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1" autoAdjust="0"/>
    <p:restoredTop sz="71503" autoAdjust="0"/>
  </p:normalViewPr>
  <p:slideViewPr>
    <p:cSldViewPr>
      <p:cViewPr varScale="1">
        <p:scale>
          <a:sx n="79" d="100"/>
          <a:sy n="79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60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14.12.2019.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>
                <a:solidFill>
                  <a:prstClr val="black"/>
                </a:solidFill>
              </a:rPr>
              <a:pPr/>
              <a:t>2</a:t>
            </a:fld>
            <a:endParaRPr lang="en-US" altLang="sr-Latn-R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>
                <a:solidFill>
                  <a:prstClr val="black"/>
                </a:solidFill>
              </a:rPr>
              <a:pPr/>
              <a:t>4</a:t>
            </a:fld>
            <a:endParaRPr lang="en-US" altLang="sr-Latn-R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>
                <a:solidFill>
                  <a:prstClr val="black"/>
                </a:solidFill>
              </a:rPr>
              <a:pPr/>
              <a:t>5</a:t>
            </a:fld>
            <a:endParaRPr lang="en-US" altLang="sr-Latn-R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>
                <a:solidFill>
                  <a:prstClr val="black"/>
                </a:solidFill>
              </a:rPr>
              <a:pPr/>
              <a:t>6</a:t>
            </a:fld>
            <a:endParaRPr lang="en-US" altLang="sr-Latn-R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>
                <a:solidFill>
                  <a:prstClr val="black"/>
                </a:solidFill>
              </a:rPr>
              <a:pPr/>
              <a:t>7</a:t>
            </a:fld>
            <a:endParaRPr lang="en-US" altLang="sr-Latn-R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sr-Latn-RS" smtClean="0"/>
              <a:t>INFANTILNI</a:t>
            </a:r>
            <a:r>
              <a:rPr lang="hr-HR" altLang="sr-Latn-RS" baseline="0" smtClean="0"/>
              <a:t> MORTALITET U SVIJETU KROZ POVIJEST</a:t>
            </a:r>
            <a:endParaRPr lang="hr-HR" altLang="sr-Latn-RS" smtClean="0"/>
          </a:p>
          <a:p>
            <a:r>
              <a:rPr lang="en-US" altLang="sr-Latn-RS" dirty="0" smtClean="0"/>
              <a:t>At a time during which the number of births increased globally, the number of child deaths fell. In 1990, 12.6 million under-5s died; this more than halved to 5.4 million until 2017. Every world region also saw a decline.</a:t>
            </a:r>
          </a:p>
          <a:p>
            <a:endParaRPr lang="en-US" altLang="sr-Latn-RS" dirty="0" smtClean="0"/>
          </a:p>
          <a:p>
            <a:r>
              <a:rPr lang="en-US" altLang="sr-Latn-RS" dirty="0" smtClean="0"/>
              <a:t>Some countries have achieved a dramatic reduction:</a:t>
            </a:r>
          </a:p>
          <a:p>
            <a:endParaRPr lang="en-US" altLang="sr-Latn-RS" dirty="0" smtClean="0"/>
          </a:p>
          <a:p>
            <a:r>
              <a:rPr lang="en-US" altLang="sr-Latn-RS" dirty="0" smtClean="0"/>
              <a:t>    In India, the number of child deaths fell from 3.4 million to one million;</a:t>
            </a:r>
          </a:p>
          <a:p>
            <a:r>
              <a:rPr lang="en-US" altLang="sr-Latn-RS" dirty="0" smtClean="0"/>
              <a:t>    In China it fell nine-fold from 1.4 million to less than 160,000;</a:t>
            </a:r>
          </a:p>
          <a:p>
            <a:r>
              <a:rPr lang="en-US" altLang="sr-Latn-RS" dirty="0" smtClean="0"/>
              <a:t>    In Bangladesh more than five-fold from over 500,000 to 100,000;</a:t>
            </a:r>
          </a:p>
          <a:p>
            <a:r>
              <a:rPr lang="en-US" altLang="sr-Latn-RS" dirty="0" smtClean="0"/>
              <a:t>    In Ethiopia from 439,000 to 189,000;</a:t>
            </a:r>
          </a:p>
          <a:p>
            <a:r>
              <a:rPr lang="en-US" altLang="sr-Latn-RS" dirty="0" smtClean="0"/>
              <a:t>    And in Brazil from 235,000 to 43,000</a:t>
            </a:r>
            <a:endParaRPr lang="sr-Latn-RS" altLang="sr-Latn-R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>
                <a:solidFill>
                  <a:prstClr val="black"/>
                </a:solidFill>
              </a:rPr>
              <a:pPr/>
              <a:t>9</a:t>
            </a:fld>
            <a:endParaRPr lang="en-US" altLang="sr-Latn-R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sr-Latn-RS" smtClean="0"/>
              <a:t>INFANTILNI</a:t>
            </a:r>
            <a:r>
              <a:rPr lang="hr-HR" altLang="sr-Latn-RS" baseline="0" smtClean="0"/>
              <a:t> MORTALITET U SVIJETU KROZ POVIJEST</a:t>
            </a:r>
            <a:endParaRPr lang="hr-HR" altLang="sr-Latn-RS" smtClean="0"/>
          </a:p>
          <a:p>
            <a:r>
              <a:rPr lang="en-US" altLang="sr-Latn-RS" dirty="0" smtClean="0"/>
              <a:t>At a time during which the number of births increased globally, the number of child deaths fell. In 1990, 12.6 million under-5s died; this more than halved to 5.4 million until 2017. Every world region also saw a decline.</a:t>
            </a:r>
          </a:p>
          <a:p>
            <a:endParaRPr lang="en-US" altLang="sr-Latn-RS" dirty="0" smtClean="0"/>
          </a:p>
          <a:p>
            <a:r>
              <a:rPr lang="en-US" altLang="sr-Latn-RS" dirty="0" smtClean="0"/>
              <a:t>Some countries have achieved a dramatic reduction:</a:t>
            </a:r>
          </a:p>
          <a:p>
            <a:endParaRPr lang="en-US" altLang="sr-Latn-RS" dirty="0" smtClean="0"/>
          </a:p>
          <a:p>
            <a:r>
              <a:rPr lang="en-US" altLang="sr-Latn-RS" dirty="0" smtClean="0"/>
              <a:t>    In India, the number of child deaths fell from 3.4 million to one million;</a:t>
            </a:r>
          </a:p>
          <a:p>
            <a:r>
              <a:rPr lang="en-US" altLang="sr-Latn-RS" dirty="0" smtClean="0"/>
              <a:t>    In China it fell nine-fold from 1.4 million to less than 160,000;</a:t>
            </a:r>
          </a:p>
          <a:p>
            <a:r>
              <a:rPr lang="en-US" altLang="sr-Latn-RS" dirty="0" smtClean="0"/>
              <a:t>    In Bangladesh more than five-fold from over 500,000 to 100,000;</a:t>
            </a:r>
          </a:p>
          <a:p>
            <a:r>
              <a:rPr lang="en-US" altLang="sr-Latn-RS" dirty="0" smtClean="0"/>
              <a:t>    In Ethiopia from 439,000 to 189,000;</a:t>
            </a:r>
          </a:p>
          <a:p>
            <a:r>
              <a:rPr lang="en-US" altLang="sr-Latn-RS" dirty="0" smtClean="0"/>
              <a:t>    And in Brazil from 235,000 to 43,000</a:t>
            </a:r>
            <a:endParaRPr lang="sr-Latn-RS" altLang="sr-Latn-R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512" y="1124744"/>
            <a:ext cx="8856984" cy="5400600"/>
          </a:xfrm>
        </p:spPr>
        <p:txBody>
          <a:bodyPr/>
          <a:lstStyle>
            <a:lvl1pPr marL="342900" indent="-342900">
              <a:buClrTx/>
              <a:buFont typeface="Calibri" panose="020F0502020204030204" pitchFamily="34" charset="0"/>
              <a:buChar char="‒"/>
              <a:defRPr/>
            </a:lvl1pPr>
            <a:lvl2pPr marL="640080" indent="-228600">
              <a:buClrTx/>
              <a:buFont typeface="Calibri" panose="020F0502020204030204" pitchFamily="34" charset="0"/>
              <a:buChar char="‒"/>
              <a:defRPr/>
            </a:lvl2pPr>
            <a:lvl3pPr marL="1005840" indent="-228600">
              <a:buClrTx/>
              <a:buFont typeface="Calibri" panose="020F0502020204030204" pitchFamily="34" charset="0"/>
              <a:buChar char="‒"/>
              <a:defRPr/>
            </a:lvl3pPr>
            <a:lvl4pPr marL="1280160" indent="-228600">
              <a:buClrTx/>
              <a:buFont typeface="Calibri" panose="020F0502020204030204" pitchFamily="34" charset="0"/>
              <a:buChar char="‒"/>
              <a:defRPr/>
            </a:lvl4pPr>
            <a:lvl5pPr marL="1554480" indent="-228600">
              <a:buClrTx/>
              <a:buFont typeface="Calibri" panose="020F0502020204030204" pitchFamily="34" charset="0"/>
              <a:buChar char="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 b="1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939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14.12.2019.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microsoft.com/office/2007/relationships/hdphoto" Target="../media/hdphoto16.wdp"/><Relationship Id="rId5" Type="http://schemas.microsoft.com/office/2007/relationships/hdphoto" Target="../media/hdphoto13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1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8.wdp"/><Relationship Id="rId5" Type="http://schemas.openxmlformats.org/officeDocument/2006/relationships/image" Target="../media/image10.png"/><Relationship Id="rId4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5" Type="http://schemas.microsoft.com/office/2007/relationships/hdphoto" Target="../media/hdphoto10.wdp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rgenproject.org/wp-content/uploads/World-Hunger-India-Af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452" y="-27384"/>
            <a:ext cx="9156452" cy="582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2452" y="5373216"/>
            <a:ext cx="9156452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7" name="Naslov 1"/>
          <p:cNvSpPr txBox="1">
            <a:spLocks/>
          </p:cNvSpPr>
          <p:nvPr/>
        </p:nvSpPr>
        <p:spPr>
          <a:xfrm>
            <a:off x="252537" y="5661248"/>
            <a:ext cx="863994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000"/>
              </a:lnSpc>
            </a:pPr>
            <a:r>
              <a:rPr lang="hr-HR" sz="5400" b="1" dirty="0" smtClean="0">
                <a:ln w="3175"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POSLJEDICE NEJEDNAKOG RAZVOJA</a:t>
            </a:r>
            <a:endParaRPr lang="hr-HR" sz="5400" dirty="0">
              <a:ln w="3175"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8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7504" y="57324"/>
            <a:ext cx="7848872" cy="934085"/>
            <a:chOff x="107504" y="57324"/>
            <a:chExt cx="7848872" cy="934085"/>
          </a:xfrm>
        </p:grpSpPr>
        <p:sp>
          <p:nvSpPr>
            <p:cNvPr id="7" name="TextBox 6"/>
            <p:cNvSpPr txBox="1"/>
            <p:nvPr/>
          </p:nvSpPr>
          <p:spPr>
            <a:xfrm>
              <a:off x="107504" y="57324"/>
              <a:ext cx="3892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sz="3200" dirty="0" smtClean="0">
                  <a:solidFill>
                    <a:srgbClr val="FF0000"/>
                  </a:solidFill>
                </a:rPr>
                <a:t>Neto migracije </a:t>
              </a:r>
              <a:r>
                <a:rPr lang="hr-HR" sz="2800" dirty="0" smtClean="0">
                  <a:solidFill>
                    <a:srgbClr val="FF0000"/>
                  </a:solidFill>
                </a:rPr>
                <a:t>(2015.)</a:t>
              </a:r>
              <a:endParaRPr lang="hr-HR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404" y="591299"/>
              <a:ext cx="781397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hr-HR" sz="2000" dirty="0">
                  <a:solidFill>
                    <a:prstClr val="black"/>
                  </a:solidFill>
                </a:rPr>
                <a:t>(br. imigranata </a:t>
              </a:r>
              <a:r>
                <a:rPr lang="hr-HR" sz="2000" dirty="0" smtClean="0">
                  <a:solidFill>
                    <a:prstClr val="black"/>
                  </a:solidFill>
                </a:rPr>
                <a:t>minus broja </a:t>
              </a:r>
              <a:r>
                <a:rPr lang="hr-HR" sz="2000" dirty="0">
                  <a:solidFill>
                    <a:prstClr val="black"/>
                  </a:solidFill>
                </a:rPr>
                <a:t>emigranata)</a:t>
              </a:r>
              <a:endParaRPr lang="hr-HR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0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88" y="548680"/>
            <a:ext cx="9144000" cy="6061372"/>
          </a:xfrm>
        </p:spPr>
        <p:txBody>
          <a:bodyPr lIns="36000" tIns="0" rIns="0" bIns="0">
            <a:noAutofit/>
          </a:bodyPr>
          <a:lstStyle/>
          <a:p>
            <a:pPr marL="288000" lvl="0" indent="-252000"/>
            <a:r>
              <a:rPr lang="hr-HR" sz="2200" b="1" dirty="0" smtClean="0">
                <a:solidFill>
                  <a:srgbClr val="FF0000"/>
                </a:solidFill>
              </a:rPr>
              <a:t>opća stopa fertiliteta </a:t>
            </a:r>
            <a:r>
              <a:rPr lang="hr-HR" sz="2200" dirty="0" smtClean="0">
                <a:solidFill>
                  <a:prstClr val="black"/>
                </a:solidFill>
              </a:rPr>
              <a:t>– broj rođene djece na jednu ženu u fertilnoj dobi</a:t>
            </a:r>
          </a:p>
          <a:p>
            <a:pPr marL="288000" lvl="0" indent="-252000"/>
            <a:r>
              <a:rPr lang="hr-HR" sz="2200" dirty="0" smtClean="0">
                <a:solidFill>
                  <a:prstClr val="black"/>
                </a:solidFill>
              </a:rPr>
              <a:t>ukupna stopa fertiliteta treba biti </a:t>
            </a:r>
            <a:r>
              <a:rPr lang="hr-HR" b="1" dirty="0" smtClean="0">
                <a:solidFill>
                  <a:srgbClr val="FF0000"/>
                </a:solidFill>
              </a:rPr>
              <a:t>2,1</a:t>
            </a:r>
            <a:r>
              <a:rPr lang="hr-HR" sz="2200" dirty="0" smtClean="0">
                <a:solidFill>
                  <a:prstClr val="black"/>
                </a:solidFill>
              </a:rPr>
              <a:t> kako bi bila moguća demografska zamjena (bez rasta broja stanovnika)</a:t>
            </a:r>
          </a:p>
          <a:p>
            <a:pPr marL="688050" lvl="1" indent="-252000"/>
            <a:r>
              <a:rPr lang="hr-HR" sz="2200" dirty="0" smtClean="0">
                <a:solidFill>
                  <a:prstClr val="black"/>
                </a:solidFill>
              </a:rPr>
              <a:t>ako je stopa viša ili niža od 2,1 – mogu nastati demografski i gospodarski problemi</a:t>
            </a:r>
          </a:p>
          <a:p>
            <a:pPr marL="288000" indent="-252000"/>
            <a:r>
              <a:rPr lang="hr-HR" sz="2200" b="1" dirty="0" smtClean="0">
                <a:solidFill>
                  <a:srgbClr val="FF0000"/>
                </a:solidFill>
              </a:rPr>
              <a:t>opće pravilo </a:t>
            </a:r>
            <a:r>
              <a:rPr lang="hr-HR" sz="2200" dirty="0" smtClean="0">
                <a:solidFill>
                  <a:prstClr val="black"/>
                </a:solidFill>
              </a:rPr>
              <a:t>– stanovništvo brže raste u slabije razvijenim zemljama, dok u razvijenim sporije (ili čak odumire)</a:t>
            </a:r>
          </a:p>
          <a:p>
            <a:pPr marL="688050" lvl="1" indent="-252000"/>
            <a:r>
              <a:rPr lang="hr-HR" sz="2200" dirty="0" smtClean="0">
                <a:solidFill>
                  <a:prstClr val="black"/>
                </a:solidFill>
              </a:rPr>
              <a:t>iznimka od ovog pravila su naftom bogate zemlje JZ Azije</a:t>
            </a:r>
          </a:p>
          <a:p>
            <a:pPr marL="288000" indent="-252000"/>
            <a:endParaRPr lang="hr-HR" sz="2200" dirty="0" smtClean="0">
              <a:solidFill>
                <a:prstClr val="black"/>
              </a:solidFill>
            </a:endParaRPr>
          </a:p>
          <a:p>
            <a:pPr marL="288000" indent="-252000"/>
            <a:endParaRPr lang="hr-HR" sz="2200" dirty="0">
              <a:solidFill>
                <a:prstClr val="black"/>
              </a:solidFill>
            </a:endParaRPr>
          </a:p>
          <a:p>
            <a:pPr marL="288000" indent="-252000"/>
            <a:endParaRPr lang="hr-HR" sz="2200" dirty="0" smtClean="0">
              <a:solidFill>
                <a:prstClr val="black"/>
              </a:solidFill>
            </a:endParaRPr>
          </a:p>
          <a:p>
            <a:pPr marL="288000" indent="-252000"/>
            <a:endParaRPr lang="hr-HR" sz="2200" dirty="0">
              <a:solidFill>
                <a:prstClr val="black"/>
              </a:solidFill>
            </a:endParaRPr>
          </a:p>
          <a:p>
            <a:pPr marL="288000" indent="-252000">
              <a:spcBef>
                <a:spcPts val="1800"/>
              </a:spcBef>
            </a:pPr>
            <a:r>
              <a:rPr lang="hr-HR" sz="2200" dirty="0" smtClean="0">
                <a:solidFill>
                  <a:prstClr val="black"/>
                </a:solidFill>
              </a:rPr>
              <a:t>zapadne razvijene zemlje (Europa i </a:t>
            </a:r>
            <a:r>
              <a:rPr lang="hr-HR" sz="2200" dirty="0" err="1" smtClean="0">
                <a:solidFill>
                  <a:prstClr val="black"/>
                </a:solidFill>
              </a:rPr>
              <a:t>Sj</a:t>
            </a:r>
            <a:r>
              <a:rPr lang="hr-HR" sz="2200" dirty="0" smtClean="0">
                <a:solidFill>
                  <a:prstClr val="black"/>
                </a:solidFill>
              </a:rPr>
              <a:t>. Amerika) – stope fertiliteta ispod 2</a:t>
            </a:r>
          </a:p>
          <a:p>
            <a:pPr marL="688050" lvl="1" indent="-252000"/>
            <a:r>
              <a:rPr lang="hr-HR" sz="2200" dirty="0" smtClean="0">
                <a:solidFill>
                  <a:prstClr val="black"/>
                </a:solidFill>
              </a:rPr>
              <a:t>posljedica: </a:t>
            </a:r>
            <a:r>
              <a:rPr lang="hr-HR" sz="2200" b="1" dirty="0" smtClean="0">
                <a:solidFill>
                  <a:srgbClr val="FF0000"/>
                </a:solidFill>
              </a:rPr>
              <a:t>SENILIZACIJA STANOVNIŠTVA </a:t>
            </a:r>
            <a:r>
              <a:rPr lang="hr-HR" sz="2200" dirty="0" smtClean="0"/>
              <a:t>(više od 8% st. starijeg od 65 god.)</a:t>
            </a:r>
            <a:r>
              <a:rPr lang="hr-HR" sz="2200" dirty="0" smtClean="0">
                <a:solidFill>
                  <a:prstClr val="black"/>
                </a:solidFill>
              </a:rPr>
              <a:t>, smanjenje br. st i migracije – javljaju se gospodarski problemi povezani sa starenjem stanovništva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57691"/>
            <a:ext cx="9153426" cy="483052"/>
          </a:xfrm>
        </p:spPr>
        <p:txBody>
          <a:bodyPr lIns="0" tIns="0" rIns="0" bIns="0"/>
          <a:lstStyle/>
          <a:p>
            <a:r>
              <a:rPr lang="pl-PL" sz="3200" b="1" dirty="0" smtClean="0">
                <a:solidFill>
                  <a:srgbClr val="FF0000"/>
                </a:solidFill>
              </a:rPr>
              <a:t>BRŽI RAST STANOVNIKA NEGO GOSPODARSTVA</a:t>
            </a:r>
            <a:endParaRPr lang="pl-PL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920" y="3702236"/>
            <a:ext cx="3485187" cy="648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SLABIJE RAZVIJENE ZEMLJE</a:t>
            </a:r>
            <a:endParaRPr lang="hr-HR" sz="2000" b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4530328"/>
            <a:ext cx="3485187" cy="6480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RAZVIJENE ZEMLJE</a:t>
            </a:r>
            <a:endParaRPr lang="hr-HR" sz="20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1841" y="3702236"/>
            <a:ext cx="3485187" cy="64807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BRŽI RASTA STANOVNIŠTVA</a:t>
            </a:r>
            <a:endParaRPr lang="hr-HR" sz="200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1840" y="4501480"/>
            <a:ext cx="3485187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SPORIJI RAST STANOVNIŠTVA </a:t>
            </a:r>
            <a:r>
              <a:rPr lang="hr-HR" sz="2000" dirty="0" smtClean="0">
                <a:solidFill>
                  <a:prstClr val="white"/>
                </a:solidFill>
              </a:rPr>
              <a:t>(ILI ČAK ODUMIRANJE)</a:t>
            </a:r>
            <a:endParaRPr lang="hr-HR" sz="2000" dirty="0">
              <a:solidFill>
                <a:prstClr val="white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05585" y="3726460"/>
            <a:ext cx="522778" cy="671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300896" y="4489700"/>
            <a:ext cx="522778" cy="671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2656"/>
            <a:ext cx="9144000" cy="59017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3528" y="4355245"/>
            <a:ext cx="640871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2579"/>
            <a:ext cx="9144001" cy="572185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23528" y="4547220"/>
            <a:ext cx="756084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304133"/>
            <a:ext cx="9144000" cy="64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4088" y="4437112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75,48 </a:t>
            </a:r>
            <a:r>
              <a:rPr lang="hr-HR" sz="28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</a:t>
            </a: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420888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41,61 </a:t>
            </a:r>
            <a:r>
              <a:rPr lang="hr-HR" sz="28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</a:t>
            </a: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9236" y="1872268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7,92 </a:t>
            </a:r>
            <a:r>
              <a:rPr lang="hr-HR" sz="20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</a:t>
            </a: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3587" y="1340768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4,39 </a:t>
            </a:r>
            <a:r>
              <a:rPr lang="hr-HR" sz="20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</a:t>
            </a: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2453" y="1340768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10,81 </a:t>
            </a:r>
            <a:r>
              <a:rPr lang="hr-HR" sz="20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</a:t>
            </a: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7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8902" y="2204864"/>
            <a:ext cx="8886821" cy="4540337"/>
            <a:chOff x="188902" y="2204864"/>
            <a:chExt cx="8886821" cy="454033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902" y="2204864"/>
              <a:ext cx="8577580" cy="42519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84500" y="6270165"/>
              <a:ext cx="6291223" cy="475036"/>
            </a:xfrm>
            <a:prstGeom prst="rect">
              <a:avLst/>
            </a:prstGeom>
          </p:spPr>
        </p:pic>
      </p:grp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88" y="548680"/>
            <a:ext cx="9144000" cy="6061372"/>
          </a:xfrm>
        </p:spPr>
        <p:txBody>
          <a:bodyPr lIns="36000" tIns="0" rIns="36000" bIns="0">
            <a:noAutofit/>
          </a:bodyPr>
          <a:lstStyle/>
          <a:p>
            <a:pPr marL="288000" indent="-252000"/>
            <a:r>
              <a:rPr lang="hr-HR" sz="2200" dirty="0" smtClean="0">
                <a:solidFill>
                  <a:prstClr val="black"/>
                </a:solidFill>
              </a:rPr>
              <a:t>slabije razvijene zemlje imaju </a:t>
            </a:r>
            <a:r>
              <a:rPr lang="hr-HR" sz="2200" b="1" dirty="0" smtClean="0">
                <a:solidFill>
                  <a:srgbClr val="FF0000"/>
                </a:solidFill>
              </a:rPr>
              <a:t>2 „kočnice”:</a:t>
            </a:r>
          </a:p>
          <a:p>
            <a:pPr marL="648000" lvl="1" indent="-288000"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nisku razinu naobrazbe</a:t>
            </a:r>
            <a:r>
              <a:rPr lang="hr-HR" sz="2200" dirty="0" smtClean="0">
                <a:solidFill>
                  <a:prstClr val="black"/>
                </a:solidFill>
              </a:rPr>
              <a:t> stanovništva i </a:t>
            </a:r>
            <a:r>
              <a:rPr lang="hr-HR" sz="2200" b="1" dirty="0" smtClean="0">
                <a:solidFill>
                  <a:srgbClr val="FF0000"/>
                </a:solidFill>
              </a:rPr>
              <a:t>nedovoljno iskustva</a:t>
            </a:r>
            <a:r>
              <a:rPr lang="hr-HR" sz="2200" dirty="0" smtClean="0">
                <a:solidFill>
                  <a:prstClr val="black"/>
                </a:solidFill>
              </a:rPr>
              <a:t> u poduzetništvu i razvoju industrije</a:t>
            </a:r>
          </a:p>
          <a:p>
            <a:pPr marL="648000" lvl="1" indent="-288000"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prebrzi porast stanovništva</a:t>
            </a:r>
            <a:r>
              <a:rPr lang="hr-HR" sz="2200" dirty="0" smtClean="0">
                <a:solidFill>
                  <a:prstClr val="black"/>
                </a:solidFill>
              </a:rPr>
              <a:t> poništava napore ekonomsko razvoja i ulaganja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57691"/>
            <a:ext cx="9153426" cy="483052"/>
          </a:xfrm>
        </p:spPr>
        <p:txBody>
          <a:bodyPr lIns="0" tIns="0" rIns="0" bIns="0"/>
          <a:lstStyle/>
          <a:p>
            <a:r>
              <a:rPr lang="pl-PL" sz="3200" b="1" dirty="0" smtClean="0">
                <a:solidFill>
                  <a:srgbClr val="FF0000"/>
                </a:solidFill>
              </a:rPr>
              <a:t>2 KOČNICE RAZVOJA SLABIJE RAZVIJENIH ZEMALJA</a:t>
            </a:r>
            <a:endParaRPr lang="pl-PL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5909210"/>
            <a:ext cx="3040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solidFill>
                  <a:prstClr val="black"/>
                </a:solidFill>
              </a:rPr>
              <a:t>Stopa nepismenosti (2011.)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1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59632" y="2376884"/>
            <a:ext cx="7899400" cy="4508500"/>
            <a:chOff x="368300" y="1752600"/>
            <a:chExt cx="7899400" cy="4508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8300" y="1752600"/>
              <a:ext cx="7899400" cy="4508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059832" y="5373216"/>
              <a:ext cx="2613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dirty="0" smtClean="0">
                  <a:solidFill>
                    <a:prstClr val="black"/>
                  </a:solidFill>
                </a:rPr>
                <a:t>Indeks gladi (1992.)</a:t>
              </a:r>
              <a:endParaRPr lang="hr-HR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59632" y="2376884"/>
            <a:ext cx="7899400" cy="4508500"/>
            <a:chOff x="368300" y="1752600"/>
            <a:chExt cx="7899400" cy="4508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8300" y="1752600"/>
              <a:ext cx="7899400" cy="4508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59832" y="5373216"/>
              <a:ext cx="2613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dirty="0" smtClean="0">
                  <a:solidFill>
                    <a:prstClr val="black"/>
                  </a:solidFill>
                </a:rPr>
                <a:t>Indeks gladi (2018.)</a:t>
              </a:r>
              <a:endParaRPr lang="hr-HR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88" y="548680"/>
            <a:ext cx="9144000" cy="2388964"/>
          </a:xfrm>
        </p:spPr>
        <p:txBody>
          <a:bodyPr lIns="36000" tIns="0" rIns="36000" bIns="0">
            <a:noAutofit/>
          </a:bodyPr>
          <a:lstStyle/>
          <a:p>
            <a:pPr marL="288000" indent="-252000"/>
            <a:r>
              <a:rPr lang="hr-HR" sz="2200" dirty="0" smtClean="0">
                <a:solidFill>
                  <a:prstClr val="black"/>
                </a:solidFill>
              </a:rPr>
              <a:t>slabije razvijene zemlje imaju </a:t>
            </a:r>
            <a:r>
              <a:rPr lang="hr-HR" sz="2200" b="1" dirty="0" smtClean="0">
                <a:solidFill>
                  <a:srgbClr val="FF0000"/>
                </a:solidFill>
              </a:rPr>
              <a:t>problema s prehranom vlastitog stanovništva</a:t>
            </a:r>
          </a:p>
          <a:p>
            <a:pPr marL="688050" lvl="1" indent="-252000"/>
            <a:r>
              <a:rPr lang="hr-HR" sz="2200" dirty="0" smtClean="0">
                <a:solidFill>
                  <a:prstClr val="black"/>
                </a:solidFill>
              </a:rPr>
              <a:t>ne mogu proizvesti dovoljno hrane za svoje stanovništvo</a:t>
            </a:r>
          </a:p>
          <a:p>
            <a:pPr marL="688050" lvl="1" indent="-252000"/>
            <a:r>
              <a:rPr lang="hr-HR" sz="2200" dirty="0" smtClean="0">
                <a:solidFill>
                  <a:prstClr val="black"/>
                </a:solidFill>
              </a:rPr>
              <a:t>nemaju dovoljno novca za kupnju na međunarodnom tržištu</a:t>
            </a:r>
          </a:p>
          <a:p>
            <a:pPr marL="688050" lvl="1" indent="-252000"/>
            <a:r>
              <a:rPr lang="hr-HR" sz="2200" dirty="0" smtClean="0">
                <a:solidFill>
                  <a:prstClr val="black"/>
                </a:solidFill>
              </a:rPr>
              <a:t>prirodne nepogode (suša) uništavaju usjeve</a:t>
            </a:r>
          </a:p>
          <a:p>
            <a:pPr marL="288000" indent="-252000"/>
            <a:r>
              <a:rPr lang="hr-HR" sz="2200" b="1" dirty="0" smtClean="0">
                <a:solidFill>
                  <a:srgbClr val="FF0000"/>
                </a:solidFill>
              </a:rPr>
              <a:t>Kina</a:t>
            </a:r>
            <a:r>
              <a:rPr lang="hr-HR" sz="2200" dirty="0" smtClean="0">
                <a:solidFill>
                  <a:prstClr val="black"/>
                </a:solidFill>
              </a:rPr>
              <a:t> i </a:t>
            </a:r>
            <a:r>
              <a:rPr lang="hr-HR" sz="2200" b="1" dirty="0" smtClean="0">
                <a:solidFill>
                  <a:srgbClr val="FF0000"/>
                </a:solidFill>
              </a:rPr>
              <a:t>Indija</a:t>
            </a:r>
            <a:r>
              <a:rPr lang="hr-HR" sz="2200" dirty="0" smtClean="0">
                <a:solidFill>
                  <a:prstClr val="black"/>
                </a:solidFill>
              </a:rPr>
              <a:t> – uspjeli su prehraniti svoje stanovništvo – korištenjem suvremene agrotehnike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57691"/>
            <a:ext cx="9153426" cy="483052"/>
          </a:xfrm>
        </p:spPr>
        <p:txBody>
          <a:bodyPr lIns="0" tIns="0" rIns="0" bIns="0"/>
          <a:lstStyle/>
          <a:p>
            <a:r>
              <a:rPr lang="pl-PL" sz="3200" b="1" dirty="0" smtClean="0">
                <a:solidFill>
                  <a:srgbClr val="FF0000"/>
                </a:solidFill>
              </a:rPr>
              <a:t>NEUHRANJEOST STANOVNIŠTVA</a:t>
            </a:r>
            <a:endParaRPr lang="pl-PL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4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950"/>
          <p:cNvGrpSpPr/>
          <p:nvPr/>
        </p:nvGrpSpPr>
        <p:grpSpPr>
          <a:xfrm>
            <a:off x="144016" y="1781146"/>
            <a:ext cx="8748464" cy="5032230"/>
            <a:chOff x="144016" y="1781146"/>
            <a:chExt cx="8748464" cy="503223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4016" y="1781146"/>
              <a:ext cx="8748464" cy="503223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75856" y="5741490"/>
              <a:ext cx="5416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prstClr val="black"/>
                  </a:solidFill>
                </a:rPr>
                <a:t>Očekivano trajanje života (1950.) – </a:t>
              </a:r>
              <a:r>
                <a:rPr lang="hr-HR" b="1" dirty="0" smtClean="0">
                  <a:solidFill>
                    <a:srgbClr val="FF0000"/>
                  </a:solidFill>
                </a:rPr>
                <a:t>45,7</a:t>
              </a:r>
              <a:r>
                <a:rPr lang="hr-HR" dirty="0" smtClean="0">
                  <a:solidFill>
                    <a:prstClr val="black"/>
                  </a:solidFill>
                </a:rPr>
                <a:t> svjetski prosjek </a:t>
              </a:r>
              <a:endParaRPr lang="hr-HR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2015"/>
          <p:cNvGrpSpPr/>
          <p:nvPr/>
        </p:nvGrpSpPr>
        <p:grpSpPr>
          <a:xfrm>
            <a:off x="144016" y="1781146"/>
            <a:ext cx="8748464" cy="5032230"/>
            <a:chOff x="144016" y="1781146"/>
            <a:chExt cx="8748464" cy="503223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4016" y="1781146"/>
              <a:ext cx="8748464" cy="503223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268343" y="5745956"/>
              <a:ext cx="5363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prstClr val="black"/>
                  </a:solidFill>
                </a:rPr>
                <a:t>Očekivano trajanje života (2015</a:t>
              </a:r>
              <a:r>
                <a:rPr lang="hr-HR" dirty="0">
                  <a:solidFill>
                    <a:prstClr val="black"/>
                  </a:solidFill>
                </a:rPr>
                <a:t>.) – </a:t>
              </a:r>
              <a:r>
                <a:rPr lang="hr-HR" b="1" dirty="0" smtClean="0">
                  <a:solidFill>
                    <a:srgbClr val="FF0000"/>
                  </a:solidFill>
                </a:rPr>
                <a:t>71,7</a:t>
              </a:r>
              <a:r>
                <a:rPr lang="hr-HR" dirty="0" smtClean="0">
                  <a:solidFill>
                    <a:prstClr val="black"/>
                  </a:solidFill>
                </a:rPr>
                <a:t> </a:t>
              </a:r>
              <a:r>
                <a:rPr lang="hr-HR" dirty="0">
                  <a:solidFill>
                    <a:prstClr val="black"/>
                  </a:solidFill>
                </a:rPr>
                <a:t>svjetski prosjek</a:t>
              </a:r>
            </a:p>
          </p:txBody>
        </p:sp>
      </p:grp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88" y="607988"/>
            <a:ext cx="9144000" cy="1262856"/>
          </a:xfrm>
        </p:spPr>
        <p:txBody>
          <a:bodyPr lIns="36000" tIns="0" rIns="36000" bIns="0">
            <a:noAutofit/>
          </a:bodyPr>
          <a:lstStyle/>
          <a:p>
            <a:pPr marL="288000" indent="-252000"/>
            <a:r>
              <a:rPr lang="hr-HR" sz="2200" dirty="0" smtClean="0">
                <a:solidFill>
                  <a:prstClr val="black"/>
                </a:solidFill>
              </a:rPr>
              <a:t>svjetski prosjek:  </a:t>
            </a:r>
            <a:r>
              <a:rPr lang="hr-HR" sz="2200" b="1" dirty="0" smtClean="0">
                <a:solidFill>
                  <a:srgbClr val="FF0000"/>
                </a:solidFill>
              </a:rPr>
              <a:t>71,7</a:t>
            </a:r>
            <a:r>
              <a:rPr lang="hr-HR" sz="2200" dirty="0" smtClean="0">
                <a:solidFill>
                  <a:prstClr val="black"/>
                </a:solidFill>
              </a:rPr>
              <a:t> godina (2015.) / </a:t>
            </a:r>
            <a:r>
              <a:rPr lang="hr-HR" sz="2200" dirty="0"/>
              <a:t>Hrvatska: </a:t>
            </a:r>
            <a:r>
              <a:rPr lang="hr-HR" sz="2200" b="1" dirty="0">
                <a:solidFill>
                  <a:srgbClr val="FF0000"/>
                </a:solidFill>
              </a:rPr>
              <a:t>77,9 </a:t>
            </a:r>
            <a:r>
              <a:rPr lang="hr-HR" sz="2200" dirty="0"/>
              <a:t>god. (2015.)</a:t>
            </a:r>
          </a:p>
          <a:p>
            <a:pPr marL="288000" indent="-252000"/>
            <a:r>
              <a:rPr lang="hr-HR" sz="2200" dirty="0" smtClean="0">
                <a:solidFill>
                  <a:prstClr val="black"/>
                </a:solidFill>
              </a:rPr>
              <a:t>razvijene zemlje (Europa, </a:t>
            </a:r>
            <a:r>
              <a:rPr lang="hr-HR" sz="2200" dirty="0" err="1" smtClean="0">
                <a:solidFill>
                  <a:prstClr val="black"/>
                </a:solidFill>
              </a:rPr>
              <a:t>Sj</a:t>
            </a:r>
            <a:r>
              <a:rPr lang="hr-HR" sz="2200" dirty="0" smtClean="0">
                <a:solidFill>
                  <a:prstClr val="black"/>
                </a:solidFill>
              </a:rPr>
              <a:t>. Amerika, Australija i daleki Istok): </a:t>
            </a:r>
            <a:r>
              <a:rPr lang="hr-HR" sz="2200" b="1" dirty="0" smtClean="0">
                <a:solidFill>
                  <a:srgbClr val="FF0000"/>
                </a:solidFill>
              </a:rPr>
              <a:t>preko 77 </a:t>
            </a:r>
            <a:r>
              <a:rPr lang="hr-HR" sz="2200" dirty="0" smtClean="0"/>
              <a:t>god.</a:t>
            </a:r>
          </a:p>
          <a:p>
            <a:pPr marL="288000" indent="-252000"/>
            <a:r>
              <a:rPr lang="hr-HR" sz="2200" dirty="0" smtClean="0">
                <a:solidFill>
                  <a:prstClr val="black"/>
                </a:solidFill>
              </a:rPr>
              <a:t>slabije razvijene zemlje (Afrika, Azija i Latinska Amerika):  </a:t>
            </a:r>
            <a:r>
              <a:rPr lang="hr-HR" sz="2200" b="1" dirty="0" smtClean="0">
                <a:solidFill>
                  <a:srgbClr val="FF0000"/>
                </a:solidFill>
              </a:rPr>
              <a:t>61 / 71 / </a:t>
            </a:r>
            <a:r>
              <a:rPr lang="hr-HR" sz="2200" b="1" dirty="0" err="1" smtClean="0">
                <a:solidFill>
                  <a:srgbClr val="FF0000"/>
                </a:solidFill>
              </a:rPr>
              <a:t>74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god.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57691"/>
            <a:ext cx="9153426" cy="483052"/>
          </a:xfrm>
        </p:spPr>
        <p:txBody>
          <a:bodyPr lIns="0" tIns="0" rIns="0" bIns="0"/>
          <a:lstStyle/>
          <a:p>
            <a:r>
              <a:rPr lang="pl-PL" sz="3200" b="1" dirty="0" smtClean="0">
                <a:solidFill>
                  <a:srgbClr val="FF0000"/>
                </a:solidFill>
              </a:rPr>
              <a:t>OČEKIVANO TRAJANJE ŽIVOTA</a:t>
            </a:r>
            <a:endParaRPr lang="pl-PL" sz="3200" b="1" dirty="0">
              <a:solidFill>
                <a:srgbClr val="FF0000"/>
              </a:solidFill>
            </a:endParaRPr>
          </a:p>
        </p:txBody>
      </p:sp>
      <p:pic>
        <p:nvPicPr>
          <p:cNvPr id="10" name="Picture 9" hidden="1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60" y="1686407"/>
            <a:ext cx="8527998" cy="51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15.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4914"/>
            <a:ext cx="9143999" cy="5708172"/>
          </a:xfrm>
          <a:prstGeom prst="rect">
            <a:avLst/>
          </a:prstGeom>
        </p:spPr>
      </p:pic>
      <p:pic>
        <p:nvPicPr>
          <p:cNvPr id="6" name="1950.-2015.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74914"/>
            <a:ext cx="9143999" cy="570817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5076056" y="1268760"/>
            <a:ext cx="0" cy="468052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1112" y="3989207"/>
            <a:ext cx="9144000" cy="296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88" y="607988"/>
            <a:ext cx="9144000" cy="732780"/>
          </a:xfrm>
        </p:spPr>
        <p:txBody>
          <a:bodyPr lIns="36000" tIns="0" rIns="36000" bIns="0">
            <a:noAutofit/>
          </a:bodyPr>
          <a:lstStyle/>
          <a:p>
            <a:pPr marL="288000" indent="-252000"/>
            <a:r>
              <a:rPr lang="hr-HR" sz="2200" dirty="0" smtClean="0"/>
              <a:t>seljenje iz slabije razvijenih u razvijene dijelove svijeta</a:t>
            </a:r>
          </a:p>
          <a:p>
            <a:pPr marL="288000" indent="-252000"/>
            <a:r>
              <a:rPr lang="hr-HR" sz="2200" b="1" dirty="0" smtClean="0">
                <a:solidFill>
                  <a:srgbClr val="FF0000"/>
                </a:solidFill>
              </a:rPr>
              <a:t>potisni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privlačni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faktori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utječu na migracije stanovništva</a:t>
            </a:r>
          </a:p>
          <a:p>
            <a:pPr marL="288000" indent="-252000"/>
            <a:r>
              <a:rPr lang="hr-HR" sz="2200" dirty="0" smtClean="0"/>
              <a:t>pravci migracije: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3" y="57691"/>
            <a:ext cx="9153426" cy="483052"/>
          </a:xfrm>
        </p:spPr>
        <p:txBody>
          <a:bodyPr lIns="0" tIns="0" rIns="0" bIns="0"/>
          <a:lstStyle/>
          <a:p>
            <a:r>
              <a:rPr lang="pl-PL" sz="3200" b="1" dirty="0" smtClean="0">
                <a:solidFill>
                  <a:srgbClr val="FF0000"/>
                </a:solidFill>
              </a:rPr>
              <a:t>MIGRACIJE STANOVNIŠTVA</a:t>
            </a:r>
            <a:endParaRPr lang="pl-PL" sz="32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359" y="1916832"/>
            <a:ext cx="3485187" cy="648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MEKSIKO I LATINSKA AMERIKA</a:t>
            </a:r>
            <a:endParaRPr lang="hr-HR" sz="200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983" y="2658687"/>
            <a:ext cx="3485187" cy="1043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ISTOČNA EUROPA, BLISKI ISTOK, AFRIČKI I AZIJSKO SREDOZEMLJE</a:t>
            </a:r>
            <a:endParaRPr lang="hr-HR" sz="200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41280" y="1916832"/>
            <a:ext cx="3485187" cy="64807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SAD I KANADA</a:t>
            </a:r>
            <a:endParaRPr lang="hr-HR" sz="200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1280" y="2644068"/>
            <a:ext cx="3485187" cy="1072964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ZAPADNA EUROPA </a:t>
            </a:r>
          </a:p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(EUROPSKA UNIJA)</a:t>
            </a:r>
            <a:endParaRPr lang="hr-HR" sz="2000" dirty="0">
              <a:solidFill>
                <a:prstClr val="white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120694" y="2035448"/>
            <a:ext cx="1044510" cy="151574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hr-H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5953</TotalTime>
  <Words>634</Words>
  <Application>Microsoft Office PowerPoint</Application>
  <PresentationFormat>On-screen Show (4:3)</PresentationFormat>
  <Paragraphs>78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bijela_tema</vt:lpstr>
      <vt:lpstr>PowerPoint Presentation</vt:lpstr>
      <vt:lpstr>BRŽI RAST STANOVNIKA NEGO GOSPODARSTVA</vt:lpstr>
      <vt:lpstr>PowerPoint Presentation</vt:lpstr>
      <vt:lpstr>PowerPoint Presentation</vt:lpstr>
      <vt:lpstr>2 KOČNICE RAZVOJA SLABIJE RAZVIJENIH ZEMALJA</vt:lpstr>
      <vt:lpstr>NEUHRANJEOST STANOVNIŠTVA</vt:lpstr>
      <vt:lpstr>OČEKIVANO TRAJANJE ŽIVOTA</vt:lpstr>
      <vt:lpstr>PowerPoint Presentation</vt:lpstr>
      <vt:lpstr>MIGRACIJE STANOVNIŠTVA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542</cp:revision>
  <dcterms:created xsi:type="dcterms:W3CDTF">2016-09-01T16:32:16Z</dcterms:created>
  <dcterms:modified xsi:type="dcterms:W3CDTF">2019-12-14T19:10:39Z</dcterms:modified>
</cp:coreProperties>
</file>