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256" r:id="rId3"/>
    <p:sldId id="271" r:id="rId4"/>
    <p:sldId id="265" r:id="rId5"/>
    <p:sldId id="305" r:id="rId6"/>
    <p:sldId id="312" r:id="rId7"/>
    <p:sldId id="315" r:id="rId8"/>
    <p:sldId id="314" r:id="rId9"/>
    <p:sldId id="307" r:id="rId10"/>
    <p:sldId id="313" r:id="rId11"/>
    <p:sldId id="308" r:id="rId12"/>
    <p:sldId id="292" r:id="rId13"/>
    <p:sldId id="310" r:id="rId14"/>
    <p:sldId id="309" r:id="rId15"/>
    <p:sldId id="303" r:id="rId16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37" autoAdjust="0"/>
    <p:restoredTop sz="94660" autoAdjust="0"/>
  </p:normalViewPr>
  <p:slideViewPr>
    <p:cSldViewPr>
      <p:cViewPr varScale="1">
        <p:scale>
          <a:sx n="80" d="100"/>
          <a:sy n="80" d="100"/>
        </p:scale>
        <p:origin x="-4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11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13.10.2017.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13.10.2017.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13.10.2017.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13.10.2017.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27384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692696"/>
            <a:ext cx="8786874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83849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50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13.10.2017.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13.10.2017.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13.10.2017.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13.10.2017.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13.10.2017.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13.10.2017.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Turistički resursi i aktivnosti		       	        </a:t>
            </a:r>
            <a:r>
              <a:rPr lang="hr-HR" sz="2400" dirty="0" smtClean="0"/>
              <a:t>(plan ploče)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836712"/>
            <a:ext cx="9145016" cy="6021288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turistički resursi </a:t>
            </a:r>
            <a:r>
              <a:rPr lang="hr-HR" sz="2200" dirty="0"/>
              <a:t>su prirodna i društvena dobra koja se mogu turistički </a:t>
            </a:r>
            <a:r>
              <a:rPr lang="hr-HR" sz="2200" dirty="0" smtClean="0"/>
              <a:t>iskoristiti i koja mogu povećati posjećenost</a:t>
            </a:r>
          </a:p>
          <a:p>
            <a:pPr lvl="1">
              <a:spcBef>
                <a:spcPts val="600"/>
              </a:spcBef>
            </a:pPr>
            <a:r>
              <a:rPr lang="hr-HR" sz="2200" dirty="0"/>
              <a:t>turističke resurse dijelimo na </a:t>
            </a:r>
            <a:r>
              <a:rPr lang="hr-HR" sz="2200" b="1" dirty="0">
                <a:solidFill>
                  <a:srgbClr val="FF0000"/>
                </a:solidFill>
              </a:rPr>
              <a:t>prirodne </a:t>
            </a:r>
            <a:r>
              <a:rPr lang="hr-HR" sz="2200" dirty="0"/>
              <a:t>i</a:t>
            </a:r>
            <a:r>
              <a:rPr lang="hr-HR" sz="2200" b="1" dirty="0">
                <a:solidFill>
                  <a:srgbClr val="FF0000"/>
                </a:solidFill>
              </a:rPr>
              <a:t> društvene </a:t>
            </a:r>
            <a:r>
              <a:rPr lang="hr-HR" sz="2200" dirty="0" smtClean="0"/>
              <a:t>resurse</a:t>
            </a:r>
          </a:p>
          <a:p>
            <a:pPr lvl="1">
              <a:spcBef>
                <a:spcPts val="0"/>
              </a:spcBef>
            </a:pPr>
            <a:r>
              <a:rPr lang="hr-HR" sz="2200" b="1" dirty="0">
                <a:solidFill>
                  <a:srgbClr val="FF0000"/>
                </a:solidFill>
              </a:rPr>
              <a:t>turistički resursi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su osnova razvoja </a:t>
            </a:r>
            <a:r>
              <a:rPr lang="hr-HR" sz="2200" b="1" dirty="0">
                <a:solidFill>
                  <a:srgbClr val="FF0000"/>
                </a:solidFill>
              </a:rPr>
              <a:t>turističkih atrakcija</a:t>
            </a:r>
          </a:p>
          <a:p>
            <a:pPr lvl="0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turističke atrakcije </a:t>
            </a:r>
            <a:r>
              <a:rPr lang="hr-HR" sz="2200" dirty="0"/>
              <a:t>su sve prirodne </a:t>
            </a:r>
            <a:r>
              <a:rPr lang="hr-HR" sz="2200" dirty="0" smtClean="0"/>
              <a:t>i </a:t>
            </a:r>
            <a:r>
              <a:rPr lang="hr-HR" sz="2200" dirty="0"/>
              <a:t>društvene pojave koje privlače posjetitelje i koje se mogu turistički </a:t>
            </a:r>
            <a:r>
              <a:rPr lang="hr-HR" sz="2200" dirty="0" smtClean="0"/>
              <a:t>iskoristiti</a:t>
            </a:r>
          </a:p>
          <a:p>
            <a:pPr lvl="0">
              <a:spcBef>
                <a:spcPts val="600"/>
              </a:spcBef>
            </a:pPr>
            <a:r>
              <a:rPr lang="hr-HR" sz="2200" dirty="0"/>
              <a:t>važnost turističke atrakcije </a:t>
            </a:r>
            <a:r>
              <a:rPr lang="hr-HR" sz="2200" b="1" dirty="0">
                <a:solidFill>
                  <a:srgbClr val="FF0000"/>
                </a:solidFill>
              </a:rPr>
              <a:t>ovisi o percepciji turista</a:t>
            </a:r>
            <a:endParaRPr lang="hr-HR" sz="22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hr-HR" sz="2200" i="1" dirty="0"/>
              <a:t>npr. </a:t>
            </a:r>
            <a:r>
              <a:rPr lang="hr-HR" sz="2200" i="1" dirty="0" err="1"/>
              <a:t>Zrće</a:t>
            </a:r>
            <a:r>
              <a:rPr lang="hr-HR" sz="2200" i="1" dirty="0"/>
              <a:t> je za neke mlađe goste atrakcija, dok za starije nije</a:t>
            </a:r>
            <a:endParaRPr lang="hr-HR" sz="2200" dirty="0"/>
          </a:p>
          <a:p>
            <a:pPr lvl="0">
              <a:spcBef>
                <a:spcPts val="600"/>
              </a:spcBef>
            </a:pPr>
            <a:r>
              <a:rPr lang="hr-HR" sz="2200" dirty="0"/>
              <a:t>većina turističkih aktivnosti vezana je za provođenje slobodnog vremena i </a:t>
            </a:r>
            <a:r>
              <a:rPr lang="hr-HR" sz="2200" b="1" dirty="0">
                <a:solidFill>
                  <a:srgbClr val="FF0000"/>
                </a:solidFill>
              </a:rPr>
              <a:t>dokolicu</a:t>
            </a:r>
            <a:endParaRPr lang="hr-HR" sz="22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dokolica</a:t>
            </a:r>
            <a:r>
              <a:rPr lang="hr-HR" sz="2200" b="1" dirty="0"/>
              <a:t> </a:t>
            </a:r>
            <a:r>
              <a:rPr lang="hr-HR" sz="2200" dirty="0"/>
              <a:t>– skup aktivnosti kojima se čovjek </a:t>
            </a:r>
            <a:r>
              <a:rPr lang="hr-HR" sz="2200" dirty="0" smtClean="0"/>
              <a:t>prepušta </a:t>
            </a:r>
            <a:r>
              <a:rPr lang="hr-HR" sz="2200" dirty="0"/>
              <a:t>po svojoj slobodnoj volji, oslobođen profesionalnih, obiteljskih i društvenih </a:t>
            </a:r>
            <a:r>
              <a:rPr lang="hr-HR" sz="2200" dirty="0" smtClean="0"/>
              <a:t>obveza</a:t>
            </a:r>
          </a:p>
          <a:p>
            <a:pPr>
              <a:spcBef>
                <a:spcPts val="1200"/>
              </a:spcBef>
            </a:pPr>
            <a:r>
              <a:rPr lang="hr-HR" sz="2200" b="1" dirty="0"/>
              <a:t>turističke aktivnosti vezane za </a:t>
            </a:r>
            <a:r>
              <a:rPr lang="hr-HR" sz="2200" b="1" dirty="0">
                <a:solidFill>
                  <a:srgbClr val="FF0000"/>
                </a:solidFill>
              </a:rPr>
              <a:t>dokolicu</a:t>
            </a:r>
            <a:r>
              <a:rPr lang="hr-HR" sz="2200" b="1" dirty="0"/>
              <a:t>:</a:t>
            </a:r>
          </a:p>
          <a:p>
            <a:pPr lvl="1">
              <a:spcBef>
                <a:spcPts val="0"/>
              </a:spcBef>
            </a:pPr>
            <a:r>
              <a:rPr lang="hr-HR" sz="2200" dirty="0"/>
              <a:t>odmor i </a:t>
            </a:r>
            <a:r>
              <a:rPr lang="hr-HR" sz="2200" dirty="0" smtClean="0"/>
              <a:t>oporavak, sportska rekreacija, zabava i dokoličarsko obrazovanje (npr. tečajevi kuhinje, slikanja, škola ronjenja, škola zdrave prehrane…)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167019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Turističko mjesto i destinacija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3" t="17579" r="58047" b="27636"/>
          <a:stretch/>
        </p:blipFill>
        <p:spPr bwMode="auto">
          <a:xfrm>
            <a:off x="136486" y="935498"/>
            <a:ext cx="8867467" cy="587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2296493" y="1017097"/>
            <a:ext cx="4922103" cy="4922103"/>
          </a:xfrm>
          <a:prstGeom prst="ellipse">
            <a:avLst/>
          </a:prstGeom>
          <a:solidFill>
            <a:srgbClr val="FF00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Oval 5"/>
          <p:cNvSpPr/>
          <p:nvPr/>
        </p:nvSpPr>
        <p:spPr>
          <a:xfrm>
            <a:off x="4103948" y="2816932"/>
            <a:ext cx="1296144" cy="1296144"/>
          </a:xfrm>
          <a:prstGeom prst="ellipse">
            <a:avLst/>
          </a:prstGeom>
          <a:solidFill>
            <a:srgbClr val="FF00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Oval 3"/>
          <p:cNvSpPr/>
          <p:nvPr/>
        </p:nvSpPr>
        <p:spPr>
          <a:xfrm>
            <a:off x="4716016" y="342900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251520" y="5361790"/>
            <a:ext cx="5932971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</a:rPr>
              <a:t>veličina</a:t>
            </a:r>
            <a:r>
              <a:rPr lang="hr-HR" sz="2400" dirty="0" smtClean="0"/>
              <a:t> turističke destinacije </a:t>
            </a:r>
            <a:r>
              <a:rPr lang="hr-HR" sz="2400" b="1" dirty="0" smtClean="0">
                <a:solidFill>
                  <a:srgbClr val="FF0000"/>
                </a:solidFill>
              </a:rPr>
              <a:t>ovisi o </a:t>
            </a:r>
            <a:r>
              <a:rPr lang="hr-HR" sz="2400" b="1" dirty="0" smtClean="0">
                <a:solidFill>
                  <a:srgbClr val="FF0000"/>
                </a:solidFill>
              </a:rPr>
              <a:t>turistu</a:t>
            </a:r>
            <a:endParaRPr lang="hr-HR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5877272"/>
            <a:ext cx="8624548" cy="83099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–"/>
            </a:pPr>
            <a:r>
              <a:rPr lang="hr-HR" sz="2400" b="1" dirty="0">
                <a:solidFill>
                  <a:srgbClr val="FF0000"/>
                </a:solidFill>
              </a:rPr>
              <a:t>destinacijski menadžment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/>
              <a:t>uključuje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aktivnosti koje pridonose unaprjeđenju i razvoju turizma</a:t>
            </a:r>
            <a:endParaRPr lang="hr-H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50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4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529994" y="3705175"/>
            <a:ext cx="3052565" cy="3071844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Turistički resursi i aktivnosti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5538" y="1484784"/>
            <a:ext cx="2436302" cy="102971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TURISTIČKI RESURSI</a:t>
            </a:r>
            <a:endParaRPr lang="hr-HR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2614658" y="332656"/>
            <a:ext cx="2394590" cy="1152128"/>
          </a:xfrm>
          <a:prstGeom prst="wedgeRoundRectCallout">
            <a:avLst>
              <a:gd name="adj1" fmla="val -37575"/>
              <a:gd name="adj2" fmla="val 7457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lvl="0" algn="ctr"/>
            <a:r>
              <a:rPr lang="hr-HR" sz="20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prirodna i društvena </a:t>
            </a:r>
            <a:endParaRPr lang="hr-HR" sz="2000" dirty="0">
              <a:solidFill>
                <a:schemeClr val="tx1"/>
              </a:solidFill>
              <a:highlight>
                <a:srgbClr val="FFFF00"/>
              </a:highligh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lvl="0" algn="ctr"/>
            <a:r>
              <a:rPr lang="hr-HR" sz="20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dobra</a:t>
            </a:r>
            <a:r>
              <a:rPr lang="hr-HR" sz="2000" dirty="0" smtClean="0">
                <a:solidFill>
                  <a:prstClr val="black"/>
                </a:solidFill>
              </a:rPr>
              <a:t> </a:t>
            </a:r>
            <a:r>
              <a:rPr lang="hr-HR" sz="2000" dirty="0">
                <a:solidFill>
                  <a:prstClr val="black"/>
                </a:solidFill>
              </a:rPr>
              <a:t>koja se mogu </a:t>
            </a:r>
            <a:endParaRPr lang="hr-HR" sz="2000" dirty="0" smtClean="0">
              <a:solidFill>
                <a:prstClr val="black"/>
              </a:solidFill>
            </a:endParaRPr>
          </a:p>
          <a:p>
            <a:pPr lvl="0" algn="ctr"/>
            <a:r>
              <a:rPr lang="hr-HR" sz="2000" dirty="0" smtClean="0">
                <a:solidFill>
                  <a:prstClr val="black"/>
                </a:solidFill>
              </a:rPr>
              <a:t>turistički </a:t>
            </a:r>
            <a:r>
              <a:rPr lang="hr-HR" sz="2000" dirty="0">
                <a:solidFill>
                  <a:prstClr val="black"/>
                </a:solidFill>
              </a:rPr>
              <a:t>iskoristiti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245071" y="2827733"/>
            <a:ext cx="1776596" cy="864096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DRUŠTVENI RESURSI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1520" y="2827733"/>
            <a:ext cx="1776596" cy="864096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PRIRODNI RESURSI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Elbow Connector 3"/>
          <p:cNvCxnSpPr>
            <a:stCxn id="26" idx="2"/>
            <a:endCxn id="29" idx="0"/>
          </p:cNvCxnSpPr>
          <p:nvPr/>
        </p:nvCxnSpPr>
        <p:spPr>
          <a:xfrm rot="5400000">
            <a:off x="1370137" y="2284180"/>
            <a:ext cx="313235" cy="77387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26" idx="2"/>
            <a:endCxn id="28" idx="0"/>
          </p:cNvCxnSpPr>
          <p:nvPr/>
        </p:nvCxnSpPr>
        <p:spPr>
          <a:xfrm rot="16200000" flipH="1">
            <a:off x="2366912" y="2061275"/>
            <a:ext cx="313235" cy="121968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713104" y="1709716"/>
            <a:ext cx="2436302" cy="102971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TURISTIČKE</a:t>
            </a:r>
          </a:p>
          <a:p>
            <a:pPr algn="ctr"/>
            <a:r>
              <a:rPr lang="hr-H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ATRAKCIJE</a:t>
            </a:r>
            <a:endParaRPr lang="hr-HR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59746" y="5984931"/>
            <a:ext cx="2211089" cy="79208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DOKOLICA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5305598" y="124160"/>
            <a:ext cx="2843808" cy="1428848"/>
          </a:xfrm>
          <a:prstGeom prst="wedgeRoundRectCallout">
            <a:avLst>
              <a:gd name="adj1" fmla="val -7753"/>
              <a:gd name="adj2" fmla="val 7077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hr-HR" sz="20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sve prirodne ili društvene </a:t>
            </a:r>
            <a:endParaRPr lang="hr-HR" sz="2000" dirty="0">
              <a:solidFill>
                <a:schemeClr val="tx1"/>
              </a:solidFill>
              <a:highlight>
                <a:srgbClr val="FFFF00"/>
              </a:highligh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algn="ctr"/>
            <a:r>
              <a:rPr lang="hr-HR" sz="20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pojave</a:t>
            </a:r>
            <a:r>
              <a:rPr lang="hr-HR" sz="2000" dirty="0" smtClean="0">
                <a:solidFill>
                  <a:prstClr val="black"/>
                </a:solidFill>
              </a:rPr>
              <a:t> </a:t>
            </a:r>
            <a:r>
              <a:rPr lang="hr-HR" sz="2000" dirty="0">
                <a:solidFill>
                  <a:prstClr val="black"/>
                </a:solidFill>
              </a:rPr>
              <a:t>koje privlače </a:t>
            </a:r>
            <a:endParaRPr lang="hr-HR" sz="2000" dirty="0" smtClean="0">
              <a:solidFill>
                <a:prstClr val="black"/>
              </a:solidFill>
            </a:endParaRPr>
          </a:p>
          <a:p>
            <a:pPr lvl="0" algn="ctr"/>
            <a:r>
              <a:rPr lang="hr-HR" sz="2000" dirty="0" smtClean="0">
                <a:solidFill>
                  <a:prstClr val="black"/>
                </a:solidFill>
              </a:rPr>
              <a:t>posjetitelje </a:t>
            </a:r>
            <a:r>
              <a:rPr lang="hr-HR" sz="2000" dirty="0">
                <a:solidFill>
                  <a:prstClr val="black"/>
                </a:solidFill>
              </a:rPr>
              <a:t>i koje se </a:t>
            </a:r>
            <a:endParaRPr lang="hr-HR" sz="2000" dirty="0" smtClean="0">
              <a:solidFill>
                <a:prstClr val="black"/>
              </a:solidFill>
            </a:endParaRPr>
          </a:p>
          <a:p>
            <a:pPr lvl="0" algn="ctr"/>
            <a:r>
              <a:rPr lang="hr-HR" sz="2000" dirty="0" smtClean="0">
                <a:solidFill>
                  <a:prstClr val="black"/>
                </a:solidFill>
              </a:rPr>
              <a:t>mogu </a:t>
            </a:r>
            <a:r>
              <a:rPr lang="hr-HR" sz="2000" dirty="0">
                <a:solidFill>
                  <a:prstClr val="black"/>
                </a:solidFill>
              </a:rPr>
              <a:t>turistički iskoristiti</a:t>
            </a:r>
          </a:p>
        </p:txBody>
      </p:sp>
      <p:sp>
        <p:nvSpPr>
          <p:cNvPr id="42" name="Rounded Rectangular Callout 41"/>
          <p:cNvSpPr/>
          <p:nvPr/>
        </p:nvSpPr>
        <p:spPr>
          <a:xfrm>
            <a:off x="550229" y="4005064"/>
            <a:ext cx="3301691" cy="1799155"/>
          </a:xfrm>
          <a:prstGeom prst="wedgeRoundRectCallout">
            <a:avLst>
              <a:gd name="adj1" fmla="val -7081"/>
              <a:gd name="adj2" fmla="val 6819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lvl="0" algn="ctr"/>
            <a:r>
              <a:rPr lang="vi-VN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skup aktivnosti kojima </a:t>
            </a:r>
            <a:r>
              <a:rPr lang="vi-VN" sz="2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</a:t>
            </a:r>
            <a:endParaRPr lang="hr-HR" sz="22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/>
            <a:r>
              <a:rPr lang="vi-VN" sz="22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čovjek </a:t>
            </a:r>
            <a:r>
              <a:rPr lang="hr-HR" sz="22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prepušta </a:t>
            </a:r>
            <a:r>
              <a:rPr lang="vi-VN" sz="22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po svojoj </a:t>
            </a:r>
            <a:endParaRPr lang="hr-HR" sz="2200" dirty="0">
              <a:solidFill>
                <a:schemeClr val="tx1"/>
              </a:solidFill>
              <a:highlight>
                <a:srgbClr val="FFFF00"/>
              </a:highligh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lvl="0" algn="ctr"/>
            <a:r>
              <a:rPr lang="vi-VN" sz="22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slobodnoj </a:t>
            </a:r>
            <a:r>
              <a:rPr lang="vi-VN" sz="22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volji</a:t>
            </a:r>
            <a:r>
              <a:rPr lang="vi-VN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2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oslobođen </a:t>
            </a:r>
            <a:endParaRPr lang="hr-HR" sz="22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/>
            <a:r>
              <a:rPr lang="vi-VN" sz="2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profesionalnih,</a:t>
            </a:r>
            <a:r>
              <a:rPr lang="hr-HR" sz="2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obiteljskih </a:t>
            </a:r>
            <a:r>
              <a:rPr lang="vi-VN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endParaRPr lang="hr-HR" sz="22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/>
            <a:r>
              <a:rPr lang="vi-VN" sz="2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društvenih obveza</a:t>
            </a:r>
            <a:endParaRPr lang="hr-HR" sz="2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75652" y="3309131"/>
            <a:ext cx="2761249" cy="79208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TURISTIČKE AKTIVNOSTI VEZANE UZ DOKOLICU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75652" y="4210732"/>
            <a:ext cx="2761249" cy="4918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ODMOR I OPORAVAK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75652" y="4812069"/>
            <a:ext cx="2761249" cy="4918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SPORTSKA REKREACIJA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675652" y="5413406"/>
            <a:ext cx="2761249" cy="4918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ZABAVA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75652" y="6014742"/>
            <a:ext cx="2761249" cy="6546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DOKOLIČARSKO OBRAZOVANJE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Elbow Connector 16"/>
          <p:cNvCxnSpPr>
            <a:stCxn id="37" idx="3"/>
            <a:endCxn id="43" idx="0"/>
          </p:cNvCxnSpPr>
          <p:nvPr/>
        </p:nvCxnSpPr>
        <p:spPr>
          <a:xfrm flipV="1">
            <a:off x="3870835" y="3309131"/>
            <a:ext cx="3185442" cy="3071844"/>
          </a:xfrm>
          <a:prstGeom prst="bentConnector4">
            <a:avLst>
              <a:gd name="adj1" fmla="val 28329"/>
              <a:gd name="adj2" fmla="val 10744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699183" y="5981976"/>
            <a:ext cx="2761249" cy="708858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64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5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Pitanja za ponavljanje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2362"/>
            <a:ext cx="9144000" cy="5951014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hr-HR" sz="2400" dirty="0" smtClean="0"/>
              <a:t>Koja je razlika između turista i izletnika?</a:t>
            </a:r>
          </a:p>
          <a:p>
            <a:pPr marL="540000" lvl="1" indent="-288000">
              <a:spcBef>
                <a:spcPts val="300"/>
              </a:spcBef>
              <a:spcAft>
                <a:spcPts val="600"/>
              </a:spcAft>
            </a:pPr>
            <a:r>
              <a:rPr lang="hr-HR" sz="2000" i="1" dirty="0" smtClean="0"/>
              <a:t>turist ostvaruje barem 1 noćenje, dok izletnik ne (putuje kraće od 1 dan)</a:t>
            </a:r>
            <a:r>
              <a:rPr lang="hr-HR" sz="2000" b="1" i="1" dirty="0" smtClean="0">
                <a:solidFill>
                  <a:srgbClr val="FF0000"/>
                </a:solidFill>
              </a:rPr>
              <a:t> </a:t>
            </a:r>
            <a:endParaRPr lang="hr-HR" sz="2000" i="1" dirty="0"/>
          </a:p>
          <a:p>
            <a:pPr lvl="0">
              <a:spcBef>
                <a:spcPts val="600"/>
              </a:spcBef>
            </a:pPr>
            <a:r>
              <a:rPr lang="hr-HR" sz="2400" dirty="0" smtClean="0"/>
              <a:t>Tko je turist?</a:t>
            </a:r>
          </a:p>
          <a:p>
            <a:pPr marL="540000" lvl="1" indent="-288000">
              <a:spcBef>
                <a:spcPts val="300"/>
              </a:spcBef>
              <a:spcAft>
                <a:spcPts val="600"/>
              </a:spcAft>
            </a:pPr>
            <a:r>
              <a:rPr lang="hr-HR" sz="2000" dirty="0"/>
              <a:t>osoba koja putuje </a:t>
            </a:r>
            <a:r>
              <a:rPr lang="hr-HR" sz="2000" b="1" dirty="0">
                <a:solidFill>
                  <a:srgbClr val="FF0000"/>
                </a:solidFill>
              </a:rPr>
              <a:t>izvan svoje sredine </a:t>
            </a:r>
            <a:r>
              <a:rPr lang="hr-HR" sz="2000" b="1" dirty="0">
                <a:solidFill>
                  <a:srgbClr val="00B050"/>
                </a:solidFill>
              </a:rPr>
              <a:t>kraće od 1 </a:t>
            </a:r>
            <a:r>
              <a:rPr lang="hr-HR" sz="2000" b="1" dirty="0" smtClean="0">
                <a:solidFill>
                  <a:srgbClr val="00B050"/>
                </a:solidFill>
              </a:rPr>
              <a:t>godine</a:t>
            </a:r>
            <a:r>
              <a:rPr lang="hr-HR" sz="2000" dirty="0" smtClean="0"/>
              <a:t> </a:t>
            </a:r>
            <a:r>
              <a:rPr lang="hr-HR" sz="2000" dirty="0"/>
              <a:t>i čija glavna svrha putovanja </a:t>
            </a:r>
            <a:r>
              <a:rPr lang="hr-HR" sz="2000" b="1" dirty="0">
                <a:solidFill>
                  <a:srgbClr val="0070C0"/>
                </a:solidFill>
              </a:rPr>
              <a:t>nije vezana za obavljanje neke djelatnosti</a:t>
            </a:r>
            <a:r>
              <a:rPr lang="hr-HR" sz="2000" dirty="0"/>
              <a:t> u mjestu u koje dolazi</a:t>
            </a:r>
            <a:endParaRPr lang="hr-HR" sz="2000" i="1" dirty="0" smtClean="0"/>
          </a:p>
          <a:p>
            <a:pPr lvl="0">
              <a:spcBef>
                <a:spcPts val="600"/>
              </a:spcBef>
            </a:pPr>
            <a:r>
              <a:rPr lang="hr-HR" sz="2400" dirty="0" smtClean="0"/>
              <a:t>Koga </a:t>
            </a:r>
            <a:r>
              <a:rPr lang="hr-HR" sz="2400" b="1" dirty="0" smtClean="0"/>
              <a:t>ne smatramo </a:t>
            </a:r>
            <a:r>
              <a:rPr lang="hr-HR" sz="2400" dirty="0" smtClean="0"/>
              <a:t>turistom?</a:t>
            </a:r>
          </a:p>
          <a:p>
            <a:pPr marL="540000" lvl="1" indent="-288000"/>
            <a:r>
              <a:rPr lang="hr-HR" sz="2000" dirty="0"/>
              <a:t>aktivni pripadnici oružanih snaga, putnici na dnevnim rutinskim putovanjima (posao, škola…), migranti, izbjeglice, prognanici, putnici u tranzitu, radnici na privremenom radu, nomadi…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Objasni prostornu i vremensku komponentu turizma.</a:t>
            </a:r>
          </a:p>
          <a:p>
            <a:pPr marL="540000" lvl="1" indent="-288000">
              <a:spcBef>
                <a:spcPts val="300"/>
              </a:spcBef>
              <a:spcAft>
                <a:spcPts val="600"/>
              </a:spcAft>
            </a:pPr>
            <a:r>
              <a:rPr lang="hr-HR" sz="2000" i="1" dirty="0" smtClean="0"/>
              <a:t>prostorna komponenta turizma – putovanje</a:t>
            </a:r>
          </a:p>
          <a:p>
            <a:pPr marL="540000" lvl="1" indent="-288000">
              <a:spcBef>
                <a:spcPts val="0"/>
              </a:spcBef>
              <a:spcAft>
                <a:spcPts val="600"/>
              </a:spcAft>
            </a:pPr>
            <a:r>
              <a:rPr lang="hr-HR" sz="2000" i="1" dirty="0" smtClean="0"/>
              <a:t>vremenska komponenta turizma – boravak (duži od 1 dana, a kraći od 1 godine)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Objasni izjavu </a:t>
            </a:r>
            <a:r>
              <a:rPr lang="hr-HR" sz="2400" i="1" dirty="0" smtClean="0"/>
              <a:t>„svaki putnik </a:t>
            </a:r>
            <a:r>
              <a:rPr lang="hr-HR" sz="2400" i="1" dirty="0" smtClean="0"/>
              <a:t>nije turist, </a:t>
            </a:r>
            <a:r>
              <a:rPr lang="hr-HR" sz="2400" i="1" dirty="0" smtClean="0"/>
              <a:t>ali je svaki turist putnik”</a:t>
            </a:r>
            <a:r>
              <a:rPr lang="hr-H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871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hr-HR" sz="2400" dirty="0" smtClean="0"/>
              <a:t>Koja su obilježja turističkog putovanja?</a:t>
            </a:r>
          </a:p>
          <a:p>
            <a:pPr marL="540000" lvl="1" indent="-288000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</a:pPr>
            <a:r>
              <a:rPr lang="hr-HR" sz="2000" i="1" dirty="0" smtClean="0"/>
              <a:t>osoba svojevoljno napušta mjesto prebivališta</a:t>
            </a:r>
          </a:p>
          <a:p>
            <a:pPr marL="540000" lvl="1" indent="-288000">
              <a:lnSpc>
                <a:spcPts val="2000"/>
              </a:lnSpc>
              <a:spcBef>
                <a:spcPts val="0"/>
              </a:spcBef>
              <a:spcAft>
                <a:spcPts val="600"/>
              </a:spcAft>
            </a:pPr>
            <a:r>
              <a:rPr lang="hr-HR" sz="2000" i="1" dirty="0" smtClean="0"/>
              <a:t>putuje u svoje slobodno vrijeme</a:t>
            </a:r>
          </a:p>
          <a:p>
            <a:pPr marL="540000" lvl="1" indent="-288000">
              <a:lnSpc>
                <a:spcPts val="2000"/>
              </a:lnSpc>
              <a:spcBef>
                <a:spcPts val="0"/>
              </a:spcBef>
              <a:spcAft>
                <a:spcPts val="600"/>
              </a:spcAft>
            </a:pPr>
            <a:r>
              <a:rPr lang="hr-HR" sz="2000" i="1" dirty="0" smtClean="0"/>
              <a:t>ne obavlja nikakvu djelatnost u mjestu u koje dolazi</a:t>
            </a:r>
          </a:p>
          <a:p>
            <a:pPr marL="540000" lvl="1" indent="-288000">
              <a:lnSpc>
                <a:spcPts val="2000"/>
              </a:lnSpc>
              <a:spcBef>
                <a:spcPts val="0"/>
              </a:spcBef>
              <a:spcAft>
                <a:spcPts val="600"/>
              </a:spcAft>
            </a:pPr>
            <a:r>
              <a:rPr lang="hr-HR" sz="2000" i="1" dirty="0" smtClean="0"/>
              <a:t>putovanje je dvosmjerno– turist se uvijek vraća u mjesto svoga stalnog boravka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Što je turizam?</a:t>
            </a:r>
          </a:p>
          <a:p>
            <a:pPr marL="540000" indent="-288000"/>
            <a:r>
              <a:rPr lang="hr-HR" sz="2000" b="1" dirty="0">
                <a:solidFill>
                  <a:prstClr val="black"/>
                </a:solidFill>
              </a:rPr>
              <a:t>turizam</a:t>
            </a:r>
            <a:r>
              <a:rPr lang="hr-HR" sz="2000" dirty="0">
                <a:solidFill>
                  <a:prstClr val="black"/>
                </a:solidFill>
              </a:rPr>
              <a:t> obuhvaća </a:t>
            </a:r>
            <a:r>
              <a:rPr lang="hr-HR" sz="2000" b="1" dirty="0">
                <a:solidFill>
                  <a:srgbClr val="FF0000"/>
                </a:solidFill>
              </a:rPr>
              <a:t>sve aktivnosti </a:t>
            </a:r>
            <a:r>
              <a:rPr lang="hr-HR" sz="2000" dirty="0">
                <a:solidFill>
                  <a:prstClr val="black"/>
                </a:solidFill>
              </a:rPr>
              <a:t>osoba </a:t>
            </a:r>
            <a:r>
              <a:rPr lang="hr-HR" sz="2000" dirty="0" smtClean="0">
                <a:solidFill>
                  <a:prstClr val="black"/>
                </a:solidFill>
              </a:rPr>
              <a:t>na </a:t>
            </a:r>
            <a:r>
              <a:rPr lang="hr-HR" sz="2000" b="1" dirty="0">
                <a:solidFill>
                  <a:srgbClr val="FF0000"/>
                </a:solidFill>
              </a:rPr>
              <a:t>putovanju i prilikom boravka </a:t>
            </a:r>
            <a:r>
              <a:rPr lang="hr-HR" sz="2000" dirty="0">
                <a:solidFill>
                  <a:prstClr val="black"/>
                </a:solidFill>
              </a:rPr>
              <a:t>u mjestu </a:t>
            </a:r>
            <a:r>
              <a:rPr lang="hr-HR" sz="2000" dirty="0" smtClean="0">
                <a:solidFill>
                  <a:prstClr val="black"/>
                </a:solidFill>
              </a:rPr>
              <a:t>izvan </a:t>
            </a:r>
            <a:r>
              <a:rPr lang="hr-HR" sz="2000" dirty="0">
                <a:solidFill>
                  <a:prstClr val="black"/>
                </a:solidFill>
              </a:rPr>
              <a:t>njihova prebivališta u razdoblju </a:t>
            </a:r>
            <a:r>
              <a:rPr lang="hr-HR" sz="2000" b="1" dirty="0" smtClean="0">
                <a:solidFill>
                  <a:srgbClr val="FF0000"/>
                </a:solidFill>
              </a:rPr>
              <a:t>ne</a:t>
            </a:r>
            <a:r>
              <a:rPr lang="hr-HR" sz="2000" dirty="0" smtClean="0">
                <a:solidFill>
                  <a:prstClr val="black"/>
                </a:solidFill>
              </a:rPr>
              <a:t> </a:t>
            </a:r>
            <a:r>
              <a:rPr lang="hr-HR" sz="2000" b="1" dirty="0">
                <a:solidFill>
                  <a:srgbClr val="FF0000"/>
                </a:solidFill>
              </a:rPr>
              <a:t>duljem od 1 god</a:t>
            </a:r>
            <a:r>
              <a:rPr lang="hr-HR" sz="2000" dirty="0">
                <a:solidFill>
                  <a:prstClr val="black"/>
                </a:solidFill>
              </a:rPr>
              <a:t>, a u </a:t>
            </a:r>
            <a:r>
              <a:rPr lang="hr-HR" sz="2000" b="1" dirty="0">
                <a:solidFill>
                  <a:srgbClr val="FF0000"/>
                </a:solidFill>
              </a:rPr>
              <a:t>svrhu odmora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Koje su </a:t>
            </a:r>
            <a:r>
              <a:rPr lang="hr-HR" sz="2400" dirty="0" smtClean="0"/>
              <a:t>dvije </a:t>
            </a:r>
            <a:r>
              <a:rPr lang="hr-HR" sz="2400" dirty="0" smtClean="0"/>
              <a:t>komponente turizma?</a:t>
            </a:r>
          </a:p>
          <a:p>
            <a:pPr marL="540000" lvl="1" indent="-28800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</a:pPr>
            <a:r>
              <a:rPr lang="hr-HR" sz="2000" i="1" dirty="0" smtClean="0"/>
              <a:t>prostorna komponenta turizma – putovanje</a:t>
            </a:r>
          </a:p>
          <a:p>
            <a:pPr marL="540000" lvl="1" indent="-288000">
              <a:lnSpc>
                <a:spcPts val="2000"/>
              </a:lnSpc>
              <a:spcBef>
                <a:spcPts val="0"/>
              </a:spcBef>
              <a:spcAft>
                <a:spcPts val="600"/>
              </a:spcAft>
            </a:pPr>
            <a:r>
              <a:rPr lang="hr-HR" sz="2000" i="1" dirty="0" smtClean="0"/>
              <a:t>vremenska komponenta turizma – boravak (duži od 1 dana, a kraći od 1 godine)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Koje vrste turizma poznajemo?</a:t>
            </a:r>
          </a:p>
          <a:p>
            <a:pPr marL="540000" lvl="1" indent="-288000">
              <a:spcBef>
                <a:spcPts val="0"/>
              </a:spcBef>
            </a:pPr>
            <a:r>
              <a:rPr lang="hr-HR" sz="2000" dirty="0" smtClean="0"/>
              <a:t>domaći, receptivni ili ulazni i emitivni ili izlazni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Koje su </a:t>
            </a:r>
            <a:r>
              <a:rPr lang="hr-HR" sz="2400" dirty="0"/>
              <a:t>dvije </a:t>
            </a:r>
            <a:r>
              <a:rPr lang="hr-HR" sz="2400" dirty="0" smtClean="0"/>
              <a:t>skupine specifičnih oblika turizma?</a:t>
            </a:r>
          </a:p>
          <a:p>
            <a:pPr marL="540000" lvl="1" indent="-288000"/>
            <a:r>
              <a:rPr lang="hr-HR" sz="2000" dirty="0"/>
              <a:t>turizam zasnovan na </a:t>
            </a:r>
            <a:r>
              <a:rPr lang="hr-HR" sz="2000" b="1" dirty="0">
                <a:solidFill>
                  <a:srgbClr val="FF0000"/>
                </a:solidFill>
              </a:rPr>
              <a:t>prirodnim resursima </a:t>
            </a:r>
            <a:r>
              <a:rPr lang="hr-HR" sz="2000" b="1" dirty="0" smtClean="0">
                <a:solidFill>
                  <a:srgbClr val="FF0000"/>
                </a:solidFill>
              </a:rPr>
              <a:t/>
            </a:r>
            <a:br>
              <a:rPr lang="hr-HR" sz="2000" b="1" dirty="0" smtClean="0">
                <a:solidFill>
                  <a:srgbClr val="FF0000"/>
                </a:solidFill>
              </a:rPr>
            </a:br>
            <a:r>
              <a:rPr lang="hr-HR" sz="2000" b="1" dirty="0" smtClean="0">
                <a:solidFill>
                  <a:srgbClr val="FF0000"/>
                </a:solidFill>
              </a:rPr>
              <a:t>	</a:t>
            </a:r>
            <a:r>
              <a:rPr lang="hr-HR" sz="2000" dirty="0" smtClean="0"/>
              <a:t>(</a:t>
            </a:r>
            <a:r>
              <a:rPr lang="hr-HR" sz="2000" dirty="0"/>
              <a:t>zdravstveni, sportski, ekoturizam, seoski…)</a:t>
            </a:r>
          </a:p>
          <a:p>
            <a:pPr marL="540000" lvl="1" indent="-288000"/>
            <a:r>
              <a:rPr lang="hr-HR" sz="2000" dirty="0"/>
              <a:t>turizam zasnovan na </a:t>
            </a:r>
            <a:r>
              <a:rPr lang="hr-HR" sz="2000" b="1" dirty="0">
                <a:solidFill>
                  <a:srgbClr val="FF0000"/>
                </a:solidFill>
              </a:rPr>
              <a:t>društvenim resursima </a:t>
            </a:r>
            <a:r>
              <a:rPr lang="hr-HR" sz="2000" b="1" dirty="0" smtClean="0">
                <a:solidFill>
                  <a:srgbClr val="FF0000"/>
                </a:solidFill>
              </a:rPr>
              <a:t/>
            </a:r>
            <a:br>
              <a:rPr lang="hr-HR" sz="2000" b="1" dirty="0" smtClean="0">
                <a:solidFill>
                  <a:srgbClr val="FF0000"/>
                </a:solidFill>
              </a:rPr>
            </a:br>
            <a:r>
              <a:rPr lang="hr-HR" sz="2000" b="1" dirty="0" smtClean="0">
                <a:solidFill>
                  <a:srgbClr val="FF0000"/>
                </a:solidFill>
              </a:rPr>
              <a:t>	</a:t>
            </a:r>
            <a:r>
              <a:rPr lang="hr-HR" sz="2000" dirty="0" smtClean="0"/>
              <a:t>(</a:t>
            </a:r>
            <a:r>
              <a:rPr lang="hr-HR" sz="2000" dirty="0"/>
              <a:t>kongresni, </a:t>
            </a:r>
            <a:r>
              <a:rPr lang="hr-HR" sz="2000" dirty="0" err="1"/>
              <a:t>gastro</a:t>
            </a:r>
            <a:r>
              <a:rPr lang="hr-HR" sz="2000" dirty="0"/>
              <a:t> turizam, vjerski turizam…) </a:t>
            </a:r>
            <a:endParaRPr lang="hr-HR" sz="2000" dirty="0" smtClean="0"/>
          </a:p>
        </p:txBody>
      </p:sp>
    </p:spTree>
    <p:extLst>
      <p:ext uri="{BB962C8B-B14F-4D97-AF65-F5344CB8AC3E}">
        <p14:creationId xmlns:p14="http://schemas.microsoft.com/office/powerpoint/2010/main" val="12695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8640"/>
            <a:ext cx="9144000" cy="6669360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hr-HR" sz="2400" dirty="0" smtClean="0"/>
              <a:t>Kad se neko mjesto počinje turistički razvijati?</a:t>
            </a:r>
          </a:p>
          <a:p>
            <a:pPr marL="540000" lvl="1" indent="-288000">
              <a:spcBef>
                <a:spcPts val="300"/>
              </a:spcBef>
              <a:spcAft>
                <a:spcPts val="600"/>
              </a:spcAft>
            </a:pPr>
            <a:r>
              <a:rPr lang="hr-HR" sz="2000" b="1" i="1" dirty="0">
                <a:solidFill>
                  <a:srgbClr val="FF0000"/>
                </a:solidFill>
              </a:rPr>
              <a:t>turistička mjesta</a:t>
            </a:r>
            <a:r>
              <a:rPr lang="hr-HR" sz="2000" i="1" dirty="0"/>
              <a:t> se počinju razvijati kada se </a:t>
            </a:r>
            <a:r>
              <a:rPr lang="hr-HR" sz="2000" b="1" i="1" dirty="0">
                <a:solidFill>
                  <a:srgbClr val="FF0000"/>
                </a:solidFill>
              </a:rPr>
              <a:t>prometno povežu</a:t>
            </a:r>
            <a:r>
              <a:rPr lang="hr-HR" sz="2000" i="1" dirty="0">
                <a:solidFill>
                  <a:srgbClr val="FF0000"/>
                </a:solidFill>
              </a:rPr>
              <a:t> </a:t>
            </a:r>
            <a:r>
              <a:rPr lang="hr-HR" sz="2000" i="1" dirty="0"/>
              <a:t>i kada se </a:t>
            </a:r>
            <a:r>
              <a:rPr lang="hr-HR" sz="2000" b="1" i="1" dirty="0">
                <a:solidFill>
                  <a:srgbClr val="FF0000"/>
                </a:solidFill>
              </a:rPr>
              <a:t>razviju</a:t>
            </a:r>
            <a:r>
              <a:rPr lang="hr-HR" sz="2000" i="1" dirty="0">
                <a:solidFill>
                  <a:srgbClr val="FF0000"/>
                </a:solidFill>
              </a:rPr>
              <a:t> </a:t>
            </a:r>
            <a:r>
              <a:rPr lang="hr-HR" sz="2000" b="1" i="1" dirty="0">
                <a:solidFill>
                  <a:srgbClr val="FF0000"/>
                </a:solidFill>
              </a:rPr>
              <a:t>kapaciteti</a:t>
            </a:r>
            <a:r>
              <a:rPr lang="hr-HR" sz="2000" i="1" dirty="0">
                <a:solidFill>
                  <a:srgbClr val="FF0000"/>
                </a:solidFill>
              </a:rPr>
              <a:t> </a:t>
            </a:r>
            <a:r>
              <a:rPr lang="hr-HR" sz="2000" i="1" dirty="0"/>
              <a:t>nužni za prihvat turista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Što je turističko mjesto?</a:t>
            </a:r>
          </a:p>
          <a:p>
            <a:pPr marL="540000" lvl="1" indent="-288000">
              <a:spcBef>
                <a:spcPts val="300"/>
              </a:spcBef>
              <a:spcAft>
                <a:spcPts val="600"/>
              </a:spcAft>
            </a:pPr>
            <a:r>
              <a:rPr lang="hr-HR" sz="2000" b="1" i="1" dirty="0"/>
              <a:t>turistička mjesta</a:t>
            </a:r>
            <a:r>
              <a:rPr lang="hr-HR" sz="2000" i="1" dirty="0"/>
              <a:t> su ona mjesta koja turisti i izletnici </a:t>
            </a:r>
            <a:r>
              <a:rPr lang="hr-HR" sz="2000" b="1" i="1" dirty="0"/>
              <a:t>posjećuju u većem broju </a:t>
            </a:r>
            <a:r>
              <a:rPr lang="hr-HR" sz="2000" i="1" dirty="0"/>
              <a:t>i </a:t>
            </a:r>
            <a:r>
              <a:rPr lang="hr-HR" sz="2000" b="1" i="1" dirty="0">
                <a:solidFill>
                  <a:srgbClr val="FF0000"/>
                </a:solidFill>
              </a:rPr>
              <a:t>koja svojom opremljenošću omogućuju njihov prihvat i boravak</a:t>
            </a:r>
            <a:endParaRPr lang="hr-HR" sz="2000" i="1" dirty="0"/>
          </a:p>
          <a:p>
            <a:pPr lvl="0">
              <a:spcBef>
                <a:spcPts val="600"/>
              </a:spcBef>
            </a:pPr>
            <a:r>
              <a:rPr lang="hr-HR" sz="2400" dirty="0" smtClean="0"/>
              <a:t>Što je turistička destinacija?</a:t>
            </a:r>
          </a:p>
          <a:p>
            <a:pPr marL="540000" lvl="1" indent="-288000">
              <a:spcBef>
                <a:spcPts val="300"/>
              </a:spcBef>
              <a:spcAft>
                <a:spcPts val="600"/>
              </a:spcAft>
            </a:pPr>
            <a:r>
              <a:rPr lang="hr-HR" sz="2000" b="1" i="1" dirty="0"/>
              <a:t>turistička destinacija </a:t>
            </a:r>
            <a:r>
              <a:rPr lang="hr-HR" sz="2000" i="1" dirty="0" smtClean="0"/>
              <a:t>– zemljopisno područje </a:t>
            </a:r>
            <a:r>
              <a:rPr lang="hr-HR" sz="2000" b="1" i="1" dirty="0" smtClean="0">
                <a:solidFill>
                  <a:srgbClr val="FF0000"/>
                </a:solidFill>
              </a:rPr>
              <a:t>šire </a:t>
            </a:r>
            <a:r>
              <a:rPr lang="hr-HR" sz="2000" b="1" i="1" dirty="0">
                <a:solidFill>
                  <a:srgbClr val="FF0000"/>
                </a:solidFill>
              </a:rPr>
              <a:t>od turističkog mjesta</a:t>
            </a:r>
            <a:endParaRPr lang="hr-HR" sz="2000" i="1" dirty="0"/>
          </a:p>
          <a:p>
            <a:pPr lvl="0">
              <a:spcBef>
                <a:spcPts val="600"/>
              </a:spcBef>
            </a:pPr>
            <a:r>
              <a:rPr lang="hr-HR" sz="2400" dirty="0" smtClean="0"/>
              <a:t>Koji su uvjet po kojima je neko mjesto turistička destinacija? </a:t>
            </a:r>
            <a:r>
              <a:rPr lang="hr-HR" sz="2000" dirty="0" smtClean="0"/>
              <a:t>(5 uvjeta)</a:t>
            </a:r>
            <a:endParaRPr lang="hr-HR" sz="2400" dirty="0" smtClean="0"/>
          </a:p>
          <a:p>
            <a:pPr marL="540000" lvl="1" indent="-288000">
              <a:spcBef>
                <a:spcPts val="300"/>
              </a:spcBef>
              <a:spcAft>
                <a:spcPts val="600"/>
              </a:spcAft>
            </a:pPr>
            <a:r>
              <a:rPr lang="hr-HR" sz="2000" i="1" dirty="0" smtClean="0"/>
              <a:t>privlačnost, dostupnost, odgovarajući smještajni kapaciteti, izbor aktivnosti i ostali sadržaji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Što je destinacijski menadžment?</a:t>
            </a:r>
          </a:p>
          <a:p>
            <a:pPr marL="540000" lvl="1" indent="-288000">
              <a:spcBef>
                <a:spcPts val="300"/>
              </a:spcBef>
              <a:spcAft>
                <a:spcPts val="600"/>
              </a:spcAft>
            </a:pPr>
            <a:r>
              <a:rPr lang="hr-HR" sz="2000" b="1" i="1" dirty="0">
                <a:solidFill>
                  <a:srgbClr val="FF0000"/>
                </a:solidFill>
              </a:rPr>
              <a:t>destinacijski menadžment</a:t>
            </a:r>
            <a:r>
              <a:rPr lang="hr-HR" sz="2000" i="1" dirty="0">
                <a:solidFill>
                  <a:srgbClr val="FF0000"/>
                </a:solidFill>
              </a:rPr>
              <a:t> </a:t>
            </a:r>
            <a:r>
              <a:rPr lang="hr-HR" sz="2000" i="1" dirty="0"/>
              <a:t>uključuje </a:t>
            </a:r>
            <a:r>
              <a:rPr lang="hr-HR" sz="2000" i="1" dirty="0" smtClean="0"/>
              <a:t>sve aktivnosti </a:t>
            </a:r>
            <a:r>
              <a:rPr lang="hr-HR" sz="2000" i="1" dirty="0"/>
              <a:t>koje pridonose unaprjeđenju i razvoju </a:t>
            </a:r>
            <a:r>
              <a:rPr lang="hr-HR" sz="2000" i="1" dirty="0" smtClean="0"/>
              <a:t>turizma</a:t>
            </a:r>
            <a:endParaRPr lang="hr-HR" sz="2000" b="1" i="1" dirty="0"/>
          </a:p>
        </p:txBody>
      </p:sp>
    </p:spTree>
    <p:extLst>
      <p:ext uri="{BB962C8B-B14F-4D97-AF65-F5344CB8AC3E}">
        <p14:creationId xmlns:p14="http://schemas.microsoft.com/office/powerpoint/2010/main" val="208296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69008"/>
            <a:ext cx="9145588" cy="6624736"/>
          </a:xfrm>
        </p:spPr>
        <p:txBody>
          <a:bodyPr>
            <a:noAutofit/>
          </a:bodyPr>
          <a:lstStyle/>
          <a:p>
            <a:pPr lvl="0">
              <a:spcBef>
                <a:spcPts val="400"/>
              </a:spcBef>
            </a:pPr>
            <a:r>
              <a:rPr lang="hr-HR" sz="2200" dirty="0" smtClean="0"/>
              <a:t>Što su turistički resursi?</a:t>
            </a:r>
          </a:p>
          <a:p>
            <a:pPr marL="540000" lvl="1" indent="-288000">
              <a:spcBef>
                <a:spcPts val="0"/>
              </a:spcBef>
            </a:pPr>
            <a:r>
              <a:rPr lang="hr-HR" sz="1900" b="1" i="1" dirty="0">
                <a:solidFill>
                  <a:srgbClr val="FF0000"/>
                </a:solidFill>
              </a:rPr>
              <a:t>turistički resursi </a:t>
            </a:r>
            <a:r>
              <a:rPr lang="hr-HR" sz="1900" i="1" dirty="0"/>
              <a:t>su prirodna i društvena dobra koja se mogu turistički </a:t>
            </a:r>
            <a:r>
              <a:rPr lang="hr-HR" sz="1900" i="1" dirty="0" smtClean="0"/>
              <a:t>iskoristiti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Kako dijelimo turističke resurse?</a:t>
            </a:r>
          </a:p>
          <a:p>
            <a:pPr marL="540000" lvl="1" indent="-288000">
              <a:spcBef>
                <a:spcPts val="0"/>
              </a:spcBef>
            </a:pPr>
            <a:r>
              <a:rPr lang="hr-HR" sz="1900" i="1" dirty="0"/>
              <a:t>turističke resurse dijelimo na </a:t>
            </a:r>
            <a:r>
              <a:rPr lang="hr-HR" sz="1900" b="1" i="1" dirty="0">
                <a:solidFill>
                  <a:srgbClr val="FF0000"/>
                </a:solidFill>
              </a:rPr>
              <a:t>prirodne </a:t>
            </a:r>
            <a:r>
              <a:rPr lang="hr-HR" sz="1900" i="1" dirty="0"/>
              <a:t>i</a:t>
            </a:r>
            <a:r>
              <a:rPr lang="hr-HR" sz="1900" b="1" i="1" dirty="0">
                <a:solidFill>
                  <a:srgbClr val="FF0000"/>
                </a:solidFill>
              </a:rPr>
              <a:t> društvene </a:t>
            </a:r>
            <a:r>
              <a:rPr lang="hr-HR" sz="1900" i="1" dirty="0"/>
              <a:t>resurse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Nabroj neke turističke resurse otoka Paga.</a:t>
            </a:r>
          </a:p>
          <a:p>
            <a:pPr marL="540000" lvl="1" indent="-288000">
              <a:spcBef>
                <a:spcPts val="0"/>
              </a:spcBef>
            </a:pPr>
            <a:r>
              <a:rPr lang="hr-HR" sz="1900" i="1" dirty="0" smtClean="0"/>
              <a:t>more, plaže, okoliš, specifična vegetacija, razne manifestacije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Što su turističke atrakcije?</a:t>
            </a:r>
          </a:p>
          <a:p>
            <a:pPr marL="540000" lvl="1" indent="-288000">
              <a:spcBef>
                <a:spcPts val="0"/>
              </a:spcBef>
            </a:pPr>
            <a:r>
              <a:rPr lang="hr-HR" sz="1900" b="1" i="1" dirty="0">
                <a:solidFill>
                  <a:srgbClr val="FF0000"/>
                </a:solidFill>
              </a:rPr>
              <a:t>turističke atrakcije </a:t>
            </a:r>
            <a:r>
              <a:rPr lang="hr-HR" sz="1900" i="1" dirty="0"/>
              <a:t>su sve prirodne ili društvene pojave koje privlače posjetitelje i koje se mogu turistički iskoristiti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Nabroj neke turističke atrakcije na otoku Pagu.</a:t>
            </a:r>
          </a:p>
          <a:p>
            <a:pPr marL="540000" lvl="1" indent="-288000">
              <a:spcBef>
                <a:spcPts val="0"/>
              </a:spcBef>
            </a:pPr>
            <a:r>
              <a:rPr lang="hr-HR" sz="1900" i="1" dirty="0" err="1" smtClean="0"/>
              <a:t>Zrće</a:t>
            </a:r>
            <a:r>
              <a:rPr lang="hr-HR" sz="1900" i="1" dirty="0" smtClean="0"/>
              <a:t>, </a:t>
            </a:r>
            <a:r>
              <a:rPr lang="hr-HR" sz="1900" i="1" dirty="0" err="1" smtClean="0"/>
              <a:t>lunski</a:t>
            </a:r>
            <a:r>
              <a:rPr lang="hr-HR" sz="1900" i="1" dirty="0" smtClean="0"/>
              <a:t> </a:t>
            </a:r>
            <a:r>
              <a:rPr lang="hr-HR" sz="1900" i="1" dirty="0" err="1" smtClean="0"/>
              <a:t>malinici</a:t>
            </a:r>
            <a:r>
              <a:rPr lang="hr-HR" sz="1900" i="1" dirty="0" smtClean="0"/>
              <a:t>, Stari grad, </a:t>
            </a:r>
            <a:r>
              <a:rPr lang="hr-HR" sz="1900" i="1" dirty="0" err="1" smtClean="0"/>
              <a:t>Talijanova</a:t>
            </a:r>
            <a:r>
              <a:rPr lang="hr-HR" sz="1900" i="1" dirty="0" smtClean="0"/>
              <a:t> buža, </a:t>
            </a:r>
            <a:r>
              <a:rPr lang="hr-HR" sz="1900" i="1" dirty="0" err="1" smtClean="0"/>
              <a:t>vjetroelektrane</a:t>
            </a:r>
            <a:r>
              <a:rPr lang="hr-HR" sz="1900" i="1" dirty="0" smtClean="0"/>
              <a:t>, karneval…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Što je dokolica?</a:t>
            </a:r>
          </a:p>
          <a:p>
            <a:pPr marL="540000" lvl="1" indent="-288000">
              <a:spcBef>
                <a:spcPts val="0"/>
              </a:spcBef>
            </a:pPr>
            <a:r>
              <a:rPr lang="hr-HR" sz="1900" b="1" i="1" dirty="0">
                <a:solidFill>
                  <a:srgbClr val="FF0000"/>
                </a:solidFill>
              </a:rPr>
              <a:t>dokolica</a:t>
            </a:r>
            <a:r>
              <a:rPr lang="hr-HR" sz="1900" b="1" i="1" dirty="0"/>
              <a:t> </a:t>
            </a:r>
            <a:r>
              <a:rPr lang="hr-HR" sz="1900" i="1" dirty="0"/>
              <a:t>– skup aktivnosti kojima se čovjek opušta po svojoj slobodnoj volji, oslobođen profesionalnih, obiteljskih i društvenih obveza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Koje su turističke aktivnosti vezane uz dokolicu?</a:t>
            </a:r>
          </a:p>
          <a:p>
            <a:pPr marL="540000" lvl="1" indent="-288000">
              <a:spcBef>
                <a:spcPts val="0"/>
              </a:spcBef>
            </a:pPr>
            <a:r>
              <a:rPr lang="hr-HR" sz="1900" i="1" dirty="0"/>
              <a:t>odmor i oporavak, sportska rekreacija, zabava i dokoličarsko obrazovanje</a:t>
            </a:r>
            <a:endParaRPr lang="hr-HR" sz="1900" i="1" dirty="0" smtClean="0"/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Navedi primjer za dokoličarsko obrazovanje.</a:t>
            </a:r>
          </a:p>
          <a:p>
            <a:pPr marL="540000" lvl="1" indent="-288000">
              <a:spcBef>
                <a:spcPts val="0"/>
              </a:spcBef>
            </a:pPr>
            <a:r>
              <a:rPr lang="hr-HR" sz="1900" i="1" dirty="0"/>
              <a:t>tečajevi kuhinje, slikanja, škola ronjenja, škola zdrave prehrane</a:t>
            </a:r>
            <a:endParaRPr lang="hr-HR" sz="1900" i="1" dirty="0" smtClean="0"/>
          </a:p>
        </p:txBody>
      </p:sp>
    </p:spTree>
    <p:extLst>
      <p:ext uri="{BB962C8B-B14F-4D97-AF65-F5344CB8AC3E}">
        <p14:creationId xmlns:p14="http://schemas.microsoft.com/office/powerpoint/2010/main" val="156031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16832"/>
            <a:ext cx="9144000" cy="1470025"/>
          </a:xfrm>
        </p:spPr>
        <p:txBody>
          <a:bodyPr>
            <a:noAutofit/>
          </a:bodyPr>
          <a:lstStyle/>
          <a:p>
            <a:pPr algn="ctr">
              <a:spcBef>
                <a:spcPts val="1200"/>
              </a:spcBef>
            </a:pPr>
            <a:r>
              <a:rPr lang="hr-HR" sz="7200" b="1" dirty="0" smtClean="0"/>
              <a:t>Osnove turizma</a:t>
            </a:r>
            <a:r>
              <a:rPr lang="hr-HR" sz="6600" b="1" dirty="0"/>
              <a:t/>
            </a:r>
            <a:br>
              <a:rPr lang="hr-HR" sz="6600" b="1" dirty="0"/>
            </a:br>
            <a:r>
              <a:rPr lang="hr-HR" sz="4400" dirty="0" smtClean="0">
                <a:solidFill>
                  <a:srgbClr val="FF0000"/>
                </a:solidFill>
              </a:rPr>
              <a:t>ponavljanje</a:t>
            </a:r>
            <a:endParaRPr lang="hr-HR" sz="4800" dirty="0">
              <a:solidFill>
                <a:srgbClr val="FF0000"/>
              </a:solidFill>
            </a:endParaRPr>
          </a:p>
        </p:txBody>
      </p:sp>
      <p:pic>
        <p:nvPicPr>
          <p:cNvPr id="4" name="Picture 2" descr="https://foreverbcn-wpengine.netdna-ssl.com/wp-content/uploads/2014/12/Dont-look-like-a-tour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933056"/>
            <a:ext cx="2843808" cy="2834922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79512" y="4653136"/>
            <a:ext cx="8280920" cy="1714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324000" algn="l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600" dirty="0" smtClean="0">
                <a:solidFill>
                  <a:schemeClr val="tx1"/>
                </a:solidFill>
              </a:rPr>
              <a:t>Turist i turizam</a:t>
            </a:r>
          </a:p>
          <a:p>
            <a:pPr marL="360000" indent="-324000" algn="l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600" dirty="0" smtClean="0">
                <a:solidFill>
                  <a:schemeClr val="tx1"/>
                </a:solidFill>
              </a:rPr>
              <a:t>Turističko mjesto i turistička destinacija</a:t>
            </a:r>
          </a:p>
          <a:p>
            <a:pPr marL="360000" indent="-324000" algn="l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600" dirty="0" smtClean="0">
                <a:solidFill>
                  <a:schemeClr val="tx1"/>
                </a:solidFill>
              </a:rPr>
              <a:t>Turistički resursi i aktivnosti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Pojmovi</a:t>
            </a:r>
            <a:endParaRPr lang="hr-HR" dirty="0"/>
          </a:p>
        </p:txBody>
      </p:sp>
      <p:sp>
        <p:nvSpPr>
          <p:cNvPr id="7" name="Rectangle 6"/>
          <p:cNvSpPr/>
          <p:nvPr/>
        </p:nvSpPr>
        <p:spPr>
          <a:xfrm>
            <a:off x="250001" y="1798179"/>
            <a:ext cx="1357322" cy="64294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 smtClean="0"/>
              <a:t>TURIST</a:t>
            </a:r>
            <a:endParaRPr lang="hr-HR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250001" y="2503298"/>
            <a:ext cx="1357322" cy="64294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 smtClean="0"/>
              <a:t>IZLETNIK</a:t>
            </a:r>
            <a:endParaRPr lang="hr-HR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250001" y="1093060"/>
            <a:ext cx="1357322" cy="64294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 smtClean="0"/>
              <a:t>PUTNIK</a:t>
            </a:r>
            <a:endParaRPr lang="hr-HR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7020272" y="855006"/>
            <a:ext cx="1931956" cy="82590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/>
              <a:t>TURISTIČKO </a:t>
            </a:r>
          </a:p>
          <a:p>
            <a:pPr algn="ctr"/>
            <a:r>
              <a:rPr lang="hr-HR" sz="2400" b="1" dirty="0" smtClean="0"/>
              <a:t>MJESTO</a:t>
            </a:r>
            <a:endParaRPr lang="hr-HR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7020272" y="1821519"/>
            <a:ext cx="1931956" cy="82590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/>
              <a:t>TURISTIČKA </a:t>
            </a:r>
          </a:p>
          <a:p>
            <a:pPr algn="ctr"/>
            <a:r>
              <a:rPr lang="hr-HR" sz="2400" b="1" dirty="0" smtClean="0"/>
              <a:t>DESTINACIJA</a:t>
            </a:r>
            <a:endParaRPr lang="hr-HR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2396140" y="3299049"/>
            <a:ext cx="1532577" cy="64294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/>
              <a:t>TURIZAM</a:t>
            </a:r>
            <a:endParaRPr lang="hr-HR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4394923" y="3125369"/>
            <a:ext cx="1357322" cy="642942"/>
          </a:xfrm>
          <a:prstGeom prst="rect">
            <a:avLst/>
          </a:prstGeom>
          <a:solidFill>
            <a:srgbClr val="CC33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 smtClean="0"/>
              <a:t>DOMAĆI</a:t>
            </a:r>
          </a:p>
          <a:p>
            <a:pPr algn="ctr"/>
            <a:r>
              <a:rPr lang="hr-HR" sz="2000" b="1" dirty="0" smtClean="0"/>
              <a:t>TURIZAM</a:t>
            </a:r>
            <a:endParaRPr lang="hr-HR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4394923" y="3906053"/>
            <a:ext cx="1357322" cy="642942"/>
          </a:xfrm>
          <a:prstGeom prst="rect">
            <a:avLst/>
          </a:prstGeom>
          <a:solidFill>
            <a:srgbClr val="CC33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 smtClean="0"/>
              <a:t>EMITIVNI</a:t>
            </a:r>
          </a:p>
          <a:p>
            <a:pPr algn="ctr"/>
            <a:r>
              <a:rPr lang="hr-HR" sz="2000" b="1" dirty="0" smtClean="0"/>
              <a:t>TURIZAM</a:t>
            </a:r>
            <a:endParaRPr lang="hr-HR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4394923" y="4648563"/>
            <a:ext cx="1357322" cy="642942"/>
          </a:xfrm>
          <a:prstGeom prst="rect">
            <a:avLst/>
          </a:prstGeom>
          <a:solidFill>
            <a:srgbClr val="CC33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 smtClean="0"/>
              <a:t>RECEPTIVNI</a:t>
            </a:r>
          </a:p>
          <a:p>
            <a:pPr algn="ctr"/>
            <a:r>
              <a:rPr lang="hr-HR" sz="2000" b="1" dirty="0" smtClean="0"/>
              <a:t>TURIZAM</a:t>
            </a:r>
            <a:endParaRPr lang="hr-HR" sz="2000" b="1" dirty="0"/>
          </a:p>
        </p:txBody>
      </p:sp>
      <p:sp>
        <p:nvSpPr>
          <p:cNvPr id="19" name="Rectangle 18"/>
          <p:cNvSpPr/>
          <p:nvPr/>
        </p:nvSpPr>
        <p:spPr>
          <a:xfrm>
            <a:off x="250001" y="3218106"/>
            <a:ext cx="1357322" cy="64294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 smtClean="0"/>
              <a:t>OSTALI </a:t>
            </a:r>
          </a:p>
          <a:p>
            <a:pPr algn="ctr"/>
            <a:r>
              <a:rPr lang="hr-HR" sz="2000" b="1" dirty="0" smtClean="0"/>
              <a:t>PUTNICI</a:t>
            </a:r>
            <a:endParaRPr lang="hr-HR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2483768" y="709412"/>
            <a:ext cx="1357322" cy="642942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/>
              <a:t>PROSTORNA</a:t>
            </a:r>
          </a:p>
          <a:p>
            <a:pPr algn="ctr"/>
            <a:r>
              <a:rPr lang="hr-HR" sz="1600" b="1" dirty="0" smtClean="0"/>
              <a:t>KOMPONENTA</a:t>
            </a:r>
            <a:endParaRPr lang="hr-HR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2483768" y="1414531"/>
            <a:ext cx="1357322" cy="642942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/>
              <a:t>VREMENSKA</a:t>
            </a:r>
          </a:p>
          <a:p>
            <a:pPr algn="ctr"/>
            <a:r>
              <a:rPr lang="hr-HR" sz="1600" b="1" dirty="0" smtClean="0"/>
              <a:t>KOMPONENTA</a:t>
            </a:r>
            <a:endParaRPr lang="hr-HR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2483768" y="2124040"/>
            <a:ext cx="1357322" cy="642942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/>
              <a:t>OBILJEŽJA</a:t>
            </a:r>
          </a:p>
          <a:p>
            <a:pPr algn="ctr"/>
            <a:r>
              <a:rPr lang="hr-HR" sz="1600" b="1" dirty="0" smtClean="0"/>
              <a:t>PUTOVANJA</a:t>
            </a:r>
            <a:endParaRPr lang="hr-HR" sz="1600" b="1" dirty="0"/>
          </a:p>
        </p:txBody>
      </p:sp>
      <p:cxnSp>
        <p:nvCxnSpPr>
          <p:cNvPr id="6" name="Elbow Connector 5"/>
          <p:cNvCxnSpPr>
            <a:stCxn id="7" idx="3"/>
            <a:endCxn id="20" idx="1"/>
          </p:cNvCxnSpPr>
          <p:nvPr/>
        </p:nvCxnSpPr>
        <p:spPr>
          <a:xfrm flipV="1">
            <a:off x="1607323" y="1030883"/>
            <a:ext cx="876445" cy="1088767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3"/>
            <a:endCxn id="21" idx="1"/>
          </p:cNvCxnSpPr>
          <p:nvPr/>
        </p:nvCxnSpPr>
        <p:spPr>
          <a:xfrm flipV="1">
            <a:off x="1607323" y="1736002"/>
            <a:ext cx="876445" cy="383648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3"/>
            <a:endCxn id="22" idx="1"/>
          </p:cNvCxnSpPr>
          <p:nvPr/>
        </p:nvCxnSpPr>
        <p:spPr>
          <a:xfrm>
            <a:off x="1607323" y="2119650"/>
            <a:ext cx="876445" cy="32586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3"/>
            <a:endCxn id="16" idx="1"/>
          </p:cNvCxnSpPr>
          <p:nvPr/>
        </p:nvCxnSpPr>
        <p:spPr>
          <a:xfrm flipV="1">
            <a:off x="3928717" y="3446840"/>
            <a:ext cx="466206" cy="1736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4" idx="3"/>
            <a:endCxn id="17" idx="1"/>
          </p:cNvCxnSpPr>
          <p:nvPr/>
        </p:nvCxnSpPr>
        <p:spPr>
          <a:xfrm>
            <a:off x="3928717" y="3620520"/>
            <a:ext cx="466206" cy="60700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4" idx="3"/>
            <a:endCxn id="18" idx="1"/>
          </p:cNvCxnSpPr>
          <p:nvPr/>
        </p:nvCxnSpPr>
        <p:spPr>
          <a:xfrm>
            <a:off x="3928717" y="3620520"/>
            <a:ext cx="466206" cy="13495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542223" y="4662137"/>
            <a:ext cx="1357322" cy="78270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SPECIFIČNI</a:t>
            </a:r>
          </a:p>
          <a:p>
            <a:pPr algn="ctr"/>
            <a:r>
              <a:rPr lang="hr-H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OBLICI</a:t>
            </a:r>
          </a:p>
          <a:p>
            <a:pPr algn="ctr"/>
            <a:r>
              <a:rPr lang="hr-H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TURIZMA</a:t>
            </a:r>
            <a:endParaRPr lang="hr-H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9837" y="5771093"/>
            <a:ext cx="1512168" cy="78270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ZASNOVAN NA </a:t>
            </a:r>
          </a:p>
          <a:p>
            <a:pPr algn="ctr"/>
            <a:r>
              <a:rPr lang="hr-H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PRIRODNIM</a:t>
            </a:r>
          </a:p>
          <a:p>
            <a:pPr algn="ctr"/>
            <a:r>
              <a:rPr lang="hr-H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RESURSIMA</a:t>
            </a:r>
            <a:endParaRPr lang="hr-H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20884" y="5771094"/>
            <a:ext cx="1512168" cy="78270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ZASNOVAN NA </a:t>
            </a:r>
          </a:p>
          <a:p>
            <a:pPr algn="ctr"/>
            <a:r>
              <a:rPr lang="hr-H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DRUŠTVENIM</a:t>
            </a:r>
          </a:p>
          <a:p>
            <a:pPr algn="ctr"/>
            <a:r>
              <a:rPr lang="hr-H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RESURSIMA</a:t>
            </a:r>
            <a:endParaRPr lang="hr-H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1" name="Elbow Connector 40"/>
          <p:cNvCxnSpPr>
            <a:stCxn id="37" idx="2"/>
            <a:endCxn id="38" idx="0"/>
          </p:cNvCxnSpPr>
          <p:nvPr/>
        </p:nvCxnSpPr>
        <p:spPr>
          <a:xfrm rot="5400000">
            <a:off x="1630277" y="5180486"/>
            <a:ext cx="326252" cy="8549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7" idx="2"/>
            <a:endCxn id="39" idx="0"/>
          </p:cNvCxnSpPr>
          <p:nvPr/>
        </p:nvCxnSpPr>
        <p:spPr>
          <a:xfrm rot="16200000" flipH="1">
            <a:off x="2435800" y="5229925"/>
            <a:ext cx="326253" cy="7560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029836" y="3781082"/>
            <a:ext cx="1912828" cy="8509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/>
              <a:t>TURISTIČKI</a:t>
            </a:r>
          </a:p>
          <a:p>
            <a:pPr algn="ctr"/>
            <a:r>
              <a:rPr lang="hr-HR" sz="2400" b="1" dirty="0" smtClean="0"/>
              <a:t>RESURSI</a:t>
            </a:r>
            <a:endParaRPr lang="hr-HR" sz="2400" b="1" dirty="0"/>
          </a:p>
        </p:txBody>
      </p:sp>
      <p:sp>
        <p:nvSpPr>
          <p:cNvPr id="72" name="Rectangle 71"/>
          <p:cNvSpPr/>
          <p:nvPr/>
        </p:nvSpPr>
        <p:spPr>
          <a:xfrm>
            <a:off x="7029836" y="4704891"/>
            <a:ext cx="1912828" cy="8509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/>
              <a:t>TURISTIČKE</a:t>
            </a:r>
          </a:p>
          <a:p>
            <a:pPr algn="ctr"/>
            <a:r>
              <a:rPr lang="hr-HR" sz="2400" b="1" dirty="0" smtClean="0"/>
              <a:t>ATRAKCIJE</a:t>
            </a:r>
            <a:endParaRPr lang="hr-HR" sz="2400" b="1" dirty="0"/>
          </a:p>
        </p:txBody>
      </p:sp>
      <p:sp>
        <p:nvSpPr>
          <p:cNvPr id="73" name="Rectangle 72"/>
          <p:cNvSpPr/>
          <p:nvPr/>
        </p:nvSpPr>
        <p:spPr>
          <a:xfrm>
            <a:off x="7029836" y="5628700"/>
            <a:ext cx="1912828" cy="57860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/>
              <a:t>DOKOLICA</a:t>
            </a:r>
            <a:endParaRPr lang="hr-HR" sz="2400" b="1" dirty="0"/>
          </a:p>
        </p:txBody>
      </p:sp>
      <p:cxnSp>
        <p:nvCxnSpPr>
          <p:cNvPr id="29" name="Elbow Connector 28"/>
          <p:cNvCxnSpPr>
            <a:stCxn id="14" idx="1"/>
            <a:endCxn id="37" idx="0"/>
          </p:cNvCxnSpPr>
          <p:nvPr/>
        </p:nvCxnSpPr>
        <p:spPr>
          <a:xfrm rot="10800000" flipV="1">
            <a:off x="2220884" y="3620519"/>
            <a:ext cx="175256" cy="104161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5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25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75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7" grpId="0" animBg="1"/>
      <p:bldP spid="38" grpId="0" animBg="1"/>
      <p:bldP spid="39" grpId="0" animBg="1"/>
      <p:bldP spid="71" grpId="0" animBg="1"/>
      <p:bldP spid="72" grpId="0" animBg="1"/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47564" y="2816553"/>
            <a:ext cx="2428892" cy="3928272"/>
            <a:chOff x="6072198" y="2858314"/>
            <a:chExt cx="2428892" cy="392827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9" name="Straight Connector 18"/>
            <p:cNvCxnSpPr>
              <a:endCxn id="14" idx="0"/>
            </p:cNvCxnSpPr>
            <p:nvPr/>
          </p:nvCxnSpPr>
          <p:spPr>
            <a:xfrm rot="5400000">
              <a:off x="5607863" y="4536301"/>
              <a:ext cx="33575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072198" y="3000396"/>
              <a:ext cx="2428892" cy="7143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TRANZITNI PUTNICI</a:t>
              </a:r>
              <a:endParaRPr lang="hr-H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72198" y="3814784"/>
              <a:ext cx="2428892" cy="7143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PREDSTAVNICI KONZULATA</a:t>
              </a:r>
              <a:endParaRPr lang="hr-H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72198" y="4629172"/>
              <a:ext cx="2428892" cy="3571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GRANIČNI RADNICI</a:t>
              </a:r>
              <a:endParaRPr lang="hr-H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72198" y="5086370"/>
              <a:ext cx="2428892" cy="3571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BJEGUNCI I NOMADI</a:t>
              </a:r>
              <a:endParaRPr lang="hr-H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72198" y="5543568"/>
              <a:ext cx="2428892" cy="5715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ČLANOVI ORUŽANIH SNAGA</a:t>
              </a:r>
              <a:endParaRPr lang="hr-H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72198" y="6215082"/>
              <a:ext cx="2428892" cy="5715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PRIVREMENI I TRAJNI EMIGRANTI</a:t>
              </a:r>
              <a:endParaRPr lang="hr-H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8246" y="-27384"/>
            <a:ext cx="8858250" cy="642937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Putnici – razlikovanje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71802" y="1143008"/>
            <a:ext cx="2428892" cy="71438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PUTNICI</a:t>
            </a:r>
            <a:endParaRPr lang="hr-H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5852" y="2143140"/>
            <a:ext cx="2428892" cy="71438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POSJETITELJI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14942" y="2143140"/>
            <a:ext cx="2428892" cy="71438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OSTALI PUTNICI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96" y="3143272"/>
            <a:ext cx="1928826" cy="8572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0298" y="3143272"/>
            <a:ext cx="2214578" cy="8572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IZLETNICI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Elbow Connector 15"/>
          <p:cNvCxnSpPr>
            <a:stCxn id="4" idx="2"/>
            <a:endCxn id="5" idx="0"/>
          </p:cNvCxnSpPr>
          <p:nvPr/>
        </p:nvCxnSpPr>
        <p:spPr>
          <a:xfrm rot="5400000">
            <a:off x="3250397" y="1107289"/>
            <a:ext cx="285752" cy="17859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6" idx="0"/>
          </p:cNvCxnSpPr>
          <p:nvPr/>
        </p:nvCxnSpPr>
        <p:spPr>
          <a:xfrm rot="16200000" flipH="1">
            <a:off x="5214942" y="928694"/>
            <a:ext cx="285752" cy="21431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9" idx="0"/>
          </p:cNvCxnSpPr>
          <p:nvPr/>
        </p:nvCxnSpPr>
        <p:spPr>
          <a:xfrm rot="5400000">
            <a:off x="1803778" y="2446752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2"/>
            <a:endCxn id="10" idx="0"/>
          </p:cNvCxnSpPr>
          <p:nvPr/>
        </p:nvCxnSpPr>
        <p:spPr>
          <a:xfrm rot="16200000" flipH="1">
            <a:off x="2911066" y="2446751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142844" y="4286256"/>
            <a:ext cx="2786082" cy="2357454"/>
          </a:xfrm>
          <a:prstGeom prst="wedgeRoundRectCallout">
            <a:avLst>
              <a:gd name="adj1" fmla="val -2050"/>
              <a:gd name="adj2" fmla="val -7054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dulje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ostvaruju</a:t>
            </a:r>
            <a:r>
              <a:rPr lang="hr-HR" sz="2400" b="1" dirty="0" smtClean="0">
                <a:solidFill>
                  <a:schemeClr val="tx1"/>
                </a:solidFill>
              </a:rPr>
              <a:t> 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3071802" y="4286256"/>
            <a:ext cx="2786082" cy="2357454"/>
          </a:xfrm>
          <a:prstGeom prst="wedgeRoundRectCallout">
            <a:avLst>
              <a:gd name="adj1" fmla="val 813"/>
              <a:gd name="adj2" fmla="val -6982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kraće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ne ostvaruju </a:t>
            </a:r>
            <a:r>
              <a:rPr lang="hr-HR" sz="2400" b="1" dirty="0" smtClean="0">
                <a:solidFill>
                  <a:schemeClr val="tx1"/>
                </a:solidFill>
              </a:rPr>
              <a:t>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786578" y="428604"/>
            <a:ext cx="2143140" cy="1500198"/>
          </a:xfrm>
          <a:prstGeom prst="wedgeRoundRectCallout">
            <a:avLst>
              <a:gd name="adj1" fmla="val -30043"/>
              <a:gd name="adj2" fmla="val 7230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Times New Roman"/>
              </a:rPr>
              <a:t>putuju iz ekonomskih</a:t>
            </a:r>
            <a:r>
              <a:rPr lang="hr-HR" sz="2400" dirty="0" smtClean="0">
                <a:solidFill>
                  <a:schemeClr val="tx1"/>
                </a:solidFill>
              </a:rPr>
              <a:t> ili drugih </a:t>
            </a:r>
            <a:r>
              <a:rPr lang="hr-HR" sz="2400" dirty="0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Times New Roman"/>
              </a:rPr>
              <a:t>razloga</a:t>
            </a:r>
            <a:endParaRPr lang="hr-HR" sz="2400" dirty="0">
              <a:solidFill>
                <a:schemeClr val="tx1"/>
              </a:solidFill>
              <a:highlight>
                <a:srgbClr val="FFFF00"/>
              </a:highlight>
              <a:ea typeface="Calibri"/>
              <a:cs typeface="Times New Roman"/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285720" y="785794"/>
            <a:ext cx="2000264" cy="1214446"/>
          </a:xfrm>
          <a:prstGeom prst="wedgeRoundRectCallout">
            <a:avLst>
              <a:gd name="adj1" fmla="val 33157"/>
              <a:gd name="adj2" fmla="val 714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Times New Roman"/>
              </a:rPr>
              <a:t>ne putuju iz ekonomskih razloga</a:t>
            </a:r>
            <a:endParaRPr lang="hr-HR" sz="2400" dirty="0">
              <a:solidFill>
                <a:schemeClr val="tx1"/>
              </a:solidFill>
              <a:highlight>
                <a:srgbClr val="FFFF00"/>
              </a:highlight>
              <a:ea typeface="Calibri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Obilježja putovanja turista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11247" y="1127594"/>
            <a:ext cx="2796342" cy="71438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/>
              <a:t>PUTOVANJE</a:t>
            </a:r>
            <a:endParaRPr lang="hr-HR" sz="3600" b="1" dirty="0"/>
          </a:p>
        </p:txBody>
      </p:sp>
      <p:sp>
        <p:nvSpPr>
          <p:cNvPr id="27" name="Rectangle 26"/>
          <p:cNvSpPr/>
          <p:nvPr/>
        </p:nvSpPr>
        <p:spPr>
          <a:xfrm>
            <a:off x="119474" y="2636913"/>
            <a:ext cx="1860238" cy="79208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SVOJEVOLJNO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08140" y="2636913"/>
            <a:ext cx="1758211" cy="79208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SLOBODNO </a:t>
            </a:r>
          </a:p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VRIJEME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994779" y="2636913"/>
            <a:ext cx="2825058" cy="79208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 OBAVLJA NIKAKVU </a:t>
            </a:r>
          </a:p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DJELATNOST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948264" y="2636913"/>
            <a:ext cx="2083208" cy="79208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PUTOVANJE JE </a:t>
            </a:r>
          </a:p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DVOSMJERNO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Elbow Connector 17"/>
          <p:cNvCxnSpPr>
            <a:stCxn id="26" idx="2"/>
            <a:endCxn id="27" idx="0"/>
          </p:cNvCxnSpPr>
          <p:nvPr/>
        </p:nvCxnSpPr>
        <p:spPr>
          <a:xfrm rot="5400000">
            <a:off x="2332037" y="559531"/>
            <a:ext cx="794939" cy="335982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6" idx="2"/>
            <a:endCxn id="28" idx="0"/>
          </p:cNvCxnSpPr>
          <p:nvPr/>
        </p:nvCxnSpPr>
        <p:spPr>
          <a:xfrm rot="5400000">
            <a:off x="3300863" y="1528357"/>
            <a:ext cx="794939" cy="142217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6" idx="2"/>
            <a:endCxn id="33" idx="0"/>
          </p:cNvCxnSpPr>
          <p:nvPr/>
        </p:nvCxnSpPr>
        <p:spPr>
          <a:xfrm rot="16200000" flipH="1">
            <a:off x="4510894" y="1740498"/>
            <a:ext cx="794939" cy="99789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6" idx="2"/>
            <a:endCxn id="34" idx="0"/>
          </p:cNvCxnSpPr>
          <p:nvPr/>
        </p:nvCxnSpPr>
        <p:spPr>
          <a:xfrm rot="16200000" flipH="1">
            <a:off x="5802174" y="449218"/>
            <a:ext cx="794939" cy="358045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ular Callout 41"/>
          <p:cNvSpPr/>
          <p:nvPr/>
        </p:nvSpPr>
        <p:spPr>
          <a:xfrm>
            <a:off x="96036" y="980728"/>
            <a:ext cx="2556142" cy="1429330"/>
          </a:xfrm>
          <a:prstGeom prst="wedgeRoundRectCallout">
            <a:avLst>
              <a:gd name="adj1" fmla="val 652"/>
              <a:gd name="adj2" fmla="val 8291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osoba svojevoljno </a:t>
            </a:r>
          </a:p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napušta mjesto </a:t>
            </a:r>
          </a:p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stalnog boravka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1733176" y="3717032"/>
            <a:ext cx="2406776" cy="936104"/>
          </a:xfrm>
          <a:prstGeom prst="wedgeRoundRectCallout">
            <a:avLst>
              <a:gd name="adj1" fmla="val 9216"/>
              <a:gd name="adj2" fmla="val -9466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putuje u svoje </a:t>
            </a:r>
          </a:p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slobodno vrijeme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48" name="Rounded Rectangular Callout 47"/>
          <p:cNvSpPr/>
          <p:nvPr/>
        </p:nvSpPr>
        <p:spPr>
          <a:xfrm>
            <a:off x="4620834" y="3732743"/>
            <a:ext cx="3047510" cy="1296144"/>
          </a:xfrm>
          <a:prstGeom prst="wedgeRoundRectCallout">
            <a:avLst>
              <a:gd name="adj1" fmla="val 3761"/>
              <a:gd name="adj2" fmla="val -9374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ne obavlja nikakvu djelatnost u mjestu u koje dolazi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6323476" y="1086973"/>
            <a:ext cx="2689736" cy="1296144"/>
          </a:xfrm>
          <a:prstGeom prst="wedgeRoundRectCallout">
            <a:avLst>
              <a:gd name="adj1" fmla="val -550"/>
              <a:gd name="adj2" fmla="val 7758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turist se uvijek vraća u mjesto svog stalnog boravka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0" y="5445224"/>
            <a:ext cx="9144000" cy="1269899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svrha turističkog putovanja </a:t>
            </a:r>
            <a:r>
              <a:rPr lang="hr-HR" sz="2400" dirty="0" smtClean="0"/>
              <a:t>može biti  odmor, sport i rekreacija, zdravstveni razlozi, posjet prijateljima i rodbini, studijsko putovanje, hodočašće i dr.</a:t>
            </a:r>
            <a:endParaRPr lang="hr-HR" sz="2200" dirty="0" smtClean="0"/>
          </a:p>
        </p:txBody>
      </p:sp>
    </p:spTree>
    <p:extLst>
      <p:ext uri="{BB962C8B-B14F-4D97-AF65-F5344CB8AC3E}">
        <p14:creationId xmlns:p14="http://schemas.microsoft.com/office/powerpoint/2010/main" val="2997875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3" grpId="0" animBg="1"/>
      <p:bldP spid="34" grpId="0" animBg="1"/>
      <p:bldP spid="42" grpId="0" animBg="1"/>
      <p:bldP spid="47" grpId="0" animBg="1"/>
      <p:bldP spid="48" grpId="0" animBg="1"/>
      <p:bldP spid="49" grpId="0" animBg="1"/>
      <p:bldP spid="5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362790" y="2298588"/>
            <a:ext cx="2230164" cy="11087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TURISTIČKO PUTOVANJE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ight Arrow 3"/>
          <p:cNvSpPr/>
          <p:nvPr/>
        </p:nvSpPr>
        <p:spPr>
          <a:xfrm rot="16200000">
            <a:off x="4213322" y="1374312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ounded Rectangle 4"/>
          <p:cNvSpPr/>
          <p:nvPr/>
        </p:nvSpPr>
        <p:spPr>
          <a:xfrm>
            <a:off x="3605691" y="332656"/>
            <a:ext cx="2007349" cy="86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/>
              <a:t>dulje od 24 sata, kraće od 1 god.</a:t>
            </a:r>
            <a:endParaRPr lang="hr-HR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756404" y="1552129"/>
            <a:ext cx="2208084" cy="10459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nevezano za obavljanje plaćene djelatnosti</a:t>
            </a:r>
            <a:endParaRPr lang="hr-HR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6825965" y="3385154"/>
            <a:ext cx="2007349" cy="86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s povratkom u mjesto polaska</a:t>
            </a:r>
            <a:endParaRPr lang="hr-HR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4715108" y="4564952"/>
            <a:ext cx="1658966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neučestalo</a:t>
            </a:r>
            <a:endParaRPr lang="hr-HR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2352594" y="4564952"/>
            <a:ext cx="1658966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bez prisile</a:t>
            </a:r>
            <a:endParaRPr lang="hr-HR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83715" y="3247712"/>
            <a:ext cx="1824863" cy="7858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radi promjene okoline</a:t>
            </a:r>
            <a:endParaRPr lang="hr-HR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527731" y="1303496"/>
            <a:ext cx="1824863" cy="7858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zbog zadovoljstva</a:t>
            </a:r>
            <a:endParaRPr lang="hr-HR" sz="2000" dirty="0"/>
          </a:p>
        </p:txBody>
      </p:sp>
      <p:sp>
        <p:nvSpPr>
          <p:cNvPr id="12" name="Right Arrow 11"/>
          <p:cNvSpPr/>
          <p:nvPr/>
        </p:nvSpPr>
        <p:spPr>
          <a:xfrm rot="20559140">
            <a:off x="5793579" y="1913957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ight Arrow 12"/>
          <p:cNvSpPr/>
          <p:nvPr/>
        </p:nvSpPr>
        <p:spPr>
          <a:xfrm rot="1744871">
            <a:off x="5833660" y="3174974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ight Arrow 13"/>
          <p:cNvSpPr/>
          <p:nvPr/>
        </p:nvSpPr>
        <p:spPr>
          <a:xfrm rot="4196572">
            <a:off x="4883067" y="3683238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ight Arrow 14"/>
          <p:cNvSpPr/>
          <p:nvPr/>
        </p:nvSpPr>
        <p:spPr>
          <a:xfrm rot="7255296">
            <a:off x="3175306" y="3683238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ight Arrow 15"/>
          <p:cNvSpPr/>
          <p:nvPr/>
        </p:nvSpPr>
        <p:spPr>
          <a:xfrm rot="9351834">
            <a:off x="2341253" y="3083267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ight Arrow 18"/>
          <p:cNvSpPr/>
          <p:nvPr/>
        </p:nvSpPr>
        <p:spPr>
          <a:xfrm rot="12865428">
            <a:off x="2411395" y="1884974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-36512" y="5519163"/>
            <a:ext cx="8956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</a:rPr>
              <a:t>TURISTIČKO PUTOVANJE </a:t>
            </a:r>
            <a:r>
              <a:rPr lang="hr-HR" sz="2400" dirty="0" smtClean="0"/>
              <a:t>sastoji se od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prijevoza i boravka</a:t>
            </a:r>
            <a:r>
              <a:rPr lang="hr-HR" dirty="0"/>
              <a:t> </a:t>
            </a:r>
            <a:r>
              <a:rPr lang="hr-HR" sz="2400" dirty="0" smtClean="0"/>
              <a:t>te od svih ostalih aktivnosti turista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od trenutka polaska do trenutka povratka</a:t>
            </a:r>
            <a:r>
              <a:rPr lang="hr-HR" dirty="0"/>
              <a:t> </a:t>
            </a:r>
            <a:r>
              <a:rPr lang="hr-HR" sz="2400" dirty="0" smtClean="0"/>
              <a:t>s putovanja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4008601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qiroadmap.org/wp-content/uploads/2013/01/Road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73016"/>
            <a:ext cx="4248472" cy="28415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ripbase.com/blog/wp-content/uploads/2014/09/Road_Trip_Ideas_in_Unexpected_Place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00" y="3573016"/>
            <a:ext cx="4428770" cy="28415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09790" y="969597"/>
            <a:ext cx="2730362" cy="9861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KOMPONENTE TURIZMA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5284" y="2426588"/>
            <a:ext cx="2428892" cy="714380"/>
          </a:xfrm>
          <a:prstGeom prst="rect">
            <a:avLst/>
          </a:prstGeom>
          <a:solidFill>
            <a:srgbClr val="CC33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STATIČNA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74374" y="2426588"/>
            <a:ext cx="2428892" cy="71438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DINAMIČKA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Elbow Connector 8"/>
          <p:cNvCxnSpPr>
            <a:stCxn id="6" idx="2"/>
            <a:endCxn id="7" idx="0"/>
          </p:cNvCxnSpPr>
          <p:nvPr/>
        </p:nvCxnSpPr>
        <p:spPr>
          <a:xfrm rot="5400000">
            <a:off x="3431943" y="1283560"/>
            <a:ext cx="470816" cy="18152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2"/>
            <a:endCxn id="8" idx="0"/>
          </p:cNvCxnSpPr>
          <p:nvPr/>
        </p:nvCxnSpPr>
        <p:spPr>
          <a:xfrm rot="16200000" flipH="1">
            <a:off x="5396487" y="1134255"/>
            <a:ext cx="470816" cy="211384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ular Callout 14"/>
          <p:cNvSpPr/>
          <p:nvPr/>
        </p:nvSpPr>
        <p:spPr>
          <a:xfrm>
            <a:off x="467544" y="825581"/>
            <a:ext cx="2520280" cy="1395982"/>
          </a:xfrm>
          <a:prstGeom prst="wedgeRoundRectCallout">
            <a:avLst>
              <a:gd name="adj1" fmla="val 33157"/>
              <a:gd name="adj2" fmla="val 714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200" dirty="0">
                <a:solidFill>
                  <a:schemeClr val="tx1"/>
                </a:solidFill>
              </a:rPr>
              <a:t>turističko odredište, </a:t>
            </a:r>
            <a:r>
              <a:rPr lang="hr-HR" sz="2200" dirty="0" err="1">
                <a:solidFill>
                  <a:schemeClr val="tx1"/>
                </a:solidFill>
              </a:rPr>
              <a:t>tj</a:t>
            </a:r>
            <a:r>
              <a:rPr lang="hr-HR" sz="2200" dirty="0">
                <a:solidFill>
                  <a:schemeClr val="tx1"/>
                </a:solidFill>
              </a:rPr>
              <a:t>. </a:t>
            </a:r>
            <a:r>
              <a:rPr lang="hr-HR" sz="2200" dirty="0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Times New Roman"/>
              </a:rPr>
              <a:t>boravak u destinaciji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6480490" y="825581"/>
            <a:ext cx="2520280" cy="1395982"/>
          </a:xfrm>
          <a:prstGeom prst="wedgeRoundRectCallout">
            <a:avLst>
              <a:gd name="adj1" fmla="val -33281"/>
              <a:gd name="adj2" fmla="val 7653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200" dirty="0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Times New Roman"/>
              </a:rPr>
              <a:t>putovanje</a:t>
            </a:r>
            <a:r>
              <a:rPr lang="hr-HR" sz="2200" dirty="0">
                <a:solidFill>
                  <a:schemeClr val="tx1"/>
                </a:solidFill>
              </a:rPr>
              <a:t> koje se mora poduzeti da bi se došlo </a:t>
            </a:r>
            <a:r>
              <a:rPr lang="hr-HR" sz="2200" dirty="0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Times New Roman"/>
              </a:rPr>
              <a:t>do destinacije</a:t>
            </a:r>
          </a:p>
        </p:txBody>
      </p:sp>
    </p:spTree>
    <p:extLst>
      <p:ext uri="{BB962C8B-B14F-4D97-AF65-F5344CB8AC3E}">
        <p14:creationId xmlns:p14="http://schemas.microsoft.com/office/powerpoint/2010/main" val="2611312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Turizam – vrste i specifični oblici 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08176" y="1052736"/>
            <a:ext cx="2436302" cy="78516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TURIZAM</a:t>
            </a:r>
            <a:endParaRPr lang="hr-H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88995" y="2789358"/>
            <a:ext cx="1874665" cy="8572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VRSTE </a:t>
            </a:r>
          </a:p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TURIZMA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68144" y="2789360"/>
            <a:ext cx="2358594" cy="8572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SPECIFIČNI OBLICI </a:t>
            </a:r>
          </a:p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TURIZMA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Elbow Connector 6"/>
          <p:cNvCxnSpPr>
            <a:stCxn id="26" idx="2"/>
            <a:endCxn id="20" idx="0"/>
          </p:cNvCxnSpPr>
          <p:nvPr/>
        </p:nvCxnSpPr>
        <p:spPr>
          <a:xfrm rot="16200000" flipH="1">
            <a:off x="1750596" y="2313626"/>
            <a:ext cx="951462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26" idx="2"/>
            <a:endCxn id="21" idx="0"/>
          </p:cNvCxnSpPr>
          <p:nvPr/>
        </p:nvCxnSpPr>
        <p:spPr>
          <a:xfrm rot="16200000" flipH="1">
            <a:off x="4161152" y="-96929"/>
            <a:ext cx="951464" cy="48211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ular Callout 40"/>
          <p:cNvSpPr/>
          <p:nvPr/>
        </p:nvSpPr>
        <p:spPr>
          <a:xfrm>
            <a:off x="3707904" y="555099"/>
            <a:ext cx="4960181" cy="1650523"/>
          </a:xfrm>
          <a:prstGeom prst="wedgeRoundRectCallout">
            <a:avLst>
              <a:gd name="adj1" fmla="val -59582"/>
              <a:gd name="adj2" fmla="val -48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lvl="0"/>
            <a:r>
              <a:rPr lang="hr-HR" sz="2000" b="1" dirty="0">
                <a:solidFill>
                  <a:prstClr val="black"/>
                </a:solidFill>
              </a:rPr>
              <a:t>turizam</a:t>
            </a:r>
            <a:r>
              <a:rPr lang="hr-HR" sz="2000" dirty="0">
                <a:solidFill>
                  <a:prstClr val="black"/>
                </a:solidFill>
              </a:rPr>
              <a:t> obuhvaća </a:t>
            </a:r>
            <a:r>
              <a:rPr lang="hr-HR" sz="2000" b="1" dirty="0">
                <a:solidFill>
                  <a:srgbClr val="FF0000"/>
                </a:solidFill>
              </a:rPr>
              <a:t>sve aktivnosti </a:t>
            </a:r>
            <a:r>
              <a:rPr lang="hr-HR" sz="2000" dirty="0">
                <a:solidFill>
                  <a:prstClr val="black"/>
                </a:solidFill>
              </a:rPr>
              <a:t>osoba </a:t>
            </a:r>
            <a:r>
              <a:rPr lang="hr-HR" sz="2000" dirty="0" smtClean="0">
                <a:solidFill>
                  <a:prstClr val="black"/>
                </a:solidFill>
              </a:rPr>
              <a:t>na </a:t>
            </a:r>
          </a:p>
          <a:p>
            <a:pPr lvl="0"/>
            <a:r>
              <a:rPr lang="hr-HR" sz="2000" b="1" dirty="0" smtClean="0">
                <a:solidFill>
                  <a:srgbClr val="FF0000"/>
                </a:solidFill>
              </a:rPr>
              <a:t>putovanju </a:t>
            </a:r>
            <a:r>
              <a:rPr lang="hr-HR" sz="2000" b="1" dirty="0">
                <a:solidFill>
                  <a:srgbClr val="FF0000"/>
                </a:solidFill>
              </a:rPr>
              <a:t>i prilikom boravka </a:t>
            </a:r>
            <a:r>
              <a:rPr lang="hr-HR" sz="2000" dirty="0">
                <a:solidFill>
                  <a:prstClr val="black"/>
                </a:solidFill>
              </a:rPr>
              <a:t>u </a:t>
            </a:r>
            <a:r>
              <a:rPr lang="hr-HR" sz="2000" dirty="0" smtClean="0">
                <a:solidFill>
                  <a:prstClr val="black"/>
                </a:solidFill>
              </a:rPr>
              <a:t>mjestu </a:t>
            </a:r>
            <a:r>
              <a:rPr lang="hr-HR" sz="2000" dirty="0" smtClean="0">
                <a:solidFill>
                  <a:prstClr val="black"/>
                </a:solidFill>
              </a:rPr>
              <a:t>izvan </a:t>
            </a:r>
          </a:p>
          <a:p>
            <a:pPr lvl="0"/>
            <a:r>
              <a:rPr lang="hr-HR" sz="2000" dirty="0" smtClean="0">
                <a:solidFill>
                  <a:prstClr val="black"/>
                </a:solidFill>
              </a:rPr>
              <a:t>njihova </a:t>
            </a:r>
            <a:r>
              <a:rPr lang="hr-HR" sz="2000" dirty="0">
                <a:solidFill>
                  <a:prstClr val="black"/>
                </a:solidFill>
              </a:rPr>
              <a:t>prebivališta </a:t>
            </a:r>
            <a:r>
              <a:rPr lang="hr-HR" sz="2000" dirty="0" smtClean="0">
                <a:solidFill>
                  <a:prstClr val="black"/>
                </a:solidFill>
              </a:rPr>
              <a:t>u </a:t>
            </a:r>
            <a:r>
              <a:rPr lang="hr-HR" sz="2000" dirty="0">
                <a:solidFill>
                  <a:prstClr val="black"/>
                </a:solidFill>
              </a:rPr>
              <a:t>razdoblju </a:t>
            </a:r>
            <a:r>
              <a:rPr lang="hr-HR" sz="2000" b="1" dirty="0" smtClean="0">
                <a:solidFill>
                  <a:srgbClr val="FF0000"/>
                </a:solidFill>
              </a:rPr>
              <a:t>ne</a:t>
            </a:r>
            <a:r>
              <a:rPr lang="hr-HR" sz="2000" dirty="0" smtClean="0">
                <a:solidFill>
                  <a:prstClr val="black"/>
                </a:solidFill>
              </a:rPr>
              <a:t> </a:t>
            </a:r>
            <a:r>
              <a:rPr lang="hr-HR" sz="2000" b="1" dirty="0">
                <a:solidFill>
                  <a:srgbClr val="FF0000"/>
                </a:solidFill>
              </a:rPr>
              <a:t>duljem </a:t>
            </a:r>
            <a:endParaRPr lang="hr-HR" sz="2000" b="1" dirty="0" smtClean="0">
              <a:solidFill>
                <a:srgbClr val="FF0000"/>
              </a:solidFill>
            </a:endParaRPr>
          </a:p>
          <a:p>
            <a:pPr lvl="0"/>
            <a:r>
              <a:rPr lang="hr-HR" sz="2000" b="1" dirty="0" smtClean="0">
                <a:solidFill>
                  <a:srgbClr val="FF0000"/>
                </a:solidFill>
              </a:rPr>
              <a:t>od </a:t>
            </a:r>
            <a:r>
              <a:rPr lang="hr-HR" sz="2000" b="1" dirty="0">
                <a:solidFill>
                  <a:srgbClr val="FF0000"/>
                </a:solidFill>
              </a:rPr>
              <a:t>1 god</a:t>
            </a:r>
            <a:r>
              <a:rPr lang="hr-HR" sz="2000" dirty="0">
                <a:solidFill>
                  <a:prstClr val="black"/>
                </a:solidFill>
              </a:rPr>
              <a:t>, </a:t>
            </a:r>
            <a:r>
              <a:rPr lang="hr-HR" sz="2000" dirty="0" smtClean="0">
                <a:solidFill>
                  <a:prstClr val="black"/>
                </a:solidFill>
              </a:rPr>
              <a:t>a </a:t>
            </a:r>
            <a:r>
              <a:rPr lang="hr-HR" sz="2000" dirty="0">
                <a:solidFill>
                  <a:prstClr val="black"/>
                </a:solidFill>
              </a:rPr>
              <a:t>u </a:t>
            </a:r>
            <a:r>
              <a:rPr lang="hr-HR" sz="2000" b="1" dirty="0">
                <a:solidFill>
                  <a:srgbClr val="FF0000"/>
                </a:solidFill>
              </a:rPr>
              <a:t>svrhu odmora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5127" y="3928589"/>
            <a:ext cx="1246513" cy="857256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DOMAĆI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411152" y="3928589"/>
            <a:ext cx="1630350" cy="857256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ULAZNI ILI </a:t>
            </a:r>
          </a:p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RECEPTIVNI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04628" y="3928589"/>
            <a:ext cx="1511327" cy="857256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IZLAZNI ILI </a:t>
            </a:r>
          </a:p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EMITIVNI</a:t>
            </a:r>
            <a:endParaRPr lang="hr-HR" sz="2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4" name="Elbow Connector 63"/>
          <p:cNvCxnSpPr>
            <a:stCxn id="20" idx="2"/>
            <a:endCxn id="60" idx="0"/>
          </p:cNvCxnSpPr>
          <p:nvPr/>
        </p:nvCxnSpPr>
        <p:spPr>
          <a:xfrm rot="5400000">
            <a:off x="1326369" y="3028629"/>
            <a:ext cx="281975" cy="1517944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0" idx="2"/>
            <a:endCxn id="61" idx="0"/>
          </p:cNvCxnSpPr>
          <p:nvPr/>
        </p:nvCxnSpPr>
        <p:spPr>
          <a:xfrm rot="5400000">
            <a:off x="2085341" y="3787601"/>
            <a:ext cx="281975" cy="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0" idx="2"/>
            <a:endCxn id="62" idx="0"/>
          </p:cNvCxnSpPr>
          <p:nvPr/>
        </p:nvCxnSpPr>
        <p:spPr>
          <a:xfrm rot="16200000" flipH="1">
            <a:off x="2902323" y="2970619"/>
            <a:ext cx="281975" cy="1633964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091059" y="3928589"/>
            <a:ext cx="1982013" cy="10801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/>
              <a:t>ZASNOVAN NA </a:t>
            </a:r>
          </a:p>
          <a:p>
            <a:pPr algn="ctr"/>
            <a:r>
              <a:rPr lang="hr-HR" sz="2400" b="1" dirty="0" smtClean="0">
                <a:solidFill>
                  <a:srgbClr val="FFC000"/>
                </a:solidFill>
              </a:rPr>
              <a:t>PRIRODNIM</a:t>
            </a:r>
            <a:endParaRPr lang="hr-HR" sz="1600" b="1" dirty="0" smtClean="0">
              <a:solidFill>
                <a:srgbClr val="FFC000"/>
              </a:solidFill>
            </a:endParaRPr>
          </a:p>
          <a:p>
            <a:pPr algn="ctr"/>
            <a:r>
              <a:rPr lang="hr-HR" sz="1600" b="1" dirty="0" smtClean="0"/>
              <a:t>RESURSIMA</a:t>
            </a:r>
            <a:endParaRPr lang="hr-HR" sz="1600" b="1" dirty="0"/>
          </a:p>
        </p:txBody>
      </p:sp>
      <p:sp>
        <p:nvSpPr>
          <p:cNvPr id="72" name="Rectangle 71"/>
          <p:cNvSpPr/>
          <p:nvPr/>
        </p:nvSpPr>
        <p:spPr>
          <a:xfrm>
            <a:off x="5033552" y="3928589"/>
            <a:ext cx="1982013" cy="10801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/>
              <a:t>ZASNOVAN NA </a:t>
            </a:r>
          </a:p>
          <a:p>
            <a:pPr algn="ctr"/>
            <a:r>
              <a:rPr lang="hr-HR" sz="2400" b="1" dirty="0" smtClean="0">
                <a:solidFill>
                  <a:srgbClr val="FFC000"/>
                </a:solidFill>
              </a:rPr>
              <a:t>DRUŠTVENIM</a:t>
            </a:r>
            <a:endParaRPr lang="hr-HR" sz="1600" b="1" dirty="0" smtClean="0">
              <a:solidFill>
                <a:srgbClr val="FFC000"/>
              </a:solidFill>
            </a:endParaRPr>
          </a:p>
          <a:p>
            <a:pPr algn="ctr"/>
            <a:r>
              <a:rPr lang="hr-HR" sz="1600" b="1" dirty="0" smtClean="0"/>
              <a:t>RESURSIMA</a:t>
            </a:r>
            <a:endParaRPr lang="hr-HR" sz="1600" b="1" dirty="0"/>
          </a:p>
        </p:txBody>
      </p:sp>
      <p:cxnSp>
        <p:nvCxnSpPr>
          <p:cNvPr id="76" name="Elbow Connector 75"/>
          <p:cNvCxnSpPr>
            <a:stCxn id="21" idx="2"/>
            <a:endCxn id="72" idx="0"/>
          </p:cNvCxnSpPr>
          <p:nvPr/>
        </p:nvCxnSpPr>
        <p:spPr>
          <a:xfrm rot="5400000">
            <a:off x="6395014" y="3276161"/>
            <a:ext cx="281973" cy="102288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21" idx="2"/>
            <a:endCxn id="71" idx="0"/>
          </p:cNvCxnSpPr>
          <p:nvPr/>
        </p:nvCxnSpPr>
        <p:spPr>
          <a:xfrm rot="16200000" flipH="1">
            <a:off x="7423767" y="3270289"/>
            <a:ext cx="281973" cy="103462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ular Callout 18"/>
          <p:cNvSpPr/>
          <p:nvPr/>
        </p:nvSpPr>
        <p:spPr>
          <a:xfrm>
            <a:off x="59246" y="4988668"/>
            <a:ext cx="1448912" cy="1111162"/>
          </a:xfrm>
          <a:prstGeom prst="wedgeRoundRectCallout">
            <a:avLst>
              <a:gd name="adj1" fmla="val 6871"/>
              <a:gd name="adj2" fmla="val -778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Times New Roman"/>
              </a:rPr>
              <a:t>domaći turisti</a:t>
            </a:r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putuju </a:t>
            </a:r>
            <a:r>
              <a:rPr lang="hr-HR" dirty="0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Times New Roman"/>
              </a:rPr>
              <a:t>unutar </a:t>
            </a:r>
          </a:p>
          <a:p>
            <a:pPr algn="ctr"/>
            <a:r>
              <a:rPr lang="hr-HR" dirty="0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Times New Roman"/>
              </a:rPr>
              <a:t>svoje zemlje </a:t>
            </a:r>
            <a:endParaRPr lang="hr-HR" dirty="0">
              <a:solidFill>
                <a:schemeClr val="tx1"/>
              </a:solidFill>
              <a:highlight>
                <a:srgbClr val="FFFF00"/>
              </a:highlight>
              <a:ea typeface="Calibri"/>
              <a:cs typeface="Times New Roman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1678368" y="4988668"/>
            <a:ext cx="1433719" cy="1111162"/>
          </a:xfrm>
          <a:prstGeom prst="wedgeRoundRectCallout">
            <a:avLst>
              <a:gd name="adj1" fmla="val 6871"/>
              <a:gd name="adj2" fmla="val -778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Times New Roman"/>
              </a:rPr>
              <a:t>strani turisti </a:t>
            </a:r>
            <a:endParaRPr lang="hr-HR" dirty="0">
              <a:solidFill>
                <a:schemeClr val="tx1"/>
              </a:solidFill>
              <a:highlight>
                <a:srgbClr val="FFFF00"/>
              </a:highlight>
              <a:ea typeface="Calibri"/>
              <a:cs typeface="Times New Roman"/>
            </a:endParaRPr>
          </a:p>
          <a:p>
            <a:pPr algn="ctr"/>
            <a:r>
              <a:rPr lang="hr-HR" dirty="0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Times New Roman"/>
              </a:rPr>
              <a:t>dolaze</a:t>
            </a:r>
            <a:r>
              <a:rPr lang="hr-HR" dirty="0">
                <a:solidFill>
                  <a:schemeClr val="tx1"/>
                </a:solidFill>
              </a:rPr>
              <a:t> </a:t>
            </a:r>
            <a:r>
              <a:rPr lang="hr-HR" dirty="0">
                <a:solidFill>
                  <a:schemeClr val="tx1"/>
                </a:solidFill>
              </a:rPr>
              <a:t>u </a:t>
            </a:r>
            <a:endParaRPr lang="hr-HR" dirty="0" smtClean="0">
              <a:solidFill>
                <a:schemeClr val="tx1"/>
              </a:solidFill>
            </a:endParaRPr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neku </a:t>
            </a:r>
            <a:r>
              <a:rPr lang="hr-HR" dirty="0">
                <a:solidFill>
                  <a:schemeClr val="tx1"/>
                </a:solidFill>
              </a:rPr>
              <a:t>zemlju </a:t>
            </a:r>
            <a:endParaRPr lang="hr-HR" b="1" dirty="0">
              <a:solidFill>
                <a:schemeClr val="tx1"/>
              </a:solidFill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3282297" y="4988668"/>
            <a:ext cx="1433719" cy="1111162"/>
          </a:xfrm>
          <a:prstGeom prst="wedgeRoundRectCallout">
            <a:avLst>
              <a:gd name="adj1" fmla="val 6871"/>
              <a:gd name="adj2" fmla="val -778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Times New Roman"/>
              </a:rPr>
              <a:t>domaći turisti </a:t>
            </a:r>
            <a:endParaRPr lang="hr-HR" dirty="0">
              <a:solidFill>
                <a:schemeClr val="tx1"/>
              </a:solidFill>
              <a:highlight>
                <a:srgbClr val="FFFF00"/>
              </a:highlight>
              <a:ea typeface="Calibri"/>
              <a:cs typeface="Times New Roman"/>
            </a:endParaRPr>
          </a:p>
          <a:p>
            <a:pPr algn="ctr"/>
            <a:r>
              <a:rPr lang="hr-HR" dirty="0">
                <a:solidFill>
                  <a:schemeClr val="tx1"/>
                </a:solidFill>
                <a:highlight>
                  <a:srgbClr val="FFFF00"/>
                </a:highlight>
                <a:ea typeface="Calibri"/>
                <a:cs typeface="Times New Roman"/>
              </a:rPr>
              <a:t>odlaze</a:t>
            </a:r>
            <a:r>
              <a:rPr lang="hr-HR" dirty="0" smtClean="0">
                <a:solidFill>
                  <a:schemeClr val="tx1"/>
                </a:solidFill>
              </a:rPr>
              <a:t> </a:t>
            </a:r>
            <a:r>
              <a:rPr lang="hr-HR" dirty="0">
                <a:solidFill>
                  <a:schemeClr val="tx1"/>
                </a:solidFill>
              </a:rPr>
              <a:t>izvan </a:t>
            </a:r>
            <a:endParaRPr lang="hr-HR" dirty="0" smtClean="0">
              <a:solidFill>
                <a:schemeClr val="tx1"/>
              </a:solidFill>
            </a:endParaRPr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svoje </a:t>
            </a:r>
            <a:r>
              <a:rPr lang="hr-HR" dirty="0">
                <a:solidFill>
                  <a:schemeClr val="tx1"/>
                </a:solidFill>
              </a:rPr>
              <a:t>zemlje</a:t>
            </a:r>
            <a:endParaRPr lang="hr-HR" b="1" dirty="0">
              <a:solidFill>
                <a:schemeClr val="tx1"/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7452319" y="5229200"/>
            <a:ext cx="1567117" cy="1296144"/>
          </a:xfrm>
          <a:prstGeom prst="wedgeRoundRectCallout">
            <a:avLst>
              <a:gd name="adj1" fmla="val 6871"/>
              <a:gd name="adj2" fmla="val -778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zdravstveni, sportski, ekoturizam, </a:t>
            </a:r>
            <a:r>
              <a:rPr lang="hr-HR" dirty="0" smtClean="0">
                <a:solidFill>
                  <a:schemeClr val="tx1"/>
                </a:solidFill>
              </a:rPr>
              <a:t>seoski…</a:t>
            </a:r>
            <a:endParaRPr lang="hr-HR" b="1" dirty="0">
              <a:solidFill>
                <a:schemeClr val="tx1"/>
              </a:solidFill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5451934" y="5229200"/>
            <a:ext cx="1712354" cy="1296144"/>
          </a:xfrm>
          <a:prstGeom prst="wedgeRoundRectCallout">
            <a:avLst>
              <a:gd name="adj1" fmla="val 6871"/>
              <a:gd name="adj2" fmla="val -778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kongresni, </a:t>
            </a:r>
            <a:r>
              <a:rPr lang="hr-HR" dirty="0" err="1">
                <a:solidFill>
                  <a:schemeClr val="tx1"/>
                </a:solidFill>
              </a:rPr>
              <a:t>gastro</a:t>
            </a:r>
            <a:r>
              <a:rPr lang="hr-HR" dirty="0">
                <a:solidFill>
                  <a:schemeClr val="tx1"/>
                </a:solidFill>
              </a:rPr>
              <a:t> turizam, vjerski </a:t>
            </a:r>
            <a:r>
              <a:rPr lang="hr-HR" dirty="0" err="1" smtClean="0">
                <a:solidFill>
                  <a:schemeClr val="tx1"/>
                </a:solidFill>
              </a:rPr>
              <a:t>turizam..</a:t>
            </a:r>
            <a:r>
              <a:rPr lang="hr-HR" dirty="0" smtClean="0">
                <a:solidFill>
                  <a:schemeClr val="tx1"/>
                </a:solidFill>
              </a:rPr>
              <a:t>.</a:t>
            </a:r>
            <a:endParaRPr lang="hr-H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21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0" grpId="0" animBg="1"/>
      <p:bldP spid="21" grpId="0" animBg="1"/>
      <p:bldP spid="41" grpId="0" animBg="1"/>
      <p:bldP spid="60" grpId="0" animBg="1"/>
      <p:bldP spid="61" grpId="0" animBg="1"/>
      <p:bldP spid="62" grpId="0" animBg="1"/>
      <p:bldP spid="71" grpId="0" animBg="1"/>
      <p:bldP spid="72" grpId="0" animBg="1"/>
      <p:bldP spid="19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179512" y="2584660"/>
            <a:ext cx="4172027" cy="4172027"/>
          </a:xfrm>
          <a:prstGeom prst="ellipse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Turističko mjesto i destinacija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12162" y="2438635"/>
            <a:ext cx="2436302" cy="100811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TURISTIČKA DESTINACIJA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9592" y="1052736"/>
            <a:ext cx="2436302" cy="100811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TURISTIČKO MJESTO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575744" y="4655146"/>
            <a:ext cx="360040" cy="360040"/>
          </a:xfrm>
          <a:prstGeom prst="ellipse">
            <a:avLst/>
          </a:prstGeom>
          <a:solidFill>
            <a:srgbClr val="C00000"/>
          </a:solidFill>
          <a:ln>
            <a:solidFill>
              <a:srgbClr val="CC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9" name="Oval 28"/>
          <p:cNvSpPr/>
          <p:nvPr/>
        </p:nvSpPr>
        <p:spPr>
          <a:xfrm>
            <a:off x="2675918" y="4216481"/>
            <a:ext cx="743954" cy="729295"/>
          </a:xfrm>
          <a:prstGeom prst="ellipse">
            <a:avLst/>
          </a:prstGeom>
          <a:solidFill>
            <a:srgbClr val="C00000"/>
          </a:solidFill>
          <a:ln>
            <a:solidFill>
              <a:srgbClr val="CC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" name="Oval 29"/>
          <p:cNvSpPr/>
          <p:nvPr/>
        </p:nvSpPr>
        <p:spPr>
          <a:xfrm>
            <a:off x="2385472" y="3054135"/>
            <a:ext cx="230434" cy="230434"/>
          </a:xfrm>
          <a:prstGeom prst="ellipse">
            <a:avLst/>
          </a:prstGeom>
          <a:solidFill>
            <a:srgbClr val="C00000"/>
          </a:solidFill>
          <a:ln>
            <a:solidFill>
              <a:srgbClr val="CC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1" name="Oval 30"/>
          <p:cNvSpPr/>
          <p:nvPr/>
        </p:nvSpPr>
        <p:spPr>
          <a:xfrm>
            <a:off x="1910566" y="5611058"/>
            <a:ext cx="360040" cy="360040"/>
          </a:xfrm>
          <a:prstGeom prst="ellipse">
            <a:avLst/>
          </a:prstGeom>
          <a:solidFill>
            <a:srgbClr val="C00000"/>
          </a:solidFill>
          <a:ln>
            <a:solidFill>
              <a:srgbClr val="CC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94101" y="2204864"/>
            <a:ext cx="260007" cy="7920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69325" y="2233072"/>
            <a:ext cx="470950" cy="191600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19964" y="2233072"/>
            <a:ext cx="1082982" cy="234805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006994" y="2233072"/>
            <a:ext cx="75972" cy="321215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211960" y="2942691"/>
            <a:ext cx="2016224" cy="55831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ular Callout 53"/>
          <p:cNvSpPr/>
          <p:nvPr/>
        </p:nvSpPr>
        <p:spPr>
          <a:xfrm>
            <a:off x="3779912" y="288856"/>
            <a:ext cx="4608512" cy="1944216"/>
          </a:xfrm>
          <a:prstGeom prst="wedgeRoundRectCallout">
            <a:avLst>
              <a:gd name="adj1" fmla="val -63575"/>
              <a:gd name="adj2" fmla="val 2865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lvl="0" algn="ctr">
              <a:spcBef>
                <a:spcPts val="3000"/>
              </a:spcBef>
            </a:pPr>
            <a:r>
              <a:rPr lang="hr-HR" sz="2400" dirty="0" smtClean="0">
                <a:solidFill>
                  <a:prstClr val="black"/>
                </a:solidFill>
              </a:rPr>
              <a:t>ona </a:t>
            </a:r>
            <a:r>
              <a:rPr lang="hr-HR" sz="2400" dirty="0">
                <a:solidFill>
                  <a:prstClr val="black"/>
                </a:solidFill>
              </a:rPr>
              <a:t>mjesta koja turisti i izletnici </a:t>
            </a:r>
            <a:r>
              <a:rPr lang="hr-HR" sz="24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posjećuju u većem broju</a:t>
            </a:r>
            <a:r>
              <a:rPr lang="hr-HR" dirty="0"/>
              <a:t> </a:t>
            </a:r>
            <a:r>
              <a:rPr lang="hr-HR" sz="2400" dirty="0">
                <a:solidFill>
                  <a:prstClr val="black"/>
                </a:solidFill>
              </a:rPr>
              <a:t>i </a:t>
            </a:r>
            <a:r>
              <a:rPr lang="hr-HR" sz="2400" b="1" dirty="0">
                <a:solidFill>
                  <a:srgbClr val="FF0000"/>
                </a:solidFill>
              </a:rPr>
              <a:t>koja svojom opremljenošću omogućuju njihov prihvat i boravak</a:t>
            </a:r>
            <a:endParaRPr lang="hr-HR" sz="2400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82653" y="3820272"/>
            <a:ext cx="3558492" cy="45831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PRIVLAČNOST</a:t>
            </a:r>
            <a:endParaRPr lang="hr-HR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182653" y="4416768"/>
            <a:ext cx="3558492" cy="45831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DOSTUPNOST</a:t>
            </a:r>
            <a:endParaRPr lang="hr-HR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182653" y="5013263"/>
            <a:ext cx="3558492" cy="45831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SMJEŠTAJNI KAPACITETI</a:t>
            </a:r>
            <a:endParaRPr lang="hr-HR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82653" y="5609758"/>
            <a:ext cx="3558492" cy="45831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IZBOR AKTIVNOSTI</a:t>
            </a:r>
            <a:endParaRPr lang="hr-HR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182653" y="6206254"/>
            <a:ext cx="3558492" cy="45831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OSTALI SADRŽAJI</a:t>
            </a:r>
            <a:endParaRPr lang="hr-HR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ounded Rectangular Callout 55"/>
          <p:cNvSpPr/>
          <p:nvPr/>
        </p:nvSpPr>
        <p:spPr>
          <a:xfrm>
            <a:off x="3510204" y="2243829"/>
            <a:ext cx="2592287" cy="1332349"/>
          </a:xfrm>
          <a:prstGeom prst="wedgeRoundRectCallout">
            <a:avLst>
              <a:gd name="adj1" fmla="val 66995"/>
              <a:gd name="adj2" fmla="val 1715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lvl="0" algn="ctr">
              <a:spcBef>
                <a:spcPts val="1800"/>
              </a:spcBef>
            </a:pPr>
            <a:r>
              <a:rPr lang="hr-HR" sz="2400" dirty="0" smtClean="0">
                <a:solidFill>
                  <a:prstClr val="black"/>
                </a:solidFill>
              </a:rPr>
              <a:t>zemljopisno područje </a:t>
            </a:r>
            <a:r>
              <a:rPr lang="hr-HR" sz="2400" b="1" dirty="0" smtClean="0">
                <a:solidFill>
                  <a:srgbClr val="FF0000"/>
                </a:solidFill>
              </a:rPr>
              <a:t>šire </a:t>
            </a:r>
            <a:r>
              <a:rPr lang="hr-HR" sz="2400" b="1" dirty="0">
                <a:solidFill>
                  <a:srgbClr val="FF0000"/>
                </a:solidFill>
              </a:rPr>
              <a:t>od turističkog mjesta</a:t>
            </a:r>
            <a:endParaRPr lang="hr-HR" sz="2400" dirty="0">
              <a:solidFill>
                <a:prstClr val="black"/>
              </a:solidFill>
            </a:endParaRPr>
          </a:p>
        </p:txBody>
      </p:sp>
      <p:cxnSp>
        <p:nvCxnSpPr>
          <p:cNvPr id="46" name="Elbow Connector 45"/>
          <p:cNvCxnSpPr>
            <a:stCxn id="26" idx="3"/>
            <a:endCxn id="57" idx="3"/>
          </p:cNvCxnSpPr>
          <p:nvPr/>
        </p:nvCxnSpPr>
        <p:spPr>
          <a:xfrm flipH="1">
            <a:off x="8741145" y="2942691"/>
            <a:ext cx="7319" cy="1106736"/>
          </a:xfrm>
          <a:prstGeom prst="bentConnector3">
            <a:avLst>
              <a:gd name="adj1" fmla="val -31233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6" idx="3"/>
            <a:endCxn id="58" idx="3"/>
          </p:cNvCxnSpPr>
          <p:nvPr/>
        </p:nvCxnSpPr>
        <p:spPr>
          <a:xfrm flipH="1">
            <a:off x="8741145" y="2942691"/>
            <a:ext cx="7319" cy="1703232"/>
          </a:xfrm>
          <a:prstGeom prst="bentConnector3">
            <a:avLst>
              <a:gd name="adj1" fmla="val -31233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6" idx="3"/>
            <a:endCxn id="59" idx="3"/>
          </p:cNvCxnSpPr>
          <p:nvPr/>
        </p:nvCxnSpPr>
        <p:spPr>
          <a:xfrm flipH="1">
            <a:off x="8741145" y="2942691"/>
            <a:ext cx="7319" cy="2299727"/>
          </a:xfrm>
          <a:prstGeom prst="bentConnector3">
            <a:avLst>
              <a:gd name="adj1" fmla="val -31233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6" idx="3"/>
            <a:endCxn id="63" idx="3"/>
          </p:cNvCxnSpPr>
          <p:nvPr/>
        </p:nvCxnSpPr>
        <p:spPr>
          <a:xfrm flipH="1">
            <a:off x="8741145" y="2942691"/>
            <a:ext cx="7319" cy="2896222"/>
          </a:xfrm>
          <a:prstGeom prst="bentConnector3">
            <a:avLst>
              <a:gd name="adj1" fmla="val -31233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26" idx="3"/>
            <a:endCxn id="65" idx="3"/>
          </p:cNvCxnSpPr>
          <p:nvPr/>
        </p:nvCxnSpPr>
        <p:spPr>
          <a:xfrm flipH="1">
            <a:off x="8741145" y="2942691"/>
            <a:ext cx="7319" cy="3492718"/>
          </a:xfrm>
          <a:prstGeom prst="bentConnector3">
            <a:avLst>
              <a:gd name="adj1" fmla="val -31233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ular Callout 72"/>
          <p:cNvSpPr/>
          <p:nvPr/>
        </p:nvSpPr>
        <p:spPr>
          <a:xfrm>
            <a:off x="3055395" y="2387960"/>
            <a:ext cx="2812749" cy="1332349"/>
          </a:xfrm>
          <a:prstGeom prst="wedgeRoundRectCallout">
            <a:avLst>
              <a:gd name="adj1" fmla="val 36761"/>
              <a:gd name="adj2" fmla="val 7489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lvl="0" algn="ctr">
              <a:spcBef>
                <a:spcPts val="1800"/>
              </a:spcBef>
            </a:pPr>
            <a:r>
              <a:rPr lang="hr-HR" sz="2400" dirty="0" smtClean="0">
                <a:solidFill>
                  <a:prstClr val="black"/>
                </a:solidFill>
              </a:rPr>
              <a:t>treba imati </a:t>
            </a:r>
            <a:r>
              <a:rPr lang="hr-HR" sz="24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turističke atrakcije</a:t>
            </a:r>
            <a:r>
              <a:rPr lang="hr-HR" sz="2400" dirty="0">
                <a:solidFill>
                  <a:prstClr val="black"/>
                </a:solidFill>
              </a:rPr>
              <a:t> zanimljive turistima</a:t>
            </a:r>
          </a:p>
        </p:txBody>
      </p:sp>
      <p:sp>
        <p:nvSpPr>
          <p:cNvPr id="74" name="Rounded Rectangular Callout 73"/>
          <p:cNvSpPr/>
          <p:nvPr/>
        </p:nvSpPr>
        <p:spPr>
          <a:xfrm>
            <a:off x="3055395" y="2942691"/>
            <a:ext cx="2812749" cy="1332349"/>
          </a:xfrm>
          <a:prstGeom prst="wedgeRoundRectCallout">
            <a:avLst>
              <a:gd name="adj1" fmla="val 36761"/>
              <a:gd name="adj2" fmla="val 7489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lvl="0" algn="ctr">
              <a:spcBef>
                <a:spcPts val="1800"/>
              </a:spcBef>
            </a:pPr>
            <a:r>
              <a:rPr lang="hr-HR" sz="2400" dirty="0" smtClean="0">
                <a:solidFill>
                  <a:prstClr val="black"/>
                </a:solidFill>
              </a:rPr>
              <a:t>treba biti </a:t>
            </a:r>
            <a:r>
              <a:rPr lang="hr-HR" sz="24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prometno</a:t>
            </a:r>
            <a:r>
              <a:rPr lang="hr-HR" sz="2400" dirty="0" smtClean="0">
                <a:solidFill>
                  <a:prstClr val="black"/>
                </a:solidFill>
              </a:rPr>
              <a:t> i </a:t>
            </a:r>
            <a:r>
              <a:rPr lang="hr-HR" sz="24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informacijski</a:t>
            </a:r>
            <a:r>
              <a:rPr lang="hr-HR" sz="2400" dirty="0" smtClean="0">
                <a:solidFill>
                  <a:prstClr val="black"/>
                </a:solidFill>
              </a:rPr>
              <a:t> dostupna</a:t>
            </a:r>
            <a:endParaRPr lang="hr-HR" sz="2400" dirty="0">
              <a:solidFill>
                <a:prstClr val="black"/>
              </a:solidFill>
            </a:endParaRPr>
          </a:p>
        </p:txBody>
      </p:sp>
      <p:sp>
        <p:nvSpPr>
          <p:cNvPr id="75" name="Rounded Rectangular Callout 74"/>
          <p:cNvSpPr/>
          <p:nvPr/>
        </p:nvSpPr>
        <p:spPr>
          <a:xfrm>
            <a:off x="2500689" y="3178982"/>
            <a:ext cx="3202449" cy="1656184"/>
          </a:xfrm>
          <a:prstGeom prst="wedgeRoundRectCallout">
            <a:avLst>
              <a:gd name="adj1" fmla="val 36761"/>
              <a:gd name="adj2" fmla="val 7489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lvl="0" algn="ctr">
              <a:spcBef>
                <a:spcPts val="1800"/>
              </a:spcBef>
            </a:pPr>
            <a:r>
              <a:rPr lang="hr-HR" sz="2400" dirty="0" smtClean="0">
                <a:solidFill>
                  <a:prstClr val="black"/>
                </a:solidFill>
              </a:rPr>
              <a:t>treba imati </a:t>
            </a:r>
            <a:r>
              <a:rPr lang="hr-HR" sz="24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dovoljno</a:t>
            </a:r>
            <a:r>
              <a:rPr lang="hr-HR" sz="2400" dirty="0" smtClean="0">
                <a:solidFill>
                  <a:prstClr val="black"/>
                </a:solidFill>
              </a:rPr>
              <a:t> odgovarajućih </a:t>
            </a:r>
            <a:r>
              <a:rPr lang="hr-HR" sz="24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smještajnih kapaciteta</a:t>
            </a:r>
            <a:r>
              <a:rPr lang="hr-HR" sz="2400" dirty="0" smtClean="0">
                <a:solidFill>
                  <a:prstClr val="black"/>
                </a:solidFill>
              </a:rPr>
              <a:t> za prihvat gostiju</a:t>
            </a:r>
            <a:endParaRPr lang="hr-HR" sz="2400" dirty="0">
              <a:solidFill>
                <a:prstClr val="black"/>
              </a:solidFill>
            </a:endParaRPr>
          </a:p>
        </p:txBody>
      </p:sp>
      <p:sp>
        <p:nvSpPr>
          <p:cNvPr id="77" name="Rounded Rectangular Callout 76"/>
          <p:cNvSpPr/>
          <p:nvPr/>
        </p:nvSpPr>
        <p:spPr>
          <a:xfrm>
            <a:off x="2804800" y="4148767"/>
            <a:ext cx="3202449" cy="1228743"/>
          </a:xfrm>
          <a:prstGeom prst="wedgeRoundRectCallout">
            <a:avLst>
              <a:gd name="adj1" fmla="val 33135"/>
              <a:gd name="adj2" fmla="val 7962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lvl="0" algn="ctr">
              <a:spcBef>
                <a:spcPts val="1800"/>
              </a:spcBef>
            </a:pPr>
            <a:r>
              <a:rPr lang="hr-HR" sz="2400" dirty="0" smtClean="0">
                <a:solidFill>
                  <a:prstClr val="black"/>
                </a:solidFill>
              </a:rPr>
              <a:t>sport, zabava, kultura, rekreacija…</a:t>
            </a:r>
            <a:endParaRPr lang="hr-HR" sz="2400" dirty="0">
              <a:solidFill>
                <a:prstClr val="black"/>
              </a:solidFill>
            </a:endParaRPr>
          </a:p>
        </p:txBody>
      </p:sp>
      <p:sp>
        <p:nvSpPr>
          <p:cNvPr id="79" name="Rounded Rectangular Callout 78"/>
          <p:cNvSpPr/>
          <p:nvPr/>
        </p:nvSpPr>
        <p:spPr>
          <a:xfrm>
            <a:off x="2804800" y="4763138"/>
            <a:ext cx="3202449" cy="1228743"/>
          </a:xfrm>
          <a:prstGeom prst="wedgeRoundRectCallout">
            <a:avLst>
              <a:gd name="adj1" fmla="val 33135"/>
              <a:gd name="adj2" fmla="val 7962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lvl="0" algn="ctr">
              <a:spcBef>
                <a:spcPts val="1800"/>
              </a:spcBef>
            </a:pPr>
            <a:r>
              <a:rPr lang="hr-HR" sz="2400" dirty="0" smtClean="0">
                <a:solidFill>
                  <a:prstClr val="black"/>
                </a:solidFill>
              </a:rPr>
              <a:t>restorani, kina, kazališta, trgovine, banke, bolnice…</a:t>
            </a:r>
            <a:endParaRPr lang="hr-H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2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6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75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25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 animBg="1"/>
      <p:bldP spid="27" grpId="0" animBg="1"/>
      <p:bldP spid="3" grpId="0" animBg="1"/>
      <p:bldP spid="29" grpId="0" animBg="1"/>
      <p:bldP spid="30" grpId="0" animBg="1"/>
      <p:bldP spid="31" grpId="0" animBg="1"/>
      <p:bldP spid="54" grpId="0" animBg="1"/>
      <p:bldP spid="57" grpId="0" animBg="1"/>
      <p:bldP spid="58" grpId="0" animBg="1"/>
      <p:bldP spid="59" grpId="0" animBg="1"/>
      <p:bldP spid="63" grpId="0" animBg="1"/>
      <p:bldP spid="65" grpId="0" animBg="1"/>
      <p:bldP spid="56" grpId="0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7" grpId="0" animBg="1"/>
      <p:bldP spid="77" grpId="1" animBg="1"/>
      <p:bldP spid="79" grpId="0" animBg="1"/>
    </p:bld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1182</Words>
  <Application>Microsoft Office PowerPoint</Application>
  <PresentationFormat>On-screen Show (4:3)</PresentationFormat>
  <Paragraphs>225</Paragraphs>
  <Slides>15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tema</vt:lpstr>
      <vt:lpstr>Turistički resursi i aktivnosti                  (plan ploče)</vt:lpstr>
      <vt:lpstr>Osnove turizma ponavljanje</vt:lpstr>
      <vt:lpstr>Pojmovi</vt:lpstr>
      <vt:lpstr>Putnici – razlikovanje</vt:lpstr>
      <vt:lpstr>Obilježja putovanja turista</vt:lpstr>
      <vt:lpstr>PowerPoint Presentation</vt:lpstr>
      <vt:lpstr>PowerPoint Presentation</vt:lpstr>
      <vt:lpstr>Turizam – vrste i specifični oblici </vt:lpstr>
      <vt:lpstr>Turističko mjesto i destinacija</vt:lpstr>
      <vt:lpstr>Turističko mjesto i destinacija</vt:lpstr>
      <vt:lpstr>Turistički resursi i aktivnosti</vt:lpstr>
      <vt:lpstr>Pitanja za ponavljanje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Osnove turizma</dc:title>
  <dc:creator>cornx</dc:creator>
  <cp:lastModifiedBy>cornx</cp:lastModifiedBy>
  <cp:revision>183</cp:revision>
  <dcterms:created xsi:type="dcterms:W3CDTF">2016-08-31T08:55:11Z</dcterms:created>
  <dcterms:modified xsi:type="dcterms:W3CDTF">2017-10-13T06:21:37Z</dcterms:modified>
</cp:coreProperties>
</file>