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1"/>
  </p:notesMasterIdLst>
  <p:sldIdLst>
    <p:sldId id="256" r:id="rId2"/>
    <p:sldId id="321" r:id="rId3"/>
    <p:sldId id="322" r:id="rId4"/>
    <p:sldId id="339" r:id="rId5"/>
    <p:sldId id="312" r:id="rId6"/>
    <p:sldId id="328" r:id="rId7"/>
    <p:sldId id="323" r:id="rId8"/>
    <p:sldId id="329" r:id="rId9"/>
    <p:sldId id="340" r:id="rId10"/>
    <p:sldId id="341" r:id="rId11"/>
    <p:sldId id="326" r:id="rId12"/>
    <p:sldId id="325" r:id="rId13"/>
    <p:sldId id="370" r:id="rId14"/>
    <p:sldId id="369" r:id="rId15"/>
    <p:sldId id="327" r:id="rId16"/>
    <p:sldId id="330" r:id="rId17"/>
    <p:sldId id="347" r:id="rId18"/>
    <p:sldId id="335" r:id="rId19"/>
    <p:sldId id="366" r:id="rId20"/>
    <p:sldId id="367" r:id="rId21"/>
    <p:sldId id="346" r:id="rId22"/>
    <p:sldId id="334" r:id="rId23"/>
    <p:sldId id="332" r:id="rId24"/>
    <p:sldId id="333" r:id="rId25"/>
    <p:sldId id="348" r:id="rId26"/>
    <p:sldId id="360" r:id="rId27"/>
    <p:sldId id="343" r:id="rId28"/>
    <p:sldId id="344" r:id="rId29"/>
    <p:sldId id="368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 autoAdjust="0"/>
  </p:normalViewPr>
  <p:slideViewPr>
    <p:cSldViewPr>
      <p:cViewPr varScale="1">
        <p:scale>
          <a:sx n="87" d="100"/>
          <a:sy n="87" d="100"/>
        </p:scale>
        <p:origin x="-38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POLOŽAJ NACIONALNIH  MANJINA U RH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282" y="3214686"/>
            <a:ext cx="4643470" cy="428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4282" y="4643446"/>
            <a:ext cx="4643470" cy="171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214282" y="3429000"/>
            <a:ext cx="46434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6"/>
          <p:cNvSpPr/>
          <p:nvPr/>
        </p:nvSpPr>
        <p:spPr bwMode="auto">
          <a:xfrm>
            <a:off x="214282" y="607220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6"/>
          <p:cNvSpPr/>
          <p:nvPr/>
        </p:nvSpPr>
        <p:spPr bwMode="auto">
          <a:xfrm>
            <a:off x="214282" y="464344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22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328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700</a:t>
            </a:r>
            <a:r>
              <a:rPr lang="hr-H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dan nezavisnosti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teritorij, kulturna baština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gospodarska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javlja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80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vlasti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849" y="5591204"/>
            <a:ext cx="5154371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spc="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izborom svojih predstavnika i neposrednim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408" y="5877272"/>
            <a:ext cx="1675352" cy="3291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hr-HR" sz="2000" kern="1500" spc="9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odlučivanjem.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pic>
        <p:nvPicPr>
          <p:cNvPr id="15" name="Picture 14" descr="drzavlj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143116"/>
            <a:ext cx="1625397" cy="1625397"/>
          </a:xfrm>
          <a:prstGeom prst="rect">
            <a:avLst/>
          </a:prstGeom>
          <a:noFill/>
        </p:spPr>
      </p:pic>
      <p:pic>
        <p:nvPicPr>
          <p:cNvPr id="16" name="Picture 15" descr="gradja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143116"/>
            <a:ext cx="1625397" cy="1625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58312" y="5340390"/>
            <a:ext cx="4827776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može biti prognan iz Republike Hrvatske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660095"/>
            <a:ext cx="4072772" cy="3259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 mu se može oduzeti državljanstvo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0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82" y="4941168"/>
            <a:ext cx="85947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građanstvo (puk) određenog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državnog područja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koje komunicira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64513" y="3140968"/>
            <a:ext cx="4702640" cy="31331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1996. godine Republika Hrvatska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82082" y="332656"/>
            <a:ext cx="4667501" cy="25003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AUTOHTONA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7677" y="107648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9552" y="299695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919" y="5556465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692696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ELEMENTI U STVARANJU NACIJE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teritorijalnim jedinstvom i nedjeljivošću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9360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9360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9360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(građani/državljani)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Sabor donio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 raskidu svih državnopravnih veza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Republike Hrvatske s ostalim republikama i pokrajinama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SFRJ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istekao moratorij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 3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mjeseca (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25. lipnja 1991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.)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Sabora o samostalnosti i suverenosti – Dan državnosti</a:t>
            </a:r>
          </a:p>
          <a:p>
            <a:pPr indent="-3109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5. kolovoza – Dan pobjede i domovinske zahvalnosti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javlja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496" y="5694347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sama država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Vojvodini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Gradišćanski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–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Moliški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oravski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Janjevci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hr-HR" sz="20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araševski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pic>
        <p:nvPicPr>
          <p:cNvPr id="7" name="Slika 6" descr="Großwarasdorf_(Ortstafel)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21578" y="3571876"/>
            <a:ext cx="4143404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Karaevski_hrvati_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07" y="738205"/>
            <a:ext cx="4714878" cy="576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0864" y="530051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811670" y="3367328"/>
            <a:ext cx="347841" cy="239596"/>
          </a:xfrm>
          <a:custGeom>
            <a:avLst/>
            <a:gdLst>
              <a:gd name="connsiteX0" fmla="*/ 170030 w 381814"/>
              <a:gd name="connsiteY0" fmla="*/ 244805 h 256571"/>
              <a:gd name="connsiteX1" fmla="*/ 227180 w 381814"/>
              <a:gd name="connsiteY1" fmla="*/ 238455 h 256571"/>
              <a:gd name="connsiteX2" fmla="*/ 271630 w 381814"/>
              <a:gd name="connsiteY2" fmla="*/ 254330 h 256571"/>
              <a:gd name="connsiteX3" fmla="*/ 322430 w 381814"/>
              <a:gd name="connsiteY3" fmla="*/ 181305 h 256571"/>
              <a:gd name="connsiteX4" fmla="*/ 316080 w 381814"/>
              <a:gd name="connsiteY4" fmla="*/ 136855 h 256571"/>
              <a:gd name="connsiteX5" fmla="*/ 344655 w 381814"/>
              <a:gd name="connsiteY5" fmla="*/ 92405 h 256571"/>
              <a:gd name="connsiteX6" fmla="*/ 379580 w 381814"/>
              <a:gd name="connsiteY6" fmla="*/ 60655 h 256571"/>
              <a:gd name="connsiteX7" fmla="*/ 370055 w 381814"/>
              <a:gd name="connsiteY7" fmla="*/ 16205 h 256571"/>
              <a:gd name="connsiteX8" fmla="*/ 303380 w 381814"/>
              <a:gd name="connsiteY8" fmla="*/ 330 h 256571"/>
              <a:gd name="connsiteX9" fmla="*/ 201780 w 381814"/>
              <a:gd name="connsiteY9" fmla="*/ 9855 h 256571"/>
              <a:gd name="connsiteX10" fmla="*/ 93830 w 381814"/>
              <a:gd name="connsiteY10" fmla="*/ 57480 h 256571"/>
              <a:gd name="connsiteX11" fmla="*/ 11280 w 381814"/>
              <a:gd name="connsiteY11" fmla="*/ 117805 h 256571"/>
              <a:gd name="connsiteX12" fmla="*/ 1755 w 381814"/>
              <a:gd name="connsiteY12" fmla="*/ 181305 h 256571"/>
              <a:gd name="connsiteX13" fmla="*/ 20805 w 381814"/>
              <a:gd name="connsiteY13" fmla="*/ 216230 h 256571"/>
              <a:gd name="connsiteX14" fmla="*/ 43030 w 381814"/>
              <a:gd name="connsiteY14" fmla="*/ 225755 h 256571"/>
              <a:gd name="connsiteX15" fmla="*/ 74780 w 381814"/>
              <a:gd name="connsiteY15" fmla="*/ 206705 h 256571"/>
              <a:gd name="connsiteX16" fmla="*/ 170030 w 381814"/>
              <a:gd name="connsiteY16" fmla="*/ 244805 h 25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814" h="256571">
                <a:moveTo>
                  <a:pt x="170030" y="244805"/>
                </a:moveTo>
                <a:cubicBezTo>
                  <a:pt x="195430" y="250097"/>
                  <a:pt x="210247" y="236867"/>
                  <a:pt x="227180" y="238455"/>
                </a:cubicBezTo>
                <a:cubicBezTo>
                  <a:pt x="244113" y="240042"/>
                  <a:pt x="255755" y="263855"/>
                  <a:pt x="271630" y="254330"/>
                </a:cubicBezTo>
                <a:cubicBezTo>
                  <a:pt x="287505" y="244805"/>
                  <a:pt x="315022" y="200884"/>
                  <a:pt x="322430" y="181305"/>
                </a:cubicBezTo>
                <a:cubicBezTo>
                  <a:pt x="329838" y="161726"/>
                  <a:pt x="312376" y="151672"/>
                  <a:pt x="316080" y="136855"/>
                </a:cubicBezTo>
                <a:cubicBezTo>
                  <a:pt x="319784" y="122038"/>
                  <a:pt x="334072" y="105105"/>
                  <a:pt x="344655" y="92405"/>
                </a:cubicBezTo>
                <a:cubicBezTo>
                  <a:pt x="355238" y="79705"/>
                  <a:pt x="375347" y="73355"/>
                  <a:pt x="379580" y="60655"/>
                </a:cubicBezTo>
                <a:cubicBezTo>
                  <a:pt x="383813" y="47955"/>
                  <a:pt x="382755" y="26259"/>
                  <a:pt x="370055" y="16205"/>
                </a:cubicBezTo>
                <a:cubicBezTo>
                  <a:pt x="357355" y="6151"/>
                  <a:pt x="331426" y="1388"/>
                  <a:pt x="303380" y="330"/>
                </a:cubicBezTo>
                <a:cubicBezTo>
                  <a:pt x="275334" y="-728"/>
                  <a:pt x="236705" y="330"/>
                  <a:pt x="201780" y="9855"/>
                </a:cubicBezTo>
                <a:cubicBezTo>
                  <a:pt x="166855" y="19380"/>
                  <a:pt x="125580" y="39488"/>
                  <a:pt x="93830" y="57480"/>
                </a:cubicBezTo>
                <a:cubicBezTo>
                  <a:pt x="62080" y="75472"/>
                  <a:pt x="26626" y="97168"/>
                  <a:pt x="11280" y="117805"/>
                </a:cubicBezTo>
                <a:cubicBezTo>
                  <a:pt x="-4066" y="138442"/>
                  <a:pt x="168" y="164901"/>
                  <a:pt x="1755" y="181305"/>
                </a:cubicBezTo>
                <a:cubicBezTo>
                  <a:pt x="3342" y="197709"/>
                  <a:pt x="13926" y="208822"/>
                  <a:pt x="20805" y="216230"/>
                </a:cubicBezTo>
                <a:cubicBezTo>
                  <a:pt x="27684" y="223638"/>
                  <a:pt x="34034" y="227342"/>
                  <a:pt x="43030" y="225755"/>
                </a:cubicBezTo>
                <a:cubicBezTo>
                  <a:pt x="52026" y="224168"/>
                  <a:pt x="58376" y="207234"/>
                  <a:pt x="74780" y="206705"/>
                </a:cubicBezTo>
                <a:cubicBezTo>
                  <a:pt x="91184" y="206176"/>
                  <a:pt x="144630" y="239513"/>
                  <a:pt x="170030" y="2448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696236" y="5281463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6181</TotalTime>
  <Words>1895</Words>
  <Application>Microsoft Office PowerPoint</Application>
  <PresentationFormat>On-screen Show (4:3)</PresentationFormat>
  <Paragraphs>428</Paragraphs>
  <Slides>29</Slides>
  <Notes>22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moja_tema</vt:lpstr>
      <vt:lpstr>PowerPoint Presentation</vt:lpstr>
      <vt:lpstr>NAROD</vt:lpstr>
      <vt:lpstr>NACIJA</vt:lpstr>
      <vt:lpstr>DRŽAVA</vt:lpstr>
      <vt:lpstr>PowerPoint Presentation</vt:lpstr>
      <vt:lpstr>HRVATSKI NAROD</vt:lpstr>
      <vt:lpstr>MANJINA</vt:lpstr>
      <vt:lpstr>AUTOHTONE MANJINE</vt:lpstr>
      <vt:lpstr>PowerPoint Presentation</vt:lpstr>
      <vt:lpstr>PowerPoint Presentation</vt:lpstr>
      <vt:lpstr>POLOŽAJ NACIONALNIH  MANJINA U RH</vt:lpstr>
      <vt:lpstr>PowerPoint Presentation</vt:lpstr>
      <vt:lpstr>PowerPoint Presentation</vt:lpstr>
      <vt:lpstr>HRVATSKI NAROD / MANJINA    (plan ploče) </vt:lpstr>
      <vt:lpstr>NARODNI SUVERENITET</vt:lpstr>
      <vt:lpstr>DRŽAVLJANI REPUBLIKE HRVATSKE</vt:lpstr>
      <vt:lpstr>DRŽAVLJANSTVO REPUBLIKE HRVATSKE</vt:lpstr>
      <vt:lpstr>HRVATSKO DRŽAVLJANSTVO</vt:lpstr>
      <vt:lpstr>SUVERENITET, GRAĐANI, DRŽAVLJANI   (plan ploče) </vt:lpstr>
      <vt:lpstr>SUVERENITET, GRAĐANI, DRŽAVLJANI   (plan ploče) 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943</cp:revision>
  <cp:lastPrinted>1601-01-01T00:00:00Z</cp:lastPrinted>
  <dcterms:created xsi:type="dcterms:W3CDTF">1601-01-01T00:00:00Z</dcterms:created>
  <dcterms:modified xsi:type="dcterms:W3CDTF">2019-09-26T14:14:02Z</dcterms:modified>
</cp:coreProperties>
</file>