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6" r:id="rId8"/>
    <p:sldId id="263" r:id="rId9"/>
    <p:sldId id="261" r:id="rId10"/>
    <p:sldId id="264" r:id="rId11"/>
    <p:sldId id="265" r:id="rId12"/>
    <p:sldId id="271" r:id="rId13"/>
    <p:sldId id="273" r:id="rId14"/>
    <p:sldId id="274" r:id="rId15"/>
    <p:sldId id="275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hoto_2017-02-08_21-43-18"/>
          <p:cNvPicPr>
            <a:picLocks noChangeAspect="1"/>
          </p:cNvPicPr>
          <p:nvPr/>
        </p:nvPicPr>
        <p:blipFill>
          <a:blip r:embed="rId1"/>
          <a:srcRect l="14917" t="14106" r="14452" b="13421"/>
          <a:stretch>
            <a:fillRect/>
          </a:stretch>
        </p:blipFill>
        <p:spPr>
          <a:xfrm>
            <a:off x="-73025" y="-12700"/>
            <a:ext cx="12320270" cy="6860540"/>
          </a:xfrm>
          <a:prstGeom prst="rect">
            <a:avLst/>
          </a:prstGeom>
          <a:effectLst>
            <a:outerShdw blurRad="50800" dist="50800" dir="5400000" sx="1000" sy="1000" algn="ctr" rotWithShape="0">
              <a:schemeClr val="tx1">
                <a:lumMod val="50000"/>
                <a:lumOff val="50000"/>
                <a:alpha val="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128905" y="-50165"/>
            <a:ext cx="12376150" cy="6897370"/>
          </a:xfrm>
          <a:prstGeom prst="rect">
            <a:avLst/>
          </a:prstGeom>
          <a:solidFill>
            <a:schemeClr val="dk1">
              <a:alpha val="6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 dsi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11045190" y="144145"/>
            <a:ext cx="978535" cy="9785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5675" y="5379720"/>
            <a:ext cx="8366760" cy="83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Ines </a:t>
            </a:r>
            <a:r>
              <a:rPr lang="en-US" sz="2000" b="1" dirty="0" err="1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Dwi</a:t>
            </a:r>
            <a:r>
              <a:rPr lang="en-US" sz="2000" b="1" dirty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Andini</a:t>
            </a:r>
            <a:r>
              <a:rPr lang="en-US" sz="2000" b="1" dirty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 | </a:t>
            </a:r>
            <a:r>
              <a:rPr lang="en-US" dirty="0">
                <a:solidFill>
                  <a:schemeClr val="bg1"/>
                </a:solidFill>
                <a:latin typeface="Segoe UI Light" panose="020B0502040204020203" charset="0"/>
                <a:ea typeface="Microsoft YaHei UI" panose="020B0503020204020204" charset="-122"/>
              </a:rPr>
              <a:t>Data Quality Management in PT Telekomunikasi Indonesia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charset="0"/>
                <a:ea typeface="Microsoft YaHei UI" panose="020B0503020204020204" charset="-122"/>
              </a:rPr>
              <a:t>Tbk</a:t>
            </a:r>
            <a:r>
              <a:rPr lang="en-US" dirty="0">
                <a:solidFill>
                  <a:schemeClr val="bg1"/>
                </a:solidFill>
                <a:latin typeface="Segoe UI Light" panose="020B0502040204020203" charset="0"/>
                <a:ea typeface="Microsoft YaHei UI" panose="020B0503020204020204" charset="-122"/>
              </a:rPr>
              <a:t>.</a:t>
            </a:r>
            <a:endParaRPr lang="en-US" dirty="0">
              <a:solidFill>
                <a:schemeClr val="bg1"/>
              </a:solidFill>
              <a:latin typeface="Segoe UI Light" panose="020B0502040204020203" charset="0"/>
              <a:ea typeface="Microsoft YaHei UI" panose="020B0503020204020204" charset="-122"/>
            </a:endParaRPr>
          </a:p>
          <a:p>
            <a:r>
              <a:rPr lang="en-US" sz="800" dirty="0">
                <a:noFill/>
                <a:latin typeface="Segoe UI Light" panose="020B0502040204020203" charset="0"/>
                <a:ea typeface="Microsoft YaHei UI" panose="020B0503020204020204" charset="-122"/>
              </a:rPr>
              <a:t>a</a:t>
            </a:r>
            <a:endParaRPr lang="en-US" sz="800" dirty="0">
              <a:noFill/>
              <a:latin typeface="Segoe UI Light" panose="020B0502040204020203" charset="0"/>
              <a:ea typeface="Microsoft YaHei UI" panose="020B0503020204020204" charset="-122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  <a:sym typeface="+mn-ea"/>
              </a:rPr>
              <a:t>Rossi </a:t>
            </a:r>
            <a:r>
              <a:rPr lang="en-US" sz="2000" b="1" dirty="0" err="1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  <a:sym typeface="+mn-ea"/>
              </a:rPr>
              <a:t>Azmatul</a:t>
            </a:r>
            <a:r>
              <a:rPr lang="en-US" sz="2000" b="1" dirty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  <a:sym typeface="+mn-ea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  <a:sym typeface="+mn-ea"/>
              </a:rPr>
              <a:t>Barro</a:t>
            </a:r>
            <a:r>
              <a:rPr lang="en-US" sz="2000" b="1" dirty="0" smtClean="0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  <a:sym typeface="+mn-ea"/>
              </a:rPr>
              <a:t>|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charset="0"/>
                <a:ea typeface="Microsoft YaHei UI" panose="020B0503020204020204" charset="-122"/>
                <a:sym typeface="+mn-ea"/>
              </a:rPr>
              <a:t>Data Analyst in PT Prudential Life Assurance</a:t>
            </a:r>
            <a:endParaRPr lang="en-US" dirty="0">
              <a:solidFill>
                <a:schemeClr val="bg1"/>
              </a:solidFill>
              <a:latin typeface="Segoe UI Light" panose="020B0502040204020203" charset="0"/>
              <a:ea typeface="Microsoft YaHei UI" panose="020B050302020402020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835" y="2645410"/>
            <a:ext cx="10495915" cy="8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Segoe UI Semibold" panose="020B0702040204020203" charset="0"/>
                <a:ea typeface="Microsoft YaHei UI" panose="020B0503020204020204" charset="-122"/>
              </a:rPr>
              <a:t>ADVERTISING RATING PREDICTION </a:t>
            </a:r>
            <a:endParaRPr lang="en-US" sz="2800" b="1">
              <a:solidFill>
                <a:schemeClr val="bg1"/>
              </a:solidFill>
              <a:latin typeface="Segoe UI Semibold" panose="020B0702040204020203" charset="0"/>
              <a:ea typeface="Microsoft YaHei UI" panose="020B0503020204020204" charset="-122"/>
            </a:endParaRPr>
          </a:p>
          <a:p>
            <a:r>
              <a:rPr lang="en-US" sz="2200">
                <a:solidFill>
                  <a:schemeClr val="bg1"/>
                </a:solidFill>
                <a:latin typeface="Segoe UI Light" panose="020B0502040204020203" charset="0"/>
                <a:ea typeface="Microsoft YaHei UI" panose="020B0503020204020204" charset="-122"/>
              </a:rPr>
              <a:t>Using Classification And Regression Trees (CART) </a:t>
            </a:r>
            <a:endParaRPr lang="en-US" sz="2200">
              <a:solidFill>
                <a:schemeClr val="bg1"/>
              </a:solidFill>
              <a:latin typeface="Segoe UI Light" panose="020B0502040204020203" charset="0"/>
              <a:ea typeface="Microsoft YaHei U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tks"/>
          <p:cNvPicPr>
            <a:picLocks noGrp="1" noChangeAspect="1"/>
          </p:cNvPicPr>
          <p:nvPr>
            <p:ph sz="half" idx="2"/>
          </p:nvPr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-26670" y="-3810"/>
            <a:ext cx="1105535" cy="6884670"/>
          </a:xfrm>
          <a:prstGeom prst="rect">
            <a:avLst/>
          </a:prstGeom>
        </p:spPr>
      </p:pic>
      <p:pic>
        <p:nvPicPr>
          <p:cNvPr id="8" name="Content Placeholder 3" descr="tks"/>
          <p:cNvPicPr>
            <a:picLocks noChangeAspect="1"/>
          </p:cNvPicPr>
          <p:nvPr/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1018540" y="-3810"/>
            <a:ext cx="1105535" cy="6884670"/>
          </a:xfrm>
          <a:prstGeom prst="rect">
            <a:avLst/>
          </a:prstGeom>
        </p:spPr>
      </p:pic>
      <p:pic>
        <p:nvPicPr>
          <p:cNvPr id="9" name="Content Placeholder 3" descr="tks"/>
          <p:cNvPicPr>
            <a:picLocks noChangeAspect="1"/>
          </p:cNvPicPr>
          <p:nvPr/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2023110" y="-13335"/>
            <a:ext cx="1105535" cy="6884670"/>
          </a:xfrm>
          <a:prstGeom prst="rect">
            <a:avLst/>
          </a:prstGeom>
        </p:spPr>
      </p:pic>
      <p:pic>
        <p:nvPicPr>
          <p:cNvPr id="4" name="Content Placeholder 3" descr="tks"/>
          <p:cNvPicPr>
            <a:picLocks noGrp="1" noChangeAspect="1"/>
          </p:cNvPicPr>
          <p:nvPr>
            <p:ph sz="half" idx="1"/>
          </p:nvPr>
        </p:nvPicPr>
        <p:blipFill>
          <a:blip r:embed="rId1">
            <a:grayscl/>
          </a:blip>
          <a:stretch>
            <a:fillRect/>
          </a:stretch>
        </p:blipFill>
        <p:spPr>
          <a:xfrm>
            <a:off x="2660650" y="-3810"/>
            <a:ext cx="6884670" cy="6884670"/>
          </a:xfrm>
          <a:prstGeom prst="rect">
            <a:avLst/>
          </a:prstGeom>
        </p:spPr>
      </p:pic>
      <p:pic>
        <p:nvPicPr>
          <p:cNvPr id="10" name="Content Placeholder 3" descr="tks"/>
          <p:cNvPicPr>
            <a:picLocks noChangeAspect="1"/>
          </p:cNvPicPr>
          <p:nvPr/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9472295" y="-3810"/>
            <a:ext cx="1105535" cy="6884670"/>
          </a:xfrm>
          <a:prstGeom prst="rect">
            <a:avLst/>
          </a:prstGeom>
        </p:spPr>
      </p:pic>
      <p:pic>
        <p:nvPicPr>
          <p:cNvPr id="11" name="Content Placeholder 3" descr="tks"/>
          <p:cNvPicPr>
            <a:picLocks noChangeAspect="1"/>
          </p:cNvPicPr>
          <p:nvPr/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10438765" y="-3810"/>
            <a:ext cx="1105535" cy="6884670"/>
          </a:xfrm>
          <a:prstGeom prst="rect">
            <a:avLst/>
          </a:prstGeom>
        </p:spPr>
      </p:pic>
      <p:pic>
        <p:nvPicPr>
          <p:cNvPr id="12" name="Content Placeholder 3" descr="tks"/>
          <p:cNvPicPr>
            <a:picLocks noChangeAspect="1"/>
          </p:cNvPicPr>
          <p:nvPr/>
        </p:nvPicPr>
        <p:blipFill>
          <a:blip r:embed="rId1">
            <a:grayscl/>
          </a:blip>
          <a:srcRect l="-642" r="75237"/>
          <a:stretch>
            <a:fillRect/>
          </a:stretch>
        </p:blipFill>
        <p:spPr>
          <a:xfrm>
            <a:off x="11273790" y="-13335"/>
            <a:ext cx="1105535" cy="6884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LAMPIRAN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0000"/>
          </a:bodyPr>
          <a:p>
            <a:r>
              <a:rPr lang="en-US"/>
              <a:t>Kategori Pohon Regresi :</a:t>
            </a:r>
            <a:endParaRPr lang="en-US"/>
          </a:p>
          <a:p>
            <a:r>
              <a:rPr lang="en-US"/>
              <a:t>A : jam.mulai=0:00,0:30,0:45,1:00,1:15,1:30,1:45,10:15,12:30,14:15,16:30,18:00,18:30,19:00,2:00,2:15,2:30,2:45,20:00,20:30,20:45,21:00,21:30,21:45,22:00,22:30,23:00,23:30,3:00,3:15,3:30,3:45,4:00,4:15,4:30,4:40,4:45,5:00,5:45,6:00,6:30,7:00,7:30,7:45,9:00</a:t>
            </a:r>
            <a:endParaRPr lang="en-US"/>
          </a:p>
          <a:p>
            <a:r>
              <a:rPr lang="en-US"/>
              <a:t> B : jam.mulai=10:00,10:45,11:00,11:30,12:00,13:00,13:30,14:00,14:30,15:00,16:00,17:00,17:30,19:30,8:00,8:30,9:30</a:t>
            </a:r>
            <a:endParaRPr lang="en-US"/>
          </a:p>
          <a:p>
            <a:r>
              <a:rPr lang="en-US"/>
              <a:t>C : jam_menit=0:00,0:01,0:02,0:03,0:04,0:05,0:06,0:07,0:08,0:09,0:10,0:11,0:12,0:13,0:14,0:15,0:16,0:17,0:18,0:19,0:20,0:21,0:22,0:23,0:24,0:25,0:26,0:27,0:28,0:29,0:30,0:31,0:32,0:33,0:34,0:35,0:36,0:37,0:38,0:39,0:40,0:41,0:42,0:43,0:44,0:45,0:46,0:47,0:48,0:49,0:50,0:51,0:52,0:53,0:54,0:55,0:56,0:57,0:58,0:59,1:00,1:01,1:02,1:03,1:04,1:05,1:06,1:07,1:08,1:09,1:10,1:11,1:12,1:13,1:14,1:15,1:16,1:17,1:18,1:19,1:20,1:21,1:22,1:23,1:24,1:25,1:26,1:27,1:28,1:29,1:30,1:31,1:32,1:33,1:3:4,1:35,1:36,1:37,1:38,1:39,1:40,1:41,1:42,1:43,1:44,1:45,1:46,1:47,1:48,1:49,1:50,1:51,1:52,1:53,1:54,1:55,1:56,157,1:58,1:59,2:00,2:01,2:02,2:03,2:04,2:05,2:06,2:07,2:08,2:09,2:10,2:11,2:12,2:13,2:14,2:15,2:16,2:17,2:18,2:19,2:20,2:21,2:22,2:23,2:24,2:25,2:26,2:27,2:28,2:29,2:30,2:31,2:32,2:33,2:34,2:35,2:36,2:37,2:38,2:39,2:40,2:41,2:42,2:43,2:44,2:45,2:46,2:47,2:48,2:49,2:50,2:51,2:52,2:53,2:54,2:55,2:56,2:57,2:58,2:59,22:07,22:08,22:09,22:10,22:11,22:12,22:13,22:14,22:15,22:16,22:17,22:18,22:19,22:20,22:21,22:22,22:23,22:24,22:25,22:26,22:27,22:28,22:29,22:30,22:31,22:32,22:33,22:34,22:35,22:36,22:37,22:38,22:39,22:40,22:41,22:42,22:43,22:44,22:45,22:46,22:47,22:48,22:49,22:50,22:51,22:52,22:53,22:54,22:55,22:56,22:57,22:58,22:59,23:00,23:01,23:02,23:03,23:04,23:05,23:06,23:07,23:08,23:09,23:10,23:11,23:12,23:13,23:14,23:15,23:16,23:17,23:18,23:19,23:20,23:21,23:22,23:23,23:24,23:25,23:26,23:27,23:28,23:29,23:30,23:31,23:32,23:33,23:34,23:35,23:36,23:37,23:38,23:39,23:40,23:41,23:42,23:43,23:44,23:45,23:46,23:47,23:48,23:49,23:50,23:51,23:52,23:53,23:54,23:55,23:56,23:57,23:58,23:59,3:00,3:01,3:02,3:03,3:04,3:05,3:06,3:07,3:08,3:09,3:10,3:11,3:12,3:13,3:14,3:15,3:16,3:17,3:18,3:19,3:20,3:21,3:22,3:23,3:24,3:25,3:26,3:27,3:28,3:29,3:30,3:31,3:32,3:33,3:34,3:35,3:36,3:37,3:38,3:39,3:40,3:41,3:42,3:43,3:44,3:45,3:46,3:47,3:48,3:49,3:50,3:51,3:52,3:53,3:54,3:55,3:56,3:57,3:58,3:59,4:00,4:01,4:02,4:03,4:04,4:05,4:06,4:07,4:08,4:09,4:10,4:11,4:12,4:13,4:14,4:15,4:16,4:17,4:18,4:19,4:20,4:21,4:22,4:23,4:24,4:25,4:26,4:27,4:28,4:29,4:30,4:31,4:32,4:33,4:34,4:35,4:36,4:37,4:38,4:39,4:40,4:41,4:42,4:43,4:44,4:45,4:46,4:47,4:48,4:49,4:50,4:51,4:52,4:53,4:54,4:55,4:56,4:57,4:58,4:59,5:00,5:01,5:02,5:03,5:04,5:05,5:06,5:07,5:08,5:09,5:10,5:11,5:12,5:13,5:14,5:15,5:16,5:17,5:18,5:19,5:20,5:21,5:22,5:23,5:24,5:25,5:26,5:27,5:28,5:29,5:30,5:31,5:32,5:33,5:34,5:35,5:36,5:37,5:38,5:39,5:40,5:41,5:42,5:43,5:44,5:45,5:46,5:47,5:48,5:49,5:50,5:51,5:52,5:53,5:54,5:55,5:56,5:57,5:58,5:59,6:00,6:01,6:02,6:03,6:04,6:05,6:06,6:07,6:08,6:09,6:10,6:11,6:12,6:13,6:14,6:15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/>
          </a:bodyPr>
          <a:p>
            <a:r>
              <a:rPr lang="en-US"/>
              <a:t>D : jam_menit=10:00,10:01,10:02,10:03,10:04,10:05,10:06,10:07,10:08,10:09,10:10,10:11,10:12,10:13,10:14,10:15,10:16,10:17,10:18,10:19,10:20,10:21,10:22,10:23,10:24,10:25,10:26,10:27,10:28,10:29,10:30,10:31,10:32,10:33,10:34,10:35,10:36,10:37,10:38,10:39,10:40,10:41,10:42,10:43,10:44,10:45,10:46,10:47,10:48,10:49,10:50,10:51,10:52,10:53,10:54,10:55,10:56,10:57,10:58,10:59,11:00,11:01,11:02,11:03,11:04,11:05,11:06,11:07,11:08,11:09,11:10,11:11,11:12,11:13,11:14,11:15,11:16,11:17,11:18,11:19,11:20,11:21,11:22,11:23,11:24,11:25,11:26,11:27,11:28,11:29,12:30,12:31,12:32,12:33,12:34,12:35,12:36,12:37,12:38,12:39,12:40,12:41,12:42,12:43,12:44,12:45,12:46,12:47,12:48,12:49,12:50,12:51,12:52,12:53,12:54,12:55,12:56,12:57,12:58,12:59,13:00,13:01,13:02,13:03,13:04,13:05,13:06,13:07,13:08,13:09,13:10,13:11,13:12,13:13,13:14,13:15,13:16,13:17,13:18,13:19,13:20,13:21,13:22,13:23,13:24,13:25,13:26,13:27,13:28,13:29,13:30,13:31,13:32,13:33,13:34,13:35,13:36,13:37,13:38,13:39,13:40,13:41,13:42,13:43,13:44,13:45,13:46,13:47,13:48,13:49,13:50,13:51,13:52,13:53,13:54,13:55,13:56,13:57,13:58,13:59,14:00,14:01,14:02,14:03,14:04,14:05,14:06,14:07,14:08,14:09,14:10,14:11,14:12,14:13,14:14,14:15,14:16,14:17,14:18,14:19,14:20,14:21,14:22,14:23,14:24,14:25,14:26,14:27,14:28,14:29,14:30,14:31,14:32,14:33,14:34,14:35,14:36,14:37,14:38,14:39,14:40,14:41,14:42,14:43,14:44,14:45,14:46,14:47,14:48,14:49,14:50,14:51,14:52,14:53,14:54,14:55,14:56,14:57,14:58,14:59,15:00,15:01,15:02,15:03,15:04,15:05,15:06,15:07,15:08,15:09,15:10,15:11,15:12,15:13,15:14,15:15,15:16,15:17,15:18,15:19,15:20,15:21,15:22,15:23,15:24,15:25,15:26,15:27,15:28,15:29,15:30,15:31,15:32,15:33,15:34,15:35,15:36,15:37,15:38,15:39,15:40,15:41,15:42,15:43,15:44,15:45,15:46,15:47,15:48,15:49,15:50,15:51,15:52,15:53,15:54,15:55,15:56,15:57,15:58,15:59,16:30,16:31,16:32,16:33,16:34,16:35,16:36,16:37,16:38,16:39,16:40,16:41,16:42,16:43,16:44,16:45,16:46,16:47,16:48,16:49,16:50,16:51,16:52,16:53,16:54,16:55,16:56,16:57,16:58,16:59,17:00,17:01,17:02,17:03,17:04,17:05,17:06,17:07,17:08,17:09,17:10,17:11,17:12,17:13,17:14,17:15,17:16,17:17,17:18,17:19,17:20,17:21,17:22,17:23,17:24,17:25,17:26,17:27,17:28,17:29,17:30,17:31,17:32,17:33,17:34,17:35,17:36,17:37,17:38,17:39,17:40,17:41,17:42,17:43,17:44,17:45,17:46,17:47,17:48,17:49,17:50,17:51,17:52,17:53,17:54,17:55,17:56,17:57,17:58,17:59,18:00,18:01,18:02,18:03,18:04,18:05,18:06,18:07,18:08,18:09,18:10,18:11,18:12,18:13,18:14,18:15,18:16,18:17,18:18,18:19,18:20,18:21,18:22,18:23,18:24,18:25,18:26,18:27,18:28,18:29,18:30,18:31,18:32,18:33,18:34,18:35,18:36,18:37,18:38,18:39,18:40,18:41,18:42,18:43,18:44,18:45,18:46,18:47,18:48,18:49,18:50,18:51,18:52,18:53,18:54,18:55,18:56,18:57,18:58,18:59,19:00,19:01,19:02,19:03,19:04,19:05,19:06,19:07,19:08,19:09,19:10,19:11,19:12,19:13,19:14,19:15,19:16,19:17,19:18,19:19,19:20,19:21,19:22,19:23,19:24,19:25,19:26,19:27,19:28,19:29,19:30,19:31,19:32,19:33,19:34,19:35,19:36,19:37,19:38,19:39,19:40,19:41,19:42,19:43,19:44,19:45,19:46,19:47,19:48,19:49,19:50,19:51,19:52,19:53,19:54,19:55,19:56,19:57,19:58,19:59,20:00,20:01,20:02,20:03,20:04,20:05,20:06,20:07,20:08,20:09,20:10,20:11,20:12,20:13,20:14,20:15,20:16,20:17,20:18,20:19,20:20,20:21,20:22,20:23,20:24,20:25,20:26,20:27,20:28,20:29,20:30,20:31,20:32,20:33,20:34,20:35,20:36,20:37,20:38,20:39,20:40,20:41,20:42,20:43,20:44,20:45,20:46,20:47,20:48,20:49,20:50,20:51,20:52,20:53,20:54,20:55,20:56,20:57,20:58,20:59,21:00,21:01,21:02,21:03,21:04,21:05,21:06,21:07,21:08,21:09,21:10,21:11,21:12,21:13,21:14,21:15,21:16,21:17,21:18,21:19,21:20,21:21,21:22,21:23,21:24,21:25,21:26,21:27,21:28,21:29,21:30,21:31,21:32,21:33,21:34,21:35,21:36,21:37,21:38,21:39,21:40,21:41,21:42,21:43,21:44,21:45,21:46,21:47,21:48,21:49,21:50,21:51,21:52,21:53,21:54,21:55,21:56,21:57,21:58,21:59,22:00,22:01,22:02,22:03,22:04,22:05,22:06,6:16,6:17,6:18,6:19,6:20,6:21,6:22,6:23,6:24,6:25,6:26,6:27,6:28,6:29,6:30,6:31,6:32,6:33,6:34,6:35,6:36,6:37,6:38,6:39,6:40,6:41,6:42,6:43,6:44,6:45,6:46,6:47,6:48,6:49,6:50,6:51,6:52,6:53,6:54,6:55,6:56,6:57,6:58,6:59,7:00,7:01,7:02,7:03,7:04,7:05,7:06,7:07,7:08,7:09,7:10,7:11,7:12,7:13,7:14,7:15,7:16,7:17,7:18,7:19,7:20,7:21,7:22,7:23,7:24,7:25,7:26,7:27,7:28,7:29,7:30,7:31,7:32,7:33,7:34,7:35,7:36,7:37,7:38,7:39,7:40,7:41,7:42,7:43,7:44,7:45,7:46,7:47,7:48,7:49,7:50,7:51,7:52,7:53,7:54,7:55,7:56,7:57,7:58,7:59,8:00,8:01,8:02,8:03,8:04,8:05,8:06,8:07,8:08,8:09,8:10,8:11,8:12,8:13,8:14,8:15,8:16,8:17,8:18,8:19,8:20,8:21,8:22,8:23,8:24,8:25,8:26,8:27,8:28,8:29,8:30,8:31,8:32,8:33,8:34,8:35,8:36,8:37,8:38,8:39,8:40,8:41,8:42,8:43,8:44,8:45,8:46,8:47,8:48,8:49,8:50,8:51,8:52,8:53,8:54,8:55,8:56,8:57,8:58,8:59,9:00,9:01,9:02,9:03,9:04,9:05,9:06,9:07,9:08,9:09,9:10,9:11,9:12,9:13,9:14,9:15,9:16,9:17,9:18,9:19,9:20,9:21,9:22,9:23,9:24,9:25,9:26,9:27,9:28,9:29,9:30,9:31,9:32,9:33,9:34,9:35,9:36,9:37,9:38,9:39,9:40,9:41,9:42,9:43,9:44,9:45,9:46,9:47,9:48,9:49,9:50,9:51,9:52,9:53,9:54,9:55,9:56,9:57,9:58,9:59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/>
          </a:bodyPr>
          <a:p>
            <a:r>
              <a:rPr lang="en-US"/>
              <a:t>E : durasi_program&lt; 142.5</a:t>
            </a:r>
            <a:endParaRPr lang="en-US"/>
          </a:p>
          <a:p>
            <a:r>
              <a:rPr lang="en-US"/>
              <a:t>F : jam.mulai=18:00,20:30,20:45,21:00,21:30,4:30,4:45,5:45,6:00,7:00,7:45</a:t>
            </a:r>
            <a:endParaRPr lang="en-US"/>
          </a:p>
          <a:p>
            <a:r>
              <a:rPr lang="en-US"/>
              <a:t>G : jam.mulai=10:15,12:30,14:15,16:30,18:30,19:00,20:00,21:45,22:00,5:00,6:30,7:30,9:00</a:t>
            </a:r>
            <a:endParaRPr lang="en-US"/>
          </a:p>
          <a:p>
            <a:r>
              <a:rPr lang="en-US"/>
              <a:t>H : jam.mulai=10:00,11:00,12:00,13:30,14:00,14:30,15:00,16:00,17:00,19:30,8:00,9:30</a:t>
            </a:r>
            <a:endParaRPr lang="en-US"/>
          </a:p>
          <a:p>
            <a:r>
              <a:rPr lang="en-US"/>
              <a:t>I : jam.mulai=10:45,11:30,13:00,17:30,8:30</a:t>
            </a:r>
            <a:endParaRPr lang="en-US"/>
          </a:p>
          <a:p>
            <a:r>
              <a:rPr lang="en-US"/>
              <a:t>J : jam_menit=20:00,20:01,20:02,20:03,20:04,20:05,20:06,20:07,20:08,20:09,20:10,20:11,20:12,20:13,20:14,20:15,20:16,20:17,20:18,20:19,20:20,20:21,20:22,20:23,20:24,20:25,20:26,20:27,20:28,20:29,20:30,20:31,20:32,20:33,20:34,20:35,20:36,20:37,20:38,20:39,20:40,20:41,20:42,20:43,20:44,20:45,20:46,20:47,20:48,20:49,20:50,20:51,20:52,20:53,20:54,20:55,20:56,20:57,20:58,20:59,21:00,21:01,21:02,21:03,21:04,21:05,21:06,21:07,21:08,21:09,21:10,21:11,21:12,21:13,21:14,21:15,21:16,21:17,21:18,21:19,21:20,21:21,21:22,21:23,21:24,21:25,21:26,21:27,21:28,21:29,21:30,21:31,21:32,21:33,21:34,21:35,21:36,21:37,21:38,21:39,21:40,21:41,21:42,21:43,21:44,21:45,21:46,21:47,21:48,21:49,21:50,21:51,21:52,21:53,21:54,21:55,21:56,21:57,21:58,21:59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0000"/>
          </a:bodyPr>
          <a:p>
            <a:r>
              <a:rPr lang="en-US"/>
              <a:t>K : jam_menit=14:30,14:31,14:32,14:33,14:34,14:35,14:36,14:37,14:38,14:39,14:40,14:41,14:42,14:43,14:44,14:45,14:46,14:47,14:48,14:49,14:50,14:51,14:52,14:53,14:54,14:55,14:56,14:57,14:58,14:59,15:00,15:01,15:02,15:03,15:04,15:05,15:06,15:07,15:08,15:09,15:10,15:11,15:12,15:13,15:14,15:15,15:16,15:17,15:18,15:19,15:20,15:21,15:22,15:23,15:24,15:25,15:26,15:27,15:28,15:29,15:30,15:31,15:32,15:33,15:34,15:35,15:36,15:37,15:38,15:39,15:40,15:41,15:42,15:43,15:44,15:45,15:46,15:47,15:48,15:49,15:50,15:51,15:52,15:53,15:54,15:55,15:56,15:57,15:58,15:59,16:00,16:01,16:02,16:03,16:04,16:05,16:06,16:07,16:08,16:09,16:10,16:11,16:12,16:13,16:14,16:15,16:16,16:17,16:18,16:19,16:20,16:21,16:22,16:23,16:24,16:25,16:26,16:27,16:28,16:29,16:30,16:31,16:32,16:33,16:34,16:35,16:36,16:37,16:38,16:39,16:40,16:41,16:42,16:43,16:44,16:45,16:46,16:47,16:48,16:49,16:50,16:51,16:52,16:53,16:54,16:55,16:56,16:57,16:58,16:59,17:00,17:01,17:02,17:03,17:04,17:05,17:06,17:07,17:08,17:09,17:10,17:11,17:12,17:13,17:14,17:15,17:16,17:17,17:18,17:19,17:20,17:21,17:22,17:23,17:24,17:25,17:26,17:27,17:28,17:29,17:30,17:31,17:32,17:33,17:34,17:35,17:36,17:37,17:38,17:39,17:40,17:41,17:42,17:43,17:44,17:45,17:46,17:47,17:48,17:49,17:50,17:51,17:52,17:53,17:54,17:55,17:56,17:57,17:58,17:59,18:00,18:01,18:02,18:03,18:04,18:05,18:06,18:07,18:08,18:09,18:10,18:11,18:12,18:13,18:14,18:15,18:16,18:17,18:18,18:19,18:20,18:21,18:22,18:23,18:24,18:25,18:26,18:27,18:28,18:29,18:30,18:31,18:32,18:33,18:34,18:35,18:36,18:37,18:38,18:39,18:40,18:41,18:42,18:43,18:44,18:45,18:46,18:47,18:48,18:49,18:50,18:51,18:52,18:53,18:54,18:55,18:56,18:57,18:58,18:59,19:00,19:01,19:02,19:03,19:04,19:05,19:06,19:07,19:08,19:09,19:10,19:11,19:12,19:13,19:14,19:15,19:16,19:17,19:18,19:19,19:20,19:21,19:22,19:23,19:24,19:25,19:26,19:27,19:28,19:29,19:30,19:31,19:32,19:33,19:34,19:35,19:36,19:37,19:38,19:39,19:40,19:41,19:42,19:43,19:44,19:45,19:46,19:47,19:48,19:49,19:50,19:51,19:52,19:53,19:54,19:55,19:56,19:57,19:58,19:59</a:t>
            </a:r>
            <a:endParaRPr lang="en-US"/>
          </a:p>
          <a:p>
            <a:r>
              <a:rPr lang="en-US"/>
              <a:t>L : genre=ENTERTAINMENT,KIDS,LIFESTYLE,MOVIES,MUSIC,RELIGIOUS 4950 0.0096220340 0.0054283430 *</a:t>
            </a:r>
            <a:endParaRPr lang="en-US"/>
          </a:p>
          <a:p>
            <a:r>
              <a:rPr lang="en-US"/>
              <a:t>M : genre=SERIES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/>
          </a:bodyPr>
          <a:p>
            <a:r>
              <a:rPr lang="en-US"/>
              <a:t>N : jam_menit=10:09,10:10,10:11,10:12,10:13,10:14,10:15,10:16,10:17,10:18,10:19,10:20,10:21,10:22,10:23,10:24,10:25,10:26,10:27,10:28,10:29,10:30,10:31,10:32,10:33,10:34,10:35,10:36,10:37,10:38,10:39,10:40,10:41,10:42,10:43,10:44,10:45,10:46,10:47,10:48,10:49,10:50,10:51,10:52,10:53,10:54,10:55,10:56,10:57,10:58,10:59,11:00,11:01,11:02,11:03,11:04,11:05,11:06,11:07,11:08,11:09,11:10,11:11,11:12,11:13,11:14,11:15,11:16,11:17,11:18,11:19,11:20,11:21,11:22,11:23,11:24,11:25,11:26,11:27,11:28,11:29,11:30,11:31,11:32,11:33,11:34,11:35,11:36,11:37,11:38,11:39,11:40,11:41,11:42,11:43,11:44,11:45,11:46,11:47,11:48,11:49,11:50,11:51,11:52,11:53,11:54,11:55,11:56,11:57,11:58,11:59,12:01,12:02,12:03,12:04,12:05,12:06,12:07,12:08,12:09,12:10,12:11,12:12,12:13,12:14,12:15,12:16,12:17,12:18,12:19,12:20,12:21,12:22,12:23,12:24,12:25,12:26,12:27,12:28,12:29,12:30,12:31,12:32,12:33,12:34,12:35,12:36,12:37,12:38,12:39,12:40,12:41,12:42,12:43,12:44,12:45,12:46,12:47,12:48,12:49,12:50,12:51,12:52,12:53,12:54,12:55,12:56,12:57,12:58,12:59,13:36,13:37,13:38,13:39,13:40,13:41,13:42,13:43,13:44,13:45,13:46,13:47,13:48,13:49,13:50,13:51,13:52,13:53,13:54,13:55,13:56,13:57,14:04,14:05,14:06,14:07,14:08,14:09,14:10,14:11,14:12,14:13,14:14,14:15,14:16,14:17,14:18,14:19,14:20,14:21,14:22,14:23,14:24,14:25,14:26,14:27,14:28,14:29,14:30,14:31,14:32,14:33,14:34,14:35,14:36,14:37,14:38,14:39,14:40,14:41,14:42,14:43,14:44,14:45,14:46,14:47,14:48,14:49,14:50,14:51,14:52,14:53,14:54,14:55,14:56,14:57,14:58,14:59,15:00,15:01,15:02,15:03,15:04,15:05,15:06,15:07,15:08,15:09,15:10,15:11,15:12,15:13,15:14,15:15,15:16,15:17,15:18,15:19,15:20,15:21,15:22,15:23,15:24,15:25,15:26,15:27,15:28,15:29,15:30,15:31,15:32,15:33,15:34,15:35,15:36,15:37,15:38,15:39,15:40,15:41,15:42,15:43,15:44,15:45,15:46,17:30,17:31,17:32,17:33,17:34,17:35,17:36,17:37,17:38,17:39,17:40,17:41,17:42,17:43,17:44,17:45,17:46,17:47,17:48,17:49,17:50,17:51,17:52,17:53,17:54,17:55,17:56,17:57,17:58,17:59,18:00,18:01,18:02,18:03,18:04,18:05,18:06,18:07,18:08,18:09,18:10,18:11,18:12,18:13,18:14,18:15,18:16,18:17,18:18,18:19,18:20,18:21,18:22,18:23,18:24,18:25,18:26,18:27,18:28,18:29,18:30,18:31,18:32,18:33,18:34,18:35,18:36,18:37,18:38,18:39,18:40,18:41,18:42,18:43,18:44,18:45,18:46,18:47,18:48,20:01,20:02,20:03,20:04,20:05,20:06,20:07,20:08,20:09,20:10,20:11,20:12,20:13,20:14,20:15,20:16,20:17,20:18,20:19,20:20,20:21,20:22,20:23,20:24,20:25,20:26,20:27,20:28,20:29,20:30,20:31,20:32,20:33,20:34,20:35,20:36,20:37,20:38,20:39,20:40,20:41,20:42,20:43,20:44,20:45,20:46,20:47,20:48,20:49,20:50,20:51,20:52,20:53,20:54,20:55,20:56,20:57,20:58,20:59,21:00,21:01,21:02,21:03,21:04,21:05,21:06,21:07,21:08,21:09,21:10,21:11,21:12,21:13,21:14,21:15,21:16,21:17,21:18,21:19,21:20,21:21,21:22,21:23,21:24,21:25,21:26,21:27,21:28,21:29,8:03,8:04,8:05,8:06,8:07,8:08,8:09,8:10,8:11,8:12,8:13,8:14,8:15,8:16,8:17,8:18,8:19,8:20,8:21,8:22,8:30,8:31,8:32,8:33,8:34,8:35,8:36,8:37,8:38,8:39,8:40,8:41,8:42,8:43,8:44,8:45,8:46,8:47,8:48,8:49,8:50,8:51,8:52,8:53,8:54,8:55,8:56,8:57,8:58,8:59,9:32,9:33,9:34,9:35,9:36,9:37,9:38,9:39,9:40,9:41,9:42,9:43,9:44,9:45,9:46,9:47,9:48,9:49,9:50,9:51,9:52,9:53,9:54</a:t>
            </a:r>
            <a:endParaRPr lang="en-US"/>
          </a:p>
          <a:p>
            <a:r>
              <a:rPr lang="en-US"/>
              <a:t>O : jam_menit=10:00,10:01,10:02,10:03,10:04,10:05,10:06,10:07,10:08,12:00,13:30,13:31,13:32,13:33,13:34,13:35,13:58,13:59,14:00,14:01,14:02,14:03,15:47,15:48,15:49,15:50,15:51,15:52,15:53,15:54,15:55,15:56,15:57,15:58,15:59,16:00,16:01,16:02,16:03,16:04,16:05,16:06,16:07,16:08,16:09,16:10,16:11,16:12,16:13,16:14,16:15,16:16,16:17,16:18,16:19,16:20,16:21,16:22,16:23,16:24,16:25,16:26,16:27,16:28,16:29,16:30,16:31,16:32,16:33,16:34,16:35,16:36,16:37,16:38,16:39,16:40,16:41,16:42,16:43,16:44,16:45,16:46,16:47,16:48,16:49,16:50,16:51,16:52,16:53,16:54,16:55,16:56,16:57,16:58,16:59,17:00,17:01,17:02,17:03,17:04,17:05,17:06,17:07,17:08,17:09,17:10,17:11,17:12,17:13,17:14,17:15,17:16,17:17,17:18,17:19,17:20,17:21,17:22,17:23,17:24,17:25,17:26,17:27,17:28,17:29,18:49,18:50,18:51,18:52,18:53,18:54,18:55,18:56,18:57,18:58,18:59,19:30,19:31,19:32,19:33,19:34,19:35,19:36,19:37,19:38,19:39,19:40,19:41,19:42,19:43,19:44,19:45,19:46,19:47,19:48,19:49,19:50,19:51,19:52,19:53,19:54,19:55,19:56,19:57,19:58,19:59,20:00,21:30,21:31,21:32,21:33,21:34,21:35,21:36,21:37,21:38,21:39,21:40,21:41,21:42,21:43,21:44,8:00,8:01,8:02,8:23,8:24,8:25,8:26,8:27,8:28,8:29,9:30,9:31,9:55,9:56,9:57,9:58,9:59</a:t>
            </a:r>
            <a:endParaRPr lang="en-US"/>
          </a:p>
          <a:p>
            <a:r>
              <a:rPr lang="en-US"/>
              <a:t>P : jam_menit=12:36,12:37,12:38,12:39,12:40,12:41,12:42,12:43,12:44,12:45,12:46,12:47,12:48,12:49,12:50,12:51,12:52,12:53,12:54,12:55,12:56,12:57,12:58,12:59,13:00,13:01,13:02,13:03,13:04,13:05,13:06,13:07,13:08,13:09,13:10,13:11,13:12,13:13,13:14,13:15,13:16,13:17,13:18,13:19,13:20,13:21,13:22,13:23,13:24,13:25,13:26,13:27,13:28,13:29,13:30,13:31,13:32,13:33,13:34,13:35,13:36,13:37,13:38,13:39,13:40,13:41,13:42,13:43,13:44,13:45,13:46,13:47,13:48,13:49,13:50,13:51,13:52,13:53,13:54,13:55,13:56,13:57,13:58,13:59,14:00,14:01,14:02,14:03,14:04,14:05,14:06,14:07,14:08,14:09,14:10,14:11,14:12,14:13,14:14,14:15,14:16,14:17,14:18,14:19,14:20,14:21,14:22,14:23,14:24,14:25,14:26,14:27,14:28,14:29,17:30,17:31,17:32,17:33,17:34,17:35,17:36,17:37,17:38,17:39,17:40,17:41,17:42,17:43,17:44,19:14,19:15,19:16,19:17,19:18,19:19,19:20,19:21,19:22,19:23,19:24,19:25,19:26,19:27,19:28,19:29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0000"/>
          </a:bodyPr>
          <a:p>
            <a:r>
              <a:rPr lang="en-US"/>
              <a:t>Q : jam_menit=11:30,11:31,11:32,11:33,11:34,11:35,11:36,11:37,11:38,11:39,11:40,11:41,11:42,11:43,11:44,11:45,11:46,11:47,11:48,11:49,11:50,11:51,11:52,11:53,11:54,11:55,11:56,11:57,11:58,11:59,12:00,12:01,12:02,12:03,12:04,12:05,12:06,12:07,12:08,12:09,12:10,12:11,12:12,12:13,12:14,12:15,12:16,12:17,12:18,12:19,12:20,12:21,12:22,12:23,12:24,12:25,12:26,12:27,12:28,12:29,12:30,12:31,12:32,12:33,12:34,12:35,17:45,17:46,17:47,17:48,17:49,17:50,17:51,17:52,17:53,17:54,17:55,17:56,17:57,17:58,17:59,18:00,18:01,18:02,18:03,18:04,18:05,18:06,18:07,18:08,18:09,18:10,18:11,18:12,18:13,18:14,18:15,18:16,18:17,18:18,18:19,18:20,18:21,18:22,18:23,18:24,18:25,18:26,18:27,18:28,18:29,18:30,18:31,18:32,18:33,18:34,18:35,18:36,18:37,18:38,18:39,18:40,18:41,18:42,18:43,18:44,18:45,18:46,18:47,18:48,18:49,18:50,18:51,18:52,18:53,18:54,18:55,18:56,18:57,18:58,18:59,19:00,19:01,19:02,19:03,19:04,19:05,19:06,19:07,19:08,19:09,19:10,19:11,19:12,19:13</a:t>
            </a:r>
            <a:endParaRPr lang="en-US"/>
          </a:p>
          <a:p>
            <a:r>
              <a:rPr lang="en-US"/>
              <a:t>R :  durasi_program&gt;=142.5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27680" y="2053590"/>
            <a:ext cx="2682875" cy="2458085"/>
          </a:xfrm>
          <a:prstGeom prst="roundRect">
            <a:avLst>
              <a:gd name="adj" fmla="val 71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 telk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2184400"/>
            <a:ext cx="1410335" cy="775970"/>
          </a:xfrm>
          <a:prstGeom prst="rect">
            <a:avLst/>
          </a:prstGeom>
        </p:spPr>
      </p:pic>
      <p:pic>
        <p:nvPicPr>
          <p:cNvPr id="11" name="Picture 10" descr="logo usee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35" y="2184400"/>
            <a:ext cx="850265" cy="850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5095" y="323850"/>
            <a:ext cx="2776220" cy="81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LATAR BELAKANG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20" y="2053590"/>
            <a:ext cx="2048510" cy="2458085"/>
          </a:xfrm>
          <a:prstGeom prst="rect">
            <a:avLst/>
          </a:prstGeom>
        </p:spPr>
      </p:pic>
      <p:pic>
        <p:nvPicPr>
          <p:cNvPr id="20" name="Picture 19" descr="arro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880000">
            <a:off x="5901690" y="2679065"/>
            <a:ext cx="831215" cy="10299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 rot="20520000">
            <a:off x="9215120" y="1746885"/>
            <a:ext cx="1344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self-service</a:t>
            </a:r>
            <a:endParaRPr lang="en-US" sz="2000"/>
          </a:p>
        </p:txBody>
      </p:sp>
      <p:sp>
        <p:nvSpPr>
          <p:cNvPr id="23" name="Text Box 22"/>
          <p:cNvSpPr txBox="1"/>
          <p:nvPr/>
        </p:nvSpPr>
        <p:spPr>
          <a:xfrm rot="21360000">
            <a:off x="9314180" y="2269490"/>
            <a:ext cx="2247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targeted advertising</a:t>
            </a:r>
            <a:endParaRPr lang="en-US" sz="2000"/>
          </a:p>
        </p:txBody>
      </p:sp>
      <p:sp>
        <p:nvSpPr>
          <p:cNvPr id="24" name="Text Box 23"/>
          <p:cNvSpPr txBox="1"/>
          <p:nvPr/>
        </p:nvSpPr>
        <p:spPr>
          <a:xfrm rot="420000">
            <a:off x="9507220" y="3442970"/>
            <a:ext cx="2048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post-buy analytics</a:t>
            </a:r>
            <a:endParaRPr lang="en-US" sz="2000"/>
          </a:p>
        </p:txBody>
      </p:sp>
      <p:sp>
        <p:nvSpPr>
          <p:cNvPr id="25" name="Text Box 24"/>
          <p:cNvSpPr txBox="1"/>
          <p:nvPr/>
        </p:nvSpPr>
        <p:spPr>
          <a:xfrm>
            <a:off x="9424035" y="2846070"/>
            <a:ext cx="1944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pre-buy analytics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3904615" y="3409315"/>
            <a:ext cx="919480" cy="84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x</a:t>
            </a:r>
            <a:endParaRPr lang="en-US" sz="4000"/>
          </a:p>
        </p:txBody>
      </p:sp>
      <p:sp>
        <p:nvSpPr>
          <p:cNvPr id="3" name="Text Box 2"/>
          <p:cNvSpPr txBox="1"/>
          <p:nvPr/>
        </p:nvSpPr>
        <p:spPr>
          <a:xfrm rot="660000">
            <a:off x="9518650" y="3842385"/>
            <a:ext cx="1124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real-time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 rot="1140000">
            <a:off x="9356725" y="4512945"/>
            <a:ext cx="2221230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like Ad-Exchange in </a:t>
            </a:r>
            <a:endParaRPr lang="en-US" sz="2000"/>
          </a:p>
          <a:p>
            <a:r>
              <a:rPr lang="en-US" sz="2000"/>
              <a:t>Digital Ads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272155" y="522605"/>
            <a:ext cx="8434705" cy="97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Bagaimana </a:t>
            </a:r>
            <a:r>
              <a:rPr lang="en-US" sz="2000" b="1"/>
              <a:t>membantu </a:t>
            </a:r>
            <a:r>
              <a:rPr lang="en-US" b="1"/>
              <a:t>Telkom dan perusahaan X </a:t>
            </a:r>
            <a:r>
              <a:rPr lang="en-US"/>
              <a:t>untuk </a:t>
            </a:r>
            <a:r>
              <a:rPr lang="en-US" sz="2000" b="1"/>
              <a:t>memprediksi advertising rating</a:t>
            </a:r>
            <a:r>
              <a:rPr lang="en-US"/>
              <a:t> pada </a:t>
            </a:r>
            <a:r>
              <a:rPr lang="en-US" b="1"/>
              <a:t>slot advertising tertentu </a:t>
            </a:r>
            <a:r>
              <a:rPr lang="en-US"/>
              <a:t>sebagai s</a:t>
            </a:r>
            <a:r>
              <a:rPr lang="en-US" b="1"/>
              <a:t>alah satu fitur di Platform Advertising Automation</a:t>
            </a:r>
            <a:r>
              <a:rPr lang="en-US"/>
              <a:t> yang akan mereka bangun?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75660" y="3288665"/>
            <a:ext cx="833120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Tangibel</a:t>
            </a:r>
            <a:endParaRPr lang="en-US" b="1"/>
          </a:p>
          <a:p>
            <a:pPr marL="635000" indent="-315595">
              <a:buFont typeface="+mj-lt"/>
              <a:buAutoNum type="alphaLcPeriod"/>
            </a:pPr>
            <a:r>
              <a:rPr lang="en-US"/>
              <a:t>Menjadi bagian </a:t>
            </a:r>
            <a:r>
              <a:rPr lang="en-US">
                <a:cs typeface="Arial" panose="020B0604020202020204" pitchFamily="34" charset="0"/>
              </a:rPr>
              <a:t>±15% dari keseluruhan fitur yang ada dalam Platform Advertising Automation.</a:t>
            </a:r>
            <a:endParaRPr lang="en-US">
              <a:cs typeface="Arial" panose="020B0604020202020204" pitchFamily="34" charset="0"/>
            </a:endParaRPr>
          </a:p>
          <a:p>
            <a:pPr marL="319405" indent="0">
              <a:buFont typeface="+mj-lt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Intangibel</a:t>
            </a:r>
            <a:endParaRPr lang="en-US" b="1"/>
          </a:p>
          <a:p>
            <a:pPr marL="655955" indent="-337820" algn="just">
              <a:buFont typeface="+mj-lt"/>
              <a:buAutoNum type="alphaLcPeriod"/>
            </a:pPr>
            <a:r>
              <a:rPr lang="en-US"/>
              <a:t>Mempermudah pengguna Platform Advertising Automation untuk menentukan slot advertising yang akan dipilih based on hasil prediksi persentase advertising rating.</a:t>
            </a:r>
            <a:endParaRPr lang="en-US"/>
          </a:p>
          <a:p>
            <a:pPr marL="655955" indent="-337820" algn="just">
              <a:buFont typeface="+mj-lt"/>
              <a:buAutoNum type="alphaLcPeriod"/>
            </a:pPr>
            <a:r>
              <a:rPr lang="en-US"/>
              <a:t>Menjadi salah satu fitur yang powerfull dalam Platform Advertising Automation.</a:t>
            </a:r>
            <a:endParaRPr lang="en-US"/>
          </a:p>
          <a:p>
            <a:pPr marL="655955" indent="-337820">
              <a:buFont typeface="+mj-lt"/>
              <a:buAutoNum type="alphaLcPeriod"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25095" y="3020695"/>
            <a:ext cx="2776220" cy="81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MANFAAT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25095" y="323850"/>
            <a:ext cx="2776220" cy="81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RUMUSAN MASALAH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25095" y="1658620"/>
            <a:ext cx="2776220" cy="816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TUJUAN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272155" y="1850390"/>
            <a:ext cx="8434705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Membangun </a:t>
            </a:r>
            <a:r>
              <a:rPr lang="en-US" b="1"/>
              <a:t>model prediksi</a:t>
            </a:r>
            <a:r>
              <a:rPr lang="en-US"/>
              <a:t> menggunakan metode </a:t>
            </a:r>
            <a:r>
              <a:rPr lang="en-US" b="1"/>
              <a:t>Classification And Regression Tress (CART)</a:t>
            </a:r>
            <a:r>
              <a:rPr lang="en-US"/>
              <a:t> untuk membantu </a:t>
            </a:r>
            <a:r>
              <a:rPr lang="en-US" sz="2000" b="1"/>
              <a:t>Telkom dan perusahaan X </a:t>
            </a:r>
            <a:r>
              <a:rPr lang="en-US"/>
              <a:t>memprediksi persentase </a:t>
            </a:r>
            <a:r>
              <a:rPr lang="en-US" sz="2000" b="1"/>
              <a:t>advertising rating</a:t>
            </a:r>
            <a:r>
              <a:rPr lang="en-US"/>
              <a:t> pada </a:t>
            </a:r>
            <a:r>
              <a:rPr lang="en-US" b="1"/>
              <a:t>slot advertising tertentu</a:t>
            </a:r>
            <a:r>
              <a:rPr lang="en-US"/>
              <a:t>.</a:t>
            </a: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341245" y="690880"/>
            <a:ext cx="874395" cy="91440"/>
            <a:chOff x="3716" y="1081"/>
            <a:chExt cx="1377" cy="14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16480" y="2025650"/>
            <a:ext cx="874395" cy="91440"/>
            <a:chOff x="3716" y="1081"/>
            <a:chExt cx="1377" cy="14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341245" y="3399790"/>
            <a:ext cx="874395" cy="91440"/>
            <a:chOff x="3716" y="1081"/>
            <a:chExt cx="1377" cy="14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095" y="280035"/>
            <a:ext cx="2776220" cy="1110615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METODO</a:t>
            </a:r>
            <a:b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</a:br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LOGI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1185" y="1089025"/>
            <a:ext cx="2103120" cy="4869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98715" y="1089025"/>
            <a:ext cx="2103120" cy="4869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93275" y="1089025"/>
            <a:ext cx="2103120" cy="4869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18760" y="1089025"/>
            <a:ext cx="2103120" cy="4868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5815" y="4566285"/>
            <a:ext cx="167386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Complexity Parameter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6450" y="3708400"/>
            <a:ext cx="167386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Minimum B</a:t>
            </a:r>
            <a:r>
              <a:rPr lang="en-US" sz="1600" dirty="0" smtClean="0">
                <a:solidFill>
                  <a:schemeClr val="tx1"/>
                </a:solidFill>
              </a:rPr>
              <a:t>ucket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5479415" y="1492250"/>
            <a:ext cx="1783715" cy="82613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Data summary rating bulan November 2016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7510" y="2655570"/>
            <a:ext cx="178435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Pre-processing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7510" y="3634105"/>
            <a:ext cx="1784350" cy="81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Classification And Regression Trees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(CART)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477510" y="4783455"/>
            <a:ext cx="1785620" cy="8255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Nilai Prediksi Persentase Rating Program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94625" y="3439160"/>
            <a:ext cx="1511300" cy="1204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 Accuracy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7745" y="3723957"/>
            <a:ext cx="178435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R-Squared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>
            <a:off x="5020310" y="4025900"/>
            <a:ext cx="4572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 flipV="1">
            <a:off x="5019675" y="4041775"/>
            <a:ext cx="457835" cy="8420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6369685" y="3290570"/>
            <a:ext cx="0" cy="3435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1" idx="0"/>
          </p:cNvCxnSpPr>
          <p:nvPr/>
        </p:nvCxnSpPr>
        <p:spPr>
          <a:xfrm flipH="1">
            <a:off x="6369685" y="2318385"/>
            <a:ext cx="1905" cy="3371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6369685" y="4448810"/>
            <a:ext cx="635" cy="3346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2"/>
          </p:cNvCxnSpPr>
          <p:nvPr/>
        </p:nvCxnSpPr>
        <p:spPr>
          <a:xfrm>
            <a:off x="7261860" y="4041775"/>
            <a:ext cx="53276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6"/>
            <a:endCxn id="15" idx="1"/>
          </p:cNvCxnSpPr>
          <p:nvPr/>
        </p:nvCxnSpPr>
        <p:spPr>
          <a:xfrm flipV="1">
            <a:off x="9305925" y="4041457"/>
            <a:ext cx="591820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31185" y="723265"/>
            <a:ext cx="2103120" cy="318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INDICATORS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20030" y="723265"/>
            <a:ext cx="2103120" cy="318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METHOD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8715" y="723265"/>
            <a:ext cx="2103120" cy="318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OBJECTIVES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93275" y="723265"/>
            <a:ext cx="2103120" cy="318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MEASUREMENT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46450" y="2859405"/>
            <a:ext cx="167386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solidFill>
                  <a:schemeClr val="tx1"/>
                </a:solidFill>
              </a:rPr>
              <a:t>Minimum </a:t>
            </a:r>
            <a:r>
              <a:rPr lang="en-US" sz="1600" dirty="0" smtClean="0">
                <a:solidFill>
                  <a:schemeClr val="tx1"/>
                </a:solidFill>
              </a:rPr>
              <a:t>Split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5020310" y="3176905"/>
            <a:ext cx="441325" cy="82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095" y="368300"/>
            <a:ext cx="2776220" cy="73596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PROSES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269875" y="964565"/>
            <a:ext cx="277622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MS Reference Sans Serif" panose="020B0604030504040204" charset="0"/>
              </a:rPr>
              <a:t>[input data]</a:t>
            </a:r>
            <a:endParaRPr lang="en-US" sz="24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385695"/>
            <a:ext cx="7284085" cy="34925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341245" y="690880"/>
            <a:ext cx="874395" cy="91440"/>
            <a:chOff x="3716" y="1081"/>
            <a:chExt cx="1377" cy="14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2"/>
          <p:cNvSpPr txBox="1"/>
          <p:nvPr/>
        </p:nvSpPr>
        <p:spPr>
          <a:xfrm>
            <a:off x="3495675" y="448310"/>
            <a:ext cx="779081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dirty="0" err="1"/>
              <a:t>data summary rating per menit dari pengguna Indihome di seluruh Indonesia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dirty="0" err="1"/>
              <a:t>bulan November 2016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dirty="0"/>
              <a:t>hanya dari 3 channel besar, yaitu ANTV, SCTV, dan TRANS TV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dirty="0"/>
              <a:t>dimension: 129.189 x 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095" y="439420"/>
            <a:ext cx="2776220" cy="73596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PROSES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6460" y="3747290"/>
            <a:ext cx="8023537" cy="292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Pre-processing data input</a:t>
            </a:r>
            <a:endParaRPr lang="en-US" b="1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Analisis deskriptif terhadap data input</a:t>
            </a:r>
            <a:endParaRPr lang="en-US" b="1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Menentukan variabel respon dan prediktor</a:t>
            </a:r>
            <a:endParaRPr lang="en-US" b="1" dirty="0" err="1" smtClean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dirty="0" err="1" smtClean="0"/>
              <a:t>Respon	: rating</a:t>
            </a:r>
            <a:endParaRPr lang="en-US" dirty="0" err="1" smtClean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dirty="0" err="1" smtClean="0"/>
              <a:t>Prediktor	: genre, hari, jam_mulai, durasi, jam_menit</a:t>
            </a:r>
            <a:endParaRPr lang="en-US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Pembuatan model dengan CART menggunakan semua prediktor</a:t>
            </a:r>
            <a:endParaRPr lang="en-US" b="1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Pembuatan model dengan CART menggunakan kombinasi sebagian prediktor</a:t>
            </a:r>
            <a:endParaRPr lang="en-US" b="1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Membandingkan R-Squared model CART </a:t>
            </a:r>
            <a:endParaRPr lang="en-US" b="1" dirty="0" err="1" smtClean="0"/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 smtClean="0"/>
              <a:t>Memilih model dengan R-Squared tertinggi sebagai model terbaik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58235" y="1026795"/>
            <a:ext cx="7790815" cy="12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Wingdings" panose="05000000000000000000" pitchFamily="2" charset="2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(CART-Classification and Regression Tree)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Breiman</a:t>
            </a:r>
            <a:r>
              <a:rPr lang="en-US" b="1" dirty="0"/>
              <a:t> et al (1993)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sz="2000" b="1" dirty="0" err="1"/>
              <a:t>pengaruh</a:t>
            </a:r>
            <a:r>
              <a:rPr lang="en-US" sz="2000" b="1" dirty="0"/>
              <a:t> </a:t>
            </a:r>
            <a:r>
              <a:rPr lang="en-US" sz="2000" b="1" dirty="0" err="1"/>
              <a:t>peubah</a:t>
            </a:r>
            <a:r>
              <a:rPr lang="en-US" sz="2000" b="1" dirty="0"/>
              <a:t> </a:t>
            </a:r>
            <a:r>
              <a:rPr lang="en-US" sz="2000" b="1" dirty="0" err="1"/>
              <a:t>penjelas</a:t>
            </a:r>
            <a:r>
              <a:rPr lang="en-US" sz="2000" b="1" dirty="0"/>
              <a:t> (</a:t>
            </a:r>
            <a:r>
              <a:rPr lang="en-US" sz="2000" b="1" dirty="0" err="1"/>
              <a:t>prediktor</a:t>
            </a:r>
            <a:r>
              <a:rPr lang="en-US" sz="2000" b="1" dirty="0"/>
              <a:t>)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 smtClean="0"/>
              <a:t>respon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41245" y="690880"/>
            <a:ext cx="874395" cy="91440"/>
            <a:chOff x="3716" y="1081"/>
            <a:chExt cx="1377" cy="14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Box 3"/>
          <p:cNvSpPr txBox="1"/>
          <p:nvPr/>
        </p:nvSpPr>
        <p:spPr>
          <a:xfrm>
            <a:off x="3658235" y="2065020"/>
            <a:ext cx="7790815" cy="122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buFont typeface="Wingdings" panose="05000000000000000000" pitchFamily="2" charset="2"/>
              <a:buNone/>
            </a:pPr>
            <a:r>
              <a:rPr lang="en-US" sz="2000" b="1" dirty="0" err="1" smtClean="0">
                <a:sym typeface="+mn-ea"/>
              </a:rPr>
              <a:t>Regression Tree</a:t>
            </a:r>
            <a:r>
              <a:rPr lang="en-US" sz="2000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merupakan</a:t>
            </a:r>
            <a:r>
              <a:rPr lang="en-US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metode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penyekatan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rekursif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 smtClean="0">
                <a:sym typeface="+mn-ea"/>
              </a:rPr>
              <a:t>biner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>
                <a:sym typeface="+mn-ea"/>
              </a:rPr>
              <a:t>karena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pada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simpul</a:t>
            </a:r>
            <a:r>
              <a:rPr lang="en-US" dirty="0">
                <a:sym typeface="+mn-ea"/>
              </a:rPr>
              <a:t> (</a:t>
            </a:r>
            <a:r>
              <a:rPr lang="en-US" dirty="0" err="1">
                <a:sym typeface="+mn-ea"/>
              </a:rPr>
              <a:t>kumpulan</a:t>
            </a:r>
            <a:r>
              <a:rPr lang="en-US" dirty="0">
                <a:sym typeface="+mn-ea"/>
              </a:rPr>
              <a:t> data) </a:t>
            </a:r>
            <a:r>
              <a:rPr lang="en-US" dirty="0" err="1">
                <a:sym typeface="+mn-ea"/>
              </a:rPr>
              <a:t>selalu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disekat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menjadi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dua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sekatan</a:t>
            </a:r>
            <a:r>
              <a:rPr lang="en-US" dirty="0">
                <a:sym typeface="+mn-ea"/>
              </a:rPr>
              <a:t> yang </a:t>
            </a:r>
            <a:r>
              <a:rPr lang="en-US" dirty="0" err="1">
                <a:sym typeface="+mn-ea"/>
              </a:rPr>
              <a:t>disebut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simpul</a:t>
            </a:r>
            <a:r>
              <a:rPr lang="en-US" dirty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anak</a:t>
            </a:r>
            <a:r>
              <a:rPr lang="en-US" dirty="0" smtClean="0">
                <a:sym typeface="+mn-ea"/>
              </a:rPr>
              <a:t>. </a:t>
            </a:r>
            <a:r>
              <a:rPr lang="en-US" dirty="0" err="1" smtClean="0">
                <a:sym typeface="+mn-ea"/>
              </a:rPr>
              <a:t>Sehingga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diperoleh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pohon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berdasarkan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penyekatan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prediktor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aturan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jika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maka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untuk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memprediksi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respon</a:t>
            </a:r>
            <a:r>
              <a:rPr lang="en-US" dirty="0" smtClean="0">
                <a:sym typeface="+mn-ea"/>
              </a:rPr>
              <a:t>.</a:t>
            </a:r>
            <a:endParaRPr lang="en-US"/>
          </a:p>
        </p:txBody>
      </p:sp>
      <p:sp>
        <p:nvSpPr>
          <p:cNvPr id="5" name="TextBox 2"/>
          <p:cNvSpPr txBox="1"/>
          <p:nvPr/>
        </p:nvSpPr>
        <p:spPr>
          <a:xfrm>
            <a:off x="3361690" y="480239"/>
            <a:ext cx="80879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2400" b="1" dirty="0"/>
              <a:t>Classification and Regression Tree (CART) Method</a:t>
            </a:r>
            <a:endParaRPr lang="en-US" sz="2400" b="1" dirty="0"/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269875" y="1035685"/>
            <a:ext cx="277622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MS Reference Sans Serif" panose="020B0604030504040204" charset="0"/>
              </a:rPr>
              <a:t>[method]</a:t>
            </a:r>
            <a:endParaRPr lang="en-US" sz="24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361055" y="3265349"/>
            <a:ext cx="80879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2400" b="1" dirty="0"/>
              <a:t>Step-by-step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11989" y="439536"/>
          <a:ext cx="8654415" cy="368046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141095"/>
                <a:gridCol w="1092835"/>
                <a:gridCol w="3280410"/>
                <a:gridCol w="3140264"/>
              </a:tblGrid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/>
                        <a:t>Model ke-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/>
                        <a:t>R-squared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 smtClean="0"/>
                        <a:t>Prediktor</a:t>
                      </a:r>
                      <a:r>
                        <a:rPr lang="en-US" sz="1400" baseline="0" dirty="0" smtClean="0"/>
                        <a:t> yang Diuji 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 smtClean="0"/>
                        <a:t>Prediktor</a:t>
                      </a:r>
                      <a:r>
                        <a:rPr lang="en-US" sz="1400" baseline="0" dirty="0" smtClean="0"/>
                        <a:t> yang M</a:t>
                      </a:r>
                      <a:r>
                        <a:rPr lang="en-US" sz="1400" baseline="0" dirty="0" err="1" smtClean="0"/>
                        <a:t>asuk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</a:t>
                      </a:r>
                      <a:r>
                        <a:rPr lang="en-US" sz="1400" baseline="0" dirty="0" smtClean="0"/>
                        <a:t> Model CART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 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79,2%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hari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 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76,3%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smtClean="0"/>
                        <a:t>genre</a:t>
                      </a:r>
                      <a:endParaRPr lang="en-US" sz="120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smtClean="0"/>
                        <a:t>jam_mulai</a:t>
                      </a:r>
                      <a:endParaRPr lang="en-US" sz="1200" baseline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smtClean="0"/>
                        <a:t>hari</a:t>
                      </a:r>
                      <a:endParaRPr lang="en-US" sz="1200" baseline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smtClean="0"/>
                        <a:t>durasi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 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78,0%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mulai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err="1" smtClean="0"/>
                        <a:t>hari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err="1" smtClean="0"/>
                        <a:t>durasi</a:t>
                      </a:r>
                      <a:endParaRPr lang="en-US" sz="120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err="1" smtClean="0"/>
                        <a:t>j</a:t>
                      </a:r>
                      <a:r>
                        <a:rPr lang="en-US" sz="1200" dirty="0" smtClean="0"/>
                        <a:t>am_</a:t>
                      </a:r>
                      <a:r>
                        <a:rPr lang="en-US" sz="1200" dirty="0" err="1" smtClean="0"/>
                        <a:t>mulai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err="1" smtClean="0"/>
                        <a:t>durasi</a:t>
                      </a:r>
                      <a:endParaRPr lang="en-US" sz="1200" dirty="0" err="1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 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73,9%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hari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 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79,3%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menit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 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menit</a:t>
                      </a:r>
                      <a:endParaRPr lang="en-US" sz="1200" baseline="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durasi</a:t>
                      </a:r>
                      <a:endParaRPr lang="en-US" sz="1200" baseline="0" dirty="0" err="1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Model 6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77,9%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err="1" smtClean="0"/>
                        <a:t>hari</a:t>
                      </a:r>
                      <a:endParaRPr lang="en-US" sz="1200" baseline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jam_</a:t>
                      </a:r>
                      <a:r>
                        <a:rPr lang="en-US" sz="1200" dirty="0" err="1" smtClean="0"/>
                        <a:t>menit</a:t>
                      </a:r>
                      <a:endParaRPr lang="en-US" sz="1200" dirty="0" err="1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 smtClean="0"/>
                        <a:t>genre</a:t>
                      </a:r>
                      <a:endParaRPr lang="en-US" sz="12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baseline="0" dirty="0" smtClean="0"/>
                        <a:t>jam_</a:t>
                      </a:r>
                      <a:r>
                        <a:rPr lang="en-US" sz="1200" baseline="0" dirty="0" err="1" smtClean="0"/>
                        <a:t>mulai</a:t>
                      </a:r>
                      <a:endParaRPr lang="en-US" sz="1200" baseline="0" dirty="0" err="1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1989" y="5535295"/>
            <a:ext cx="8654604" cy="9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Dari </a:t>
            </a:r>
            <a:r>
              <a:rPr lang="en-US" dirty="0" err="1" smtClean="0"/>
              <a:t>enam</a:t>
            </a:r>
            <a:r>
              <a:rPr lang="en-US" dirty="0" smtClean="0"/>
              <a:t> model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model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R-squared 79.3%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prediktor</a:t>
            </a:r>
            <a:r>
              <a:rPr lang="en-US" b="1" dirty="0" smtClean="0"/>
              <a:t> </a:t>
            </a:r>
            <a:r>
              <a:rPr lang="en-US" b="1" dirty="0" err="1" smtClean="0"/>
              <a:t>penyekat</a:t>
            </a:r>
            <a:r>
              <a:rPr lang="en-US" b="1" dirty="0" smtClean="0"/>
              <a:t> </a:t>
            </a:r>
            <a:r>
              <a:rPr lang="en-US" b="1" dirty="0" err="1" smtClean="0"/>
              <a:t>pertama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jam </a:t>
            </a:r>
            <a:r>
              <a:rPr lang="en-US" b="1" dirty="0" err="1" smtClean="0"/>
              <a:t>mulai</a:t>
            </a:r>
            <a:endParaRPr lang="en-US" b="1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prediktor: </a:t>
            </a:r>
            <a:r>
              <a:rPr lang="en-US" b="1" dirty="0" smtClean="0"/>
              <a:t> genre</a:t>
            </a:r>
            <a:r>
              <a:rPr lang="en-US" b="1" dirty="0"/>
              <a:t>, jam </a:t>
            </a:r>
            <a:r>
              <a:rPr lang="en-US" b="1" dirty="0" err="1"/>
              <a:t>mulai</a:t>
            </a:r>
            <a:r>
              <a:rPr lang="en-US" b="1" dirty="0"/>
              <a:t>, jam </a:t>
            </a:r>
            <a:r>
              <a:rPr lang="en-US" b="1" dirty="0" err="1"/>
              <a:t>menit</a:t>
            </a:r>
            <a:r>
              <a:rPr lang="en-US" b="1" dirty="0"/>
              <a:t>, dan </a:t>
            </a:r>
            <a:r>
              <a:rPr lang="en-US" b="1" dirty="0" err="1" smtClean="0"/>
              <a:t>durasi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095" y="439420"/>
            <a:ext cx="2776220" cy="73596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PROSES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109855" y="1009015"/>
            <a:ext cx="2873375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MS Reference Sans Serif" panose="020B0604030504040204" charset="0"/>
              </a:rPr>
              <a:t>[result&amp;analysis]</a:t>
            </a:r>
            <a:endParaRPr lang="en-US" sz="24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41245" y="690880"/>
            <a:ext cx="874395" cy="91440"/>
            <a:chOff x="3716" y="1081"/>
            <a:chExt cx="1377" cy="14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199130" y="3901440"/>
            <a:ext cx="8880475" cy="74104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jempo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60" y="3973195"/>
            <a:ext cx="598805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364490"/>
            <a:ext cx="8573770" cy="59874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095" y="439420"/>
            <a:ext cx="2776220" cy="73596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PROSES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269875" y="1035685"/>
            <a:ext cx="277622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MS Reference Sans Serif" panose="020B0604030504040204" charset="0"/>
              </a:rPr>
              <a:t>[output]</a:t>
            </a:r>
            <a:endParaRPr lang="en-US" sz="24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24145" y="809625"/>
            <a:ext cx="1110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olidFill>
                  <a:srgbClr val="FF0000"/>
                </a:solidFill>
                <a:sym typeface="+mn-ea"/>
              </a:rPr>
              <a:t>0:00, 0:30, 0:45,...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38770" y="80200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10:00,10:45,11:00,...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62960" y="1705610"/>
            <a:ext cx="13119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0:00,0:01,0:02,0:03,...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80255" y="221551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10:00,10:01,10:02,...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07605" y="1706880"/>
            <a:ext cx="14173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durasi_program &lt; 142.5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92875" y="2579370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10:00,11:00,12:00,...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105390" y="1636395"/>
            <a:ext cx="14236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durasi_program&gt;=142.5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124190" y="2620010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10:45,11:30,13:00,...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549130" y="314134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20:00,20:01,20:02,...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911590" y="4601845"/>
            <a:ext cx="52514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olidFill>
                  <a:srgbClr val="FF0000"/>
                </a:solidFill>
                <a:sym typeface="+mn-ea"/>
              </a:rPr>
              <a:t>SERIES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573520" y="4610735"/>
            <a:ext cx="20624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ENTERTAINMENT,KIDS,LIFESTYLE,...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963150" y="563689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11:30,11:31,11:32,...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251190" y="5645785"/>
            <a:ext cx="121412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12:36,12:37,12:38,..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28130" y="564578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10:00,10:01,10:02,...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723130" y="3613150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10:15,12:30,14:15,...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362325" y="3613150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18:00,20:30,20:45,...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031740" y="564578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10:09,10:10,10:11,...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848340" y="3137535"/>
            <a:ext cx="12458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000">
                <a:solidFill>
                  <a:srgbClr val="FF0000"/>
                </a:solidFill>
                <a:sym typeface="+mn-ea"/>
              </a:rPr>
              <a:t>14:30,14:31,14:32,...</a:t>
            </a:r>
            <a:endParaRPr 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48420" y="106045"/>
            <a:ext cx="3068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400" b="1"/>
              <a:t>Gambar Pohon Regresi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9685" y="-4445"/>
            <a:ext cx="2825115" cy="6899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095" y="439420"/>
            <a:ext cx="2869565" cy="73596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SIMPULAN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7" name="Title 5"/>
          <p:cNvSpPr>
            <a:spLocks noGrp="1"/>
          </p:cNvSpPr>
          <p:nvPr/>
        </p:nvSpPr>
        <p:spPr>
          <a:xfrm>
            <a:off x="125095" y="3803015"/>
            <a:ext cx="2869565" cy="735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MS Reference Sans Serif" panose="020B0604030504040204" charset="0"/>
              </a:rPr>
              <a:t>SARAN</a:t>
            </a:r>
            <a:endParaRPr lang="en-US" sz="3200">
              <a:solidFill>
                <a:schemeClr val="bg1"/>
              </a:solidFill>
              <a:latin typeface="MS Reference Sans Serif" panose="020B060403050404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2314" y="439491"/>
            <a:ext cx="8100811" cy="6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Prediksi</a:t>
            </a:r>
            <a:r>
              <a:rPr lang="en-US" dirty="0" smtClean="0"/>
              <a:t> rating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model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CART.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2466" y="3860800"/>
            <a:ext cx="801065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b="1" dirty="0" err="1" smtClean="0"/>
              <a:t>prediktor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akurasi</a:t>
            </a:r>
            <a:r>
              <a:rPr lang="en-US" b="1" dirty="0" smtClean="0"/>
              <a:t> model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/>
              <a:t>kenaikan</a:t>
            </a:r>
            <a:r>
              <a:rPr lang="en-US" b="1" dirty="0" smtClean="0"/>
              <a:t> </a:t>
            </a:r>
            <a:r>
              <a:rPr lang="en-US" b="1" dirty="0" err="1" smtClean="0"/>
              <a:t>akurasinya</a:t>
            </a:r>
            <a:r>
              <a:rPr lang="en-US" b="1" dirty="0" smtClean="0"/>
              <a:t> </a:t>
            </a:r>
            <a:r>
              <a:rPr lang="en-US" b="1" dirty="0" err="1" smtClean="0"/>
              <a:t>signifikan</a:t>
            </a:r>
            <a:r>
              <a:rPr lang="en-US" b="1" dirty="0" smtClean="0"/>
              <a:t> </a:t>
            </a:r>
            <a:r>
              <a:rPr lang="en-US" b="1" dirty="0" err="1" smtClean="0"/>
              <a:t>terhadap</a:t>
            </a:r>
            <a:r>
              <a:rPr lang="en-US" b="1" dirty="0" smtClean="0"/>
              <a:t> cost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)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prediktor</a:t>
            </a:r>
            <a:r>
              <a:rPr lang="en-US" dirty="0" smtClean="0"/>
              <a:t> </a:t>
            </a:r>
            <a:r>
              <a:rPr lang="en-US" dirty="0" err="1" smtClean="0"/>
              <a:t>terebut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Evaluasi</a:t>
            </a:r>
            <a:r>
              <a:rPr lang="en-US" b="1" dirty="0" smtClean="0"/>
              <a:t> model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berkala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b="1" dirty="0" err="1" smtClean="0"/>
              <a:t>keefektifan</a:t>
            </a:r>
            <a:r>
              <a:rPr lang="en-US" b="1" dirty="0" smtClean="0"/>
              <a:t> model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dirty="0" err="1" smtClean="0"/>
              <a:t>bisnis</a:t>
            </a:r>
            <a:r>
              <a:rPr lang="en-US" b="1" dirty="0" smtClean="0"/>
              <a:t> </a:t>
            </a:r>
            <a:r>
              <a:rPr lang="en-US" b="1" dirty="0" err="1" smtClean="0"/>
              <a:t>mencapai</a:t>
            </a:r>
            <a:r>
              <a:rPr lang="en-US" b="1" dirty="0" smtClean="0"/>
              <a:t> profit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41245" y="690880"/>
            <a:ext cx="874395" cy="91440"/>
            <a:chOff x="3716" y="1081"/>
            <a:chExt cx="1377" cy="144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305050" y="4124960"/>
            <a:ext cx="874395" cy="91440"/>
            <a:chOff x="3716" y="1081"/>
            <a:chExt cx="1377" cy="144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756" y="1146"/>
              <a:ext cx="1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949" y="1081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16" y="1143"/>
              <a:ext cx="6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0"/>
          <p:cNvSpPr txBox="1"/>
          <p:nvPr/>
        </p:nvSpPr>
        <p:spPr>
          <a:xfrm>
            <a:off x="3292475" y="1175385"/>
            <a:ext cx="7862570" cy="67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 err="1" smtClean="0">
                <a:sym typeface="+mn-ea"/>
              </a:rPr>
              <a:t>Prediktor</a:t>
            </a:r>
            <a:r>
              <a:rPr lang="en-US" b="1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yang </a:t>
            </a:r>
            <a:r>
              <a:rPr lang="en-US" dirty="0" err="1" smtClean="0">
                <a:sym typeface="+mn-ea"/>
              </a:rPr>
              <a:t>masuk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dalam</a:t>
            </a:r>
            <a:r>
              <a:rPr lang="en-US" dirty="0" smtClean="0">
                <a:sym typeface="+mn-ea"/>
              </a:rPr>
              <a:t> model CART </a:t>
            </a:r>
            <a:r>
              <a:rPr lang="en-US" dirty="0" err="1" smtClean="0">
                <a:sym typeface="+mn-ea"/>
              </a:rPr>
              <a:t>adalah</a:t>
            </a:r>
            <a:r>
              <a:rPr lang="en-US" dirty="0" smtClean="0">
                <a:sym typeface="+mn-ea"/>
              </a:rPr>
              <a:t> </a:t>
            </a:r>
            <a:r>
              <a:rPr lang="en-US" b="1" dirty="0">
                <a:sym typeface="+mn-ea"/>
              </a:rPr>
              <a:t>genre, jam </a:t>
            </a:r>
            <a:r>
              <a:rPr lang="en-US" b="1" dirty="0" err="1">
                <a:sym typeface="+mn-ea"/>
              </a:rPr>
              <a:t>mulai</a:t>
            </a:r>
            <a:r>
              <a:rPr lang="en-US" b="1" dirty="0">
                <a:sym typeface="+mn-ea"/>
              </a:rPr>
              <a:t>, jam </a:t>
            </a:r>
            <a:r>
              <a:rPr lang="en-US" b="1" dirty="0" err="1">
                <a:sym typeface="+mn-ea"/>
              </a:rPr>
              <a:t>menit</a:t>
            </a:r>
            <a:r>
              <a:rPr lang="en-US" b="1" dirty="0">
                <a:sym typeface="+mn-ea"/>
              </a:rPr>
              <a:t>, </a:t>
            </a:r>
            <a:r>
              <a:rPr lang="en-US" b="1" dirty="0" err="1" smtClean="0">
                <a:sym typeface="+mn-ea"/>
              </a:rPr>
              <a:t>durasi</a:t>
            </a:r>
            <a:r>
              <a:rPr lang="en-US" b="1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</a:t>
            </a:r>
            <a:r>
              <a:rPr lang="en-US" sz="2000" b="1" dirty="0" smtClean="0">
                <a:sym typeface="+mn-ea"/>
              </a:rPr>
              <a:t>R-squared 79,3%.</a:t>
            </a:r>
            <a:endParaRPr lang="en-US" sz="2000" b="1" dirty="0" smtClean="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313430" y="1884045"/>
            <a:ext cx="7862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 smtClean="0">
                <a:sym typeface="+mn-ea"/>
              </a:rPr>
              <a:t>Jalur tree </a:t>
            </a:r>
            <a:r>
              <a:rPr lang="en-US" sz="2000" dirty="0" smtClean="0">
                <a:sym typeface="+mn-ea"/>
              </a:rPr>
              <a:t>yang menghasilkan </a:t>
            </a:r>
            <a:r>
              <a:rPr lang="en-US" sz="2000" b="1" dirty="0" smtClean="0">
                <a:sym typeface="+mn-ea"/>
              </a:rPr>
              <a:t>rating tertinggi</a:t>
            </a:r>
            <a:r>
              <a:rPr lang="en-US" sz="2000" dirty="0" smtClean="0">
                <a:sym typeface="+mn-ea"/>
              </a:rPr>
              <a:t>: </a:t>
            </a:r>
            <a:r>
              <a:rPr lang="en-US" sz="2000" b="1" dirty="0" smtClean="0">
                <a:sym typeface="+mn-ea"/>
              </a:rPr>
              <a:t>B - E - I - M - P </a:t>
            </a:r>
            <a:endParaRPr lang="en-US" sz="2000" b="1" dirty="0" smtClean="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13430" y="2437765"/>
            <a:ext cx="7862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 smtClean="0">
                <a:sym typeface="+mn-ea"/>
              </a:rPr>
              <a:t>Jalur tree </a:t>
            </a:r>
            <a:r>
              <a:rPr lang="en-US" sz="2000" dirty="0" smtClean="0">
                <a:sym typeface="+mn-ea"/>
              </a:rPr>
              <a:t>yang menghasilkan </a:t>
            </a:r>
            <a:r>
              <a:rPr lang="en-US" sz="2000" b="1" dirty="0" smtClean="0">
                <a:sym typeface="+mn-ea"/>
              </a:rPr>
              <a:t>rating terendah</a:t>
            </a:r>
            <a:r>
              <a:rPr lang="en-US" sz="2000" dirty="0" smtClean="0">
                <a:sym typeface="+mn-ea"/>
              </a:rPr>
              <a:t>: </a:t>
            </a:r>
            <a:r>
              <a:rPr lang="en-US" sz="2000" b="1" dirty="0" smtClean="0">
                <a:sym typeface="+mn-ea"/>
              </a:rPr>
              <a:t>A - C </a:t>
            </a:r>
            <a:endParaRPr lang="en-US" sz="2000" b="1" dirty="0" smtClean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21486</Words>
  <Application>WPS Presentation</Application>
  <PresentationFormat>Widescreen</PresentationFormat>
  <Paragraphs>283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Segoe UI Semibold</vt:lpstr>
      <vt:lpstr>Microsoft YaHei UI</vt:lpstr>
      <vt:lpstr>Segoe UI Light</vt:lpstr>
      <vt:lpstr>MS Reference Sans Serif</vt:lpstr>
      <vt:lpstr>Wingdings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METODO LOGI</vt:lpstr>
      <vt:lpstr>PROSES</vt:lpstr>
      <vt:lpstr>PROSES</vt:lpstr>
      <vt:lpstr>PROSES</vt:lpstr>
      <vt:lpstr>PROSES</vt:lpstr>
      <vt:lpstr>SIMPULAN</vt:lpstr>
      <vt:lpstr>PowerPoint 演示文稿</vt:lpstr>
      <vt:lpstr>LAMPIRAN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920075</dc:creator>
  <cp:lastModifiedBy>920075</cp:lastModifiedBy>
  <cp:revision>80</cp:revision>
  <dcterms:created xsi:type="dcterms:W3CDTF">2017-02-08T15:36:00Z</dcterms:created>
  <dcterms:modified xsi:type="dcterms:W3CDTF">2017-02-24T16:32:44Z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