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2" r:id="rId4"/>
    <p:sldId id="273" r:id="rId5"/>
    <p:sldId id="265" r:id="rId6"/>
    <p:sldId id="278" r:id="rId7"/>
    <p:sldId id="277" r:id="rId8"/>
    <p:sldId id="280" r:id="rId9"/>
    <p:sldId id="281" r:id="rId10"/>
    <p:sldId id="279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3232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Jam sibuk pagi</c:v>
                </c:pt>
                <c:pt idx="1">
                  <c:v>Sebelum Sterilisasi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Koridor 5</c:v>
                </c:pt>
                <c:pt idx="1">
                  <c:v>Koridor 6</c:v>
                </c:pt>
                <c:pt idx="2">
                  <c:v>Koridor 9</c:v>
                </c:pt>
              </c:strCache>
            </c:strRef>
          </c:cat>
          <c:val>
            <c:numRef>
              <c:f>Sheet1!$B$3:$B$5</c:f>
              <c:numCache>
                <c:formatCode>#,##0.000</c:formatCode>
                <c:ptCount val="3"/>
                <c:pt idx="0">
                  <c:v>4.4450000000000003</c:v>
                </c:pt>
                <c:pt idx="1">
                  <c:v>3.5329999999999999</c:v>
                </c:pt>
                <c:pt idx="2">
                  <c:v>6.2430000000000003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3-4E70-8806-AA8482DFA27F}"/>
            </c:ext>
          </c:extLst>
        </c:ser>
        <c:ser>
          <c:idx val="1"/>
          <c:order val="1"/>
          <c:tx>
            <c:strRef>
              <c:f>Sheet1!$C$1:$C$2</c:f>
              <c:strCache>
                <c:ptCount val="2"/>
                <c:pt idx="0">
                  <c:v>Jam sibuk pagi</c:v>
                </c:pt>
                <c:pt idx="1">
                  <c:v>Awal Sterilisasi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Koridor 5</c:v>
                </c:pt>
                <c:pt idx="1">
                  <c:v>Koridor 6</c:v>
                </c:pt>
                <c:pt idx="2">
                  <c:v>Koridor 9</c:v>
                </c:pt>
              </c:strCache>
            </c:strRef>
          </c:cat>
          <c:val>
            <c:numRef>
              <c:f>Sheet1!$C$3:$C$5</c:f>
              <c:numCache>
                <c:formatCode>#,##0.000</c:formatCode>
                <c:ptCount val="3"/>
                <c:pt idx="0">
                  <c:v>3.6850000000000001</c:v>
                </c:pt>
                <c:pt idx="1">
                  <c:v>2.738</c:v>
                </c:pt>
                <c:pt idx="2">
                  <c:v>6.0659999999999998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33-4E70-8806-AA8482DFA27F}"/>
            </c:ext>
          </c:extLst>
        </c:ser>
        <c:ser>
          <c:idx val="2"/>
          <c:order val="2"/>
          <c:tx>
            <c:strRef>
              <c:f>Sheet1!$D$1:$D$2</c:f>
              <c:strCache>
                <c:ptCount val="2"/>
                <c:pt idx="0">
                  <c:v>Jam sibuk pagi</c:v>
                </c:pt>
                <c:pt idx="1">
                  <c:v>Setelah Sterilisasi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Koridor 5</c:v>
                </c:pt>
                <c:pt idx="1">
                  <c:v>Koridor 6</c:v>
                </c:pt>
                <c:pt idx="2">
                  <c:v>Koridor 9</c:v>
                </c:pt>
              </c:strCache>
            </c:strRef>
          </c:cat>
          <c:val>
            <c:numRef>
              <c:f>Sheet1!$D$3:$D$5</c:f>
              <c:numCache>
                <c:formatCode>#,##0.000</c:formatCode>
                <c:ptCount val="3"/>
                <c:pt idx="0">
                  <c:v>4.2370000000000001</c:v>
                </c:pt>
                <c:pt idx="1">
                  <c:v>3.1240000000000001</c:v>
                </c:pt>
                <c:pt idx="2">
                  <c:v>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33-4E70-8806-AA8482DFA2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64169824"/>
        <c:axId val="136094792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Sheet1!$E$1:$E$2</c15:sqref>
                        </c15:formulaRef>
                      </c:ext>
                    </c:extLst>
                    <c:strCache>
                      <c:ptCount val="2"/>
                      <c:pt idx="0">
                        <c:v>Jam  sibuk sore</c:v>
                      </c:pt>
                      <c:pt idx="1">
                        <c:v>Sebelum Sterilisasi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VG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Sheet1!$A$3:$A$5</c15:sqref>
                        </c15:formulaRef>
                      </c:ext>
                    </c:extLst>
                    <c:strCache>
                      <c:ptCount val="3"/>
                      <c:pt idx="0">
                        <c:v>Koridor 5</c:v>
                      </c:pt>
                      <c:pt idx="1">
                        <c:v>Koridor 6</c:v>
                      </c:pt>
                      <c:pt idx="2">
                        <c:v>Koridor 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Sheet1!$E$3:$E$5</c15:sqref>
                        </c15:formulaRef>
                      </c:ext>
                    </c:extLst>
                    <c:numCache>
                      <c:formatCode>#,##0.000</c:formatCode>
                      <c:ptCount val="3"/>
                      <c:pt idx="0">
                        <c:v>4.6139999999999999</c:v>
                      </c:pt>
                      <c:pt idx="1">
                        <c:v>4.056</c:v>
                      </c:pt>
                      <c:pt idx="2">
                        <c:v>6.7039999999999997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833-4E70-8806-AA8482DFA27F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Sheet1!$F$1:$F$2</c15:sqref>
                        </c15:formulaRef>
                      </c:ext>
                    </c:extLst>
                    <c:strCache>
                      <c:ptCount val="2"/>
                      <c:pt idx="0">
                        <c:v>Jam  sibuk sore</c:v>
                      </c:pt>
                      <c:pt idx="1">
                        <c:v>Awal Sterilisasi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VG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Sheet1!$A$3:$A$5</c15:sqref>
                        </c15:formulaRef>
                      </c:ext>
                    </c:extLst>
                    <c:strCache>
                      <c:ptCount val="3"/>
                      <c:pt idx="0">
                        <c:v>Koridor 5</c:v>
                      </c:pt>
                      <c:pt idx="1">
                        <c:v>Koridor 6</c:v>
                      </c:pt>
                      <c:pt idx="2">
                        <c:v>Koridor 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Sheet1!$F$3:$F$5</c15:sqref>
                        </c15:formulaRef>
                      </c:ext>
                    </c:extLst>
                    <c:numCache>
                      <c:formatCode>#,##0.000</c:formatCode>
                      <c:ptCount val="3"/>
                      <c:pt idx="0">
                        <c:v>3.6960000000000002</c:v>
                      </c:pt>
                      <c:pt idx="1">
                        <c:v>3.2869999999999999</c:v>
                      </c:pt>
                      <c:pt idx="2">
                        <c:v>7.109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833-4E70-8806-AA8482DFA27F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Sheet1!$G$1:$G$2</c15:sqref>
                        </c15:formulaRef>
                      </c:ext>
                    </c:extLst>
                    <c:strCache>
                      <c:ptCount val="2"/>
                      <c:pt idx="0">
                        <c:v>Jam  sibuk sore</c:v>
                      </c:pt>
                      <c:pt idx="1">
                        <c:v>Setelah Sterilisasi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VG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Sheet1!$A$3:$A$5</c15:sqref>
                        </c15:formulaRef>
                      </c:ext>
                    </c:extLst>
                    <c:strCache>
                      <c:ptCount val="3"/>
                      <c:pt idx="0">
                        <c:v>Koridor 5</c:v>
                      </c:pt>
                      <c:pt idx="1">
                        <c:v>Koridor 6</c:v>
                      </c:pt>
                      <c:pt idx="2">
                        <c:v>Koridor 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Sheet1!$G$3:$G$5</c15:sqref>
                        </c15:formulaRef>
                      </c:ext>
                    </c:extLst>
                    <c:numCache>
                      <c:formatCode>#,##0.000</c:formatCode>
                      <c:ptCount val="3"/>
                      <c:pt idx="0">
                        <c:v>4.3639999999999999</c:v>
                      </c:pt>
                      <c:pt idx="1">
                        <c:v>3.1869999999999998</c:v>
                      </c:pt>
                      <c:pt idx="2">
                        <c:v>6.1840000000000002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8833-4E70-8806-AA8482DFA27F}"/>
                  </c:ext>
                </c:extLst>
              </c15:ser>
            </c15:filteredBarSeries>
          </c:ext>
        </c:extLst>
      </c:barChart>
      <c:catAx>
        <c:axId val="13641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G"/>
          </a:p>
        </c:txPr>
        <c:crossAx val="1360947920"/>
        <c:crosses val="autoZero"/>
        <c:auto val="1"/>
        <c:lblAlgn val="ctr"/>
        <c:lblOffset val="100"/>
        <c:noMultiLvlLbl val="0"/>
      </c:catAx>
      <c:valAx>
        <c:axId val="13609479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0" sourceLinked="1"/>
        <c:majorTickMark val="none"/>
        <c:minorTickMark val="none"/>
        <c:tickLblPos val="nextTo"/>
        <c:crossAx val="13641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VG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V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Sheet1!$E$1:$E$2</c:f>
              <c:strCache>
                <c:ptCount val="2"/>
                <c:pt idx="0">
                  <c:v>Jam  sibuk sore</c:v>
                </c:pt>
                <c:pt idx="1">
                  <c:v>Sebelum Sterilisasi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Koridor 5</c:v>
                </c:pt>
                <c:pt idx="1">
                  <c:v>Koridor 6</c:v>
                </c:pt>
                <c:pt idx="2">
                  <c:v>Koridor 9</c:v>
                </c:pt>
              </c:strCache>
              <c:extLst xmlns:c15="http://schemas.microsoft.com/office/drawing/2012/chart"/>
            </c:strRef>
          </c:cat>
          <c:val>
            <c:numRef>
              <c:f>Sheet1!$E$3:$E$5</c:f>
              <c:numCache>
                <c:formatCode>#,##0.000</c:formatCode>
                <c:ptCount val="3"/>
                <c:pt idx="0">
                  <c:v>4.6139999999999999</c:v>
                </c:pt>
                <c:pt idx="1">
                  <c:v>4.056</c:v>
                </c:pt>
                <c:pt idx="2">
                  <c:v>6.7039999999999997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0-B8BA-4472-AA5B-5291F1A11370}"/>
            </c:ext>
          </c:extLst>
        </c:ser>
        <c:ser>
          <c:idx val="4"/>
          <c:order val="4"/>
          <c:tx>
            <c:strRef>
              <c:f>Sheet1!$F$1:$F$2</c:f>
              <c:strCache>
                <c:ptCount val="2"/>
                <c:pt idx="0">
                  <c:v>Jam  sibuk sore</c:v>
                </c:pt>
                <c:pt idx="1">
                  <c:v>Awal Sterilisasi</c:v>
                </c:pt>
              </c:strCache>
              <c:extLst xmlns:c15="http://schemas.microsoft.com/office/drawing/2012/chart"/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Koridor 5</c:v>
                </c:pt>
                <c:pt idx="1">
                  <c:v>Koridor 6</c:v>
                </c:pt>
                <c:pt idx="2">
                  <c:v>Koridor 9</c:v>
                </c:pt>
              </c:strCache>
              <c:extLst xmlns:c15="http://schemas.microsoft.com/office/drawing/2012/chart"/>
            </c:strRef>
          </c:cat>
          <c:val>
            <c:numRef>
              <c:f>Sheet1!$F$3:$F$5</c:f>
              <c:numCache>
                <c:formatCode>#,##0.000</c:formatCode>
                <c:ptCount val="3"/>
                <c:pt idx="0">
                  <c:v>3.6960000000000002</c:v>
                </c:pt>
                <c:pt idx="1">
                  <c:v>3.2869999999999999</c:v>
                </c:pt>
                <c:pt idx="2">
                  <c:v>7.109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1-B8BA-4472-AA5B-5291F1A11370}"/>
            </c:ext>
          </c:extLst>
        </c:ser>
        <c:ser>
          <c:idx val="5"/>
          <c:order val="5"/>
          <c:tx>
            <c:strRef>
              <c:f>Sheet1!$G$1:$G$2</c:f>
              <c:strCache>
                <c:ptCount val="2"/>
                <c:pt idx="0">
                  <c:v>Jam  sibuk sore</c:v>
                </c:pt>
                <c:pt idx="1">
                  <c:v>Setelah Sterilisasi</c:v>
                </c:pt>
              </c:strCache>
              <c:extLst xmlns:c15="http://schemas.microsoft.com/office/drawing/2012/chart"/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Koridor 5</c:v>
                </c:pt>
                <c:pt idx="1">
                  <c:v>Koridor 6</c:v>
                </c:pt>
                <c:pt idx="2">
                  <c:v>Koridor 9</c:v>
                </c:pt>
              </c:strCache>
              <c:extLst xmlns:c15="http://schemas.microsoft.com/office/drawing/2012/chart"/>
            </c:strRef>
          </c:cat>
          <c:val>
            <c:numRef>
              <c:f>Sheet1!$G$3:$G$5</c:f>
              <c:numCache>
                <c:formatCode>#,##0.000</c:formatCode>
                <c:ptCount val="3"/>
                <c:pt idx="0">
                  <c:v>4.3639999999999999</c:v>
                </c:pt>
                <c:pt idx="1">
                  <c:v>3.1869999999999998</c:v>
                </c:pt>
                <c:pt idx="2">
                  <c:v>6.1840000000000002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2-B8BA-4472-AA5B-5291F1A113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64169824"/>
        <c:axId val="13609479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Sheet1!$B$1:$B$2</c15:sqref>
                        </c15:formulaRef>
                      </c:ext>
                    </c:extLst>
                    <c:strCache>
                      <c:ptCount val="2"/>
                      <c:pt idx="0">
                        <c:v>Jam sibuk pagi</c:v>
                      </c:pt>
                      <c:pt idx="1">
                        <c:v>Sebelum Sterilisasi</c:v>
                      </c:pt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VG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Sheet1!$A$3:$A$5</c15:sqref>
                        </c15:formulaRef>
                      </c:ext>
                    </c:extLst>
                    <c:strCache>
                      <c:ptCount val="3"/>
                      <c:pt idx="0">
                        <c:v>Koridor 5</c:v>
                      </c:pt>
                      <c:pt idx="1">
                        <c:v>Koridor 6</c:v>
                      </c:pt>
                      <c:pt idx="2">
                        <c:v>Koridor 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Sheet1!$B$3:$B$5</c15:sqref>
                        </c15:formulaRef>
                      </c:ext>
                    </c:extLst>
                    <c:numCache>
                      <c:formatCode>#,##0.000</c:formatCode>
                      <c:ptCount val="3"/>
                      <c:pt idx="0">
                        <c:v>4.4450000000000003</c:v>
                      </c:pt>
                      <c:pt idx="1">
                        <c:v>3.5329999999999999</c:v>
                      </c:pt>
                      <c:pt idx="2">
                        <c:v>6.2430000000000003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8BA-4472-AA5B-5291F1A1137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Sheet1!$C$1:$C$2</c15:sqref>
                        </c15:formulaRef>
                      </c:ext>
                    </c:extLst>
                    <c:strCache>
                      <c:ptCount val="2"/>
                      <c:pt idx="0">
                        <c:v>Jam sibuk pagi</c:v>
                      </c:pt>
                      <c:pt idx="1">
                        <c:v>Awal Sterilisasi</c:v>
                      </c:pt>
                    </c:strCache>
                  </c:strRef>
                </c:tx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VG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Sheet1!$A$3:$A$5</c15:sqref>
                        </c15:formulaRef>
                      </c:ext>
                    </c:extLst>
                    <c:strCache>
                      <c:ptCount val="3"/>
                      <c:pt idx="0">
                        <c:v>Koridor 5</c:v>
                      </c:pt>
                      <c:pt idx="1">
                        <c:v>Koridor 6</c:v>
                      </c:pt>
                      <c:pt idx="2">
                        <c:v>Koridor 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Sheet1!$C$3:$C$5</c15:sqref>
                        </c15:formulaRef>
                      </c:ext>
                    </c:extLst>
                    <c:numCache>
                      <c:formatCode>#,##0.000</c:formatCode>
                      <c:ptCount val="3"/>
                      <c:pt idx="0">
                        <c:v>3.6850000000000001</c:v>
                      </c:pt>
                      <c:pt idx="1">
                        <c:v>2.738</c:v>
                      </c:pt>
                      <c:pt idx="2">
                        <c:v>6.0659999999999998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8BA-4472-AA5B-5291F1A1137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Sheet1!$D$1:$D$2</c15:sqref>
                        </c15:formulaRef>
                      </c:ext>
                    </c:extLst>
                    <c:strCache>
                      <c:ptCount val="2"/>
                      <c:pt idx="0">
                        <c:v>Jam sibuk pagi</c:v>
                      </c:pt>
                      <c:pt idx="1">
                        <c:v>Setelah Sterilisasi</c:v>
                      </c:pt>
                    </c:strCache>
                  </c:strRef>
                </c:tx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VG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Sheet1!$A$3:$A$5</c15:sqref>
                        </c15:formulaRef>
                      </c:ext>
                    </c:extLst>
                    <c:strCache>
                      <c:ptCount val="3"/>
                      <c:pt idx="0">
                        <c:v>Koridor 5</c:v>
                      </c:pt>
                      <c:pt idx="1">
                        <c:v>Koridor 6</c:v>
                      </c:pt>
                      <c:pt idx="2">
                        <c:v>Koridor 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Sheet1!$D$3:$D$5</c15:sqref>
                        </c15:formulaRef>
                      </c:ext>
                    </c:extLst>
                    <c:numCache>
                      <c:formatCode>#,##0.000</c:formatCode>
                      <c:ptCount val="3"/>
                      <c:pt idx="0">
                        <c:v>4.2370000000000001</c:v>
                      </c:pt>
                      <c:pt idx="1">
                        <c:v>3.1240000000000001</c:v>
                      </c:pt>
                      <c:pt idx="2">
                        <c:v>6.91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8BA-4472-AA5B-5291F1A11370}"/>
                  </c:ext>
                </c:extLst>
              </c15:ser>
            </c15:filteredBarSeries>
          </c:ext>
        </c:extLst>
      </c:barChart>
      <c:catAx>
        <c:axId val="13641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G"/>
          </a:p>
        </c:txPr>
        <c:crossAx val="1360947920"/>
        <c:crosses val="autoZero"/>
        <c:auto val="1"/>
        <c:lblAlgn val="ctr"/>
        <c:lblOffset val="100"/>
        <c:noMultiLvlLbl val="0"/>
      </c:catAx>
      <c:valAx>
        <c:axId val="13609479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0" sourceLinked="1"/>
        <c:majorTickMark val="none"/>
        <c:minorTickMark val="none"/>
        <c:tickLblPos val="nextTo"/>
        <c:crossAx val="13641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VG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V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Jam sibuk pagi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Sheet1!$A$8:$A$10</c:f>
              <c:strCache>
                <c:ptCount val="3"/>
                <c:pt idx="0">
                  <c:v>Koridor 10</c:v>
                </c:pt>
                <c:pt idx="1">
                  <c:v>Koridor 11</c:v>
                </c:pt>
                <c:pt idx="2">
                  <c:v>Koridor 12</c:v>
                </c:pt>
              </c:strCache>
            </c:strRef>
          </c:cat>
          <c:val>
            <c:numRef>
              <c:f>Sheet1!$B$8:$B$10</c:f>
              <c:numCache>
                <c:formatCode>#,##0</c:formatCode>
                <c:ptCount val="3"/>
                <c:pt idx="0">
                  <c:v>4910</c:v>
                </c:pt>
                <c:pt idx="1">
                  <c:v>5571</c:v>
                </c:pt>
                <c:pt idx="2">
                  <c:v>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6-40F4-AAC2-CBA466528CDB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Jam  sibuk sore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V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Sheet1!$A$8:$A$10</c:f>
              <c:strCache>
                <c:ptCount val="3"/>
                <c:pt idx="0">
                  <c:v>Koridor 10</c:v>
                </c:pt>
                <c:pt idx="1">
                  <c:v>Koridor 11</c:v>
                </c:pt>
                <c:pt idx="2">
                  <c:v>Koridor 12</c:v>
                </c:pt>
              </c:strCache>
            </c:strRef>
          </c:cat>
          <c:val>
            <c:numRef>
              <c:f>Sheet1!$C$8:$C$10</c:f>
              <c:numCache>
                <c:formatCode>#,##0</c:formatCode>
                <c:ptCount val="3"/>
                <c:pt idx="0">
                  <c:v>4458</c:v>
                </c:pt>
                <c:pt idx="1">
                  <c:v>5867</c:v>
                </c:pt>
                <c:pt idx="2">
                  <c:v>5886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16-40F4-AAC2-CBA466528CD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64169824"/>
        <c:axId val="1360947920"/>
        <c:extLst/>
      </c:barChart>
      <c:catAx>
        <c:axId val="13641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G"/>
          </a:p>
        </c:txPr>
        <c:crossAx val="1360947920"/>
        <c:crosses val="autoZero"/>
        <c:auto val="1"/>
        <c:lblAlgn val="ctr"/>
        <c:lblOffset val="100"/>
        <c:noMultiLvlLbl val="0"/>
      </c:catAx>
      <c:valAx>
        <c:axId val="13609479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36416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VG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V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8AA41-9995-4D8C-9246-98BFA3AB50E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CDEF1E4-CC8D-4694-9636-4509E6CB72F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r>
            <a:rPr lang="en-US" dirty="0"/>
            <a:t>Raw Data</a:t>
          </a:r>
        </a:p>
      </dgm:t>
    </dgm:pt>
    <dgm:pt modelId="{C0ABDCB1-437B-433F-962E-8DFF46FABD97}" type="parTrans" cxnId="{69B0A62A-5CE3-4D39-8572-882181232D01}">
      <dgm:prSet/>
      <dgm:spPr/>
      <dgm:t>
        <a:bodyPr/>
        <a:lstStyle/>
        <a:p>
          <a:endParaRPr lang="en-US"/>
        </a:p>
      </dgm:t>
    </dgm:pt>
    <dgm:pt modelId="{8B3AF81F-CCAF-4C81-B4BC-4E26AD551D37}" type="sibTrans" cxnId="{69B0A62A-5CE3-4D39-8572-882181232D01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endParaRPr lang="en-US"/>
        </a:p>
      </dgm:t>
    </dgm:pt>
    <dgm:pt modelId="{D3EF21A5-C796-4192-94E5-35DDB9E245E6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r>
            <a:rPr lang="en-US" dirty="0"/>
            <a:t>Technically correct data</a:t>
          </a:r>
        </a:p>
      </dgm:t>
    </dgm:pt>
    <dgm:pt modelId="{FF29AED2-AF23-4B4E-934F-0FB3639B2C61}" type="parTrans" cxnId="{A21EED98-2F7D-4813-8ABC-CBE7CEA58F06}">
      <dgm:prSet/>
      <dgm:spPr/>
      <dgm:t>
        <a:bodyPr/>
        <a:lstStyle/>
        <a:p>
          <a:endParaRPr lang="en-US"/>
        </a:p>
      </dgm:t>
    </dgm:pt>
    <dgm:pt modelId="{7C6DCA08-2974-4196-B95E-25F330570087}" type="sibTrans" cxnId="{A21EED98-2F7D-4813-8ABC-CBE7CEA58F06}">
      <dgm:prSet/>
      <dgm:spPr>
        <a:solidFill>
          <a:srgbClr val="00CC99"/>
        </a:solidFill>
      </dgm:spPr>
      <dgm:t>
        <a:bodyPr/>
        <a:lstStyle/>
        <a:p>
          <a:endParaRPr lang="en-US"/>
        </a:p>
      </dgm:t>
    </dgm:pt>
    <dgm:pt modelId="{2F4320DD-0B30-4EDA-A59A-7E1254E47E8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r>
            <a:rPr lang="en-US" dirty="0"/>
            <a:t>Consistent Data</a:t>
          </a:r>
        </a:p>
      </dgm:t>
    </dgm:pt>
    <dgm:pt modelId="{8FF0E881-AAB1-4A25-8E40-93000FA942E4}" type="parTrans" cxnId="{F6DD74CA-B542-466C-AA58-1467D6B9DEDB}">
      <dgm:prSet/>
      <dgm:spPr/>
      <dgm:t>
        <a:bodyPr/>
        <a:lstStyle/>
        <a:p>
          <a:endParaRPr lang="en-US"/>
        </a:p>
      </dgm:t>
    </dgm:pt>
    <dgm:pt modelId="{F75C35A5-AF6F-4463-A91D-7440E2E784A7}" type="sibTrans" cxnId="{F6DD74CA-B542-466C-AA58-1467D6B9DEDB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endParaRPr lang="en-US"/>
        </a:p>
      </dgm:t>
    </dgm:pt>
    <dgm:pt modelId="{75910681-B71B-4805-A47B-09A09EBCC8BC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r>
            <a:rPr lang="en-US" dirty="0"/>
            <a:t>Statistical Results</a:t>
          </a:r>
        </a:p>
      </dgm:t>
    </dgm:pt>
    <dgm:pt modelId="{C08E0541-843F-467D-8B2E-1970A40F8A1C}" type="parTrans" cxnId="{87D0971F-6C10-443C-B013-A5C1CE0E39EF}">
      <dgm:prSet/>
      <dgm:spPr/>
      <dgm:t>
        <a:bodyPr/>
        <a:lstStyle/>
        <a:p>
          <a:endParaRPr lang="en-US"/>
        </a:p>
      </dgm:t>
    </dgm:pt>
    <dgm:pt modelId="{B8AF2A32-D406-48DE-BC56-DA15BAF310AB}" type="sibTrans" cxnId="{87D0971F-6C10-443C-B013-A5C1CE0E39EF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endParaRPr lang="en-US"/>
        </a:p>
      </dgm:t>
    </dgm:pt>
    <dgm:pt modelId="{8E1ACFE3-E7CD-41D8-AC9C-270FF93FF0A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CC99"/>
        </a:solidFill>
      </dgm:spPr>
      <dgm:t>
        <a:bodyPr/>
        <a:lstStyle/>
        <a:p>
          <a:r>
            <a:rPr lang="en-US" dirty="0"/>
            <a:t>Formulated Output</a:t>
          </a:r>
        </a:p>
      </dgm:t>
    </dgm:pt>
    <dgm:pt modelId="{E2A34095-0812-499F-A286-4DBEB4C8C95A}" type="parTrans" cxnId="{864DFCEB-177A-450E-9884-B5F8E0C00274}">
      <dgm:prSet/>
      <dgm:spPr/>
      <dgm:t>
        <a:bodyPr/>
        <a:lstStyle/>
        <a:p>
          <a:endParaRPr lang="en-US"/>
        </a:p>
      </dgm:t>
    </dgm:pt>
    <dgm:pt modelId="{FA6ED8DA-C983-49F7-858D-FDB2E9F66389}" type="sibTrans" cxnId="{864DFCEB-177A-450E-9884-B5F8E0C00274}">
      <dgm:prSet/>
      <dgm:spPr/>
      <dgm:t>
        <a:bodyPr/>
        <a:lstStyle/>
        <a:p>
          <a:endParaRPr lang="en-US"/>
        </a:p>
      </dgm:t>
    </dgm:pt>
    <dgm:pt modelId="{9A3EE2CD-1DC1-4321-BFC3-6E886BBF9058}" type="pres">
      <dgm:prSet presAssocID="{B4F8AA41-9995-4D8C-9246-98BFA3AB50E9}" presName="linearFlow" presStyleCnt="0">
        <dgm:presLayoutVars>
          <dgm:resizeHandles val="exact"/>
        </dgm:presLayoutVars>
      </dgm:prSet>
      <dgm:spPr/>
    </dgm:pt>
    <dgm:pt modelId="{429AF93D-495A-41FB-8A61-021E4BB55AF7}" type="pres">
      <dgm:prSet presAssocID="{FCDEF1E4-CC8D-4694-9636-4509E6CB72FA}" presName="node" presStyleLbl="node1" presStyleIdx="0" presStyleCnt="5">
        <dgm:presLayoutVars>
          <dgm:bulletEnabled val="1"/>
        </dgm:presLayoutVars>
      </dgm:prSet>
      <dgm:spPr/>
    </dgm:pt>
    <dgm:pt modelId="{C72D0F59-B5FE-4A5A-A1D6-702146778C33}" type="pres">
      <dgm:prSet presAssocID="{8B3AF81F-CCAF-4C81-B4BC-4E26AD551D37}" presName="sibTrans" presStyleLbl="sibTrans2D1" presStyleIdx="0" presStyleCnt="4"/>
      <dgm:spPr/>
    </dgm:pt>
    <dgm:pt modelId="{8F42C940-FDB1-44E8-8DBF-678DD9AFCA7F}" type="pres">
      <dgm:prSet presAssocID="{8B3AF81F-CCAF-4C81-B4BC-4E26AD551D37}" presName="connectorText" presStyleLbl="sibTrans2D1" presStyleIdx="0" presStyleCnt="4"/>
      <dgm:spPr/>
    </dgm:pt>
    <dgm:pt modelId="{8F6F8192-52DF-4A1A-9BDD-B77266896ADB}" type="pres">
      <dgm:prSet presAssocID="{D3EF21A5-C796-4192-94E5-35DDB9E245E6}" presName="node" presStyleLbl="node1" presStyleIdx="1" presStyleCnt="5">
        <dgm:presLayoutVars>
          <dgm:bulletEnabled val="1"/>
        </dgm:presLayoutVars>
      </dgm:prSet>
      <dgm:spPr/>
    </dgm:pt>
    <dgm:pt modelId="{85BB97CE-5F00-4A88-BDB8-84D12B74C1FD}" type="pres">
      <dgm:prSet presAssocID="{7C6DCA08-2974-4196-B95E-25F330570087}" presName="sibTrans" presStyleLbl="sibTrans2D1" presStyleIdx="1" presStyleCnt="4"/>
      <dgm:spPr/>
    </dgm:pt>
    <dgm:pt modelId="{77872DF3-3A66-4614-8556-F418AE9E4D80}" type="pres">
      <dgm:prSet presAssocID="{7C6DCA08-2974-4196-B95E-25F330570087}" presName="connectorText" presStyleLbl="sibTrans2D1" presStyleIdx="1" presStyleCnt="4"/>
      <dgm:spPr/>
    </dgm:pt>
    <dgm:pt modelId="{48AF885F-AD4B-4A4B-9C0A-BDF9E43C657C}" type="pres">
      <dgm:prSet presAssocID="{2F4320DD-0B30-4EDA-A59A-7E1254E47E88}" presName="node" presStyleLbl="node1" presStyleIdx="2" presStyleCnt="5">
        <dgm:presLayoutVars>
          <dgm:bulletEnabled val="1"/>
        </dgm:presLayoutVars>
      </dgm:prSet>
      <dgm:spPr/>
    </dgm:pt>
    <dgm:pt modelId="{AE1A792E-5A74-4D0F-85E4-27BACD4AE5C5}" type="pres">
      <dgm:prSet presAssocID="{F75C35A5-AF6F-4463-A91D-7440E2E784A7}" presName="sibTrans" presStyleLbl="sibTrans2D1" presStyleIdx="2" presStyleCnt="4"/>
      <dgm:spPr/>
    </dgm:pt>
    <dgm:pt modelId="{AE8F6A66-33B9-4406-B70E-AEDAB68573E1}" type="pres">
      <dgm:prSet presAssocID="{F75C35A5-AF6F-4463-A91D-7440E2E784A7}" presName="connectorText" presStyleLbl="sibTrans2D1" presStyleIdx="2" presStyleCnt="4"/>
      <dgm:spPr/>
    </dgm:pt>
    <dgm:pt modelId="{0C50205F-34B9-4D6C-95E6-856CA8AD9877}" type="pres">
      <dgm:prSet presAssocID="{75910681-B71B-4805-A47B-09A09EBCC8BC}" presName="node" presStyleLbl="node1" presStyleIdx="3" presStyleCnt="5">
        <dgm:presLayoutVars>
          <dgm:bulletEnabled val="1"/>
        </dgm:presLayoutVars>
      </dgm:prSet>
      <dgm:spPr/>
    </dgm:pt>
    <dgm:pt modelId="{4F4E63FA-7A96-4667-AC53-9A98706F9C6F}" type="pres">
      <dgm:prSet presAssocID="{B8AF2A32-D406-48DE-BC56-DA15BAF310AB}" presName="sibTrans" presStyleLbl="sibTrans2D1" presStyleIdx="3" presStyleCnt="4"/>
      <dgm:spPr/>
    </dgm:pt>
    <dgm:pt modelId="{AC1A97C9-972E-4330-BAD5-0AAFEBE404C9}" type="pres">
      <dgm:prSet presAssocID="{B8AF2A32-D406-48DE-BC56-DA15BAF310AB}" presName="connectorText" presStyleLbl="sibTrans2D1" presStyleIdx="3" presStyleCnt="4"/>
      <dgm:spPr/>
    </dgm:pt>
    <dgm:pt modelId="{99D6D1FC-F968-4D84-B81D-8B036D06C7AF}" type="pres">
      <dgm:prSet presAssocID="{8E1ACFE3-E7CD-41D8-AC9C-270FF93FF0AF}" presName="node" presStyleLbl="node1" presStyleIdx="4" presStyleCnt="5">
        <dgm:presLayoutVars>
          <dgm:bulletEnabled val="1"/>
        </dgm:presLayoutVars>
      </dgm:prSet>
      <dgm:spPr/>
    </dgm:pt>
  </dgm:ptLst>
  <dgm:cxnLst>
    <dgm:cxn modelId="{D3CD3BD7-314C-460A-860F-3A362F147354}" type="presOf" srcId="{2F4320DD-0B30-4EDA-A59A-7E1254E47E88}" destId="{48AF885F-AD4B-4A4B-9C0A-BDF9E43C657C}" srcOrd="0" destOrd="0" presId="urn:microsoft.com/office/officeart/2005/8/layout/process2"/>
    <dgm:cxn modelId="{28ED47DD-0538-4C68-89BC-884DFE240F0C}" type="presOf" srcId="{D3EF21A5-C796-4192-94E5-35DDB9E245E6}" destId="{8F6F8192-52DF-4A1A-9BDD-B77266896ADB}" srcOrd="0" destOrd="0" presId="urn:microsoft.com/office/officeart/2005/8/layout/process2"/>
    <dgm:cxn modelId="{864DFCEB-177A-450E-9884-B5F8E0C00274}" srcId="{B4F8AA41-9995-4D8C-9246-98BFA3AB50E9}" destId="{8E1ACFE3-E7CD-41D8-AC9C-270FF93FF0AF}" srcOrd="4" destOrd="0" parTransId="{E2A34095-0812-499F-A286-4DBEB4C8C95A}" sibTransId="{FA6ED8DA-C983-49F7-858D-FDB2E9F66389}"/>
    <dgm:cxn modelId="{E03C022F-4D0D-4ABB-BEAF-AA66A3C62303}" type="presOf" srcId="{8B3AF81F-CCAF-4C81-B4BC-4E26AD551D37}" destId="{C72D0F59-B5FE-4A5A-A1D6-702146778C33}" srcOrd="0" destOrd="0" presId="urn:microsoft.com/office/officeart/2005/8/layout/process2"/>
    <dgm:cxn modelId="{F6DD74CA-B542-466C-AA58-1467D6B9DEDB}" srcId="{B4F8AA41-9995-4D8C-9246-98BFA3AB50E9}" destId="{2F4320DD-0B30-4EDA-A59A-7E1254E47E88}" srcOrd="2" destOrd="0" parTransId="{8FF0E881-AAB1-4A25-8E40-93000FA942E4}" sibTransId="{F75C35A5-AF6F-4463-A91D-7440E2E784A7}"/>
    <dgm:cxn modelId="{A21EED98-2F7D-4813-8ABC-CBE7CEA58F06}" srcId="{B4F8AA41-9995-4D8C-9246-98BFA3AB50E9}" destId="{D3EF21A5-C796-4192-94E5-35DDB9E245E6}" srcOrd="1" destOrd="0" parTransId="{FF29AED2-AF23-4B4E-934F-0FB3639B2C61}" sibTransId="{7C6DCA08-2974-4196-B95E-25F330570087}"/>
    <dgm:cxn modelId="{7306AEB6-5243-4CF2-8159-C07436D6641B}" type="presOf" srcId="{7C6DCA08-2974-4196-B95E-25F330570087}" destId="{85BB97CE-5F00-4A88-BDB8-84D12B74C1FD}" srcOrd="0" destOrd="0" presId="urn:microsoft.com/office/officeart/2005/8/layout/process2"/>
    <dgm:cxn modelId="{78346F42-8E57-4245-9E03-92E0B00E2772}" type="presOf" srcId="{FCDEF1E4-CC8D-4694-9636-4509E6CB72FA}" destId="{429AF93D-495A-41FB-8A61-021E4BB55AF7}" srcOrd="0" destOrd="0" presId="urn:microsoft.com/office/officeart/2005/8/layout/process2"/>
    <dgm:cxn modelId="{69B0A62A-5CE3-4D39-8572-882181232D01}" srcId="{B4F8AA41-9995-4D8C-9246-98BFA3AB50E9}" destId="{FCDEF1E4-CC8D-4694-9636-4509E6CB72FA}" srcOrd="0" destOrd="0" parTransId="{C0ABDCB1-437B-433F-962E-8DFF46FABD97}" sibTransId="{8B3AF81F-CCAF-4C81-B4BC-4E26AD551D37}"/>
    <dgm:cxn modelId="{12FA1054-432D-4DA6-B5CA-8F8E91D2F0FD}" type="presOf" srcId="{F75C35A5-AF6F-4463-A91D-7440E2E784A7}" destId="{AE8F6A66-33B9-4406-B70E-AEDAB68573E1}" srcOrd="1" destOrd="0" presId="urn:microsoft.com/office/officeart/2005/8/layout/process2"/>
    <dgm:cxn modelId="{ADEA339D-F1CA-47CA-ADDB-995E8F52068E}" type="presOf" srcId="{B8AF2A32-D406-48DE-BC56-DA15BAF310AB}" destId="{AC1A97C9-972E-4330-BAD5-0AAFEBE404C9}" srcOrd="1" destOrd="0" presId="urn:microsoft.com/office/officeart/2005/8/layout/process2"/>
    <dgm:cxn modelId="{9D67A201-77C9-4B2A-BD41-5BC52D04D4FD}" type="presOf" srcId="{7C6DCA08-2974-4196-B95E-25F330570087}" destId="{77872DF3-3A66-4614-8556-F418AE9E4D80}" srcOrd="1" destOrd="0" presId="urn:microsoft.com/office/officeart/2005/8/layout/process2"/>
    <dgm:cxn modelId="{3F2E8F35-EB04-41EE-BB3F-5B9DC9C7CD66}" type="presOf" srcId="{B4F8AA41-9995-4D8C-9246-98BFA3AB50E9}" destId="{9A3EE2CD-1DC1-4321-BFC3-6E886BBF9058}" srcOrd="0" destOrd="0" presId="urn:microsoft.com/office/officeart/2005/8/layout/process2"/>
    <dgm:cxn modelId="{CDBA830A-BDA0-40F6-93B7-967DBBB0C2F1}" type="presOf" srcId="{B8AF2A32-D406-48DE-BC56-DA15BAF310AB}" destId="{4F4E63FA-7A96-4667-AC53-9A98706F9C6F}" srcOrd="0" destOrd="0" presId="urn:microsoft.com/office/officeart/2005/8/layout/process2"/>
    <dgm:cxn modelId="{194D938F-6D16-43D6-ADB1-FD93CD9B2554}" type="presOf" srcId="{8B3AF81F-CCAF-4C81-B4BC-4E26AD551D37}" destId="{8F42C940-FDB1-44E8-8DBF-678DD9AFCA7F}" srcOrd="1" destOrd="0" presId="urn:microsoft.com/office/officeart/2005/8/layout/process2"/>
    <dgm:cxn modelId="{989800D5-14E8-4326-ADE8-8B888A22DABF}" type="presOf" srcId="{8E1ACFE3-E7CD-41D8-AC9C-270FF93FF0AF}" destId="{99D6D1FC-F968-4D84-B81D-8B036D06C7AF}" srcOrd="0" destOrd="0" presId="urn:microsoft.com/office/officeart/2005/8/layout/process2"/>
    <dgm:cxn modelId="{B9CD90F4-92F2-4248-BC6F-1E4DDCE1A11D}" type="presOf" srcId="{F75C35A5-AF6F-4463-A91D-7440E2E784A7}" destId="{AE1A792E-5A74-4D0F-85E4-27BACD4AE5C5}" srcOrd="0" destOrd="0" presId="urn:microsoft.com/office/officeart/2005/8/layout/process2"/>
    <dgm:cxn modelId="{3FB0A9DD-56D4-4C06-904F-6D84E2CE483E}" type="presOf" srcId="{75910681-B71B-4805-A47B-09A09EBCC8BC}" destId="{0C50205F-34B9-4D6C-95E6-856CA8AD9877}" srcOrd="0" destOrd="0" presId="urn:microsoft.com/office/officeart/2005/8/layout/process2"/>
    <dgm:cxn modelId="{87D0971F-6C10-443C-B013-A5C1CE0E39EF}" srcId="{B4F8AA41-9995-4D8C-9246-98BFA3AB50E9}" destId="{75910681-B71B-4805-A47B-09A09EBCC8BC}" srcOrd="3" destOrd="0" parTransId="{C08E0541-843F-467D-8B2E-1970A40F8A1C}" sibTransId="{B8AF2A32-D406-48DE-BC56-DA15BAF310AB}"/>
    <dgm:cxn modelId="{49A544FA-F1D6-4698-9014-3886217836B7}" type="presParOf" srcId="{9A3EE2CD-1DC1-4321-BFC3-6E886BBF9058}" destId="{429AF93D-495A-41FB-8A61-021E4BB55AF7}" srcOrd="0" destOrd="0" presId="urn:microsoft.com/office/officeart/2005/8/layout/process2"/>
    <dgm:cxn modelId="{BEEF0559-CA9E-4DFD-BEFD-3B3C599C5B48}" type="presParOf" srcId="{9A3EE2CD-1DC1-4321-BFC3-6E886BBF9058}" destId="{C72D0F59-B5FE-4A5A-A1D6-702146778C33}" srcOrd="1" destOrd="0" presId="urn:microsoft.com/office/officeart/2005/8/layout/process2"/>
    <dgm:cxn modelId="{C0CDD754-57CB-428B-A59F-F9B1AFE7B50F}" type="presParOf" srcId="{C72D0F59-B5FE-4A5A-A1D6-702146778C33}" destId="{8F42C940-FDB1-44E8-8DBF-678DD9AFCA7F}" srcOrd="0" destOrd="0" presId="urn:microsoft.com/office/officeart/2005/8/layout/process2"/>
    <dgm:cxn modelId="{295A1E7D-61EA-4FEC-A293-88BB1EC80BDF}" type="presParOf" srcId="{9A3EE2CD-1DC1-4321-BFC3-6E886BBF9058}" destId="{8F6F8192-52DF-4A1A-9BDD-B77266896ADB}" srcOrd="2" destOrd="0" presId="urn:microsoft.com/office/officeart/2005/8/layout/process2"/>
    <dgm:cxn modelId="{AE365C7F-B857-4F1B-80CF-C537DE83A157}" type="presParOf" srcId="{9A3EE2CD-1DC1-4321-BFC3-6E886BBF9058}" destId="{85BB97CE-5F00-4A88-BDB8-84D12B74C1FD}" srcOrd="3" destOrd="0" presId="urn:microsoft.com/office/officeart/2005/8/layout/process2"/>
    <dgm:cxn modelId="{C1FE4102-A8A6-46B2-A970-913FC8187580}" type="presParOf" srcId="{85BB97CE-5F00-4A88-BDB8-84D12B74C1FD}" destId="{77872DF3-3A66-4614-8556-F418AE9E4D80}" srcOrd="0" destOrd="0" presId="urn:microsoft.com/office/officeart/2005/8/layout/process2"/>
    <dgm:cxn modelId="{19C39C16-9B19-4B68-92AB-E04811981044}" type="presParOf" srcId="{9A3EE2CD-1DC1-4321-BFC3-6E886BBF9058}" destId="{48AF885F-AD4B-4A4B-9C0A-BDF9E43C657C}" srcOrd="4" destOrd="0" presId="urn:microsoft.com/office/officeart/2005/8/layout/process2"/>
    <dgm:cxn modelId="{CB0EA5AE-E4B1-46B0-8DC2-967DD55FBBD7}" type="presParOf" srcId="{9A3EE2CD-1DC1-4321-BFC3-6E886BBF9058}" destId="{AE1A792E-5A74-4D0F-85E4-27BACD4AE5C5}" srcOrd="5" destOrd="0" presId="urn:microsoft.com/office/officeart/2005/8/layout/process2"/>
    <dgm:cxn modelId="{3FA5EEE5-3E3B-4A3D-BBB0-629F33DCBC57}" type="presParOf" srcId="{AE1A792E-5A74-4D0F-85E4-27BACD4AE5C5}" destId="{AE8F6A66-33B9-4406-B70E-AEDAB68573E1}" srcOrd="0" destOrd="0" presId="urn:microsoft.com/office/officeart/2005/8/layout/process2"/>
    <dgm:cxn modelId="{11971355-ED9F-404F-8EE0-C10D3BD438B6}" type="presParOf" srcId="{9A3EE2CD-1DC1-4321-BFC3-6E886BBF9058}" destId="{0C50205F-34B9-4D6C-95E6-856CA8AD9877}" srcOrd="6" destOrd="0" presId="urn:microsoft.com/office/officeart/2005/8/layout/process2"/>
    <dgm:cxn modelId="{DC5DB13D-E99C-4150-87A0-068DEC6C307C}" type="presParOf" srcId="{9A3EE2CD-1DC1-4321-BFC3-6E886BBF9058}" destId="{4F4E63FA-7A96-4667-AC53-9A98706F9C6F}" srcOrd="7" destOrd="0" presId="urn:microsoft.com/office/officeart/2005/8/layout/process2"/>
    <dgm:cxn modelId="{5A9717A3-CA22-4445-AA77-F43067AFE990}" type="presParOf" srcId="{4F4E63FA-7A96-4667-AC53-9A98706F9C6F}" destId="{AC1A97C9-972E-4330-BAD5-0AAFEBE404C9}" srcOrd="0" destOrd="0" presId="urn:microsoft.com/office/officeart/2005/8/layout/process2"/>
    <dgm:cxn modelId="{0D0284CF-CAC2-45EE-B4CB-30BBBA1BF720}" type="presParOf" srcId="{9A3EE2CD-1DC1-4321-BFC3-6E886BBF9058}" destId="{99D6D1FC-F968-4D84-B81D-8B036D06C7A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AF93D-495A-41FB-8A61-021E4BB55AF7}">
      <dsp:nvSpPr>
        <dsp:cNvPr id="0" name=""/>
        <dsp:cNvSpPr/>
      </dsp:nvSpPr>
      <dsp:spPr>
        <a:xfrm>
          <a:off x="3042940" y="617"/>
          <a:ext cx="1301282" cy="722934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Raw Data</a:t>
          </a:r>
        </a:p>
      </dsp:txBody>
      <dsp:txXfrm>
        <a:off x="3064114" y="21791"/>
        <a:ext cx="1258934" cy="680586"/>
      </dsp:txXfrm>
    </dsp:sp>
    <dsp:sp modelId="{C72D0F59-B5FE-4A5A-A1D6-702146778C33}">
      <dsp:nvSpPr>
        <dsp:cNvPr id="0" name=""/>
        <dsp:cNvSpPr/>
      </dsp:nvSpPr>
      <dsp:spPr>
        <a:xfrm rot="5400000">
          <a:off x="3558031" y="741625"/>
          <a:ext cx="271100" cy="325320"/>
        </a:xfrm>
        <a:prstGeom prst="rightArrow">
          <a:avLst>
            <a:gd name="adj1" fmla="val 60000"/>
            <a:gd name="adj2" fmla="val 5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595985" y="768735"/>
        <a:ext cx="195192" cy="189770"/>
      </dsp:txXfrm>
    </dsp:sp>
    <dsp:sp modelId="{8F6F8192-52DF-4A1A-9BDD-B77266896ADB}">
      <dsp:nvSpPr>
        <dsp:cNvPr id="0" name=""/>
        <dsp:cNvSpPr/>
      </dsp:nvSpPr>
      <dsp:spPr>
        <a:xfrm>
          <a:off x="3042940" y="1085019"/>
          <a:ext cx="1301282" cy="722934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Technically correct data</a:t>
          </a:r>
        </a:p>
      </dsp:txBody>
      <dsp:txXfrm>
        <a:off x="3064114" y="1106193"/>
        <a:ext cx="1258934" cy="680586"/>
      </dsp:txXfrm>
    </dsp:sp>
    <dsp:sp modelId="{85BB97CE-5F00-4A88-BDB8-84D12B74C1FD}">
      <dsp:nvSpPr>
        <dsp:cNvPr id="0" name=""/>
        <dsp:cNvSpPr/>
      </dsp:nvSpPr>
      <dsp:spPr>
        <a:xfrm rot="5400000">
          <a:off x="3558031" y="1826027"/>
          <a:ext cx="271100" cy="325320"/>
        </a:xfrm>
        <a:prstGeom prst="rightArrow">
          <a:avLst>
            <a:gd name="adj1" fmla="val 60000"/>
            <a:gd name="adj2" fmla="val 50000"/>
          </a:avLst>
        </a:prstGeom>
        <a:solidFill>
          <a:srgbClr val="00C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595985" y="1853137"/>
        <a:ext cx="195192" cy="189770"/>
      </dsp:txXfrm>
    </dsp:sp>
    <dsp:sp modelId="{48AF885F-AD4B-4A4B-9C0A-BDF9E43C657C}">
      <dsp:nvSpPr>
        <dsp:cNvPr id="0" name=""/>
        <dsp:cNvSpPr/>
      </dsp:nvSpPr>
      <dsp:spPr>
        <a:xfrm>
          <a:off x="3042940" y="2169421"/>
          <a:ext cx="1301282" cy="722934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Consistent Data</a:t>
          </a:r>
        </a:p>
      </dsp:txBody>
      <dsp:txXfrm>
        <a:off x="3064114" y="2190595"/>
        <a:ext cx="1258934" cy="680586"/>
      </dsp:txXfrm>
    </dsp:sp>
    <dsp:sp modelId="{AE1A792E-5A74-4D0F-85E4-27BACD4AE5C5}">
      <dsp:nvSpPr>
        <dsp:cNvPr id="0" name=""/>
        <dsp:cNvSpPr/>
      </dsp:nvSpPr>
      <dsp:spPr>
        <a:xfrm rot="5400000">
          <a:off x="3558031" y="2910429"/>
          <a:ext cx="271100" cy="325320"/>
        </a:xfrm>
        <a:prstGeom prst="rightArrow">
          <a:avLst>
            <a:gd name="adj1" fmla="val 60000"/>
            <a:gd name="adj2" fmla="val 5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595985" y="2937539"/>
        <a:ext cx="195192" cy="189770"/>
      </dsp:txXfrm>
    </dsp:sp>
    <dsp:sp modelId="{0C50205F-34B9-4D6C-95E6-856CA8AD9877}">
      <dsp:nvSpPr>
        <dsp:cNvPr id="0" name=""/>
        <dsp:cNvSpPr/>
      </dsp:nvSpPr>
      <dsp:spPr>
        <a:xfrm>
          <a:off x="3042940" y="3253822"/>
          <a:ext cx="1301282" cy="722934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Results</a:t>
          </a:r>
        </a:p>
      </dsp:txBody>
      <dsp:txXfrm>
        <a:off x="3064114" y="3274996"/>
        <a:ext cx="1258934" cy="680586"/>
      </dsp:txXfrm>
    </dsp:sp>
    <dsp:sp modelId="{4F4E63FA-7A96-4667-AC53-9A98706F9C6F}">
      <dsp:nvSpPr>
        <dsp:cNvPr id="0" name=""/>
        <dsp:cNvSpPr/>
      </dsp:nvSpPr>
      <dsp:spPr>
        <a:xfrm rot="5400000">
          <a:off x="3558031" y="3994830"/>
          <a:ext cx="271100" cy="325320"/>
        </a:xfrm>
        <a:prstGeom prst="rightArrow">
          <a:avLst>
            <a:gd name="adj1" fmla="val 60000"/>
            <a:gd name="adj2" fmla="val 5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595985" y="4021940"/>
        <a:ext cx="195192" cy="189770"/>
      </dsp:txXfrm>
    </dsp:sp>
    <dsp:sp modelId="{99D6D1FC-F968-4D84-B81D-8B036D06C7AF}">
      <dsp:nvSpPr>
        <dsp:cNvPr id="0" name=""/>
        <dsp:cNvSpPr/>
      </dsp:nvSpPr>
      <dsp:spPr>
        <a:xfrm>
          <a:off x="3042940" y="4338224"/>
          <a:ext cx="1301282" cy="722934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Formulated Output</a:t>
          </a:r>
        </a:p>
      </dsp:txBody>
      <dsp:txXfrm>
        <a:off x="3064114" y="4359398"/>
        <a:ext cx="1258934" cy="680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73BC-D51D-4D5C-A378-8D0F8932BF2D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787C9-71F5-4A55-8047-7BA56C205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27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CBF07-9090-4939-91AB-ED8D4E94D8B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93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787C9-71F5-4A55-8047-7BA56C2056B5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134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787C9-71F5-4A55-8047-7BA56C2056B5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045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787C9-71F5-4A55-8047-7BA56C2056B5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90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787C9-71F5-4A55-8047-7BA56C2056B5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42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787C9-71F5-4A55-8047-7BA56C2056B5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044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601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0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76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39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4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728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5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89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12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04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15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3DD4-833B-4624-8B81-BAD9A620CFE7}" type="datetimeFigureOut">
              <a:rPr lang="id-ID" smtClean="0"/>
              <a:t>25/02/2017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32A00-6234-4109-AD70-EAA9370897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07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1680"/>
            <a:ext cx="12192000" cy="759968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74839" y="368710"/>
            <a:ext cx="9497961" cy="3996813"/>
          </a:xfrm>
          <a:prstGeom prst="rect">
            <a:avLst/>
          </a:prstGeom>
          <a:solidFill>
            <a:schemeClr val="bg1">
              <a:alpha val="4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endParaRPr lang="en-VG" dirty="0"/>
          </a:p>
        </p:txBody>
      </p:sp>
      <p:sp>
        <p:nvSpPr>
          <p:cNvPr id="4" name="TextBox 3"/>
          <p:cNvSpPr txBox="1"/>
          <p:nvPr/>
        </p:nvSpPr>
        <p:spPr>
          <a:xfrm>
            <a:off x="2712203" y="573435"/>
            <a:ext cx="874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b="1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rPr>
              <a:t>Analisis Pengaruh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6549" y="1688525"/>
            <a:ext cx="10182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Freestyle Script" panose="030804020302050B0404" pitchFamily="66" charset="0"/>
              </a:rPr>
              <a:t>Sterilisasi Jalur Busway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885" y="3049835"/>
            <a:ext cx="89716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600" b="1" dirty="0">
                <a:latin typeface="Tw Cen MT Condensed Extra Bold" panose="020B0803020202020204" pitchFamily="34" charset="0"/>
              </a:rPr>
              <a:t>terhadap </a:t>
            </a:r>
            <a:r>
              <a:rPr lang="id-ID" sz="6600" b="1" i="1" dirty="0">
                <a:latin typeface="Tw Cen MT Condensed Extra Bold" panose="020B0803020202020204" pitchFamily="34" charset="0"/>
              </a:rPr>
              <a:t>Headway</a:t>
            </a:r>
            <a:r>
              <a:rPr lang="id-ID" sz="6600" b="1" dirty="0">
                <a:latin typeface="Tw Cen MT Condensed Extra Bold" panose="020B0803020202020204" pitchFamily="34" charset="0"/>
              </a:rPr>
              <a:t> Busway</a:t>
            </a:r>
          </a:p>
        </p:txBody>
      </p:sp>
    </p:spTree>
    <p:extLst>
      <p:ext uri="{BB962C8B-B14F-4D97-AF65-F5344CB8AC3E}">
        <p14:creationId xmlns:p14="http://schemas.microsoft.com/office/powerpoint/2010/main" val="67404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958" y="433953"/>
            <a:ext cx="11701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RINGKASAN</a:t>
            </a:r>
            <a:endParaRPr lang="id-ID" sz="44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25844" y="1378940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25844" y="1383952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464" y="1712069"/>
            <a:ext cx="11839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 headway busway </a:t>
            </a:r>
            <a:r>
              <a:rPr lang="en-US" sz="2400" dirty="0" err="1">
                <a:solidFill>
                  <a:schemeClr val="bg1"/>
                </a:solidFill>
              </a:rPr>
              <a:t>berkisar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3 – 6 </a:t>
            </a:r>
            <a:r>
              <a:rPr lang="en-US" sz="2400" dirty="0" err="1">
                <a:solidFill>
                  <a:schemeClr val="bg1"/>
                </a:solidFill>
              </a:rPr>
              <a:t>menit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Koridor</a:t>
            </a:r>
            <a:r>
              <a:rPr lang="en-US" sz="2400" dirty="0">
                <a:solidFill>
                  <a:schemeClr val="bg1"/>
                </a:solidFill>
              </a:rPr>
              <a:t> 9 </a:t>
            </a:r>
            <a:r>
              <a:rPr lang="en-US" sz="2400" dirty="0" err="1">
                <a:solidFill>
                  <a:schemeClr val="bg1"/>
                </a:solidFill>
              </a:rPr>
              <a:t>merupakan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koridor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 headway </a:t>
            </a:r>
            <a:r>
              <a:rPr lang="en-US" sz="2400" b="1" dirty="0" err="1">
                <a:solidFill>
                  <a:schemeClr val="bg1"/>
                </a:solidFill>
              </a:rPr>
              <a:t>terlama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dibanding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koridor</a:t>
            </a:r>
            <a:r>
              <a:rPr lang="en-US" sz="2400" dirty="0">
                <a:solidFill>
                  <a:schemeClr val="bg1"/>
                </a:solidFill>
              </a:rPr>
              <a:t> 5, 6, 10, 11,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 headway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jam </a:t>
            </a:r>
            <a:r>
              <a:rPr lang="en-US" sz="2400" dirty="0" err="1">
                <a:solidFill>
                  <a:schemeClr val="bg1"/>
                </a:solidFill>
              </a:rPr>
              <a:t>sibuk</a:t>
            </a:r>
            <a:r>
              <a:rPr lang="en-US" sz="2400" dirty="0">
                <a:solidFill>
                  <a:schemeClr val="bg1"/>
                </a:solidFill>
              </a:rPr>
              <a:t> di sore </a:t>
            </a:r>
            <a:r>
              <a:rPr lang="en-US" sz="2400" dirty="0" err="1">
                <a:solidFill>
                  <a:schemeClr val="bg1"/>
                </a:solidFill>
              </a:rPr>
              <a:t>hari</a:t>
            </a:r>
            <a:r>
              <a:rPr lang="en-US" sz="2400" dirty="0">
                <a:solidFill>
                  <a:schemeClr val="bg1"/>
                </a:solidFill>
              </a:rPr>
              <a:t> (16:00 – 20:00)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 headway yang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lama </a:t>
            </a:r>
            <a:r>
              <a:rPr lang="en-US" sz="2400" dirty="0" err="1">
                <a:solidFill>
                  <a:schemeClr val="bg1"/>
                </a:solidFill>
              </a:rPr>
              <a:t>dibanding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jam </a:t>
            </a:r>
            <a:r>
              <a:rPr lang="en-US" sz="2400" dirty="0" err="1">
                <a:solidFill>
                  <a:schemeClr val="bg1"/>
                </a:solidFill>
              </a:rPr>
              <a:t>sibuk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pagi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hari</a:t>
            </a:r>
            <a:r>
              <a:rPr lang="en-US" sz="2400" dirty="0">
                <a:solidFill>
                  <a:schemeClr val="bg1"/>
                </a:solidFill>
              </a:rPr>
              <a:t> (05:00 – 09:00)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Sterilisasi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jalur</a:t>
            </a:r>
            <a:r>
              <a:rPr lang="en-US" sz="2400" dirty="0">
                <a:solidFill>
                  <a:schemeClr val="bg1"/>
                </a:solidFill>
              </a:rPr>
              <a:t> busway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mempercepat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 headway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koridor</a:t>
            </a:r>
            <a:r>
              <a:rPr lang="en-US" sz="2400" dirty="0">
                <a:solidFill>
                  <a:schemeClr val="bg1"/>
                </a:solidFill>
              </a:rPr>
              <a:t> 6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9. </a:t>
            </a:r>
            <a:r>
              <a:rPr lang="en-US" sz="2400" dirty="0" err="1">
                <a:solidFill>
                  <a:schemeClr val="bg1"/>
                </a:solidFill>
              </a:rPr>
              <a:t>Sedangkan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koridor</a:t>
            </a:r>
            <a:r>
              <a:rPr lang="en-US" sz="2400" dirty="0">
                <a:solidFill>
                  <a:schemeClr val="bg1"/>
                </a:solidFill>
              </a:rPr>
              <a:t> 5, </a:t>
            </a:r>
            <a:r>
              <a:rPr lang="en-US" sz="2400" dirty="0" err="1">
                <a:solidFill>
                  <a:schemeClr val="bg1"/>
                </a:solidFill>
              </a:rPr>
              <a:t>sterilisasi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belum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menurunkan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waktu</a:t>
            </a:r>
            <a:r>
              <a:rPr lang="en-US" sz="2400" dirty="0">
                <a:solidFill>
                  <a:schemeClr val="bg1"/>
                </a:solidFill>
              </a:rPr>
              <a:t> headway. </a:t>
            </a:r>
            <a:endParaRPr lang="en-V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9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425844" y="1190788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1959" y="433953"/>
            <a:ext cx="1024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Langkah-langkah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Pengolahan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Data</a:t>
            </a:r>
            <a:endParaRPr lang="id-ID" sz="44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25844" y="1193370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6811279"/>
              </p:ext>
            </p:extLst>
          </p:nvPr>
        </p:nvGraphicFramePr>
        <p:xfrm>
          <a:off x="-2416973" y="1578075"/>
          <a:ext cx="7387164" cy="506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Left Brace 12"/>
          <p:cNvSpPr/>
          <p:nvPr/>
        </p:nvSpPr>
        <p:spPr>
          <a:xfrm rot="10800000">
            <a:off x="2051787" y="1819925"/>
            <a:ext cx="249008" cy="2261283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G"/>
          </a:p>
        </p:txBody>
      </p:sp>
      <p:sp>
        <p:nvSpPr>
          <p:cNvPr id="15" name="TextBox 14"/>
          <p:cNvSpPr txBox="1"/>
          <p:nvPr/>
        </p:nvSpPr>
        <p:spPr>
          <a:xfrm>
            <a:off x="2408615" y="1693242"/>
            <a:ext cx="2942329" cy="25853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</a:rPr>
              <a:t>wrong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</a:rPr>
              <a:t>wrong category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unusefull</a:t>
            </a:r>
            <a:r>
              <a:rPr lang="en-US" dirty="0">
                <a:solidFill>
                  <a:schemeClr val="bg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Inconsistent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Character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Outlier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etc. 	</a:t>
            </a:r>
            <a:endParaRPr lang="en-VG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129" y="2815205"/>
            <a:ext cx="6712902" cy="125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r="27984"/>
          <a:stretch/>
        </p:blipFill>
        <p:spPr>
          <a:xfrm>
            <a:off x="5156022" y="4162819"/>
            <a:ext cx="3575023" cy="150205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964568" y="4424641"/>
            <a:ext cx="188169" cy="1224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8294807" y="4409893"/>
            <a:ext cx="188169" cy="1224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5423842" y="2926540"/>
            <a:ext cx="446016" cy="11178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066" y="1364109"/>
            <a:ext cx="6801115" cy="1229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7929772" y="1466285"/>
            <a:ext cx="1317511" cy="607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2"/>
          <a:srcRect r="24052"/>
          <a:stretch/>
        </p:blipFill>
        <p:spPr>
          <a:xfrm>
            <a:off x="8916876" y="4162819"/>
            <a:ext cx="3156653" cy="23949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1132204" y="4278565"/>
            <a:ext cx="568935" cy="2279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1711515" y="4492612"/>
            <a:ext cx="294232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analyze</a:t>
            </a:r>
            <a:endParaRPr lang="en-V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3" grpId="0" animBg="1"/>
      <p:bldP spid="15" grpId="0"/>
      <p:bldP spid="21" grpId="0" animBg="1"/>
      <p:bldP spid="22" grpId="0" animBg="1"/>
      <p:bldP spid="24" grpId="0" animBg="1"/>
      <p:bldP spid="27" grpId="0" animBg="1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1777"/>
            <a:ext cx="12192000" cy="7694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Bookman Old Style" panose="02050604050505020204" pitchFamily="18" charset="0"/>
              </a:rPr>
              <a:t>Contoh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id-ID" sz="4400" b="1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Bookman Old Style" panose="02050604050505020204" pitchFamily="18" charset="0"/>
              </a:rPr>
              <a:t>Data Transjakarta 06 Juni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912" y="1422400"/>
            <a:ext cx="470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 Format </a:t>
            </a:r>
            <a:r>
              <a:rPr lang="id-ID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.csv</a:t>
            </a:r>
          </a:p>
          <a:p>
            <a:r>
              <a:rPr lang="id-ID" b="1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 Size     </a:t>
            </a:r>
            <a:r>
              <a:rPr lang="id-ID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d-ID" altLang="id-ID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1,525 GB</a:t>
            </a:r>
            <a:endParaRPr lang="id-ID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id-ID" b="1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Size   </a:t>
            </a:r>
            <a:r>
              <a:rPr lang="id-ID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id-ID" altLang="id-ID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17.787.091 rows, 10 coloumns</a:t>
            </a:r>
            <a:endParaRPr lang="id-ID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9189" y="4670738"/>
            <a:ext cx="8717656" cy="157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912" y="2708688"/>
            <a:ext cx="9988871" cy="1427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96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1777"/>
            <a:ext cx="12192000" cy="7694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400" b="1" spc="600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Bookman Old Style" panose="02050604050505020204" pitchFamily="18" charset="0"/>
              </a:rPr>
              <a:t>Daftar Koridor Transjakarta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824" y="1798610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1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Blok M - Kota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0824" y="2167942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2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Kota Harapan Indah - Harmoni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824" y="2519192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3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Kalideres Pasar Baru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824" y="2888524"/>
            <a:ext cx="468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4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Pulo Gadung – Dukuh Atas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0824" y="3239774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5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Ancol – Kampung Melayu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824" y="3609106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6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Dukuh atas 2 - Ragunan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824" y="3960356"/>
            <a:ext cx="614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7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Kampung Melayu – Kampung Rambutan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0824" y="4329688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8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Lebak Bulus - Harmoni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7684" y="4662856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9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Pluit - Pinang Ranti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7684" y="5032188"/>
            <a:ext cx="440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10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Tanjung Priuk - Cililitan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7684" y="5383438"/>
            <a:ext cx="651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11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Kampung Melayu – Walikota Jakarta Timur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684" y="5752770"/>
            <a:ext cx="4072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Koridor 12 (</a:t>
            </a:r>
            <a:r>
              <a:rPr lang="id-ID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Pluit - Tanjung Priok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1998" y="6488668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Sumber: id.wikipedia.org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1134" y="2629207"/>
            <a:ext cx="5232805" cy="95410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 dilakukan mulai tanggal </a:t>
            </a:r>
            <a:r>
              <a:rPr lang="id-ID" sz="2800" b="1" spc="300" dirty="0">
                <a:solidFill>
                  <a:srgbClr val="00CC99"/>
                </a:solidFill>
                <a:latin typeface="AR ESSENCE" panose="02000000000000000000" pitchFamily="2" charset="0"/>
              </a:rPr>
              <a:t>13 Juni 2016</a:t>
            </a:r>
            <a:endParaRPr lang="id-ID" sz="2400" b="1" spc="300" dirty="0">
              <a:solidFill>
                <a:srgbClr val="00CC99"/>
              </a:solidFill>
              <a:latin typeface="AR ESSENCE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0190" y="3879334"/>
            <a:ext cx="5062780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r>
              <a:rPr lang="id-ID" sz="2400" dirty="0">
                <a:solidFill>
                  <a:srgbClr val="00CC99"/>
                </a:solidFill>
                <a:latin typeface="Maiandra GD" panose="020E0502030308020204" pitchFamily="34" charset="0"/>
              </a:rPr>
              <a:t> dilakukan pada </a:t>
            </a:r>
            <a:r>
              <a:rPr lang="id-ID" sz="2800" b="1" spc="300" dirty="0">
                <a:solidFill>
                  <a:srgbClr val="00CC99"/>
                </a:solidFill>
                <a:latin typeface="AR ESSENCE" panose="02000000000000000000" pitchFamily="2" charset="0"/>
              </a:rPr>
              <a:t>6</a:t>
            </a:r>
            <a:r>
              <a:rPr lang="id-ID" dirty="0">
                <a:solidFill>
                  <a:srgbClr val="00CC99"/>
                </a:solidFill>
              </a:rPr>
              <a:t> </a:t>
            </a:r>
            <a:r>
              <a:rPr lang="id-ID" sz="2400" dirty="0">
                <a:solidFill>
                  <a:srgbClr val="00CC99"/>
                </a:solidFill>
                <a:latin typeface="Maiandra GD" panose="020E0502030308020204" pitchFamily="34" charset="0"/>
              </a:rPr>
              <a:t>koridor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9229" y="1805652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endParaRPr lang="en-VG" dirty="0"/>
          </a:p>
        </p:txBody>
      </p:sp>
      <p:sp>
        <p:nvSpPr>
          <p:cNvPr id="23" name="Rectangle 22"/>
          <p:cNvSpPr/>
          <p:nvPr/>
        </p:nvSpPr>
        <p:spPr>
          <a:xfrm>
            <a:off x="4417690" y="2528233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endParaRPr lang="en-VG" dirty="0"/>
          </a:p>
        </p:txBody>
      </p:sp>
      <p:sp>
        <p:nvSpPr>
          <p:cNvPr id="24" name="Rectangle 23"/>
          <p:cNvSpPr/>
          <p:nvPr/>
        </p:nvSpPr>
        <p:spPr>
          <a:xfrm>
            <a:off x="5013786" y="292159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endParaRPr lang="en-VG" dirty="0"/>
          </a:p>
        </p:txBody>
      </p:sp>
      <p:sp>
        <p:nvSpPr>
          <p:cNvPr id="25" name="Rectangle 24"/>
          <p:cNvSpPr/>
          <p:nvPr/>
        </p:nvSpPr>
        <p:spPr>
          <a:xfrm>
            <a:off x="4853057" y="3260419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endParaRPr lang="en-VG" dirty="0"/>
          </a:p>
        </p:txBody>
      </p:sp>
      <p:sp>
        <p:nvSpPr>
          <p:cNvPr id="26" name="Rectangle 25"/>
          <p:cNvSpPr/>
          <p:nvPr/>
        </p:nvSpPr>
        <p:spPr>
          <a:xfrm>
            <a:off x="4697824" y="3633302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endParaRPr lang="en-VG" dirty="0"/>
          </a:p>
        </p:txBody>
      </p:sp>
      <p:sp>
        <p:nvSpPr>
          <p:cNvPr id="27" name="Rectangle 26"/>
          <p:cNvSpPr/>
          <p:nvPr/>
        </p:nvSpPr>
        <p:spPr>
          <a:xfrm>
            <a:off x="4211455" y="468864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CC99"/>
                </a:solidFill>
                <a:latin typeface="Maiandra GD" panose="020E0502030308020204" pitchFamily="34" charset="0"/>
              </a:rPr>
              <a:t>Sterilisasi</a:t>
            </a:r>
            <a:endParaRPr lang="en-VG" dirty="0"/>
          </a:p>
        </p:txBody>
      </p:sp>
    </p:spTree>
    <p:extLst>
      <p:ext uri="{BB962C8B-B14F-4D97-AF65-F5344CB8AC3E}">
        <p14:creationId xmlns:p14="http://schemas.microsoft.com/office/powerpoint/2010/main" val="2191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394847"/>
            <a:ext cx="12192000" cy="276159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71958" y="433953"/>
            <a:ext cx="11820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Faktor</a:t>
            </a:r>
            <a:r>
              <a:rPr lang="en-US" sz="40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yang </a:t>
            </a:r>
            <a:r>
              <a:rPr lang="en-US" sz="40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digunakan</a:t>
            </a:r>
            <a:r>
              <a:rPr lang="en-US" sz="40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0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sebagai</a:t>
            </a:r>
            <a:r>
              <a:rPr lang="en-US" sz="40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0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perbandingan</a:t>
            </a:r>
            <a:endParaRPr lang="id-ID" sz="40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25844" y="1190788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25844" y="1193370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21683" y="2241766"/>
            <a:ext cx="781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1.</a:t>
            </a:r>
            <a:endParaRPr lang="en-VG" sz="6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3346" y="2364876"/>
            <a:ext cx="318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>
                <a:solidFill>
                  <a:schemeClr val="bg1"/>
                </a:solidFill>
                <a:latin typeface="Agency FB" panose="020B0503020202020204" pitchFamily="34" charset="0"/>
              </a:rPr>
              <a:t>Waktu</a:t>
            </a:r>
            <a:r>
              <a:rPr lang="en-US" sz="4000" u="sng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000" u="sng" dirty="0" err="1">
                <a:solidFill>
                  <a:schemeClr val="bg1"/>
                </a:solidFill>
                <a:latin typeface="Agency FB" panose="020B0503020202020204" pitchFamily="34" charset="0"/>
              </a:rPr>
              <a:t>Sterilisasi</a:t>
            </a:r>
            <a:endParaRPr lang="en-VG" sz="4000" u="sng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117" y="2088972"/>
            <a:ext cx="4860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</a:rPr>
              <a:t>ebelum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</a:rPr>
              <a:t> sterisilsasi </a:t>
            </a:r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</a:rPr>
              <a:t>(6 -12 Juni 2016)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117" y="2592582"/>
            <a:ext cx="6293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</a:rPr>
              <a:t>wal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</a:rPr>
              <a:t> sterilisasi / masa peralihan </a:t>
            </a:r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</a:rPr>
              <a:t>(13-15 Juni 2016)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117" y="3101396"/>
            <a:ext cx="564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Setelah</a:t>
            </a:r>
            <a:r>
              <a:rPr lang="id-ID" sz="2000" dirty="0">
                <a:solidFill>
                  <a:schemeClr val="bg1"/>
                </a:solidFill>
                <a:latin typeface="Arial" panose="020B0604020202020204" pitchFamily="34" charset="0"/>
              </a:rPr>
              <a:t> sterilisasi</a:t>
            </a:r>
            <a:r>
              <a:rPr lang="id-ID" sz="2000" b="1" dirty="0">
                <a:solidFill>
                  <a:schemeClr val="bg1"/>
                </a:solidFill>
                <a:latin typeface="Arial" panose="020B0604020202020204" pitchFamily="34" charset="0"/>
              </a:rPr>
              <a:t> (19 – 25 September 2016)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311" y="4855397"/>
            <a:ext cx="896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2.</a:t>
            </a:r>
            <a:endParaRPr lang="en-VG" sz="6000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4394" y="4888534"/>
            <a:ext cx="318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Jam </a:t>
            </a:r>
            <a:r>
              <a:rPr lang="en-US" sz="4000" u="sng" dirty="0" err="1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Operasional</a:t>
            </a:r>
            <a:endParaRPr lang="en-VG" sz="4000" u="sng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60047" y="4575786"/>
            <a:ext cx="4821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Jam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sibuk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pagi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: 05.00 – 09.00</a:t>
            </a:r>
            <a:endParaRPr lang="id-ID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60047" y="5084600"/>
            <a:ext cx="4821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Jam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sibuk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sore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: 16.00 – 20.00</a:t>
            </a:r>
            <a:endParaRPr lang="id-ID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0047" y="5593414"/>
            <a:ext cx="4821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Jam non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sibuk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pagi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: 09.00 – 16.00 </a:t>
            </a:r>
            <a:endParaRPr lang="id-ID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60047" y="6077552"/>
            <a:ext cx="516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Jam non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sibuk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malam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: 20.00 – 05.00 </a:t>
            </a:r>
            <a:endParaRPr lang="id-ID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5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94847"/>
            <a:ext cx="12192000" cy="276159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71958" y="433953"/>
            <a:ext cx="11701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Perbandingan 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Rata-rata </a:t>
            </a:r>
            <a:r>
              <a:rPr lang="id-ID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Headwa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y</a:t>
            </a:r>
            <a:endParaRPr lang="id-ID" sz="44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25844" y="1190788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425844" y="1193370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394847"/>
            <a:ext cx="1169551" cy="2761590"/>
          </a:xfrm>
          <a:prstGeom prst="rect">
            <a:avLst/>
          </a:prstGeom>
          <a:solidFill>
            <a:srgbClr val="00CC99">
              <a:alpha val="48000"/>
            </a:srgb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</a:rPr>
              <a:t>Koridor Sterilisasi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4156437"/>
            <a:ext cx="1169551" cy="2761590"/>
          </a:xfrm>
          <a:prstGeom prst="rect">
            <a:avLst/>
          </a:prstGeom>
          <a:solidFill>
            <a:srgbClr val="00CC99">
              <a:alpha val="48000"/>
            </a:srgb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</a:rPr>
              <a:t>Koridor </a:t>
            </a:r>
          </a:p>
          <a:p>
            <a:pPr algn="ctr"/>
            <a:r>
              <a:rPr lang="id-ID" sz="3200" b="1" dirty="0">
                <a:solidFill>
                  <a:schemeClr val="bg1"/>
                </a:solidFill>
              </a:rPr>
              <a:t>Non-Sterilisasi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CED0259-8ABF-416F-B0DA-1EACA1F1F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671961"/>
              </p:ext>
            </p:extLst>
          </p:nvPr>
        </p:nvGraphicFramePr>
        <p:xfrm>
          <a:off x="1425844" y="1392265"/>
          <a:ext cx="5212118" cy="259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FD0DB22-EE82-4338-8C71-E9B3C2007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030704"/>
              </p:ext>
            </p:extLst>
          </p:nvPr>
        </p:nvGraphicFramePr>
        <p:xfrm>
          <a:off x="6866225" y="1392263"/>
          <a:ext cx="5178923" cy="2596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18E8D34-ED0A-4531-AF64-48B57E0FD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119714"/>
              </p:ext>
            </p:extLst>
          </p:nvPr>
        </p:nvGraphicFramePr>
        <p:xfrm>
          <a:off x="4031903" y="4195585"/>
          <a:ext cx="4750340" cy="2604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40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8" y="433953"/>
            <a:ext cx="1170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Anilisis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Pengaruh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Sterilisasi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terhadap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Waktu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Headway</a:t>
            </a:r>
            <a:endParaRPr lang="id-ID" sz="44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25844" y="1904234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425844" y="1909246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958" y="4054176"/>
            <a:ext cx="7783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Pengujian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dilakukan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pada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saat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pPr marL="719138" indent="-3683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Jam </a:t>
            </a:r>
            <a:r>
              <a:rPr lang="en-US" sz="2800" dirty="0" err="1">
                <a:solidFill>
                  <a:schemeClr val="bg1"/>
                </a:solidFill>
              </a:rPr>
              <a:t>sibuk</a:t>
            </a:r>
            <a:endParaRPr lang="en-US" sz="2800" dirty="0">
              <a:solidFill>
                <a:schemeClr val="bg1"/>
              </a:solidFill>
            </a:endParaRPr>
          </a:p>
          <a:p>
            <a:pPr marL="719138" indent="-3683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Setelah</a:t>
            </a:r>
            <a:r>
              <a:rPr lang="en-US" sz="2800" dirty="0">
                <a:solidFill>
                  <a:schemeClr val="bg1"/>
                </a:solidFill>
              </a:rPr>
              <a:t> &amp; </a:t>
            </a:r>
            <a:r>
              <a:rPr lang="en-US" sz="2800" dirty="0" err="1">
                <a:solidFill>
                  <a:schemeClr val="bg1"/>
                </a:solidFill>
              </a:rPr>
              <a:t>sebelum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endParaRPr lang="en-US" sz="2800" dirty="0">
              <a:solidFill>
                <a:schemeClr val="bg1"/>
              </a:solidFill>
            </a:endParaRPr>
          </a:p>
          <a:p>
            <a:pPr marL="719138" indent="-3683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kerja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VG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958" y="2551929"/>
            <a:ext cx="9628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Pengujian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dilakukan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terhadap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pPr marL="350838"/>
            <a:r>
              <a:rPr lang="en-US" sz="2800" dirty="0">
                <a:solidFill>
                  <a:schemeClr val="bg1"/>
                </a:solidFill>
              </a:rPr>
              <a:t>Median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headway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setiap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koridor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setiap</a:t>
            </a:r>
            <a:r>
              <a:rPr lang="en-US" sz="2800" dirty="0">
                <a:solidFill>
                  <a:schemeClr val="bg1"/>
                </a:solidFill>
              </a:rPr>
              <a:t> jam</a:t>
            </a:r>
            <a:endParaRPr lang="en-V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8" y="433953"/>
            <a:ext cx="1170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Anilisis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Pengaruh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Sterilisasi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terhadap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Waktu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Headway</a:t>
            </a:r>
            <a:endParaRPr lang="id-ID" sz="44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25844" y="1904234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425844" y="1909246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642" y="3656360"/>
            <a:ext cx="836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Taraf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Nyata</a:t>
            </a:r>
            <a:r>
              <a:rPr lang="en-US" sz="2800" b="1" dirty="0">
                <a:solidFill>
                  <a:schemeClr val="bg1"/>
                </a:solidFill>
              </a:rPr>
              <a:t> (</a:t>
            </a:r>
            <a:r>
              <a:rPr lang="el-GR" sz="2800" b="1" dirty="0">
                <a:solidFill>
                  <a:schemeClr val="bg1"/>
                </a:solidFill>
              </a:rPr>
              <a:t>α</a:t>
            </a:r>
            <a:r>
              <a:rPr lang="en-US" sz="2800" b="1" dirty="0">
                <a:solidFill>
                  <a:schemeClr val="bg1"/>
                </a:solidFill>
              </a:rPr>
              <a:t>) : </a:t>
            </a:r>
            <a:r>
              <a:rPr lang="en-US" sz="2800" dirty="0">
                <a:solidFill>
                  <a:schemeClr val="bg1"/>
                </a:solidFill>
              </a:rPr>
              <a:t>5%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VG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44" y="2420376"/>
            <a:ext cx="624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Kenormalan</a:t>
            </a:r>
            <a:r>
              <a:rPr lang="en-US" sz="2800" b="1" dirty="0">
                <a:solidFill>
                  <a:schemeClr val="bg1"/>
                </a:solidFill>
              </a:rPr>
              <a:t> data : </a:t>
            </a:r>
            <a:r>
              <a:rPr lang="en-US" sz="2800" dirty="0" err="1">
                <a:solidFill>
                  <a:schemeClr val="bg1"/>
                </a:solidFill>
              </a:rPr>
              <a:t>Tidak</a:t>
            </a:r>
            <a:r>
              <a:rPr lang="en-US" sz="2800" dirty="0">
                <a:solidFill>
                  <a:schemeClr val="bg1"/>
                </a:solidFill>
              </a:rPr>
              <a:t> Normal</a:t>
            </a:r>
            <a:endParaRPr lang="en-VG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643" y="3038368"/>
            <a:ext cx="836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Metode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Uji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Pengaruh</a:t>
            </a:r>
            <a:r>
              <a:rPr lang="en-US" sz="2800" b="1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</a:rPr>
              <a:t>Uji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Berpasangan</a:t>
            </a:r>
            <a:r>
              <a:rPr lang="en-US" sz="2800" dirty="0">
                <a:solidFill>
                  <a:schemeClr val="bg1"/>
                </a:solidFill>
              </a:rPr>
              <a:t> – Sign Test</a:t>
            </a:r>
            <a:endParaRPr lang="en-VG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642" y="4203632"/>
            <a:ext cx="11692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Hipotesis</a:t>
            </a:r>
            <a:r>
              <a:rPr lang="en-US" sz="2800" b="1" dirty="0">
                <a:solidFill>
                  <a:schemeClr val="bg1"/>
                </a:solidFill>
              </a:rPr>
              <a:t> :</a:t>
            </a:r>
          </a:p>
          <a:p>
            <a:pPr marL="719138" lvl="1" indent="-261938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H0: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Median headway </a:t>
            </a:r>
            <a:r>
              <a:rPr lang="en-US" sz="2800" b="1" dirty="0" err="1">
                <a:solidFill>
                  <a:schemeClr val="bg1"/>
                </a:solidFill>
              </a:rPr>
              <a:t>setelah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≥ </a:t>
            </a:r>
            <a:r>
              <a:rPr lang="en-US" sz="2800" dirty="0">
                <a:solidFill>
                  <a:schemeClr val="bg1"/>
                </a:solidFill>
              </a:rPr>
              <a:t>Median headway </a:t>
            </a:r>
            <a:r>
              <a:rPr lang="en-US" sz="2800" dirty="0" err="1">
                <a:solidFill>
                  <a:schemeClr val="bg1"/>
                </a:solidFill>
              </a:rPr>
              <a:t>sebelum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tidak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menurunkan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headway)</a:t>
            </a:r>
          </a:p>
          <a:p>
            <a:pPr marL="622300" lvl="1" indent="-1651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H1: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Median headway </a:t>
            </a:r>
            <a:r>
              <a:rPr lang="en-US" sz="2800" b="1" dirty="0" err="1">
                <a:solidFill>
                  <a:schemeClr val="bg1"/>
                </a:solidFill>
              </a:rPr>
              <a:t>setelah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&lt; Median headway </a:t>
            </a:r>
            <a:r>
              <a:rPr lang="en-US" sz="2800" dirty="0" err="1">
                <a:solidFill>
                  <a:schemeClr val="bg1"/>
                </a:solidFill>
              </a:rPr>
              <a:t>sebelum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menurunkan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headway)</a:t>
            </a:r>
          </a:p>
        </p:txBody>
      </p:sp>
    </p:spTree>
    <p:extLst>
      <p:ext uri="{BB962C8B-B14F-4D97-AF65-F5344CB8AC3E}">
        <p14:creationId xmlns:p14="http://schemas.microsoft.com/office/powerpoint/2010/main" val="371685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8" y="433953"/>
            <a:ext cx="1170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Anilisis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Pengaruh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Sterilisasi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terhadap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</a:t>
            </a:r>
            <a:r>
              <a:rPr lang="en-US" sz="4400" b="1" spc="300" dirty="0" err="1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Waktu</a:t>
            </a:r>
            <a:r>
              <a:rPr lang="en-US" sz="4400" b="1" spc="300" dirty="0"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Headway</a:t>
            </a:r>
            <a:endParaRPr lang="id-ID" sz="4400" b="1" spc="300" dirty="0"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25844" y="1904234"/>
            <a:ext cx="10766156" cy="10024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425844" y="1909246"/>
            <a:ext cx="10766156" cy="10024"/>
          </a:xfrm>
          <a:prstGeom prst="line">
            <a:avLst/>
          </a:prstGeom>
          <a:ln w="57150">
            <a:solidFill>
              <a:srgbClr val="00CC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187" y="2523373"/>
            <a:ext cx="980548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bg1"/>
                </a:solidFill>
              </a:rPr>
              <a:t>Hasil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Pengujian</a:t>
            </a:r>
            <a:endParaRPr lang="en-US" sz="2800" b="1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Koridor</a:t>
            </a:r>
            <a:r>
              <a:rPr lang="en-US" sz="2800" b="1" dirty="0">
                <a:solidFill>
                  <a:schemeClr val="bg1"/>
                </a:solidFill>
              </a:rPr>
              <a:t> 5: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tidak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menurunkan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headway</a:t>
            </a:r>
            <a:endParaRPr lang="en-US" sz="2800" b="1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Koridor</a:t>
            </a:r>
            <a:r>
              <a:rPr lang="en-US" sz="2800" b="1" dirty="0">
                <a:solidFill>
                  <a:schemeClr val="bg1"/>
                </a:solidFill>
              </a:rPr>
              <a:t> 6: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menurunkan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headway</a:t>
            </a:r>
            <a:endParaRPr lang="en-US" sz="2800" b="1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Koridor</a:t>
            </a:r>
            <a:r>
              <a:rPr lang="en-US" sz="2800" b="1" dirty="0">
                <a:solidFill>
                  <a:schemeClr val="bg1"/>
                </a:solidFill>
              </a:rPr>
              <a:t> 9: </a:t>
            </a:r>
            <a:r>
              <a:rPr lang="en-US" sz="2800" dirty="0" err="1">
                <a:solidFill>
                  <a:schemeClr val="bg1"/>
                </a:solidFill>
              </a:rPr>
              <a:t>sterilisasi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menurunkan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waktu</a:t>
            </a:r>
            <a:r>
              <a:rPr lang="en-US" sz="2800" dirty="0">
                <a:solidFill>
                  <a:schemeClr val="bg1"/>
                </a:solidFill>
              </a:rPr>
              <a:t> headway</a:t>
            </a:r>
            <a:endParaRPr lang="en-V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4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492</Words>
  <Application>Microsoft Office PowerPoint</Application>
  <PresentationFormat>Widescreen</PresentationFormat>
  <Paragraphs>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 Unicode MS</vt:lpstr>
      <vt:lpstr>Agency FB</vt:lpstr>
      <vt:lpstr>AR ESSENCE</vt:lpstr>
      <vt:lpstr>Arial</vt:lpstr>
      <vt:lpstr>Bookman Old Style</vt:lpstr>
      <vt:lpstr>Calibri</vt:lpstr>
      <vt:lpstr>Calibri Light</vt:lpstr>
      <vt:lpstr>Comic Sans MS</vt:lpstr>
      <vt:lpstr>Freestyle Script</vt:lpstr>
      <vt:lpstr>Maiandra GD</vt:lpstr>
      <vt:lpstr>Tw Cen MT Condensed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Dewi Lestari</dc:creator>
  <cp:lastModifiedBy>Dewi Lestari</cp:lastModifiedBy>
  <cp:revision>116</cp:revision>
  <dcterms:created xsi:type="dcterms:W3CDTF">2016-12-17T15:04:53Z</dcterms:created>
  <dcterms:modified xsi:type="dcterms:W3CDTF">2017-02-25T06:32:50Z</dcterms:modified>
</cp:coreProperties>
</file>