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1" r:id="rId2"/>
    <p:sldId id="258" r:id="rId3"/>
    <p:sldId id="354" r:id="rId4"/>
    <p:sldId id="257" r:id="rId5"/>
    <p:sldId id="347" r:id="rId6"/>
    <p:sldId id="266" r:id="rId7"/>
    <p:sldId id="348" r:id="rId8"/>
    <p:sldId id="358" r:id="rId9"/>
    <p:sldId id="350" r:id="rId10"/>
    <p:sldId id="310" r:id="rId11"/>
    <p:sldId id="359" r:id="rId12"/>
    <p:sldId id="357" r:id="rId13"/>
  </p:sldIdLst>
  <p:sldSz cx="9144000" cy="5143500" type="screen16x9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79B"/>
    <a:srgbClr val="515662"/>
    <a:srgbClr val="1D9485"/>
    <a:srgbClr val="0C8974"/>
    <a:srgbClr val="3C424F"/>
    <a:srgbClr val="382F29"/>
    <a:srgbClr val="20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8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01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Postive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Agus</c:v>
                </c:pt>
                <c:pt idx="1">
                  <c:v>Ahok</c:v>
                </c:pt>
                <c:pt idx="2">
                  <c:v>Anies</c:v>
                </c:pt>
              </c:strCache>
            </c:strRef>
          </c:cat>
          <c:val>
            <c:numRef>
              <c:f>Sheet1!$B$3:$D$3</c:f>
              <c:numCache>
                <c:formatCode>0.00%</c:formatCode>
                <c:ptCount val="3"/>
                <c:pt idx="0">
                  <c:v>0.32150000000000001</c:v>
                </c:pt>
                <c:pt idx="1">
                  <c:v>0.12429999999999999</c:v>
                </c:pt>
                <c:pt idx="2">
                  <c:v>0.4365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9C-481E-890E-63D8CED7D2CF}"/>
            </c:ext>
          </c:extLst>
        </c:ser>
        <c:ser>
          <c:idx val="2"/>
          <c:order val="1"/>
          <c:tx>
            <c:strRef>
              <c:f>Sheet1!$A$4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Agus</c:v>
                </c:pt>
                <c:pt idx="1">
                  <c:v>Ahok</c:v>
                </c:pt>
                <c:pt idx="2">
                  <c:v>Anies</c:v>
                </c:pt>
              </c:strCache>
            </c:strRef>
          </c:cat>
          <c:val>
            <c:numRef>
              <c:f>Sheet1!$B$4:$D$4</c:f>
              <c:numCache>
                <c:formatCode>0.00%</c:formatCode>
                <c:ptCount val="3"/>
                <c:pt idx="0">
                  <c:v>0.42099999999999999</c:v>
                </c:pt>
                <c:pt idx="1">
                  <c:v>0.62319999999999998</c:v>
                </c:pt>
                <c:pt idx="2">
                  <c:v>0.2354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9C-481E-890E-63D8CED7D2CF}"/>
            </c:ext>
          </c:extLst>
        </c:ser>
        <c:ser>
          <c:idx val="0"/>
          <c:order val="2"/>
          <c:tx>
            <c:strRef>
              <c:f>Sheet1!$A$2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Agus</c:v>
                </c:pt>
                <c:pt idx="1">
                  <c:v>Ahok</c:v>
                </c:pt>
                <c:pt idx="2">
                  <c:v>Anies</c:v>
                </c:pt>
              </c:strCache>
            </c:strRef>
          </c:cat>
          <c:val>
            <c:numRef>
              <c:f>Sheet1!$B$2:$D$2</c:f>
              <c:numCache>
                <c:formatCode>0.00%</c:formatCode>
                <c:ptCount val="3"/>
                <c:pt idx="0">
                  <c:v>0.25750000000000006</c:v>
                </c:pt>
                <c:pt idx="1">
                  <c:v>0.25250000000000006</c:v>
                </c:pt>
                <c:pt idx="2">
                  <c:v>0.32810000000000006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9C-481E-890E-63D8CED7D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50356016"/>
        <c:axId val="650357136"/>
      </c:barChart>
      <c:catAx>
        <c:axId val="65035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Titillium"/>
                <a:ea typeface="+mn-ea"/>
                <a:cs typeface="+mn-cs"/>
              </a:defRPr>
            </a:pPr>
            <a:endParaRPr lang="en-US"/>
          </a:p>
        </c:txPr>
        <c:crossAx val="650357136"/>
        <c:crosses val="autoZero"/>
        <c:auto val="1"/>
        <c:lblAlgn val="ctr"/>
        <c:lblOffset val="100"/>
        <c:noMultiLvlLbl val="0"/>
      </c:catAx>
      <c:valAx>
        <c:axId val="65035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Titillium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C717F-E32B-40F8-A06D-8CC7535DC25F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F3CBE-0002-4933-B7FD-F01DCF1A3A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7539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3CBE-0002-4933-B7FD-F01DCF1A3A15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335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3CBE-0002-4933-B7FD-F01DCF1A3A15}" type="slidenum">
              <a:rPr lang="zh-HK" altLang="en-US" smtClean="0"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975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3CBE-0002-4933-B7FD-F01DCF1A3A15}" type="slidenum">
              <a:rPr lang="zh-HK" altLang="en-US" smtClean="0"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80891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3CBE-0002-4933-B7FD-F01DCF1A3A15}" type="slidenum">
              <a:rPr lang="zh-HK" altLang="en-US" smtClean="0">
                <a:solidFill>
                  <a:prstClr val="black"/>
                </a:solidFill>
              </a:rPr>
              <a:pPr/>
              <a:t>8</a:t>
            </a:fld>
            <a:endParaRPr lang="zh-HK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14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3CBE-0002-4933-B7FD-F01DCF1A3A15}" type="slidenum">
              <a:rPr lang="zh-HK" altLang="en-US" smtClean="0"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766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F3CBE-0002-4933-B7FD-F01DCF1A3A15}" type="slidenum">
              <a:rPr lang="zh-HK" altLang="en-US" smtClean="0">
                <a:solidFill>
                  <a:prstClr val="black"/>
                </a:solidFill>
              </a:rPr>
              <a:pPr/>
              <a:t>12</a:t>
            </a:fld>
            <a:endParaRPr lang="zh-HK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2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9144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2125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185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298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709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7558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0633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146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9889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189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160F-B10F-49AC-A719-632CE8EACAF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3615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2EA9-C277-42E9-A1A6-88F315DDFC79}" type="datetimeFigureOut">
              <a:rPr lang="zh-HK" altLang="en-US" smtClean="0"/>
              <a:t>24/2/2017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160F-B10F-49AC-A719-632CE8EACAF2}" type="slidenum">
              <a:rPr lang="zh-HK" altLang="en-US" smtClean="0"/>
              <a:t>‹#›</a:t>
            </a:fld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9499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224028" y="3889248"/>
            <a:ext cx="1710000" cy="2880000"/>
          </a:xfrm>
          <a:custGeom>
            <a:avLst/>
            <a:gdLst>
              <a:gd name="T0" fmla="*/ 76 w 153"/>
              <a:gd name="T1" fmla="*/ 0 h 244"/>
              <a:gd name="T2" fmla="*/ 51 w 153"/>
              <a:gd name="T3" fmla="*/ 25 h 244"/>
              <a:gd name="T4" fmla="*/ 76 w 153"/>
              <a:gd name="T5" fmla="*/ 50 h 244"/>
              <a:gd name="T6" fmla="*/ 101 w 153"/>
              <a:gd name="T7" fmla="*/ 25 h 244"/>
              <a:gd name="T8" fmla="*/ 76 w 153"/>
              <a:gd name="T9" fmla="*/ 0 h 244"/>
              <a:gd name="T10" fmla="*/ 118 w 153"/>
              <a:gd name="T11" fmla="*/ 235 h 244"/>
              <a:gd name="T12" fmla="*/ 111 w 153"/>
              <a:gd name="T13" fmla="*/ 244 h 244"/>
              <a:gd name="T14" fmla="*/ 98 w 153"/>
              <a:gd name="T15" fmla="*/ 239 h 244"/>
              <a:gd name="T16" fmla="*/ 92 w 153"/>
              <a:gd name="T17" fmla="*/ 226 h 244"/>
              <a:gd name="T18" fmla="*/ 78 w 153"/>
              <a:gd name="T19" fmla="*/ 155 h 244"/>
              <a:gd name="T20" fmla="*/ 76 w 153"/>
              <a:gd name="T21" fmla="*/ 155 h 244"/>
              <a:gd name="T22" fmla="*/ 75 w 153"/>
              <a:gd name="T23" fmla="*/ 155 h 244"/>
              <a:gd name="T24" fmla="*/ 61 w 153"/>
              <a:gd name="T25" fmla="*/ 226 h 244"/>
              <a:gd name="T26" fmla="*/ 55 w 153"/>
              <a:gd name="T27" fmla="*/ 239 h 244"/>
              <a:gd name="T28" fmla="*/ 42 w 153"/>
              <a:gd name="T29" fmla="*/ 244 h 244"/>
              <a:gd name="T30" fmla="*/ 34 w 153"/>
              <a:gd name="T31" fmla="*/ 235 h 244"/>
              <a:gd name="T32" fmla="*/ 43 w 153"/>
              <a:gd name="T33" fmla="*/ 108 h 244"/>
              <a:gd name="T34" fmla="*/ 25 w 153"/>
              <a:gd name="T35" fmla="*/ 132 h 244"/>
              <a:gd name="T36" fmla="*/ 8 w 153"/>
              <a:gd name="T37" fmla="*/ 143 h 244"/>
              <a:gd name="T38" fmla="*/ 0 w 153"/>
              <a:gd name="T39" fmla="*/ 136 h 244"/>
              <a:gd name="T40" fmla="*/ 1 w 153"/>
              <a:gd name="T41" fmla="*/ 132 h 244"/>
              <a:gd name="T42" fmla="*/ 32 w 153"/>
              <a:gd name="T43" fmla="*/ 70 h 244"/>
              <a:gd name="T44" fmla="*/ 42 w 153"/>
              <a:gd name="T45" fmla="*/ 60 h 244"/>
              <a:gd name="T46" fmla="*/ 53 w 153"/>
              <a:gd name="T47" fmla="*/ 57 h 244"/>
              <a:gd name="T48" fmla="*/ 76 w 153"/>
              <a:gd name="T49" fmla="*/ 57 h 244"/>
              <a:gd name="T50" fmla="*/ 99 w 153"/>
              <a:gd name="T51" fmla="*/ 57 h 244"/>
              <a:gd name="T52" fmla="*/ 110 w 153"/>
              <a:gd name="T53" fmla="*/ 60 h 244"/>
              <a:gd name="T54" fmla="*/ 121 w 153"/>
              <a:gd name="T55" fmla="*/ 70 h 244"/>
              <a:gd name="T56" fmla="*/ 151 w 153"/>
              <a:gd name="T57" fmla="*/ 132 h 244"/>
              <a:gd name="T58" fmla="*/ 153 w 153"/>
              <a:gd name="T59" fmla="*/ 136 h 244"/>
              <a:gd name="T60" fmla="*/ 145 w 153"/>
              <a:gd name="T61" fmla="*/ 143 h 244"/>
              <a:gd name="T62" fmla="*/ 128 w 153"/>
              <a:gd name="T63" fmla="*/ 132 h 244"/>
              <a:gd name="T64" fmla="*/ 110 w 153"/>
              <a:gd name="T65" fmla="*/ 108 h 244"/>
              <a:gd name="T66" fmla="*/ 118 w 153"/>
              <a:gd name="T67" fmla="*/ 23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244">
                <a:moveTo>
                  <a:pt x="76" y="0"/>
                </a:moveTo>
                <a:cubicBezTo>
                  <a:pt x="63" y="0"/>
                  <a:pt x="51" y="11"/>
                  <a:pt x="51" y="25"/>
                </a:cubicBezTo>
                <a:cubicBezTo>
                  <a:pt x="51" y="38"/>
                  <a:pt x="63" y="50"/>
                  <a:pt x="76" y="50"/>
                </a:cubicBezTo>
                <a:cubicBezTo>
                  <a:pt x="90" y="50"/>
                  <a:pt x="101" y="38"/>
                  <a:pt x="101" y="25"/>
                </a:cubicBezTo>
                <a:cubicBezTo>
                  <a:pt x="101" y="11"/>
                  <a:pt x="90" y="0"/>
                  <a:pt x="76" y="0"/>
                </a:cubicBezTo>
                <a:close/>
                <a:moveTo>
                  <a:pt x="118" y="235"/>
                </a:moveTo>
                <a:cubicBezTo>
                  <a:pt x="118" y="239"/>
                  <a:pt x="115" y="244"/>
                  <a:pt x="111" y="244"/>
                </a:cubicBezTo>
                <a:cubicBezTo>
                  <a:pt x="107" y="244"/>
                  <a:pt x="102" y="243"/>
                  <a:pt x="98" y="239"/>
                </a:cubicBezTo>
                <a:cubicBezTo>
                  <a:pt x="94" y="235"/>
                  <a:pt x="93" y="231"/>
                  <a:pt x="92" y="226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5" y="155"/>
                  <a:pt x="75" y="155"/>
                  <a:pt x="75" y="155"/>
                </a:cubicBezTo>
                <a:cubicBezTo>
                  <a:pt x="61" y="226"/>
                  <a:pt x="61" y="226"/>
                  <a:pt x="61" y="226"/>
                </a:cubicBezTo>
                <a:cubicBezTo>
                  <a:pt x="60" y="231"/>
                  <a:pt x="58" y="235"/>
                  <a:pt x="55" y="239"/>
                </a:cubicBezTo>
                <a:cubicBezTo>
                  <a:pt x="51" y="243"/>
                  <a:pt x="46" y="244"/>
                  <a:pt x="42" y="244"/>
                </a:cubicBezTo>
                <a:cubicBezTo>
                  <a:pt x="38" y="244"/>
                  <a:pt x="34" y="239"/>
                  <a:pt x="34" y="235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0" y="138"/>
                  <a:pt x="16" y="143"/>
                  <a:pt x="8" y="143"/>
                </a:cubicBezTo>
                <a:cubicBezTo>
                  <a:pt x="4" y="143"/>
                  <a:pt x="0" y="140"/>
                  <a:pt x="0" y="136"/>
                </a:cubicBezTo>
                <a:cubicBezTo>
                  <a:pt x="0" y="134"/>
                  <a:pt x="0" y="133"/>
                  <a:pt x="1" y="132"/>
                </a:cubicBezTo>
                <a:cubicBezTo>
                  <a:pt x="32" y="70"/>
                  <a:pt x="32" y="70"/>
                  <a:pt x="32" y="70"/>
                </a:cubicBezTo>
                <a:cubicBezTo>
                  <a:pt x="34" y="66"/>
                  <a:pt x="38" y="62"/>
                  <a:pt x="42" y="60"/>
                </a:cubicBezTo>
                <a:cubicBezTo>
                  <a:pt x="45" y="58"/>
                  <a:pt x="49" y="57"/>
                  <a:pt x="53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103" y="57"/>
                  <a:pt x="107" y="58"/>
                  <a:pt x="110" y="60"/>
                </a:cubicBezTo>
                <a:cubicBezTo>
                  <a:pt x="115" y="62"/>
                  <a:pt x="118" y="66"/>
                  <a:pt x="121" y="70"/>
                </a:cubicBezTo>
                <a:cubicBezTo>
                  <a:pt x="151" y="132"/>
                  <a:pt x="151" y="132"/>
                  <a:pt x="151" y="132"/>
                </a:cubicBezTo>
                <a:cubicBezTo>
                  <a:pt x="152" y="133"/>
                  <a:pt x="153" y="134"/>
                  <a:pt x="153" y="136"/>
                </a:cubicBezTo>
                <a:cubicBezTo>
                  <a:pt x="153" y="140"/>
                  <a:pt x="149" y="143"/>
                  <a:pt x="145" y="143"/>
                </a:cubicBezTo>
                <a:cubicBezTo>
                  <a:pt x="136" y="143"/>
                  <a:pt x="132" y="138"/>
                  <a:pt x="128" y="132"/>
                </a:cubicBezTo>
                <a:cubicBezTo>
                  <a:pt x="110" y="108"/>
                  <a:pt x="110" y="108"/>
                  <a:pt x="110" y="108"/>
                </a:cubicBezTo>
                <a:lnTo>
                  <a:pt x="118" y="23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910030"/>
            <a:ext cx="3676650" cy="1323439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atin typeface="Titillium Bd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" y="1925418"/>
            <a:ext cx="3448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altLang="zh-HK" sz="4000" b="1" dirty="0">
                <a:solidFill>
                  <a:schemeClr val="bg1"/>
                </a:solidFill>
                <a:latin typeface="Titillium Bd"/>
              </a:rPr>
              <a:t>Election</a:t>
            </a:r>
          </a:p>
          <a:p>
            <a:pPr algn="r"/>
            <a:r>
              <a:rPr lang="id-ID" altLang="zh-HK" sz="4000" b="1" dirty="0">
                <a:solidFill>
                  <a:schemeClr val="bg1"/>
                </a:solidFill>
                <a:latin typeface="Titillium Bd"/>
              </a:rPr>
              <a:t>Buzz</a:t>
            </a:r>
            <a:endParaRPr lang="en-US" altLang="zh-HK" sz="1200" b="1" dirty="0">
              <a:solidFill>
                <a:schemeClr val="bg1"/>
              </a:solidFill>
              <a:latin typeface="Titillium Bd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76650" y="1910031"/>
            <a:ext cx="5467350" cy="132343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atin typeface="Titillium B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0950" y="2140861"/>
            <a:ext cx="4581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HK" sz="2400" dirty="0">
                <a:latin typeface="Titillium Bd"/>
              </a:rPr>
              <a:t>Behind The Scene of Pilkada DKI Jakarta </a:t>
            </a:r>
            <a:r>
              <a:rPr lang="id-ID" altLang="zh-HK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2017</a:t>
            </a: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472292" y="3889248"/>
            <a:ext cx="1710000" cy="2880000"/>
          </a:xfrm>
          <a:custGeom>
            <a:avLst/>
            <a:gdLst>
              <a:gd name="T0" fmla="*/ 76 w 153"/>
              <a:gd name="T1" fmla="*/ 0 h 244"/>
              <a:gd name="T2" fmla="*/ 51 w 153"/>
              <a:gd name="T3" fmla="*/ 25 h 244"/>
              <a:gd name="T4" fmla="*/ 76 w 153"/>
              <a:gd name="T5" fmla="*/ 50 h 244"/>
              <a:gd name="T6" fmla="*/ 101 w 153"/>
              <a:gd name="T7" fmla="*/ 25 h 244"/>
              <a:gd name="T8" fmla="*/ 76 w 153"/>
              <a:gd name="T9" fmla="*/ 0 h 244"/>
              <a:gd name="T10" fmla="*/ 118 w 153"/>
              <a:gd name="T11" fmla="*/ 235 h 244"/>
              <a:gd name="T12" fmla="*/ 111 w 153"/>
              <a:gd name="T13" fmla="*/ 244 h 244"/>
              <a:gd name="T14" fmla="*/ 98 w 153"/>
              <a:gd name="T15" fmla="*/ 239 h 244"/>
              <a:gd name="T16" fmla="*/ 92 w 153"/>
              <a:gd name="T17" fmla="*/ 226 h 244"/>
              <a:gd name="T18" fmla="*/ 78 w 153"/>
              <a:gd name="T19" fmla="*/ 155 h 244"/>
              <a:gd name="T20" fmla="*/ 76 w 153"/>
              <a:gd name="T21" fmla="*/ 155 h 244"/>
              <a:gd name="T22" fmla="*/ 75 w 153"/>
              <a:gd name="T23" fmla="*/ 155 h 244"/>
              <a:gd name="T24" fmla="*/ 61 w 153"/>
              <a:gd name="T25" fmla="*/ 226 h 244"/>
              <a:gd name="T26" fmla="*/ 55 w 153"/>
              <a:gd name="T27" fmla="*/ 239 h 244"/>
              <a:gd name="T28" fmla="*/ 42 w 153"/>
              <a:gd name="T29" fmla="*/ 244 h 244"/>
              <a:gd name="T30" fmla="*/ 34 w 153"/>
              <a:gd name="T31" fmla="*/ 235 h 244"/>
              <a:gd name="T32" fmla="*/ 43 w 153"/>
              <a:gd name="T33" fmla="*/ 108 h 244"/>
              <a:gd name="T34" fmla="*/ 25 w 153"/>
              <a:gd name="T35" fmla="*/ 132 h 244"/>
              <a:gd name="T36" fmla="*/ 8 w 153"/>
              <a:gd name="T37" fmla="*/ 143 h 244"/>
              <a:gd name="T38" fmla="*/ 0 w 153"/>
              <a:gd name="T39" fmla="*/ 136 h 244"/>
              <a:gd name="T40" fmla="*/ 1 w 153"/>
              <a:gd name="T41" fmla="*/ 132 h 244"/>
              <a:gd name="T42" fmla="*/ 32 w 153"/>
              <a:gd name="T43" fmla="*/ 70 h 244"/>
              <a:gd name="T44" fmla="*/ 42 w 153"/>
              <a:gd name="T45" fmla="*/ 60 h 244"/>
              <a:gd name="T46" fmla="*/ 53 w 153"/>
              <a:gd name="T47" fmla="*/ 57 h 244"/>
              <a:gd name="T48" fmla="*/ 76 w 153"/>
              <a:gd name="T49" fmla="*/ 57 h 244"/>
              <a:gd name="T50" fmla="*/ 99 w 153"/>
              <a:gd name="T51" fmla="*/ 57 h 244"/>
              <a:gd name="T52" fmla="*/ 110 w 153"/>
              <a:gd name="T53" fmla="*/ 60 h 244"/>
              <a:gd name="T54" fmla="*/ 121 w 153"/>
              <a:gd name="T55" fmla="*/ 70 h 244"/>
              <a:gd name="T56" fmla="*/ 151 w 153"/>
              <a:gd name="T57" fmla="*/ 132 h 244"/>
              <a:gd name="T58" fmla="*/ 153 w 153"/>
              <a:gd name="T59" fmla="*/ 136 h 244"/>
              <a:gd name="T60" fmla="*/ 145 w 153"/>
              <a:gd name="T61" fmla="*/ 143 h 244"/>
              <a:gd name="T62" fmla="*/ 128 w 153"/>
              <a:gd name="T63" fmla="*/ 132 h 244"/>
              <a:gd name="T64" fmla="*/ 110 w 153"/>
              <a:gd name="T65" fmla="*/ 108 h 244"/>
              <a:gd name="T66" fmla="*/ 118 w 153"/>
              <a:gd name="T67" fmla="*/ 23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244">
                <a:moveTo>
                  <a:pt x="76" y="0"/>
                </a:moveTo>
                <a:cubicBezTo>
                  <a:pt x="63" y="0"/>
                  <a:pt x="51" y="11"/>
                  <a:pt x="51" y="25"/>
                </a:cubicBezTo>
                <a:cubicBezTo>
                  <a:pt x="51" y="38"/>
                  <a:pt x="63" y="50"/>
                  <a:pt x="76" y="50"/>
                </a:cubicBezTo>
                <a:cubicBezTo>
                  <a:pt x="90" y="50"/>
                  <a:pt x="101" y="38"/>
                  <a:pt x="101" y="25"/>
                </a:cubicBezTo>
                <a:cubicBezTo>
                  <a:pt x="101" y="11"/>
                  <a:pt x="90" y="0"/>
                  <a:pt x="76" y="0"/>
                </a:cubicBezTo>
                <a:close/>
                <a:moveTo>
                  <a:pt x="118" y="235"/>
                </a:moveTo>
                <a:cubicBezTo>
                  <a:pt x="118" y="239"/>
                  <a:pt x="115" y="244"/>
                  <a:pt x="111" y="244"/>
                </a:cubicBezTo>
                <a:cubicBezTo>
                  <a:pt x="107" y="244"/>
                  <a:pt x="102" y="243"/>
                  <a:pt x="98" y="239"/>
                </a:cubicBezTo>
                <a:cubicBezTo>
                  <a:pt x="94" y="235"/>
                  <a:pt x="93" y="231"/>
                  <a:pt x="92" y="226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5" y="155"/>
                  <a:pt x="75" y="155"/>
                  <a:pt x="75" y="155"/>
                </a:cubicBezTo>
                <a:cubicBezTo>
                  <a:pt x="61" y="226"/>
                  <a:pt x="61" y="226"/>
                  <a:pt x="61" y="226"/>
                </a:cubicBezTo>
                <a:cubicBezTo>
                  <a:pt x="60" y="231"/>
                  <a:pt x="58" y="235"/>
                  <a:pt x="55" y="239"/>
                </a:cubicBezTo>
                <a:cubicBezTo>
                  <a:pt x="51" y="243"/>
                  <a:pt x="46" y="244"/>
                  <a:pt x="42" y="244"/>
                </a:cubicBezTo>
                <a:cubicBezTo>
                  <a:pt x="38" y="244"/>
                  <a:pt x="34" y="239"/>
                  <a:pt x="34" y="235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0" y="138"/>
                  <a:pt x="16" y="143"/>
                  <a:pt x="8" y="143"/>
                </a:cubicBezTo>
                <a:cubicBezTo>
                  <a:pt x="4" y="143"/>
                  <a:pt x="0" y="140"/>
                  <a:pt x="0" y="136"/>
                </a:cubicBezTo>
                <a:cubicBezTo>
                  <a:pt x="0" y="134"/>
                  <a:pt x="0" y="133"/>
                  <a:pt x="1" y="132"/>
                </a:cubicBezTo>
                <a:cubicBezTo>
                  <a:pt x="32" y="70"/>
                  <a:pt x="32" y="70"/>
                  <a:pt x="32" y="70"/>
                </a:cubicBezTo>
                <a:cubicBezTo>
                  <a:pt x="34" y="66"/>
                  <a:pt x="38" y="62"/>
                  <a:pt x="42" y="60"/>
                </a:cubicBezTo>
                <a:cubicBezTo>
                  <a:pt x="45" y="58"/>
                  <a:pt x="49" y="57"/>
                  <a:pt x="53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103" y="57"/>
                  <a:pt x="107" y="58"/>
                  <a:pt x="110" y="60"/>
                </a:cubicBezTo>
                <a:cubicBezTo>
                  <a:pt x="115" y="62"/>
                  <a:pt x="118" y="66"/>
                  <a:pt x="121" y="70"/>
                </a:cubicBezTo>
                <a:cubicBezTo>
                  <a:pt x="151" y="132"/>
                  <a:pt x="151" y="132"/>
                  <a:pt x="151" y="132"/>
                </a:cubicBezTo>
                <a:cubicBezTo>
                  <a:pt x="152" y="133"/>
                  <a:pt x="153" y="134"/>
                  <a:pt x="153" y="136"/>
                </a:cubicBezTo>
                <a:cubicBezTo>
                  <a:pt x="153" y="140"/>
                  <a:pt x="149" y="143"/>
                  <a:pt x="145" y="143"/>
                </a:cubicBezTo>
                <a:cubicBezTo>
                  <a:pt x="136" y="143"/>
                  <a:pt x="132" y="138"/>
                  <a:pt x="128" y="132"/>
                </a:cubicBezTo>
                <a:cubicBezTo>
                  <a:pt x="110" y="108"/>
                  <a:pt x="110" y="108"/>
                  <a:pt x="110" y="108"/>
                </a:cubicBezTo>
                <a:lnTo>
                  <a:pt x="118" y="235"/>
                </a:lnTo>
                <a:close/>
              </a:path>
            </a:pathLst>
          </a:cu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2707350" y="3889248"/>
            <a:ext cx="1710000" cy="2880000"/>
          </a:xfrm>
          <a:custGeom>
            <a:avLst/>
            <a:gdLst>
              <a:gd name="T0" fmla="*/ 76 w 153"/>
              <a:gd name="T1" fmla="*/ 0 h 244"/>
              <a:gd name="T2" fmla="*/ 51 w 153"/>
              <a:gd name="T3" fmla="*/ 25 h 244"/>
              <a:gd name="T4" fmla="*/ 76 w 153"/>
              <a:gd name="T5" fmla="*/ 50 h 244"/>
              <a:gd name="T6" fmla="*/ 101 w 153"/>
              <a:gd name="T7" fmla="*/ 25 h 244"/>
              <a:gd name="T8" fmla="*/ 76 w 153"/>
              <a:gd name="T9" fmla="*/ 0 h 244"/>
              <a:gd name="T10" fmla="*/ 118 w 153"/>
              <a:gd name="T11" fmla="*/ 235 h 244"/>
              <a:gd name="T12" fmla="*/ 111 w 153"/>
              <a:gd name="T13" fmla="*/ 244 h 244"/>
              <a:gd name="T14" fmla="*/ 98 w 153"/>
              <a:gd name="T15" fmla="*/ 239 h 244"/>
              <a:gd name="T16" fmla="*/ 92 w 153"/>
              <a:gd name="T17" fmla="*/ 226 h 244"/>
              <a:gd name="T18" fmla="*/ 78 w 153"/>
              <a:gd name="T19" fmla="*/ 155 h 244"/>
              <a:gd name="T20" fmla="*/ 76 w 153"/>
              <a:gd name="T21" fmla="*/ 155 h 244"/>
              <a:gd name="T22" fmla="*/ 75 w 153"/>
              <a:gd name="T23" fmla="*/ 155 h 244"/>
              <a:gd name="T24" fmla="*/ 61 w 153"/>
              <a:gd name="T25" fmla="*/ 226 h 244"/>
              <a:gd name="T26" fmla="*/ 55 w 153"/>
              <a:gd name="T27" fmla="*/ 239 h 244"/>
              <a:gd name="T28" fmla="*/ 42 w 153"/>
              <a:gd name="T29" fmla="*/ 244 h 244"/>
              <a:gd name="T30" fmla="*/ 34 w 153"/>
              <a:gd name="T31" fmla="*/ 235 h 244"/>
              <a:gd name="T32" fmla="*/ 43 w 153"/>
              <a:gd name="T33" fmla="*/ 108 h 244"/>
              <a:gd name="T34" fmla="*/ 25 w 153"/>
              <a:gd name="T35" fmla="*/ 132 h 244"/>
              <a:gd name="T36" fmla="*/ 8 w 153"/>
              <a:gd name="T37" fmla="*/ 143 h 244"/>
              <a:gd name="T38" fmla="*/ 0 w 153"/>
              <a:gd name="T39" fmla="*/ 136 h 244"/>
              <a:gd name="T40" fmla="*/ 1 w 153"/>
              <a:gd name="T41" fmla="*/ 132 h 244"/>
              <a:gd name="T42" fmla="*/ 32 w 153"/>
              <a:gd name="T43" fmla="*/ 70 h 244"/>
              <a:gd name="T44" fmla="*/ 42 w 153"/>
              <a:gd name="T45" fmla="*/ 60 h 244"/>
              <a:gd name="T46" fmla="*/ 53 w 153"/>
              <a:gd name="T47" fmla="*/ 57 h 244"/>
              <a:gd name="T48" fmla="*/ 76 w 153"/>
              <a:gd name="T49" fmla="*/ 57 h 244"/>
              <a:gd name="T50" fmla="*/ 99 w 153"/>
              <a:gd name="T51" fmla="*/ 57 h 244"/>
              <a:gd name="T52" fmla="*/ 110 w 153"/>
              <a:gd name="T53" fmla="*/ 60 h 244"/>
              <a:gd name="T54" fmla="*/ 121 w 153"/>
              <a:gd name="T55" fmla="*/ 70 h 244"/>
              <a:gd name="T56" fmla="*/ 151 w 153"/>
              <a:gd name="T57" fmla="*/ 132 h 244"/>
              <a:gd name="T58" fmla="*/ 153 w 153"/>
              <a:gd name="T59" fmla="*/ 136 h 244"/>
              <a:gd name="T60" fmla="*/ 145 w 153"/>
              <a:gd name="T61" fmla="*/ 143 h 244"/>
              <a:gd name="T62" fmla="*/ 128 w 153"/>
              <a:gd name="T63" fmla="*/ 132 h 244"/>
              <a:gd name="T64" fmla="*/ 110 w 153"/>
              <a:gd name="T65" fmla="*/ 108 h 244"/>
              <a:gd name="T66" fmla="*/ 118 w 153"/>
              <a:gd name="T67" fmla="*/ 23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244">
                <a:moveTo>
                  <a:pt x="76" y="0"/>
                </a:moveTo>
                <a:cubicBezTo>
                  <a:pt x="63" y="0"/>
                  <a:pt x="51" y="11"/>
                  <a:pt x="51" y="25"/>
                </a:cubicBezTo>
                <a:cubicBezTo>
                  <a:pt x="51" y="38"/>
                  <a:pt x="63" y="50"/>
                  <a:pt x="76" y="50"/>
                </a:cubicBezTo>
                <a:cubicBezTo>
                  <a:pt x="90" y="50"/>
                  <a:pt x="101" y="38"/>
                  <a:pt x="101" y="25"/>
                </a:cubicBezTo>
                <a:cubicBezTo>
                  <a:pt x="101" y="11"/>
                  <a:pt x="90" y="0"/>
                  <a:pt x="76" y="0"/>
                </a:cubicBezTo>
                <a:close/>
                <a:moveTo>
                  <a:pt x="118" y="235"/>
                </a:moveTo>
                <a:cubicBezTo>
                  <a:pt x="118" y="239"/>
                  <a:pt x="115" y="244"/>
                  <a:pt x="111" y="244"/>
                </a:cubicBezTo>
                <a:cubicBezTo>
                  <a:pt x="107" y="244"/>
                  <a:pt x="102" y="243"/>
                  <a:pt x="98" y="239"/>
                </a:cubicBezTo>
                <a:cubicBezTo>
                  <a:pt x="94" y="235"/>
                  <a:pt x="93" y="231"/>
                  <a:pt x="92" y="226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5" y="155"/>
                  <a:pt x="75" y="155"/>
                  <a:pt x="75" y="155"/>
                </a:cubicBezTo>
                <a:cubicBezTo>
                  <a:pt x="61" y="226"/>
                  <a:pt x="61" y="226"/>
                  <a:pt x="61" y="226"/>
                </a:cubicBezTo>
                <a:cubicBezTo>
                  <a:pt x="60" y="231"/>
                  <a:pt x="58" y="235"/>
                  <a:pt x="55" y="239"/>
                </a:cubicBezTo>
                <a:cubicBezTo>
                  <a:pt x="51" y="243"/>
                  <a:pt x="46" y="244"/>
                  <a:pt x="42" y="244"/>
                </a:cubicBezTo>
                <a:cubicBezTo>
                  <a:pt x="38" y="244"/>
                  <a:pt x="34" y="239"/>
                  <a:pt x="34" y="235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0" y="138"/>
                  <a:pt x="16" y="143"/>
                  <a:pt x="8" y="143"/>
                </a:cubicBezTo>
                <a:cubicBezTo>
                  <a:pt x="4" y="143"/>
                  <a:pt x="0" y="140"/>
                  <a:pt x="0" y="136"/>
                </a:cubicBezTo>
                <a:cubicBezTo>
                  <a:pt x="0" y="134"/>
                  <a:pt x="0" y="133"/>
                  <a:pt x="1" y="132"/>
                </a:cubicBezTo>
                <a:cubicBezTo>
                  <a:pt x="32" y="70"/>
                  <a:pt x="32" y="70"/>
                  <a:pt x="32" y="70"/>
                </a:cubicBezTo>
                <a:cubicBezTo>
                  <a:pt x="34" y="66"/>
                  <a:pt x="38" y="62"/>
                  <a:pt x="42" y="60"/>
                </a:cubicBezTo>
                <a:cubicBezTo>
                  <a:pt x="45" y="58"/>
                  <a:pt x="49" y="57"/>
                  <a:pt x="53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103" y="57"/>
                  <a:pt x="107" y="58"/>
                  <a:pt x="110" y="60"/>
                </a:cubicBezTo>
                <a:cubicBezTo>
                  <a:pt x="115" y="62"/>
                  <a:pt x="118" y="66"/>
                  <a:pt x="121" y="70"/>
                </a:cubicBezTo>
                <a:cubicBezTo>
                  <a:pt x="151" y="132"/>
                  <a:pt x="151" y="132"/>
                  <a:pt x="151" y="132"/>
                </a:cubicBezTo>
                <a:cubicBezTo>
                  <a:pt x="152" y="133"/>
                  <a:pt x="153" y="134"/>
                  <a:pt x="153" y="136"/>
                </a:cubicBezTo>
                <a:cubicBezTo>
                  <a:pt x="153" y="140"/>
                  <a:pt x="149" y="143"/>
                  <a:pt x="145" y="143"/>
                </a:cubicBezTo>
                <a:cubicBezTo>
                  <a:pt x="136" y="143"/>
                  <a:pt x="132" y="138"/>
                  <a:pt x="128" y="132"/>
                </a:cubicBezTo>
                <a:cubicBezTo>
                  <a:pt x="110" y="108"/>
                  <a:pt x="110" y="108"/>
                  <a:pt x="110" y="108"/>
                </a:cubicBezTo>
                <a:lnTo>
                  <a:pt x="118" y="2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76650" y="3257853"/>
            <a:ext cx="546735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id-ID" altLang="zh-HK" dirty="0">
                <a:solidFill>
                  <a:srgbClr val="3C424F"/>
                </a:solidFill>
                <a:latin typeface="Titillium Bd"/>
                <a:ea typeface="Tahoma" panose="020B0604030504040204" pitchFamily="34" charset="0"/>
                <a:cs typeface="Tahoma" panose="020B0604030504040204" pitchFamily="34" charset="0"/>
              </a:rPr>
              <a:t>SOCIAL MEDIA ANALYTICS</a:t>
            </a:r>
            <a:endParaRPr lang="en-US" altLang="zh-HK" sz="1050" dirty="0">
              <a:solidFill>
                <a:srgbClr val="3C424F"/>
              </a:solidFill>
              <a:latin typeface="Titillium Bd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rapezoid 10"/>
          <p:cNvSpPr/>
          <p:nvPr/>
        </p:nvSpPr>
        <p:spPr>
          <a:xfrm rot="16200000">
            <a:off x="3318412" y="3834866"/>
            <a:ext cx="254517" cy="233360"/>
          </a:xfrm>
          <a:prstGeom prst="trapezoi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Titillium Bd"/>
            </a:endParaRPr>
          </a:p>
        </p:txBody>
      </p:sp>
      <p:sp>
        <p:nvSpPr>
          <p:cNvPr id="12" name="Trapezoid 11"/>
          <p:cNvSpPr/>
          <p:nvPr/>
        </p:nvSpPr>
        <p:spPr>
          <a:xfrm rot="5400000" flipH="1">
            <a:off x="3549391" y="3837246"/>
            <a:ext cx="254517" cy="228600"/>
          </a:xfrm>
          <a:prstGeom prst="trapezoid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Titillium Bd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0073" r="32208" b="79208"/>
          <a:stretch/>
        </p:blipFill>
        <p:spPr>
          <a:xfrm>
            <a:off x="1985333" y="3889248"/>
            <a:ext cx="646176" cy="598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30073" r="32208" b="79208"/>
          <a:stretch/>
        </p:blipFill>
        <p:spPr>
          <a:xfrm>
            <a:off x="742216" y="3889248"/>
            <a:ext cx="646176" cy="59829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59523" y="4762500"/>
            <a:ext cx="35137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00" dirty="0">
                <a:solidFill>
                  <a:schemeClr val="bg2"/>
                </a:solidFill>
                <a:latin typeface="Titillium Bd"/>
              </a:rPr>
              <a:t>VVVV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90070" y="4161122"/>
            <a:ext cx="113454" cy="54545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Titillium Bd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338762" y="4161122"/>
            <a:ext cx="113454" cy="54545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Titillium Bd"/>
            </a:endParaRPr>
          </a:p>
        </p:txBody>
      </p:sp>
      <p:cxnSp>
        <p:nvCxnSpPr>
          <p:cNvPr id="21" name="Straight Connector 20"/>
          <p:cNvCxnSpPr>
            <a:stCxn id="18" idx="1"/>
          </p:cNvCxnSpPr>
          <p:nvPr/>
        </p:nvCxnSpPr>
        <p:spPr>
          <a:xfrm flipH="1" flipV="1">
            <a:off x="2067329" y="4110038"/>
            <a:ext cx="122741" cy="78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452216" y="4110038"/>
            <a:ext cx="122741" cy="78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72910" y="4608520"/>
            <a:ext cx="846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800" dirty="0">
                <a:solidFill>
                  <a:srgbClr val="1D9485"/>
                </a:solidFill>
                <a:latin typeface="Titillium Bd"/>
              </a:rPr>
              <a:t>dedicated by</a:t>
            </a:r>
          </a:p>
          <a:p>
            <a:pPr algn="r"/>
            <a:r>
              <a:rPr lang="id-ID" sz="800" dirty="0">
                <a:solidFill>
                  <a:schemeClr val="bg1"/>
                </a:solidFill>
                <a:latin typeface="Titillium Bd"/>
              </a:rPr>
              <a:t>Hasyim Y A</a:t>
            </a:r>
          </a:p>
          <a:p>
            <a:pPr algn="r"/>
            <a:r>
              <a:rPr lang="id-ID" sz="800" dirty="0">
                <a:solidFill>
                  <a:schemeClr val="bg1"/>
                </a:solidFill>
                <a:latin typeface="Titillium Bd"/>
              </a:rPr>
              <a:t>Yusrina B W</a:t>
            </a:r>
          </a:p>
        </p:txBody>
      </p:sp>
    </p:spTree>
    <p:extLst>
      <p:ext uri="{BB962C8B-B14F-4D97-AF65-F5344CB8AC3E}">
        <p14:creationId xmlns:p14="http://schemas.microsoft.com/office/powerpoint/2010/main" val="156881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02525" y="1994052"/>
            <a:ext cx="947451" cy="577697"/>
          </a:xfrm>
          <a:prstGeom prst="ellipse">
            <a:avLst/>
          </a:prstGeom>
          <a:solidFill>
            <a:srgbClr val="515662"/>
          </a:solidFill>
          <a:ln>
            <a:solidFill>
              <a:srgbClr val="10B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Titillium Bd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250" r="-625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atin typeface="Titillium B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Analysis and </a:t>
            </a:r>
            <a:r>
              <a:rPr lang="en-US" altLang="zh-HK" sz="2800" dirty="0">
                <a:solidFill>
                  <a:schemeClr val="bg1"/>
                </a:solidFill>
                <a:latin typeface="Titillium Bd"/>
              </a:rPr>
              <a:t>R</a:t>
            </a:r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esults</a:t>
            </a:r>
            <a:br>
              <a:rPr lang="en-US" altLang="zh-HK" sz="2800" dirty="0">
                <a:solidFill>
                  <a:schemeClr val="bg1"/>
                </a:solidFill>
                <a:latin typeface="Titillium Bd"/>
              </a:rPr>
            </a:br>
            <a:r>
              <a:rPr lang="id-ID" altLang="zh-HK" sz="1000" dirty="0">
                <a:solidFill>
                  <a:schemeClr val="bg1"/>
                </a:solidFill>
                <a:latin typeface="Titillium Bd"/>
              </a:rPr>
              <a:t>Election Buzz PILKADA DKI JAKARTA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</a:rPr>
              <a:t> </a:t>
            </a:r>
            <a:r>
              <a:rPr lang="id-ID" altLang="zh-HK" sz="1000" dirty="0">
                <a:solidFill>
                  <a:schemeClr val="accent5"/>
                </a:solidFill>
                <a:latin typeface="Titillium Bd"/>
              </a:rPr>
              <a:t>social media analytics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64272" y="3611220"/>
            <a:ext cx="117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>
                <a:solidFill>
                  <a:schemeClr val="bg1"/>
                </a:solidFill>
                <a:latin typeface="Titillium Bd"/>
              </a:rPr>
              <a:t>13M</a:t>
            </a:r>
          </a:p>
          <a:p>
            <a:pPr algn="ctr"/>
            <a:r>
              <a:rPr lang="en-US" altLang="zh-HK" sz="1200" dirty="0">
                <a:solidFill>
                  <a:schemeClr val="bg1"/>
                </a:solidFill>
                <a:latin typeface="Titillium Bd"/>
              </a:rPr>
              <a:t>Circles</a:t>
            </a:r>
            <a:endParaRPr lang="zh-HK" altLang="en-US" sz="1200" dirty="0">
              <a:solidFill>
                <a:schemeClr val="bg1"/>
              </a:solidFill>
              <a:latin typeface="Titillium Bd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78453" y="3611219"/>
            <a:ext cx="117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2400" dirty="0">
                <a:solidFill>
                  <a:schemeClr val="bg1"/>
                </a:solidFill>
                <a:latin typeface="Titillium Bd"/>
              </a:rPr>
              <a:t>5M</a:t>
            </a:r>
          </a:p>
          <a:p>
            <a:pPr algn="ctr"/>
            <a:r>
              <a:rPr lang="en-US" altLang="zh-HK" sz="1200" dirty="0">
                <a:solidFill>
                  <a:schemeClr val="bg1"/>
                </a:solidFill>
                <a:latin typeface="Titillium Bd"/>
              </a:rPr>
              <a:t>Followers</a:t>
            </a:r>
            <a:endParaRPr lang="zh-HK" altLang="en-US" sz="1200" dirty="0">
              <a:solidFill>
                <a:schemeClr val="bg1"/>
              </a:solidFill>
              <a:latin typeface="Titillium Bd"/>
            </a:endParaRPr>
          </a:p>
        </p:txBody>
      </p:sp>
      <p:sp>
        <p:nvSpPr>
          <p:cNvPr id="78" name="Freeform 16"/>
          <p:cNvSpPr>
            <a:spLocks noEditPoints="1"/>
          </p:cNvSpPr>
          <p:nvPr/>
        </p:nvSpPr>
        <p:spPr bwMode="auto">
          <a:xfrm>
            <a:off x="5810403" y="3206407"/>
            <a:ext cx="481013" cy="404812"/>
          </a:xfrm>
          <a:custGeom>
            <a:avLst/>
            <a:gdLst>
              <a:gd name="T0" fmla="*/ 70 w 128"/>
              <a:gd name="T1" fmla="*/ 0 h 108"/>
              <a:gd name="T2" fmla="*/ 36 w 128"/>
              <a:gd name="T3" fmla="*/ 0 h 108"/>
              <a:gd name="T4" fmla="*/ 7 w 128"/>
              <a:gd name="T5" fmla="*/ 25 h 108"/>
              <a:gd name="T6" fmla="*/ 33 w 128"/>
              <a:gd name="T7" fmla="*/ 49 h 108"/>
              <a:gd name="T8" fmla="*/ 36 w 128"/>
              <a:gd name="T9" fmla="*/ 49 h 108"/>
              <a:gd name="T10" fmla="*/ 34 w 128"/>
              <a:gd name="T11" fmla="*/ 55 h 108"/>
              <a:gd name="T12" fmla="*/ 39 w 128"/>
              <a:gd name="T13" fmla="*/ 64 h 108"/>
              <a:gd name="T14" fmla="*/ 33 w 128"/>
              <a:gd name="T15" fmla="*/ 64 h 108"/>
              <a:gd name="T16" fmla="*/ 0 w 128"/>
              <a:gd name="T17" fmla="*/ 88 h 108"/>
              <a:gd name="T18" fmla="*/ 34 w 128"/>
              <a:gd name="T19" fmla="*/ 108 h 108"/>
              <a:gd name="T20" fmla="*/ 67 w 128"/>
              <a:gd name="T21" fmla="*/ 84 h 108"/>
              <a:gd name="T22" fmla="*/ 55 w 128"/>
              <a:gd name="T23" fmla="*/ 62 h 108"/>
              <a:gd name="T24" fmla="*/ 47 w 128"/>
              <a:gd name="T25" fmla="*/ 52 h 108"/>
              <a:gd name="T26" fmla="*/ 53 w 128"/>
              <a:gd name="T27" fmla="*/ 42 h 108"/>
              <a:gd name="T28" fmla="*/ 63 w 128"/>
              <a:gd name="T29" fmla="*/ 25 h 108"/>
              <a:gd name="T30" fmla="*/ 52 w 128"/>
              <a:gd name="T31" fmla="*/ 5 h 108"/>
              <a:gd name="T32" fmla="*/ 62 w 128"/>
              <a:gd name="T33" fmla="*/ 5 h 108"/>
              <a:gd name="T34" fmla="*/ 70 w 128"/>
              <a:gd name="T35" fmla="*/ 0 h 108"/>
              <a:gd name="T36" fmla="*/ 58 w 128"/>
              <a:gd name="T37" fmla="*/ 82 h 108"/>
              <a:gd name="T38" fmla="*/ 59 w 128"/>
              <a:gd name="T39" fmla="*/ 85 h 108"/>
              <a:gd name="T40" fmla="*/ 34 w 128"/>
              <a:gd name="T41" fmla="*/ 103 h 108"/>
              <a:gd name="T42" fmla="*/ 12 w 128"/>
              <a:gd name="T43" fmla="*/ 85 h 108"/>
              <a:gd name="T44" fmla="*/ 36 w 128"/>
              <a:gd name="T45" fmla="*/ 67 h 108"/>
              <a:gd name="T46" fmla="*/ 45 w 128"/>
              <a:gd name="T47" fmla="*/ 69 h 108"/>
              <a:gd name="T48" fmla="*/ 58 w 128"/>
              <a:gd name="T49" fmla="*/ 82 h 108"/>
              <a:gd name="T50" fmla="*/ 38 w 128"/>
              <a:gd name="T51" fmla="*/ 45 h 108"/>
              <a:gd name="T52" fmla="*/ 19 w 128"/>
              <a:gd name="T53" fmla="*/ 24 h 108"/>
              <a:gd name="T54" fmla="*/ 32 w 128"/>
              <a:gd name="T55" fmla="*/ 5 h 108"/>
              <a:gd name="T56" fmla="*/ 51 w 128"/>
              <a:gd name="T57" fmla="*/ 25 h 108"/>
              <a:gd name="T58" fmla="*/ 38 w 128"/>
              <a:gd name="T59" fmla="*/ 45 h 108"/>
              <a:gd name="T60" fmla="*/ 104 w 128"/>
              <a:gd name="T61" fmla="*/ 24 h 108"/>
              <a:gd name="T62" fmla="*/ 104 w 128"/>
              <a:gd name="T63" fmla="*/ 0 h 108"/>
              <a:gd name="T64" fmla="*/ 96 w 128"/>
              <a:gd name="T65" fmla="*/ 0 h 108"/>
              <a:gd name="T66" fmla="*/ 96 w 128"/>
              <a:gd name="T67" fmla="*/ 24 h 108"/>
              <a:gd name="T68" fmla="*/ 72 w 128"/>
              <a:gd name="T69" fmla="*/ 24 h 108"/>
              <a:gd name="T70" fmla="*/ 72 w 128"/>
              <a:gd name="T71" fmla="*/ 32 h 108"/>
              <a:gd name="T72" fmla="*/ 96 w 128"/>
              <a:gd name="T73" fmla="*/ 32 h 108"/>
              <a:gd name="T74" fmla="*/ 96 w 128"/>
              <a:gd name="T75" fmla="*/ 56 h 108"/>
              <a:gd name="T76" fmla="*/ 104 w 128"/>
              <a:gd name="T77" fmla="*/ 56 h 108"/>
              <a:gd name="T78" fmla="*/ 104 w 128"/>
              <a:gd name="T79" fmla="*/ 32 h 108"/>
              <a:gd name="T80" fmla="*/ 128 w 128"/>
              <a:gd name="T81" fmla="*/ 32 h 108"/>
              <a:gd name="T82" fmla="*/ 128 w 128"/>
              <a:gd name="T83" fmla="*/ 24 h 108"/>
              <a:gd name="T84" fmla="*/ 104 w 128"/>
              <a:gd name="T85" fmla="*/ 2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08">
                <a:moveTo>
                  <a:pt x="70" y="0"/>
                </a:moveTo>
                <a:cubicBezTo>
                  <a:pt x="70" y="0"/>
                  <a:pt x="45" y="0"/>
                  <a:pt x="36" y="0"/>
                </a:cubicBezTo>
                <a:cubicBezTo>
                  <a:pt x="21" y="0"/>
                  <a:pt x="7" y="11"/>
                  <a:pt x="7" y="25"/>
                </a:cubicBezTo>
                <a:cubicBezTo>
                  <a:pt x="7" y="38"/>
                  <a:pt x="17" y="49"/>
                  <a:pt x="33" y="49"/>
                </a:cubicBezTo>
                <a:cubicBezTo>
                  <a:pt x="34" y="49"/>
                  <a:pt x="35" y="49"/>
                  <a:pt x="36" y="49"/>
                </a:cubicBezTo>
                <a:cubicBezTo>
                  <a:pt x="35" y="51"/>
                  <a:pt x="34" y="53"/>
                  <a:pt x="34" y="55"/>
                </a:cubicBezTo>
                <a:cubicBezTo>
                  <a:pt x="34" y="59"/>
                  <a:pt x="36" y="62"/>
                  <a:pt x="39" y="64"/>
                </a:cubicBezTo>
                <a:cubicBezTo>
                  <a:pt x="37" y="64"/>
                  <a:pt x="35" y="64"/>
                  <a:pt x="33" y="64"/>
                </a:cubicBezTo>
                <a:cubicBezTo>
                  <a:pt x="14" y="64"/>
                  <a:pt x="0" y="76"/>
                  <a:pt x="0" y="88"/>
                </a:cubicBezTo>
                <a:cubicBezTo>
                  <a:pt x="0" y="101"/>
                  <a:pt x="16" y="108"/>
                  <a:pt x="34" y="108"/>
                </a:cubicBezTo>
                <a:cubicBezTo>
                  <a:pt x="55" y="108"/>
                  <a:pt x="67" y="96"/>
                  <a:pt x="67" y="84"/>
                </a:cubicBezTo>
                <a:cubicBezTo>
                  <a:pt x="67" y="74"/>
                  <a:pt x="64" y="69"/>
                  <a:pt x="55" y="62"/>
                </a:cubicBezTo>
                <a:cubicBezTo>
                  <a:pt x="52" y="60"/>
                  <a:pt x="47" y="55"/>
                  <a:pt x="47" y="52"/>
                </a:cubicBezTo>
                <a:cubicBezTo>
                  <a:pt x="47" y="48"/>
                  <a:pt x="48" y="46"/>
                  <a:pt x="53" y="42"/>
                </a:cubicBezTo>
                <a:cubicBezTo>
                  <a:pt x="59" y="38"/>
                  <a:pt x="63" y="32"/>
                  <a:pt x="63" y="25"/>
                </a:cubicBezTo>
                <a:cubicBezTo>
                  <a:pt x="63" y="16"/>
                  <a:pt x="59" y="8"/>
                  <a:pt x="52" y="5"/>
                </a:cubicBezTo>
                <a:cubicBezTo>
                  <a:pt x="62" y="5"/>
                  <a:pt x="62" y="5"/>
                  <a:pt x="62" y="5"/>
                </a:cubicBezTo>
                <a:lnTo>
                  <a:pt x="70" y="0"/>
                </a:lnTo>
                <a:close/>
                <a:moveTo>
                  <a:pt x="58" y="82"/>
                </a:moveTo>
                <a:cubicBezTo>
                  <a:pt x="58" y="83"/>
                  <a:pt x="59" y="84"/>
                  <a:pt x="59" y="85"/>
                </a:cubicBezTo>
                <a:cubicBezTo>
                  <a:pt x="59" y="95"/>
                  <a:pt x="52" y="103"/>
                  <a:pt x="34" y="103"/>
                </a:cubicBezTo>
                <a:cubicBezTo>
                  <a:pt x="21" y="103"/>
                  <a:pt x="12" y="95"/>
                  <a:pt x="12" y="85"/>
                </a:cubicBezTo>
                <a:cubicBezTo>
                  <a:pt x="12" y="75"/>
                  <a:pt x="24" y="67"/>
                  <a:pt x="36" y="67"/>
                </a:cubicBezTo>
                <a:cubicBezTo>
                  <a:pt x="39" y="68"/>
                  <a:pt x="42" y="68"/>
                  <a:pt x="45" y="69"/>
                </a:cubicBezTo>
                <a:cubicBezTo>
                  <a:pt x="52" y="74"/>
                  <a:pt x="57" y="76"/>
                  <a:pt x="58" y="82"/>
                </a:cubicBezTo>
                <a:close/>
                <a:moveTo>
                  <a:pt x="38" y="45"/>
                </a:moveTo>
                <a:cubicBezTo>
                  <a:pt x="29" y="45"/>
                  <a:pt x="21" y="36"/>
                  <a:pt x="19" y="24"/>
                </a:cubicBezTo>
                <a:cubicBezTo>
                  <a:pt x="18" y="13"/>
                  <a:pt x="24" y="4"/>
                  <a:pt x="32" y="5"/>
                </a:cubicBezTo>
                <a:cubicBezTo>
                  <a:pt x="41" y="5"/>
                  <a:pt x="49" y="14"/>
                  <a:pt x="51" y="25"/>
                </a:cubicBezTo>
                <a:cubicBezTo>
                  <a:pt x="52" y="37"/>
                  <a:pt x="46" y="46"/>
                  <a:pt x="38" y="45"/>
                </a:cubicBezTo>
                <a:close/>
                <a:moveTo>
                  <a:pt x="104" y="24"/>
                </a:moveTo>
                <a:cubicBezTo>
                  <a:pt x="104" y="0"/>
                  <a:pt x="104" y="0"/>
                  <a:pt x="104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6" y="24"/>
                  <a:pt x="96" y="24"/>
                  <a:pt x="96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2" y="32"/>
                  <a:pt x="72" y="32"/>
                  <a:pt x="72" y="32"/>
                </a:cubicBezTo>
                <a:cubicBezTo>
                  <a:pt x="96" y="32"/>
                  <a:pt x="96" y="32"/>
                  <a:pt x="96" y="32"/>
                </a:cubicBezTo>
                <a:cubicBezTo>
                  <a:pt x="96" y="56"/>
                  <a:pt x="96" y="56"/>
                  <a:pt x="96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4"/>
                  <a:pt x="128" y="24"/>
                  <a:pt x="128" y="24"/>
                </a:cubicBezTo>
                <a:lnTo>
                  <a:pt x="104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79" name="Freeform 43"/>
          <p:cNvSpPr>
            <a:spLocks noEditPoints="1"/>
          </p:cNvSpPr>
          <p:nvPr/>
        </p:nvSpPr>
        <p:spPr bwMode="auto">
          <a:xfrm>
            <a:off x="7425378" y="3228632"/>
            <a:ext cx="479425" cy="360362"/>
          </a:xfrm>
          <a:custGeom>
            <a:avLst/>
            <a:gdLst>
              <a:gd name="T0" fmla="*/ 104 w 128"/>
              <a:gd name="T1" fmla="*/ 0 h 96"/>
              <a:gd name="T2" fmla="*/ 24 w 128"/>
              <a:gd name="T3" fmla="*/ 0 h 96"/>
              <a:gd name="T4" fmla="*/ 0 w 128"/>
              <a:gd name="T5" fmla="*/ 24 h 96"/>
              <a:gd name="T6" fmla="*/ 0 w 128"/>
              <a:gd name="T7" fmla="*/ 72 h 96"/>
              <a:gd name="T8" fmla="*/ 24 w 128"/>
              <a:gd name="T9" fmla="*/ 96 h 96"/>
              <a:gd name="T10" fmla="*/ 104 w 128"/>
              <a:gd name="T11" fmla="*/ 96 h 96"/>
              <a:gd name="T12" fmla="*/ 128 w 128"/>
              <a:gd name="T13" fmla="*/ 72 h 96"/>
              <a:gd name="T14" fmla="*/ 128 w 128"/>
              <a:gd name="T15" fmla="*/ 24 h 96"/>
              <a:gd name="T16" fmla="*/ 104 w 128"/>
              <a:gd name="T17" fmla="*/ 0 h 96"/>
              <a:gd name="T18" fmla="*/ 48 w 128"/>
              <a:gd name="T19" fmla="*/ 80 h 96"/>
              <a:gd name="T20" fmla="*/ 48 w 128"/>
              <a:gd name="T21" fmla="*/ 16 h 96"/>
              <a:gd name="T22" fmla="*/ 88 w 128"/>
              <a:gd name="T23" fmla="*/ 48 h 96"/>
              <a:gd name="T24" fmla="*/ 48 w 128"/>
              <a:gd name="T25" fmla="*/ 8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96">
                <a:moveTo>
                  <a:pt x="104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85"/>
                  <a:pt x="11" y="96"/>
                  <a:pt x="24" y="96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117" y="96"/>
                  <a:pt x="128" y="85"/>
                  <a:pt x="128" y="72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8" y="11"/>
                  <a:pt x="117" y="0"/>
                  <a:pt x="104" y="0"/>
                </a:cubicBezTo>
                <a:close/>
                <a:moveTo>
                  <a:pt x="48" y="80"/>
                </a:moveTo>
                <a:cubicBezTo>
                  <a:pt x="48" y="16"/>
                  <a:pt x="48" y="16"/>
                  <a:pt x="48" y="16"/>
                </a:cubicBezTo>
                <a:cubicBezTo>
                  <a:pt x="88" y="48"/>
                  <a:pt x="88" y="48"/>
                  <a:pt x="88" y="48"/>
                </a:cubicBezTo>
                <a:lnTo>
                  <a:pt x="48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26" name="Rectangle 25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Titillium Bd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66586" y="124539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latin typeface="Titillium Bd"/>
                  <a:ea typeface="Batang" panose="02030600000101010101" pitchFamily="18" charset="-127"/>
                </a:rPr>
                <a:t>10</a:t>
              </a:fld>
              <a:endParaRPr lang="zh-HK" altLang="en-US" sz="1000" dirty="0">
                <a:latin typeface="Titillium Bd"/>
                <a:ea typeface="Batang" panose="02030600000101010101" pitchFamily="18" charset="-127"/>
              </a:endParaRPr>
            </a:p>
          </p:txBody>
        </p:sp>
      </p:grpSp>
      <p:pic>
        <p:nvPicPr>
          <p:cNvPr id="28" name="Content Placeholder 1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09" y="1803446"/>
            <a:ext cx="3998769" cy="2499231"/>
          </a:xfrm>
        </p:spPr>
      </p:pic>
      <p:sp>
        <p:nvSpPr>
          <p:cNvPr id="29" name="TextBox 28"/>
          <p:cNvSpPr txBox="1"/>
          <p:nvPr/>
        </p:nvSpPr>
        <p:spPr>
          <a:xfrm>
            <a:off x="6803281" y="379588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377">
              <a:spcBef>
                <a:spcPct val="20000"/>
              </a:spcBef>
              <a:defRPr/>
            </a:pPr>
            <a:endParaRPr lang="en-US" dirty="0">
              <a:solidFill>
                <a:schemeClr val="accent4"/>
              </a:solidFill>
              <a:latin typeface="Titillium Bd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68284" y="2761305"/>
            <a:ext cx="258127" cy="2581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tillium Bd"/>
            </a:endParaRPr>
          </a:p>
        </p:txBody>
      </p:sp>
      <p:sp>
        <p:nvSpPr>
          <p:cNvPr id="32" name="Rounded Rectangle 110"/>
          <p:cNvSpPr/>
          <p:nvPr/>
        </p:nvSpPr>
        <p:spPr>
          <a:xfrm>
            <a:off x="373883" y="1266831"/>
            <a:ext cx="2362200" cy="381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tillium Bd"/>
              </a:rPr>
              <a:t>Sentiment</a:t>
            </a:r>
          </a:p>
        </p:txBody>
      </p:sp>
      <p:sp>
        <p:nvSpPr>
          <p:cNvPr id="33" name="Oval 32"/>
          <p:cNvSpPr/>
          <p:nvPr/>
        </p:nvSpPr>
        <p:spPr>
          <a:xfrm>
            <a:off x="468284" y="1328267"/>
            <a:ext cx="258127" cy="25812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tillium Bd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0527" y="2204569"/>
            <a:ext cx="1112680" cy="795"/>
          </a:xfrm>
          <a:prstGeom prst="line">
            <a:avLst/>
          </a:prstGeom>
          <a:ln w="1905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88497" y="2761305"/>
            <a:ext cx="258127" cy="25812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tillium Bd"/>
            </a:endParaRPr>
          </a:p>
        </p:txBody>
      </p:sp>
      <p:sp>
        <p:nvSpPr>
          <p:cNvPr id="36" name="Rounded Rectangle 110"/>
          <p:cNvSpPr/>
          <p:nvPr/>
        </p:nvSpPr>
        <p:spPr>
          <a:xfrm>
            <a:off x="4694096" y="1266831"/>
            <a:ext cx="2362200" cy="381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tillium Bd"/>
              </a:rPr>
              <a:t>Word Cloud</a:t>
            </a:r>
          </a:p>
        </p:txBody>
      </p:sp>
      <p:sp>
        <p:nvSpPr>
          <p:cNvPr id="37" name="Oval 36"/>
          <p:cNvSpPr/>
          <p:nvPr/>
        </p:nvSpPr>
        <p:spPr>
          <a:xfrm>
            <a:off x="4788497" y="1328267"/>
            <a:ext cx="258127" cy="25812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tillium Bd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4350740" y="2204569"/>
            <a:ext cx="1112680" cy="795"/>
          </a:xfrm>
          <a:prstGeom prst="line">
            <a:avLst/>
          </a:prstGeom>
          <a:ln w="19050">
            <a:solidFill>
              <a:schemeClr val="accent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638293202"/>
              </p:ext>
            </p:extLst>
          </p:nvPr>
        </p:nvGraphicFramePr>
        <p:xfrm>
          <a:off x="736434" y="1776268"/>
          <a:ext cx="3651787" cy="1970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8284" y="4041067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dirty="0">
                <a:solidFill>
                  <a:schemeClr val="accent2"/>
                </a:solidFill>
                <a:latin typeface="Titillium Bd"/>
              </a:rPr>
              <a:t>Insights</a:t>
            </a:r>
          </a:p>
          <a:p>
            <a:r>
              <a:rPr lang="id-ID" sz="900" dirty="0">
                <a:solidFill>
                  <a:schemeClr val="bg2"/>
                </a:solidFill>
                <a:latin typeface="Titillium Bd"/>
              </a:rPr>
              <a:t>Ahok was the most controvertional candidat</a:t>
            </a:r>
          </a:p>
          <a:p>
            <a:r>
              <a:rPr lang="id-ID" sz="900" dirty="0">
                <a:solidFill>
                  <a:schemeClr val="bg2"/>
                </a:solidFill>
                <a:latin typeface="Titillium Bd"/>
              </a:rPr>
              <a:t>Anies could control his image</a:t>
            </a:r>
          </a:p>
          <a:p>
            <a:endParaRPr lang="id-ID" sz="900" dirty="0">
              <a:solidFill>
                <a:schemeClr val="bg2"/>
              </a:solidFill>
              <a:latin typeface="Titillium Bd"/>
            </a:endParaRPr>
          </a:p>
        </p:txBody>
      </p:sp>
    </p:spTree>
    <p:extLst>
      <p:ext uri="{BB962C8B-B14F-4D97-AF65-F5344CB8AC3E}">
        <p14:creationId xmlns:p14="http://schemas.microsoft.com/office/powerpoint/2010/main" val="41981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Analysis and </a:t>
            </a:r>
            <a:r>
              <a:rPr lang="en-US" altLang="zh-HK" sz="2800" dirty="0">
                <a:solidFill>
                  <a:schemeClr val="bg1"/>
                </a:solidFill>
                <a:latin typeface="Titillium Bd"/>
              </a:rPr>
              <a:t>R</a:t>
            </a:r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esults</a:t>
            </a:r>
            <a:br>
              <a:rPr lang="en-US" altLang="zh-HK" sz="2800" dirty="0">
                <a:solidFill>
                  <a:schemeClr val="bg1"/>
                </a:solidFill>
                <a:latin typeface="Titillium Bd"/>
              </a:rPr>
            </a:br>
            <a:r>
              <a:rPr lang="id-ID" altLang="zh-HK" sz="1000" dirty="0">
                <a:solidFill>
                  <a:schemeClr val="bg1"/>
                </a:solidFill>
                <a:latin typeface="Titillium Bd"/>
              </a:rPr>
              <a:t>Election Buzz PILKADA DKI JAKARTA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</a:rPr>
              <a:t> </a:t>
            </a:r>
            <a:r>
              <a:rPr lang="id-ID" altLang="zh-HK" sz="1000" dirty="0">
                <a:solidFill>
                  <a:schemeClr val="accent5"/>
                </a:solidFill>
                <a:latin typeface="Titillium Bd"/>
              </a:rPr>
              <a:t>social media analytics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26" name="Rectangle 25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60174" y="124539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latin typeface="Batang" panose="02030600000101010101" pitchFamily="18" charset="-127"/>
                  <a:ea typeface="Batang" panose="02030600000101010101" pitchFamily="18" charset="-127"/>
                </a:rPr>
                <a:t>11</a:t>
              </a:fld>
              <a:endParaRPr lang="zh-HK" altLang="en-US" sz="1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59316" y="1269208"/>
            <a:ext cx="1757190" cy="286439"/>
            <a:chOff x="1068636" y="2038120"/>
            <a:chExt cx="1757190" cy="286439"/>
          </a:xfrm>
        </p:grpSpPr>
        <p:sp>
          <p:nvSpPr>
            <p:cNvPr id="8" name="Chevron 7"/>
            <p:cNvSpPr/>
            <p:nvPr/>
          </p:nvSpPr>
          <p:spPr>
            <a:xfrm>
              <a:off x="1068636" y="2038120"/>
              <a:ext cx="539827" cy="286439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flipH="1">
              <a:off x="2285999" y="2038120"/>
              <a:ext cx="539827" cy="286439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3691" y="2038120"/>
              <a:ext cx="1467080" cy="2864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>
                  <a:solidFill>
                    <a:schemeClr val="tx1"/>
                  </a:solidFill>
                  <a:latin typeface="Titillium Bd"/>
                </a:rPr>
                <a:t>Voting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715917" y="1269208"/>
            <a:ext cx="2469615" cy="286439"/>
            <a:chOff x="1068636" y="2038120"/>
            <a:chExt cx="1757190" cy="286439"/>
          </a:xfrm>
        </p:grpSpPr>
        <p:sp>
          <p:nvSpPr>
            <p:cNvPr id="40" name="Chevron 39"/>
            <p:cNvSpPr/>
            <p:nvPr/>
          </p:nvSpPr>
          <p:spPr>
            <a:xfrm>
              <a:off x="1068636" y="2038120"/>
              <a:ext cx="539827" cy="286439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1" name="Chevron 40"/>
            <p:cNvSpPr/>
            <p:nvPr/>
          </p:nvSpPr>
          <p:spPr>
            <a:xfrm flipH="1">
              <a:off x="2285999" y="2038120"/>
              <a:ext cx="539827" cy="286439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213691" y="2038120"/>
              <a:ext cx="1467080" cy="2864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>
                  <a:solidFill>
                    <a:schemeClr val="tx1"/>
                  </a:solidFill>
                  <a:latin typeface="Titillium Bd"/>
                </a:rPr>
                <a:t>Election Interest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59315" y="3105920"/>
            <a:ext cx="1757190" cy="286439"/>
            <a:chOff x="1068636" y="2038120"/>
            <a:chExt cx="1757190" cy="286439"/>
          </a:xfrm>
        </p:grpSpPr>
        <p:sp>
          <p:nvSpPr>
            <p:cNvPr id="44" name="Chevron 43"/>
            <p:cNvSpPr/>
            <p:nvPr/>
          </p:nvSpPr>
          <p:spPr>
            <a:xfrm>
              <a:off x="1068636" y="2038120"/>
              <a:ext cx="539827" cy="286439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5" name="Chevron 44"/>
            <p:cNvSpPr/>
            <p:nvPr/>
          </p:nvSpPr>
          <p:spPr>
            <a:xfrm flipH="1">
              <a:off x="2285999" y="2038120"/>
              <a:ext cx="539827" cy="286439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213691" y="2038120"/>
              <a:ext cx="1467080" cy="2864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>
                  <a:solidFill>
                    <a:schemeClr val="tx1"/>
                  </a:solidFill>
                  <a:latin typeface="Titillium Bd"/>
                </a:rPr>
                <a:t>Candidates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03654" y="1675033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10B7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86%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3653" y="2435839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rgbClr val="10B7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2140" y="223730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Titillium Bd"/>
              </a:rPr>
              <a:t>and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9246" y="1775643"/>
            <a:ext cx="1670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Titillium Bd"/>
              </a:rPr>
              <a:t>say it is important</a:t>
            </a:r>
          </a:p>
          <a:p>
            <a:r>
              <a:rPr lang="id-ID" sz="1200" dirty="0">
                <a:solidFill>
                  <a:schemeClr val="bg1"/>
                </a:solidFill>
                <a:latin typeface="Titillium Bd"/>
              </a:rPr>
              <a:t>to vote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89246" y="2695223"/>
            <a:ext cx="1262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Titillium Bd"/>
              </a:rPr>
              <a:t>plan to vote</a:t>
            </a:r>
          </a:p>
        </p:txBody>
      </p:sp>
      <p:sp>
        <p:nvSpPr>
          <p:cNvPr id="50" name="Freeform 5"/>
          <p:cNvSpPr>
            <a:spLocks noEditPoints="1"/>
          </p:cNvSpPr>
          <p:nvPr/>
        </p:nvSpPr>
        <p:spPr bwMode="auto">
          <a:xfrm>
            <a:off x="6320990" y="1778406"/>
            <a:ext cx="525312" cy="824431"/>
          </a:xfrm>
          <a:custGeom>
            <a:avLst/>
            <a:gdLst>
              <a:gd name="T0" fmla="*/ 76 w 153"/>
              <a:gd name="T1" fmla="*/ 0 h 244"/>
              <a:gd name="T2" fmla="*/ 51 w 153"/>
              <a:gd name="T3" fmla="*/ 25 h 244"/>
              <a:gd name="T4" fmla="*/ 76 w 153"/>
              <a:gd name="T5" fmla="*/ 50 h 244"/>
              <a:gd name="T6" fmla="*/ 101 w 153"/>
              <a:gd name="T7" fmla="*/ 25 h 244"/>
              <a:gd name="T8" fmla="*/ 76 w 153"/>
              <a:gd name="T9" fmla="*/ 0 h 244"/>
              <a:gd name="T10" fmla="*/ 118 w 153"/>
              <a:gd name="T11" fmla="*/ 235 h 244"/>
              <a:gd name="T12" fmla="*/ 111 w 153"/>
              <a:gd name="T13" fmla="*/ 244 h 244"/>
              <a:gd name="T14" fmla="*/ 98 w 153"/>
              <a:gd name="T15" fmla="*/ 239 h 244"/>
              <a:gd name="T16" fmla="*/ 92 w 153"/>
              <a:gd name="T17" fmla="*/ 226 h 244"/>
              <a:gd name="T18" fmla="*/ 78 w 153"/>
              <a:gd name="T19" fmla="*/ 155 h 244"/>
              <a:gd name="T20" fmla="*/ 76 w 153"/>
              <a:gd name="T21" fmla="*/ 155 h 244"/>
              <a:gd name="T22" fmla="*/ 75 w 153"/>
              <a:gd name="T23" fmla="*/ 155 h 244"/>
              <a:gd name="T24" fmla="*/ 61 w 153"/>
              <a:gd name="T25" fmla="*/ 226 h 244"/>
              <a:gd name="T26" fmla="*/ 55 w 153"/>
              <a:gd name="T27" fmla="*/ 239 h 244"/>
              <a:gd name="T28" fmla="*/ 42 w 153"/>
              <a:gd name="T29" fmla="*/ 244 h 244"/>
              <a:gd name="T30" fmla="*/ 34 w 153"/>
              <a:gd name="T31" fmla="*/ 235 h 244"/>
              <a:gd name="T32" fmla="*/ 43 w 153"/>
              <a:gd name="T33" fmla="*/ 108 h 244"/>
              <a:gd name="T34" fmla="*/ 25 w 153"/>
              <a:gd name="T35" fmla="*/ 132 h 244"/>
              <a:gd name="T36" fmla="*/ 8 w 153"/>
              <a:gd name="T37" fmla="*/ 143 h 244"/>
              <a:gd name="T38" fmla="*/ 0 w 153"/>
              <a:gd name="T39" fmla="*/ 136 h 244"/>
              <a:gd name="T40" fmla="*/ 1 w 153"/>
              <a:gd name="T41" fmla="*/ 132 h 244"/>
              <a:gd name="T42" fmla="*/ 32 w 153"/>
              <a:gd name="T43" fmla="*/ 70 h 244"/>
              <a:gd name="T44" fmla="*/ 42 w 153"/>
              <a:gd name="T45" fmla="*/ 60 h 244"/>
              <a:gd name="T46" fmla="*/ 53 w 153"/>
              <a:gd name="T47" fmla="*/ 57 h 244"/>
              <a:gd name="T48" fmla="*/ 76 w 153"/>
              <a:gd name="T49" fmla="*/ 57 h 244"/>
              <a:gd name="T50" fmla="*/ 99 w 153"/>
              <a:gd name="T51" fmla="*/ 57 h 244"/>
              <a:gd name="T52" fmla="*/ 110 w 153"/>
              <a:gd name="T53" fmla="*/ 60 h 244"/>
              <a:gd name="T54" fmla="*/ 121 w 153"/>
              <a:gd name="T55" fmla="*/ 70 h 244"/>
              <a:gd name="T56" fmla="*/ 151 w 153"/>
              <a:gd name="T57" fmla="*/ 132 h 244"/>
              <a:gd name="T58" fmla="*/ 153 w 153"/>
              <a:gd name="T59" fmla="*/ 136 h 244"/>
              <a:gd name="T60" fmla="*/ 145 w 153"/>
              <a:gd name="T61" fmla="*/ 143 h 244"/>
              <a:gd name="T62" fmla="*/ 128 w 153"/>
              <a:gd name="T63" fmla="*/ 132 h 244"/>
              <a:gd name="T64" fmla="*/ 110 w 153"/>
              <a:gd name="T65" fmla="*/ 108 h 244"/>
              <a:gd name="T66" fmla="*/ 118 w 153"/>
              <a:gd name="T67" fmla="*/ 23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244">
                <a:moveTo>
                  <a:pt x="76" y="0"/>
                </a:moveTo>
                <a:cubicBezTo>
                  <a:pt x="63" y="0"/>
                  <a:pt x="51" y="11"/>
                  <a:pt x="51" y="25"/>
                </a:cubicBezTo>
                <a:cubicBezTo>
                  <a:pt x="51" y="38"/>
                  <a:pt x="63" y="50"/>
                  <a:pt x="76" y="50"/>
                </a:cubicBezTo>
                <a:cubicBezTo>
                  <a:pt x="90" y="50"/>
                  <a:pt x="101" y="38"/>
                  <a:pt x="101" y="25"/>
                </a:cubicBezTo>
                <a:cubicBezTo>
                  <a:pt x="101" y="11"/>
                  <a:pt x="90" y="0"/>
                  <a:pt x="76" y="0"/>
                </a:cubicBezTo>
                <a:close/>
                <a:moveTo>
                  <a:pt x="118" y="235"/>
                </a:moveTo>
                <a:cubicBezTo>
                  <a:pt x="118" y="239"/>
                  <a:pt x="115" y="244"/>
                  <a:pt x="111" y="244"/>
                </a:cubicBezTo>
                <a:cubicBezTo>
                  <a:pt x="107" y="244"/>
                  <a:pt x="102" y="243"/>
                  <a:pt x="98" y="239"/>
                </a:cubicBezTo>
                <a:cubicBezTo>
                  <a:pt x="94" y="235"/>
                  <a:pt x="93" y="231"/>
                  <a:pt x="92" y="226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5" y="155"/>
                  <a:pt x="75" y="155"/>
                  <a:pt x="75" y="155"/>
                </a:cubicBezTo>
                <a:cubicBezTo>
                  <a:pt x="61" y="226"/>
                  <a:pt x="61" y="226"/>
                  <a:pt x="61" y="226"/>
                </a:cubicBezTo>
                <a:cubicBezTo>
                  <a:pt x="60" y="231"/>
                  <a:pt x="58" y="235"/>
                  <a:pt x="55" y="239"/>
                </a:cubicBezTo>
                <a:cubicBezTo>
                  <a:pt x="51" y="243"/>
                  <a:pt x="46" y="244"/>
                  <a:pt x="42" y="244"/>
                </a:cubicBezTo>
                <a:cubicBezTo>
                  <a:pt x="38" y="244"/>
                  <a:pt x="34" y="239"/>
                  <a:pt x="34" y="235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0" y="138"/>
                  <a:pt x="16" y="143"/>
                  <a:pt x="8" y="143"/>
                </a:cubicBezTo>
                <a:cubicBezTo>
                  <a:pt x="4" y="143"/>
                  <a:pt x="0" y="140"/>
                  <a:pt x="0" y="136"/>
                </a:cubicBezTo>
                <a:cubicBezTo>
                  <a:pt x="0" y="134"/>
                  <a:pt x="0" y="133"/>
                  <a:pt x="1" y="132"/>
                </a:cubicBezTo>
                <a:cubicBezTo>
                  <a:pt x="32" y="70"/>
                  <a:pt x="32" y="70"/>
                  <a:pt x="32" y="70"/>
                </a:cubicBezTo>
                <a:cubicBezTo>
                  <a:pt x="34" y="66"/>
                  <a:pt x="38" y="62"/>
                  <a:pt x="42" y="60"/>
                </a:cubicBezTo>
                <a:cubicBezTo>
                  <a:pt x="45" y="58"/>
                  <a:pt x="49" y="57"/>
                  <a:pt x="53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103" y="57"/>
                  <a:pt x="107" y="58"/>
                  <a:pt x="110" y="60"/>
                </a:cubicBezTo>
                <a:cubicBezTo>
                  <a:pt x="115" y="62"/>
                  <a:pt x="118" y="66"/>
                  <a:pt x="121" y="70"/>
                </a:cubicBezTo>
                <a:cubicBezTo>
                  <a:pt x="151" y="132"/>
                  <a:pt x="151" y="132"/>
                  <a:pt x="151" y="132"/>
                </a:cubicBezTo>
                <a:cubicBezTo>
                  <a:pt x="152" y="133"/>
                  <a:pt x="153" y="134"/>
                  <a:pt x="153" y="136"/>
                </a:cubicBezTo>
                <a:cubicBezTo>
                  <a:pt x="153" y="140"/>
                  <a:pt x="149" y="143"/>
                  <a:pt x="145" y="143"/>
                </a:cubicBezTo>
                <a:cubicBezTo>
                  <a:pt x="136" y="143"/>
                  <a:pt x="132" y="138"/>
                  <a:pt x="128" y="132"/>
                </a:cubicBezTo>
                <a:cubicBezTo>
                  <a:pt x="110" y="108"/>
                  <a:pt x="110" y="108"/>
                  <a:pt x="110" y="108"/>
                </a:cubicBezTo>
                <a:lnTo>
                  <a:pt x="118" y="23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1" name="Freeform 9"/>
          <p:cNvSpPr>
            <a:spLocks noEditPoints="1"/>
          </p:cNvSpPr>
          <p:nvPr/>
        </p:nvSpPr>
        <p:spPr bwMode="auto">
          <a:xfrm>
            <a:off x="7164897" y="1776993"/>
            <a:ext cx="523888" cy="825844"/>
          </a:xfrm>
          <a:custGeom>
            <a:avLst/>
            <a:gdLst>
              <a:gd name="T0" fmla="*/ 76 w 153"/>
              <a:gd name="T1" fmla="*/ 0 h 244"/>
              <a:gd name="T2" fmla="*/ 52 w 153"/>
              <a:gd name="T3" fmla="*/ 25 h 244"/>
              <a:gd name="T4" fmla="*/ 76 w 153"/>
              <a:gd name="T5" fmla="*/ 50 h 244"/>
              <a:gd name="T6" fmla="*/ 101 w 153"/>
              <a:gd name="T7" fmla="*/ 25 h 244"/>
              <a:gd name="T8" fmla="*/ 76 w 153"/>
              <a:gd name="T9" fmla="*/ 0 h 244"/>
              <a:gd name="T10" fmla="*/ 35 w 153"/>
              <a:gd name="T11" fmla="*/ 235 h 244"/>
              <a:gd name="T12" fmla="*/ 42 w 153"/>
              <a:gd name="T13" fmla="*/ 244 h 244"/>
              <a:gd name="T14" fmla="*/ 55 w 153"/>
              <a:gd name="T15" fmla="*/ 239 h 244"/>
              <a:gd name="T16" fmla="*/ 61 w 153"/>
              <a:gd name="T17" fmla="*/ 226 h 244"/>
              <a:gd name="T18" fmla="*/ 70 w 153"/>
              <a:gd name="T19" fmla="*/ 183 h 244"/>
              <a:gd name="T20" fmla="*/ 76 w 153"/>
              <a:gd name="T21" fmla="*/ 183 h 244"/>
              <a:gd name="T22" fmla="*/ 83 w 153"/>
              <a:gd name="T23" fmla="*/ 183 h 244"/>
              <a:gd name="T24" fmla="*/ 92 w 153"/>
              <a:gd name="T25" fmla="*/ 226 h 244"/>
              <a:gd name="T26" fmla="*/ 98 w 153"/>
              <a:gd name="T27" fmla="*/ 239 h 244"/>
              <a:gd name="T28" fmla="*/ 111 w 153"/>
              <a:gd name="T29" fmla="*/ 244 h 244"/>
              <a:gd name="T30" fmla="*/ 118 w 153"/>
              <a:gd name="T31" fmla="*/ 235 h 244"/>
              <a:gd name="T32" fmla="*/ 115 w 153"/>
              <a:gd name="T33" fmla="*/ 183 h 244"/>
              <a:gd name="T34" fmla="*/ 126 w 153"/>
              <a:gd name="T35" fmla="*/ 183 h 244"/>
              <a:gd name="T36" fmla="*/ 134 w 153"/>
              <a:gd name="T37" fmla="*/ 175 h 244"/>
              <a:gd name="T38" fmla="*/ 133 w 153"/>
              <a:gd name="T39" fmla="*/ 172 h 244"/>
              <a:gd name="T40" fmla="*/ 110 w 153"/>
              <a:gd name="T41" fmla="*/ 109 h 244"/>
              <a:gd name="T42" fmla="*/ 110 w 153"/>
              <a:gd name="T43" fmla="*/ 108 h 244"/>
              <a:gd name="T44" fmla="*/ 128 w 153"/>
              <a:gd name="T45" fmla="*/ 132 h 244"/>
              <a:gd name="T46" fmla="*/ 145 w 153"/>
              <a:gd name="T47" fmla="*/ 143 h 244"/>
              <a:gd name="T48" fmla="*/ 153 w 153"/>
              <a:gd name="T49" fmla="*/ 136 h 244"/>
              <a:gd name="T50" fmla="*/ 152 w 153"/>
              <a:gd name="T51" fmla="*/ 132 h 244"/>
              <a:gd name="T52" fmla="*/ 121 w 153"/>
              <a:gd name="T53" fmla="*/ 70 h 244"/>
              <a:gd name="T54" fmla="*/ 111 w 153"/>
              <a:gd name="T55" fmla="*/ 60 h 244"/>
              <a:gd name="T56" fmla="*/ 99 w 153"/>
              <a:gd name="T57" fmla="*/ 57 h 244"/>
              <a:gd name="T58" fmla="*/ 76 w 153"/>
              <a:gd name="T59" fmla="*/ 57 h 244"/>
              <a:gd name="T60" fmla="*/ 54 w 153"/>
              <a:gd name="T61" fmla="*/ 57 h 244"/>
              <a:gd name="T62" fmla="*/ 42 w 153"/>
              <a:gd name="T63" fmla="*/ 60 h 244"/>
              <a:gd name="T64" fmla="*/ 32 w 153"/>
              <a:gd name="T65" fmla="*/ 70 h 244"/>
              <a:gd name="T66" fmla="*/ 1 w 153"/>
              <a:gd name="T67" fmla="*/ 132 h 244"/>
              <a:gd name="T68" fmla="*/ 0 w 153"/>
              <a:gd name="T69" fmla="*/ 136 h 244"/>
              <a:gd name="T70" fmla="*/ 8 w 153"/>
              <a:gd name="T71" fmla="*/ 143 h 244"/>
              <a:gd name="T72" fmla="*/ 25 w 153"/>
              <a:gd name="T73" fmla="*/ 132 h 244"/>
              <a:gd name="T74" fmla="*/ 43 w 153"/>
              <a:gd name="T75" fmla="*/ 108 h 244"/>
              <a:gd name="T76" fmla="*/ 43 w 153"/>
              <a:gd name="T77" fmla="*/ 109 h 244"/>
              <a:gd name="T78" fmla="*/ 20 w 153"/>
              <a:gd name="T79" fmla="*/ 172 h 244"/>
              <a:gd name="T80" fmla="*/ 19 w 153"/>
              <a:gd name="T81" fmla="*/ 175 h 244"/>
              <a:gd name="T82" fmla="*/ 27 w 153"/>
              <a:gd name="T83" fmla="*/ 183 h 244"/>
              <a:gd name="T84" fmla="*/ 38 w 153"/>
              <a:gd name="T85" fmla="*/ 183 h 244"/>
              <a:gd name="T86" fmla="*/ 35 w 153"/>
              <a:gd name="T87" fmla="*/ 23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3" h="244">
                <a:moveTo>
                  <a:pt x="76" y="0"/>
                </a:moveTo>
                <a:cubicBezTo>
                  <a:pt x="63" y="0"/>
                  <a:pt x="52" y="11"/>
                  <a:pt x="52" y="25"/>
                </a:cubicBezTo>
                <a:cubicBezTo>
                  <a:pt x="52" y="38"/>
                  <a:pt x="63" y="50"/>
                  <a:pt x="76" y="50"/>
                </a:cubicBezTo>
                <a:cubicBezTo>
                  <a:pt x="90" y="50"/>
                  <a:pt x="101" y="38"/>
                  <a:pt x="101" y="25"/>
                </a:cubicBezTo>
                <a:cubicBezTo>
                  <a:pt x="101" y="11"/>
                  <a:pt x="90" y="0"/>
                  <a:pt x="76" y="0"/>
                </a:cubicBezTo>
                <a:close/>
                <a:moveTo>
                  <a:pt x="35" y="235"/>
                </a:moveTo>
                <a:cubicBezTo>
                  <a:pt x="34" y="239"/>
                  <a:pt x="38" y="244"/>
                  <a:pt x="42" y="244"/>
                </a:cubicBezTo>
                <a:cubicBezTo>
                  <a:pt x="46" y="244"/>
                  <a:pt x="51" y="243"/>
                  <a:pt x="55" y="239"/>
                </a:cubicBezTo>
                <a:cubicBezTo>
                  <a:pt x="58" y="235"/>
                  <a:pt x="60" y="231"/>
                  <a:pt x="61" y="226"/>
                </a:cubicBezTo>
                <a:cubicBezTo>
                  <a:pt x="70" y="183"/>
                  <a:pt x="70" y="183"/>
                  <a:pt x="70" y="183"/>
                </a:cubicBezTo>
                <a:cubicBezTo>
                  <a:pt x="76" y="183"/>
                  <a:pt x="76" y="183"/>
                  <a:pt x="76" y="183"/>
                </a:cubicBezTo>
                <a:cubicBezTo>
                  <a:pt x="83" y="183"/>
                  <a:pt x="83" y="183"/>
                  <a:pt x="83" y="183"/>
                </a:cubicBezTo>
                <a:cubicBezTo>
                  <a:pt x="92" y="226"/>
                  <a:pt x="92" y="226"/>
                  <a:pt x="92" y="226"/>
                </a:cubicBezTo>
                <a:cubicBezTo>
                  <a:pt x="93" y="231"/>
                  <a:pt x="95" y="235"/>
                  <a:pt x="98" y="239"/>
                </a:cubicBezTo>
                <a:cubicBezTo>
                  <a:pt x="102" y="243"/>
                  <a:pt x="107" y="244"/>
                  <a:pt x="111" y="244"/>
                </a:cubicBezTo>
                <a:cubicBezTo>
                  <a:pt x="115" y="244"/>
                  <a:pt x="119" y="239"/>
                  <a:pt x="118" y="235"/>
                </a:cubicBezTo>
                <a:cubicBezTo>
                  <a:pt x="115" y="183"/>
                  <a:pt x="115" y="183"/>
                  <a:pt x="115" y="183"/>
                </a:cubicBezTo>
                <a:cubicBezTo>
                  <a:pt x="126" y="183"/>
                  <a:pt x="126" y="183"/>
                  <a:pt x="126" y="183"/>
                </a:cubicBezTo>
                <a:cubicBezTo>
                  <a:pt x="130" y="183"/>
                  <a:pt x="134" y="180"/>
                  <a:pt x="134" y="175"/>
                </a:cubicBezTo>
                <a:cubicBezTo>
                  <a:pt x="134" y="174"/>
                  <a:pt x="133" y="173"/>
                  <a:pt x="133" y="172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110" y="108"/>
                  <a:pt x="110" y="108"/>
                  <a:pt x="110" y="108"/>
                </a:cubicBezTo>
                <a:cubicBezTo>
                  <a:pt x="128" y="132"/>
                  <a:pt x="128" y="132"/>
                  <a:pt x="128" y="132"/>
                </a:cubicBezTo>
                <a:cubicBezTo>
                  <a:pt x="133" y="138"/>
                  <a:pt x="136" y="143"/>
                  <a:pt x="145" y="143"/>
                </a:cubicBezTo>
                <a:cubicBezTo>
                  <a:pt x="149" y="143"/>
                  <a:pt x="153" y="140"/>
                  <a:pt x="153" y="136"/>
                </a:cubicBezTo>
                <a:cubicBezTo>
                  <a:pt x="153" y="134"/>
                  <a:pt x="152" y="133"/>
                  <a:pt x="152" y="132"/>
                </a:cubicBezTo>
                <a:cubicBezTo>
                  <a:pt x="121" y="70"/>
                  <a:pt x="121" y="70"/>
                  <a:pt x="121" y="70"/>
                </a:cubicBezTo>
                <a:cubicBezTo>
                  <a:pt x="118" y="66"/>
                  <a:pt x="115" y="62"/>
                  <a:pt x="111" y="60"/>
                </a:cubicBezTo>
                <a:cubicBezTo>
                  <a:pt x="107" y="58"/>
                  <a:pt x="103" y="57"/>
                  <a:pt x="99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49" y="57"/>
                  <a:pt x="46" y="58"/>
                  <a:pt x="42" y="60"/>
                </a:cubicBezTo>
                <a:cubicBezTo>
                  <a:pt x="38" y="62"/>
                  <a:pt x="35" y="66"/>
                  <a:pt x="32" y="70"/>
                </a:cubicBezTo>
                <a:cubicBezTo>
                  <a:pt x="1" y="132"/>
                  <a:pt x="1" y="132"/>
                  <a:pt x="1" y="132"/>
                </a:cubicBezTo>
                <a:cubicBezTo>
                  <a:pt x="1" y="133"/>
                  <a:pt x="0" y="134"/>
                  <a:pt x="0" y="136"/>
                </a:cubicBezTo>
                <a:cubicBezTo>
                  <a:pt x="0" y="140"/>
                  <a:pt x="4" y="143"/>
                  <a:pt x="8" y="143"/>
                </a:cubicBezTo>
                <a:cubicBezTo>
                  <a:pt x="17" y="143"/>
                  <a:pt x="20" y="138"/>
                  <a:pt x="25" y="132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20" y="172"/>
                  <a:pt x="20" y="172"/>
                  <a:pt x="20" y="172"/>
                </a:cubicBezTo>
                <a:cubicBezTo>
                  <a:pt x="20" y="173"/>
                  <a:pt x="19" y="174"/>
                  <a:pt x="19" y="175"/>
                </a:cubicBezTo>
                <a:cubicBezTo>
                  <a:pt x="19" y="180"/>
                  <a:pt x="23" y="183"/>
                  <a:pt x="27" y="183"/>
                </a:cubicBezTo>
                <a:cubicBezTo>
                  <a:pt x="38" y="183"/>
                  <a:pt x="38" y="183"/>
                  <a:pt x="38" y="183"/>
                </a:cubicBezTo>
                <a:lnTo>
                  <a:pt x="35" y="2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13" name="Rectangle 12"/>
          <p:cNvSpPr/>
          <p:nvPr/>
        </p:nvSpPr>
        <p:spPr>
          <a:xfrm>
            <a:off x="6982740" y="1809512"/>
            <a:ext cx="45719" cy="7608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TextBox 51"/>
          <p:cNvSpPr txBox="1"/>
          <p:nvPr/>
        </p:nvSpPr>
        <p:spPr>
          <a:xfrm>
            <a:off x="5363136" y="2083419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82%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88785" y="2083418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77%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2078" y="2647629"/>
            <a:ext cx="3277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chemeClr val="bg1"/>
                </a:solidFill>
                <a:latin typeface="Titillium Bd"/>
              </a:rPr>
              <a:t>are insterested in governor election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06629" y="3183160"/>
            <a:ext cx="2007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rgbClr val="10B79B"/>
                </a:solidFill>
                <a:latin typeface="Titillium Bd"/>
              </a:rPr>
              <a:t>one word to describe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127004" y="3105919"/>
            <a:ext cx="1757190" cy="286439"/>
            <a:chOff x="1068636" y="2038120"/>
            <a:chExt cx="1757190" cy="286439"/>
          </a:xfrm>
        </p:grpSpPr>
        <p:sp>
          <p:nvSpPr>
            <p:cNvPr id="57" name="Chevron 56"/>
            <p:cNvSpPr/>
            <p:nvPr/>
          </p:nvSpPr>
          <p:spPr>
            <a:xfrm>
              <a:off x="1068636" y="2038120"/>
              <a:ext cx="539827" cy="286439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8" name="Chevron 57"/>
            <p:cNvSpPr/>
            <p:nvPr/>
          </p:nvSpPr>
          <p:spPr>
            <a:xfrm flipH="1">
              <a:off x="2285999" y="2038120"/>
              <a:ext cx="539827" cy="286439"/>
            </a:xfrm>
            <a:prstGeom prst="chevr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13691" y="2038120"/>
              <a:ext cx="1467080" cy="28643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400" dirty="0">
                  <a:solidFill>
                    <a:schemeClr val="tx1"/>
                  </a:solidFill>
                  <a:latin typeface="Titillium Bd"/>
                </a:rPr>
                <a:t>Top Issues</a:t>
              </a:r>
            </a:p>
          </p:txBody>
        </p:sp>
      </p:grpSp>
      <p:sp>
        <p:nvSpPr>
          <p:cNvPr id="64" name="Freeform 5"/>
          <p:cNvSpPr>
            <a:spLocks noEditPoints="1"/>
          </p:cNvSpPr>
          <p:nvPr/>
        </p:nvSpPr>
        <p:spPr bwMode="auto">
          <a:xfrm>
            <a:off x="-193664" y="3889248"/>
            <a:ext cx="1710000" cy="2880000"/>
          </a:xfrm>
          <a:custGeom>
            <a:avLst/>
            <a:gdLst>
              <a:gd name="T0" fmla="*/ 76 w 153"/>
              <a:gd name="T1" fmla="*/ 0 h 244"/>
              <a:gd name="T2" fmla="*/ 51 w 153"/>
              <a:gd name="T3" fmla="*/ 25 h 244"/>
              <a:gd name="T4" fmla="*/ 76 w 153"/>
              <a:gd name="T5" fmla="*/ 50 h 244"/>
              <a:gd name="T6" fmla="*/ 101 w 153"/>
              <a:gd name="T7" fmla="*/ 25 h 244"/>
              <a:gd name="T8" fmla="*/ 76 w 153"/>
              <a:gd name="T9" fmla="*/ 0 h 244"/>
              <a:gd name="T10" fmla="*/ 118 w 153"/>
              <a:gd name="T11" fmla="*/ 235 h 244"/>
              <a:gd name="T12" fmla="*/ 111 w 153"/>
              <a:gd name="T13" fmla="*/ 244 h 244"/>
              <a:gd name="T14" fmla="*/ 98 w 153"/>
              <a:gd name="T15" fmla="*/ 239 h 244"/>
              <a:gd name="T16" fmla="*/ 92 w 153"/>
              <a:gd name="T17" fmla="*/ 226 h 244"/>
              <a:gd name="T18" fmla="*/ 78 w 153"/>
              <a:gd name="T19" fmla="*/ 155 h 244"/>
              <a:gd name="T20" fmla="*/ 76 w 153"/>
              <a:gd name="T21" fmla="*/ 155 h 244"/>
              <a:gd name="T22" fmla="*/ 75 w 153"/>
              <a:gd name="T23" fmla="*/ 155 h 244"/>
              <a:gd name="T24" fmla="*/ 61 w 153"/>
              <a:gd name="T25" fmla="*/ 226 h 244"/>
              <a:gd name="T26" fmla="*/ 55 w 153"/>
              <a:gd name="T27" fmla="*/ 239 h 244"/>
              <a:gd name="T28" fmla="*/ 42 w 153"/>
              <a:gd name="T29" fmla="*/ 244 h 244"/>
              <a:gd name="T30" fmla="*/ 34 w 153"/>
              <a:gd name="T31" fmla="*/ 235 h 244"/>
              <a:gd name="T32" fmla="*/ 43 w 153"/>
              <a:gd name="T33" fmla="*/ 108 h 244"/>
              <a:gd name="T34" fmla="*/ 25 w 153"/>
              <a:gd name="T35" fmla="*/ 132 h 244"/>
              <a:gd name="T36" fmla="*/ 8 w 153"/>
              <a:gd name="T37" fmla="*/ 143 h 244"/>
              <a:gd name="T38" fmla="*/ 0 w 153"/>
              <a:gd name="T39" fmla="*/ 136 h 244"/>
              <a:gd name="T40" fmla="*/ 1 w 153"/>
              <a:gd name="T41" fmla="*/ 132 h 244"/>
              <a:gd name="T42" fmla="*/ 32 w 153"/>
              <a:gd name="T43" fmla="*/ 70 h 244"/>
              <a:gd name="T44" fmla="*/ 42 w 153"/>
              <a:gd name="T45" fmla="*/ 60 h 244"/>
              <a:gd name="T46" fmla="*/ 53 w 153"/>
              <a:gd name="T47" fmla="*/ 57 h 244"/>
              <a:gd name="T48" fmla="*/ 76 w 153"/>
              <a:gd name="T49" fmla="*/ 57 h 244"/>
              <a:gd name="T50" fmla="*/ 99 w 153"/>
              <a:gd name="T51" fmla="*/ 57 h 244"/>
              <a:gd name="T52" fmla="*/ 110 w 153"/>
              <a:gd name="T53" fmla="*/ 60 h 244"/>
              <a:gd name="T54" fmla="*/ 121 w 153"/>
              <a:gd name="T55" fmla="*/ 70 h 244"/>
              <a:gd name="T56" fmla="*/ 151 w 153"/>
              <a:gd name="T57" fmla="*/ 132 h 244"/>
              <a:gd name="T58" fmla="*/ 153 w 153"/>
              <a:gd name="T59" fmla="*/ 136 h 244"/>
              <a:gd name="T60" fmla="*/ 145 w 153"/>
              <a:gd name="T61" fmla="*/ 143 h 244"/>
              <a:gd name="T62" fmla="*/ 128 w 153"/>
              <a:gd name="T63" fmla="*/ 132 h 244"/>
              <a:gd name="T64" fmla="*/ 110 w 153"/>
              <a:gd name="T65" fmla="*/ 108 h 244"/>
              <a:gd name="T66" fmla="*/ 118 w 153"/>
              <a:gd name="T67" fmla="*/ 23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244">
                <a:moveTo>
                  <a:pt x="76" y="0"/>
                </a:moveTo>
                <a:cubicBezTo>
                  <a:pt x="63" y="0"/>
                  <a:pt x="51" y="11"/>
                  <a:pt x="51" y="25"/>
                </a:cubicBezTo>
                <a:cubicBezTo>
                  <a:pt x="51" y="38"/>
                  <a:pt x="63" y="50"/>
                  <a:pt x="76" y="50"/>
                </a:cubicBezTo>
                <a:cubicBezTo>
                  <a:pt x="90" y="50"/>
                  <a:pt x="101" y="38"/>
                  <a:pt x="101" y="25"/>
                </a:cubicBezTo>
                <a:cubicBezTo>
                  <a:pt x="101" y="11"/>
                  <a:pt x="90" y="0"/>
                  <a:pt x="76" y="0"/>
                </a:cubicBezTo>
                <a:close/>
                <a:moveTo>
                  <a:pt x="118" y="235"/>
                </a:moveTo>
                <a:cubicBezTo>
                  <a:pt x="118" y="239"/>
                  <a:pt x="115" y="244"/>
                  <a:pt x="111" y="244"/>
                </a:cubicBezTo>
                <a:cubicBezTo>
                  <a:pt x="107" y="244"/>
                  <a:pt x="102" y="243"/>
                  <a:pt x="98" y="239"/>
                </a:cubicBezTo>
                <a:cubicBezTo>
                  <a:pt x="94" y="235"/>
                  <a:pt x="93" y="231"/>
                  <a:pt x="92" y="226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5" y="155"/>
                  <a:pt x="75" y="155"/>
                  <a:pt x="75" y="155"/>
                </a:cubicBezTo>
                <a:cubicBezTo>
                  <a:pt x="61" y="226"/>
                  <a:pt x="61" y="226"/>
                  <a:pt x="61" y="226"/>
                </a:cubicBezTo>
                <a:cubicBezTo>
                  <a:pt x="60" y="231"/>
                  <a:pt x="58" y="235"/>
                  <a:pt x="55" y="239"/>
                </a:cubicBezTo>
                <a:cubicBezTo>
                  <a:pt x="51" y="243"/>
                  <a:pt x="46" y="244"/>
                  <a:pt x="42" y="244"/>
                </a:cubicBezTo>
                <a:cubicBezTo>
                  <a:pt x="38" y="244"/>
                  <a:pt x="34" y="239"/>
                  <a:pt x="34" y="235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0" y="138"/>
                  <a:pt x="16" y="143"/>
                  <a:pt x="8" y="143"/>
                </a:cubicBezTo>
                <a:cubicBezTo>
                  <a:pt x="4" y="143"/>
                  <a:pt x="0" y="140"/>
                  <a:pt x="0" y="136"/>
                </a:cubicBezTo>
                <a:cubicBezTo>
                  <a:pt x="0" y="134"/>
                  <a:pt x="0" y="133"/>
                  <a:pt x="1" y="132"/>
                </a:cubicBezTo>
                <a:cubicBezTo>
                  <a:pt x="32" y="70"/>
                  <a:pt x="32" y="70"/>
                  <a:pt x="32" y="70"/>
                </a:cubicBezTo>
                <a:cubicBezTo>
                  <a:pt x="34" y="66"/>
                  <a:pt x="38" y="62"/>
                  <a:pt x="42" y="60"/>
                </a:cubicBezTo>
                <a:cubicBezTo>
                  <a:pt x="45" y="58"/>
                  <a:pt x="49" y="57"/>
                  <a:pt x="53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103" y="57"/>
                  <a:pt x="107" y="58"/>
                  <a:pt x="110" y="60"/>
                </a:cubicBezTo>
                <a:cubicBezTo>
                  <a:pt x="115" y="62"/>
                  <a:pt x="118" y="66"/>
                  <a:pt x="121" y="70"/>
                </a:cubicBezTo>
                <a:cubicBezTo>
                  <a:pt x="151" y="132"/>
                  <a:pt x="151" y="132"/>
                  <a:pt x="151" y="132"/>
                </a:cubicBezTo>
                <a:cubicBezTo>
                  <a:pt x="152" y="133"/>
                  <a:pt x="153" y="134"/>
                  <a:pt x="153" y="136"/>
                </a:cubicBezTo>
                <a:cubicBezTo>
                  <a:pt x="153" y="140"/>
                  <a:pt x="149" y="143"/>
                  <a:pt x="145" y="143"/>
                </a:cubicBezTo>
                <a:cubicBezTo>
                  <a:pt x="136" y="143"/>
                  <a:pt x="132" y="138"/>
                  <a:pt x="128" y="132"/>
                </a:cubicBezTo>
                <a:cubicBezTo>
                  <a:pt x="110" y="108"/>
                  <a:pt x="110" y="108"/>
                  <a:pt x="110" y="108"/>
                </a:cubicBezTo>
                <a:lnTo>
                  <a:pt x="118" y="235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5" name="Freeform 5"/>
          <p:cNvSpPr>
            <a:spLocks noEditPoints="1"/>
          </p:cNvSpPr>
          <p:nvPr/>
        </p:nvSpPr>
        <p:spPr bwMode="auto">
          <a:xfrm>
            <a:off x="1472292" y="3889248"/>
            <a:ext cx="1710000" cy="2880000"/>
          </a:xfrm>
          <a:custGeom>
            <a:avLst/>
            <a:gdLst>
              <a:gd name="T0" fmla="*/ 76 w 153"/>
              <a:gd name="T1" fmla="*/ 0 h 244"/>
              <a:gd name="T2" fmla="*/ 51 w 153"/>
              <a:gd name="T3" fmla="*/ 25 h 244"/>
              <a:gd name="T4" fmla="*/ 76 w 153"/>
              <a:gd name="T5" fmla="*/ 50 h 244"/>
              <a:gd name="T6" fmla="*/ 101 w 153"/>
              <a:gd name="T7" fmla="*/ 25 h 244"/>
              <a:gd name="T8" fmla="*/ 76 w 153"/>
              <a:gd name="T9" fmla="*/ 0 h 244"/>
              <a:gd name="T10" fmla="*/ 118 w 153"/>
              <a:gd name="T11" fmla="*/ 235 h 244"/>
              <a:gd name="T12" fmla="*/ 111 w 153"/>
              <a:gd name="T13" fmla="*/ 244 h 244"/>
              <a:gd name="T14" fmla="*/ 98 w 153"/>
              <a:gd name="T15" fmla="*/ 239 h 244"/>
              <a:gd name="T16" fmla="*/ 92 w 153"/>
              <a:gd name="T17" fmla="*/ 226 h 244"/>
              <a:gd name="T18" fmla="*/ 78 w 153"/>
              <a:gd name="T19" fmla="*/ 155 h 244"/>
              <a:gd name="T20" fmla="*/ 76 w 153"/>
              <a:gd name="T21" fmla="*/ 155 h 244"/>
              <a:gd name="T22" fmla="*/ 75 w 153"/>
              <a:gd name="T23" fmla="*/ 155 h 244"/>
              <a:gd name="T24" fmla="*/ 61 w 153"/>
              <a:gd name="T25" fmla="*/ 226 h 244"/>
              <a:gd name="T26" fmla="*/ 55 w 153"/>
              <a:gd name="T27" fmla="*/ 239 h 244"/>
              <a:gd name="T28" fmla="*/ 42 w 153"/>
              <a:gd name="T29" fmla="*/ 244 h 244"/>
              <a:gd name="T30" fmla="*/ 34 w 153"/>
              <a:gd name="T31" fmla="*/ 235 h 244"/>
              <a:gd name="T32" fmla="*/ 43 w 153"/>
              <a:gd name="T33" fmla="*/ 108 h 244"/>
              <a:gd name="T34" fmla="*/ 25 w 153"/>
              <a:gd name="T35" fmla="*/ 132 h 244"/>
              <a:gd name="T36" fmla="*/ 8 w 153"/>
              <a:gd name="T37" fmla="*/ 143 h 244"/>
              <a:gd name="T38" fmla="*/ 0 w 153"/>
              <a:gd name="T39" fmla="*/ 136 h 244"/>
              <a:gd name="T40" fmla="*/ 1 w 153"/>
              <a:gd name="T41" fmla="*/ 132 h 244"/>
              <a:gd name="T42" fmla="*/ 32 w 153"/>
              <a:gd name="T43" fmla="*/ 70 h 244"/>
              <a:gd name="T44" fmla="*/ 42 w 153"/>
              <a:gd name="T45" fmla="*/ 60 h 244"/>
              <a:gd name="T46" fmla="*/ 53 w 153"/>
              <a:gd name="T47" fmla="*/ 57 h 244"/>
              <a:gd name="T48" fmla="*/ 76 w 153"/>
              <a:gd name="T49" fmla="*/ 57 h 244"/>
              <a:gd name="T50" fmla="*/ 99 w 153"/>
              <a:gd name="T51" fmla="*/ 57 h 244"/>
              <a:gd name="T52" fmla="*/ 110 w 153"/>
              <a:gd name="T53" fmla="*/ 60 h 244"/>
              <a:gd name="T54" fmla="*/ 121 w 153"/>
              <a:gd name="T55" fmla="*/ 70 h 244"/>
              <a:gd name="T56" fmla="*/ 151 w 153"/>
              <a:gd name="T57" fmla="*/ 132 h 244"/>
              <a:gd name="T58" fmla="*/ 153 w 153"/>
              <a:gd name="T59" fmla="*/ 136 h 244"/>
              <a:gd name="T60" fmla="*/ 145 w 153"/>
              <a:gd name="T61" fmla="*/ 143 h 244"/>
              <a:gd name="T62" fmla="*/ 128 w 153"/>
              <a:gd name="T63" fmla="*/ 132 h 244"/>
              <a:gd name="T64" fmla="*/ 110 w 153"/>
              <a:gd name="T65" fmla="*/ 108 h 244"/>
              <a:gd name="T66" fmla="*/ 118 w 153"/>
              <a:gd name="T67" fmla="*/ 23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244">
                <a:moveTo>
                  <a:pt x="76" y="0"/>
                </a:moveTo>
                <a:cubicBezTo>
                  <a:pt x="63" y="0"/>
                  <a:pt x="51" y="11"/>
                  <a:pt x="51" y="25"/>
                </a:cubicBezTo>
                <a:cubicBezTo>
                  <a:pt x="51" y="38"/>
                  <a:pt x="63" y="50"/>
                  <a:pt x="76" y="50"/>
                </a:cubicBezTo>
                <a:cubicBezTo>
                  <a:pt x="90" y="50"/>
                  <a:pt x="101" y="38"/>
                  <a:pt x="101" y="25"/>
                </a:cubicBezTo>
                <a:cubicBezTo>
                  <a:pt x="101" y="11"/>
                  <a:pt x="90" y="0"/>
                  <a:pt x="76" y="0"/>
                </a:cubicBezTo>
                <a:close/>
                <a:moveTo>
                  <a:pt x="118" y="235"/>
                </a:moveTo>
                <a:cubicBezTo>
                  <a:pt x="118" y="239"/>
                  <a:pt x="115" y="244"/>
                  <a:pt x="111" y="244"/>
                </a:cubicBezTo>
                <a:cubicBezTo>
                  <a:pt x="107" y="244"/>
                  <a:pt x="102" y="243"/>
                  <a:pt x="98" y="239"/>
                </a:cubicBezTo>
                <a:cubicBezTo>
                  <a:pt x="94" y="235"/>
                  <a:pt x="93" y="231"/>
                  <a:pt x="92" y="226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5" y="155"/>
                  <a:pt x="75" y="155"/>
                  <a:pt x="75" y="155"/>
                </a:cubicBezTo>
                <a:cubicBezTo>
                  <a:pt x="61" y="226"/>
                  <a:pt x="61" y="226"/>
                  <a:pt x="61" y="226"/>
                </a:cubicBezTo>
                <a:cubicBezTo>
                  <a:pt x="60" y="231"/>
                  <a:pt x="58" y="235"/>
                  <a:pt x="55" y="239"/>
                </a:cubicBezTo>
                <a:cubicBezTo>
                  <a:pt x="51" y="243"/>
                  <a:pt x="46" y="244"/>
                  <a:pt x="42" y="244"/>
                </a:cubicBezTo>
                <a:cubicBezTo>
                  <a:pt x="38" y="244"/>
                  <a:pt x="34" y="239"/>
                  <a:pt x="34" y="235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0" y="138"/>
                  <a:pt x="16" y="143"/>
                  <a:pt x="8" y="143"/>
                </a:cubicBezTo>
                <a:cubicBezTo>
                  <a:pt x="4" y="143"/>
                  <a:pt x="0" y="140"/>
                  <a:pt x="0" y="136"/>
                </a:cubicBezTo>
                <a:cubicBezTo>
                  <a:pt x="0" y="134"/>
                  <a:pt x="0" y="133"/>
                  <a:pt x="1" y="132"/>
                </a:cubicBezTo>
                <a:cubicBezTo>
                  <a:pt x="32" y="70"/>
                  <a:pt x="32" y="70"/>
                  <a:pt x="32" y="70"/>
                </a:cubicBezTo>
                <a:cubicBezTo>
                  <a:pt x="34" y="66"/>
                  <a:pt x="38" y="62"/>
                  <a:pt x="42" y="60"/>
                </a:cubicBezTo>
                <a:cubicBezTo>
                  <a:pt x="45" y="58"/>
                  <a:pt x="49" y="57"/>
                  <a:pt x="53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103" y="57"/>
                  <a:pt x="107" y="58"/>
                  <a:pt x="110" y="60"/>
                </a:cubicBezTo>
                <a:cubicBezTo>
                  <a:pt x="115" y="62"/>
                  <a:pt x="118" y="66"/>
                  <a:pt x="121" y="70"/>
                </a:cubicBezTo>
                <a:cubicBezTo>
                  <a:pt x="151" y="132"/>
                  <a:pt x="151" y="132"/>
                  <a:pt x="151" y="132"/>
                </a:cubicBezTo>
                <a:cubicBezTo>
                  <a:pt x="152" y="133"/>
                  <a:pt x="153" y="134"/>
                  <a:pt x="153" y="136"/>
                </a:cubicBezTo>
                <a:cubicBezTo>
                  <a:pt x="153" y="140"/>
                  <a:pt x="149" y="143"/>
                  <a:pt x="145" y="143"/>
                </a:cubicBezTo>
                <a:cubicBezTo>
                  <a:pt x="136" y="143"/>
                  <a:pt x="132" y="138"/>
                  <a:pt x="128" y="132"/>
                </a:cubicBezTo>
                <a:cubicBezTo>
                  <a:pt x="110" y="108"/>
                  <a:pt x="110" y="108"/>
                  <a:pt x="110" y="108"/>
                </a:cubicBezTo>
                <a:lnTo>
                  <a:pt x="118" y="235"/>
                </a:lnTo>
                <a:close/>
              </a:path>
            </a:pathLst>
          </a:cu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accent3">
                <a:lumMod val="40000"/>
                <a:lumOff val="60000"/>
              </a:schemeClr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6" name="Freeform 5"/>
          <p:cNvSpPr>
            <a:spLocks noEditPoints="1"/>
          </p:cNvSpPr>
          <p:nvPr/>
        </p:nvSpPr>
        <p:spPr bwMode="auto">
          <a:xfrm>
            <a:off x="3192774" y="3889248"/>
            <a:ext cx="1710000" cy="2880000"/>
          </a:xfrm>
          <a:custGeom>
            <a:avLst/>
            <a:gdLst>
              <a:gd name="T0" fmla="*/ 76 w 153"/>
              <a:gd name="T1" fmla="*/ 0 h 244"/>
              <a:gd name="T2" fmla="*/ 51 w 153"/>
              <a:gd name="T3" fmla="*/ 25 h 244"/>
              <a:gd name="T4" fmla="*/ 76 w 153"/>
              <a:gd name="T5" fmla="*/ 50 h 244"/>
              <a:gd name="T6" fmla="*/ 101 w 153"/>
              <a:gd name="T7" fmla="*/ 25 h 244"/>
              <a:gd name="T8" fmla="*/ 76 w 153"/>
              <a:gd name="T9" fmla="*/ 0 h 244"/>
              <a:gd name="T10" fmla="*/ 118 w 153"/>
              <a:gd name="T11" fmla="*/ 235 h 244"/>
              <a:gd name="T12" fmla="*/ 111 w 153"/>
              <a:gd name="T13" fmla="*/ 244 h 244"/>
              <a:gd name="T14" fmla="*/ 98 w 153"/>
              <a:gd name="T15" fmla="*/ 239 h 244"/>
              <a:gd name="T16" fmla="*/ 92 w 153"/>
              <a:gd name="T17" fmla="*/ 226 h 244"/>
              <a:gd name="T18" fmla="*/ 78 w 153"/>
              <a:gd name="T19" fmla="*/ 155 h 244"/>
              <a:gd name="T20" fmla="*/ 76 w 153"/>
              <a:gd name="T21" fmla="*/ 155 h 244"/>
              <a:gd name="T22" fmla="*/ 75 w 153"/>
              <a:gd name="T23" fmla="*/ 155 h 244"/>
              <a:gd name="T24" fmla="*/ 61 w 153"/>
              <a:gd name="T25" fmla="*/ 226 h 244"/>
              <a:gd name="T26" fmla="*/ 55 w 153"/>
              <a:gd name="T27" fmla="*/ 239 h 244"/>
              <a:gd name="T28" fmla="*/ 42 w 153"/>
              <a:gd name="T29" fmla="*/ 244 h 244"/>
              <a:gd name="T30" fmla="*/ 34 w 153"/>
              <a:gd name="T31" fmla="*/ 235 h 244"/>
              <a:gd name="T32" fmla="*/ 43 w 153"/>
              <a:gd name="T33" fmla="*/ 108 h 244"/>
              <a:gd name="T34" fmla="*/ 25 w 153"/>
              <a:gd name="T35" fmla="*/ 132 h 244"/>
              <a:gd name="T36" fmla="*/ 8 w 153"/>
              <a:gd name="T37" fmla="*/ 143 h 244"/>
              <a:gd name="T38" fmla="*/ 0 w 153"/>
              <a:gd name="T39" fmla="*/ 136 h 244"/>
              <a:gd name="T40" fmla="*/ 1 w 153"/>
              <a:gd name="T41" fmla="*/ 132 h 244"/>
              <a:gd name="T42" fmla="*/ 32 w 153"/>
              <a:gd name="T43" fmla="*/ 70 h 244"/>
              <a:gd name="T44" fmla="*/ 42 w 153"/>
              <a:gd name="T45" fmla="*/ 60 h 244"/>
              <a:gd name="T46" fmla="*/ 53 w 153"/>
              <a:gd name="T47" fmla="*/ 57 h 244"/>
              <a:gd name="T48" fmla="*/ 76 w 153"/>
              <a:gd name="T49" fmla="*/ 57 h 244"/>
              <a:gd name="T50" fmla="*/ 99 w 153"/>
              <a:gd name="T51" fmla="*/ 57 h 244"/>
              <a:gd name="T52" fmla="*/ 110 w 153"/>
              <a:gd name="T53" fmla="*/ 60 h 244"/>
              <a:gd name="T54" fmla="*/ 121 w 153"/>
              <a:gd name="T55" fmla="*/ 70 h 244"/>
              <a:gd name="T56" fmla="*/ 151 w 153"/>
              <a:gd name="T57" fmla="*/ 132 h 244"/>
              <a:gd name="T58" fmla="*/ 153 w 153"/>
              <a:gd name="T59" fmla="*/ 136 h 244"/>
              <a:gd name="T60" fmla="*/ 145 w 153"/>
              <a:gd name="T61" fmla="*/ 143 h 244"/>
              <a:gd name="T62" fmla="*/ 128 w 153"/>
              <a:gd name="T63" fmla="*/ 132 h 244"/>
              <a:gd name="T64" fmla="*/ 110 w 153"/>
              <a:gd name="T65" fmla="*/ 108 h 244"/>
              <a:gd name="T66" fmla="*/ 118 w 153"/>
              <a:gd name="T67" fmla="*/ 235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3" h="244">
                <a:moveTo>
                  <a:pt x="76" y="0"/>
                </a:moveTo>
                <a:cubicBezTo>
                  <a:pt x="63" y="0"/>
                  <a:pt x="51" y="11"/>
                  <a:pt x="51" y="25"/>
                </a:cubicBezTo>
                <a:cubicBezTo>
                  <a:pt x="51" y="38"/>
                  <a:pt x="63" y="50"/>
                  <a:pt x="76" y="50"/>
                </a:cubicBezTo>
                <a:cubicBezTo>
                  <a:pt x="90" y="50"/>
                  <a:pt x="101" y="38"/>
                  <a:pt x="101" y="25"/>
                </a:cubicBezTo>
                <a:cubicBezTo>
                  <a:pt x="101" y="11"/>
                  <a:pt x="90" y="0"/>
                  <a:pt x="76" y="0"/>
                </a:cubicBezTo>
                <a:close/>
                <a:moveTo>
                  <a:pt x="118" y="235"/>
                </a:moveTo>
                <a:cubicBezTo>
                  <a:pt x="118" y="239"/>
                  <a:pt x="115" y="244"/>
                  <a:pt x="111" y="244"/>
                </a:cubicBezTo>
                <a:cubicBezTo>
                  <a:pt x="107" y="244"/>
                  <a:pt x="102" y="243"/>
                  <a:pt x="98" y="239"/>
                </a:cubicBezTo>
                <a:cubicBezTo>
                  <a:pt x="94" y="235"/>
                  <a:pt x="93" y="231"/>
                  <a:pt x="92" y="226"/>
                </a:cubicBezTo>
                <a:cubicBezTo>
                  <a:pt x="78" y="155"/>
                  <a:pt x="78" y="155"/>
                  <a:pt x="78" y="155"/>
                </a:cubicBezTo>
                <a:cubicBezTo>
                  <a:pt x="76" y="155"/>
                  <a:pt x="76" y="155"/>
                  <a:pt x="76" y="155"/>
                </a:cubicBezTo>
                <a:cubicBezTo>
                  <a:pt x="75" y="155"/>
                  <a:pt x="75" y="155"/>
                  <a:pt x="75" y="155"/>
                </a:cubicBezTo>
                <a:cubicBezTo>
                  <a:pt x="61" y="226"/>
                  <a:pt x="61" y="226"/>
                  <a:pt x="61" y="226"/>
                </a:cubicBezTo>
                <a:cubicBezTo>
                  <a:pt x="60" y="231"/>
                  <a:pt x="58" y="235"/>
                  <a:pt x="55" y="239"/>
                </a:cubicBezTo>
                <a:cubicBezTo>
                  <a:pt x="51" y="243"/>
                  <a:pt x="46" y="244"/>
                  <a:pt x="42" y="244"/>
                </a:cubicBezTo>
                <a:cubicBezTo>
                  <a:pt x="38" y="244"/>
                  <a:pt x="34" y="239"/>
                  <a:pt x="34" y="235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25" y="132"/>
                  <a:pt x="25" y="132"/>
                  <a:pt x="25" y="132"/>
                </a:cubicBezTo>
                <a:cubicBezTo>
                  <a:pt x="20" y="138"/>
                  <a:pt x="16" y="143"/>
                  <a:pt x="8" y="143"/>
                </a:cubicBezTo>
                <a:cubicBezTo>
                  <a:pt x="4" y="143"/>
                  <a:pt x="0" y="140"/>
                  <a:pt x="0" y="136"/>
                </a:cubicBezTo>
                <a:cubicBezTo>
                  <a:pt x="0" y="134"/>
                  <a:pt x="0" y="133"/>
                  <a:pt x="1" y="132"/>
                </a:cubicBezTo>
                <a:cubicBezTo>
                  <a:pt x="32" y="70"/>
                  <a:pt x="32" y="70"/>
                  <a:pt x="32" y="70"/>
                </a:cubicBezTo>
                <a:cubicBezTo>
                  <a:pt x="34" y="66"/>
                  <a:pt x="38" y="62"/>
                  <a:pt x="42" y="60"/>
                </a:cubicBezTo>
                <a:cubicBezTo>
                  <a:pt x="45" y="58"/>
                  <a:pt x="49" y="57"/>
                  <a:pt x="53" y="57"/>
                </a:cubicBezTo>
                <a:cubicBezTo>
                  <a:pt x="76" y="57"/>
                  <a:pt x="76" y="57"/>
                  <a:pt x="76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103" y="57"/>
                  <a:pt x="107" y="58"/>
                  <a:pt x="110" y="60"/>
                </a:cubicBezTo>
                <a:cubicBezTo>
                  <a:pt x="115" y="62"/>
                  <a:pt x="118" y="66"/>
                  <a:pt x="121" y="70"/>
                </a:cubicBezTo>
                <a:cubicBezTo>
                  <a:pt x="151" y="132"/>
                  <a:pt x="151" y="132"/>
                  <a:pt x="151" y="132"/>
                </a:cubicBezTo>
                <a:cubicBezTo>
                  <a:pt x="152" y="133"/>
                  <a:pt x="153" y="134"/>
                  <a:pt x="153" y="136"/>
                </a:cubicBezTo>
                <a:cubicBezTo>
                  <a:pt x="153" y="140"/>
                  <a:pt x="149" y="143"/>
                  <a:pt x="145" y="143"/>
                </a:cubicBezTo>
                <a:cubicBezTo>
                  <a:pt x="136" y="143"/>
                  <a:pt x="132" y="138"/>
                  <a:pt x="128" y="132"/>
                </a:cubicBezTo>
                <a:cubicBezTo>
                  <a:pt x="110" y="108"/>
                  <a:pt x="110" y="108"/>
                  <a:pt x="110" y="108"/>
                </a:cubicBezTo>
                <a:lnTo>
                  <a:pt x="118" y="2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67" name="Trapezoid 66"/>
          <p:cNvSpPr/>
          <p:nvPr/>
        </p:nvSpPr>
        <p:spPr>
          <a:xfrm rot="16200000">
            <a:off x="3803836" y="3834866"/>
            <a:ext cx="254517" cy="233360"/>
          </a:xfrm>
          <a:prstGeom prst="trapezoid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Trapezoid 67"/>
          <p:cNvSpPr/>
          <p:nvPr/>
        </p:nvSpPr>
        <p:spPr>
          <a:xfrm rot="5400000" flipH="1">
            <a:off x="4034815" y="3837246"/>
            <a:ext cx="254517" cy="228600"/>
          </a:xfrm>
          <a:prstGeom prst="trapezoid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l="30073" r="32208" b="79208"/>
          <a:stretch/>
        </p:blipFill>
        <p:spPr>
          <a:xfrm>
            <a:off x="1985333" y="3889248"/>
            <a:ext cx="646176" cy="59829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/>
          <a:srcRect l="30073" r="32208" b="79208"/>
          <a:stretch/>
        </p:blipFill>
        <p:spPr>
          <a:xfrm>
            <a:off x="324524" y="3889248"/>
            <a:ext cx="646176" cy="59829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41831" y="4762500"/>
            <a:ext cx="33214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500" dirty="0">
                <a:solidFill>
                  <a:schemeClr val="bg2"/>
                </a:solidFill>
              </a:rPr>
              <a:t>VVVV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2190070" y="4161122"/>
            <a:ext cx="113454" cy="54545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ounded Rectangle 72"/>
          <p:cNvSpPr/>
          <p:nvPr/>
        </p:nvSpPr>
        <p:spPr>
          <a:xfrm>
            <a:off x="2338762" y="4161122"/>
            <a:ext cx="113454" cy="54545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76" name="Straight Connector 75"/>
          <p:cNvCxnSpPr>
            <a:stCxn id="72" idx="1"/>
          </p:cNvCxnSpPr>
          <p:nvPr/>
        </p:nvCxnSpPr>
        <p:spPr>
          <a:xfrm flipH="1" flipV="1">
            <a:off x="2067329" y="4110038"/>
            <a:ext cx="122741" cy="78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2452216" y="4110038"/>
            <a:ext cx="122741" cy="78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42987" y="3855684"/>
            <a:ext cx="624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chemeClr val="bg1">
                    <a:lumMod val="90000"/>
                  </a:schemeClr>
                </a:solidFill>
                <a:latin typeface="Titillium Bd"/>
              </a:rPr>
              <a:t>AGUS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49710" y="3855683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chemeClr val="bg1">
                    <a:lumMod val="90000"/>
                  </a:schemeClr>
                </a:solidFill>
                <a:latin typeface="Titillium Bd"/>
              </a:rPr>
              <a:t>AHOK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536175" y="388412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>
                <a:solidFill>
                  <a:schemeClr val="bg1">
                    <a:lumMod val="90000"/>
                  </a:schemeClr>
                </a:solidFill>
                <a:latin typeface="Titillium Bd"/>
              </a:rPr>
              <a:t>ANIES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255800" y="3895412"/>
            <a:ext cx="3985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965601" y="3895412"/>
            <a:ext cx="3985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8860" y="3912780"/>
            <a:ext cx="3985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602456" y="3654040"/>
            <a:ext cx="1068707" cy="1068707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6" name="Oval 85"/>
          <p:cNvSpPr/>
          <p:nvPr/>
        </p:nvSpPr>
        <p:spPr>
          <a:xfrm>
            <a:off x="6516442" y="3654040"/>
            <a:ext cx="1068707" cy="1068707"/>
          </a:xfrm>
          <a:prstGeom prst="ellipse">
            <a:avLst/>
          </a:prstGeom>
          <a:solidFill>
            <a:srgbClr val="10B79B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7" name="Oval 86"/>
          <p:cNvSpPr/>
          <p:nvPr/>
        </p:nvSpPr>
        <p:spPr>
          <a:xfrm>
            <a:off x="7414389" y="3654040"/>
            <a:ext cx="1068707" cy="10687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5658954" y="3993307"/>
            <a:ext cx="955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100" dirty="0">
                <a:solidFill>
                  <a:schemeClr val="bg1"/>
                </a:solidFill>
                <a:latin typeface="Titillium Bd"/>
              </a:rPr>
              <a:t>ECONOMY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  <a:latin typeface="Titillium Bd"/>
              </a:rPr>
              <a:t>AND JOB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602591" y="4057588"/>
            <a:ext cx="880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100" dirty="0">
                <a:solidFill>
                  <a:schemeClr val="bg1"/>
                </a:solidFill>
                <a:latin typeface="Titillium Bd"/>
              </a:rPr>
              <a:t>RELIGION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57874" y="3993339"/>
            <a:ext cx="1181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100" dirty="0">
                <a:solidFill>
                  <a:schemeClr val="bg1"/>
                </a:solidFill>
                <a:latin typeface="Titillium Bd"/>
              </a:rPr>
              <a:t>RELOCATION</a:t>
            </a:r>
          </a:p>
          <a:p>
            <a:pPr algn="ctr"/>
            <a:r>
              <a:rPr lang="id-ID" sz="1100" dirty="0">
                <a:solidFill>
                  <a:schemeClr val="bg1"/>
                </a:solidFill>
                <a:latin typeface="Titillium Bd"/>
              </a:rPr>
              <a:t>AND EVICTION</a:t>
            </a:r>
          </a:p>
        </p:txBody>
      </p:sp>
    </p:spTree>
    <p:extLst>
      <p:ext uri="{BB962C8B-B14F-4D97-AF65-F5344CB8AC3E}">
        <p14:creationId xmlns:p14="http://schemas.microsoft.com/office/powerpoint/2010/main" val="415214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10" name="Rectangle 9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F4F4F4"/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98646" y="12453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solidFill>
                    <a:srgbClr val="3C424F"/>
                  </a:solidFill>
                  <a:latin typeface="Batang" panose="02030600000101010101" pitchFamily="18" charset="-127"/>
                  <a:ea typeface="Batang" panose="02030600000101010101" pitchFamily="18" charset="-127"/>
                </a:rPr>
                <a:pPr algn="ctr"/>
                <a:t>12</a:t>
              </a:fld>
              <a:endParaRPr lang="zh-HK" altLang="en-US" sz="1000" dirty="0">
                <a:solidFill>
                  <a:srgbClr val="3C424F"/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125" y="1331093"/>
            <a:ext cx="3804234" cy="27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8527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37902"/>
            <a:ext cx="9144000" cy="4205598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Titillium B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Background</a:t>
            </a:r>
            <a:br>
              <a:rPr lang="en-US" altLang="zh-HK" sz="2800" dirty="0">
                <a:solidFill>
                  <a:schemeClr val="bg1"/>
                </a:solidFill>
                <a:latin typeface="Titillium Bd"/>
              </a:rPr>
            </a:br>
            <a:r>
              <a:rPr lang="id-ID" altLang="zh-HK" sz="1000" dirty="0">
                <a:solidFill>
                  <a:schemeClr val="accent5"/>
                </a:solidFill>
                <a:latin typeface="Titillium Bd"/>
              </a:rPr>
              <a:t>Internet in RealTime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9" name="Rectangle 8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Titillium Bd"/>
                <a:ea typeface="Batang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96241" y="124539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latin typeface="Titillium Bd"/>
                  <a:ea typeface="Batang" panose="02030600000101010101" pitchFamily="18" charset="-127"/>
                </a:rPr>
                <a:t>2</a:t>
              </a:fld>
              <a:endParaRPr lang="zh-HK" altLang="en-US" sz="1000" dirty="0">
                <a:latin typeface="Titillium Bd"/>
                <a:ea typeface="Batang" panose="02030600000101010101" pitchFamily="18" charset="-127"/>
              </a:endParaRPr>
            </a:p>
          </p:txBody>
        </p:sp>
      </p:grpSp>
      <p:pic>
        <p:nvPicPr>
          <p:cNvPr id="53" name="Picture 7" descr="interactive-gif-internet-in-real-time-what-happens-every-second-on-web-infographic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942" y="937901"/>
            <a:ext cx="8043397" cy="4162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49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16928" y="4187266"/>
            <a:ext cx="8851369" cy="358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Background </a:t>
            </a:r>
            <a:br>
              <a:rPr lang="en-US" altLang="zh-HK" sz="2800" dirty="0">
                <a:solidFill>
                  <a:schemeClr val="bg1"/>
                </a:solidFill>
                <a:latin typeface="Titillium Bd"/>
              </a:rPr>
            </a:br>
            <a:r>
              <a:rPr lang="id-ID" altLang="zh-HK" sz="1000" dirty="0">
                <a:solidFill>
                  <a:schemeClr val="accent5"/>
                </a:solidFill>
                <a:latin typeface="Titillium Bd"/>
              </a:rPr>
              <a:t>Indonesia Internet Landscape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9" name="Rectangle 8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98646" y="124539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latin typeface="Batang" panose="02030600000101010101" pitchFamily="18" charset="-127"/>
                  <a:ea typeface="Batang" panose="02030600000101010101" pitchFamily="18" charset="-127"/>
                </a:rPr>
                <a:t>3</a:t>
              </a:fld>
              <a:endParaRPr lang="zh-HK" altLang="en-US" sz="1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pic>
        <p:nvPicPr>
          <p:cNvPr id="11" name="Picture 2" descr="Hasil gambar untuk we are social 2017 indones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4"/>
          <a:stretch/>
        </p:blipFill>
        <p:spPr bwMode="auto">
          <a:xfrm>
            <a:off x="80332" y="1465113"/>
            <a:ext cx="4423986" cy="222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0388" t="14709" r="7489" b="13469"/>
          <a:stretch/>
        </p:blipFill>
        <p:spPr>
          <a:xfrm>
            <a:off x="4550228" y="1465113"/>
            <a:ext cx="4518069" cy="22215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486" y="1890543"/>
            <a:ext cx="881742" cy="262340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2362199" y="1890543"/>
            <a:ext cx="881742" cy="262340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724400" y="1896912"/>
            <a:ext cx="881742" cy="262340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6885461" y="1896912"/>
            <a:ext cx="881742" cy="2623400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184472" y="4204976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rgbClr val="5156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+ 50,6%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04375" y="4194133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rgbClr val="5156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+ 92,4%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5051" y="4187266"/>
            <a:ext cx="995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rgbClr val="5156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+ 34,2%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27637" y="4187266"/>
            <a:ext cx="997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>
                <a:solidFill>
                  <a:srgbClr val="51566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+ 39,4%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19142" y="4167391"/>
            <a:ext cx="88998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200" b="1" dirty="0">
                <a:latin typeface="Arial monospaced for SAP" panose="020B0609020202030204" pitchFamily="49" charset="0"/>
              </a:rPr>
              <a:t>% </a:t>
            </a:r>
            <a:r>
              <a:rPr lang="id-ID" sz="1100" b="1" dirty="0">
                <a:latin typeface="Titillium Bd"/>
              </a:rPr>
              <a:t>annual</a:t>
            </a:r>
          </a:p>
          <a:p>
            <a:pPr algn="ctr"/>
            <a:r>
              <a:rPr lang="id-ID" sz="1100" b="1" dirty="0">
                <a:latin typeface="Titillium Bd"/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37210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31415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Titillium Bd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141552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Pilkada DKI Jakarta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1" y="4090768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zh-HK" sz="1000" dirty="0">
                <a:solidFill>
                  <a:schemeClr val="bg1">
                    <a:lumMod val="90000"/>
                  </a:schemeClr>
                </a:solidFill>
                <a:latin typeface="Titillium Bd"/>
                <a:cs typeface="Arial" panose="020B0604020202020204" pitchFamily="34" charset="0"/>
              </a:rPr>
              <a:t>Pilkada DKI Jakarta is one of governor election that has become center of public attention in Indonesia and global </a:t>
            </a:r>
            <a:r>
              <a:rPr lang="en-US" altLang="zh-HK" sz="1000" dirty="0">
                <a:solidFill>
                  <a:schemeClr val="bg1">
                    <a:lumMod val="90000"/>
                  </a:schemeClr>
                </a:solidFill>
                <a:latin typeface="Titillium Bd"/>
                <a:cs typeface="Arial" panose="020B0604020202020204" pitchFamily="34" charset="0"/>
              </a:rPr>
              <a:t>in terms of competition until other issues</a:t>
            </a:r>
            <a:endParaRPr lang="id-ID" altLang="zh-HK" sz="1000" dirty="0">
              <a:solidFill>
                <a:schemeClr val="bg1">
                  <a:lumMod val="90000"/>
                </a:schemeClr>
              </a:solidFill>
              <a:latin typeface="Titillium Bd"/>
              <a:cs typeface="Arial" panose="020B0604020202020204" pitchFamily="34" charset="0"/>
            </a:endParaRPr>
          </a:p>
          <a:p>
            <a:endParaRPr lang="id-ID" altLang="zh-HK" sz="1000" dirty="0">
              <a:solidFill>
                <a:schemeClr val="bg1">
                  <a:lumMod val="90000"/>
                </a:schemeClr>
              </a:solidFill>
              <a:latin typeface="Titillium Bd"/>
              <a:cs typeface="Arial" panose="020B0604020202020204" pitchFamily="34" charset="0"/>
            </a:endParaRPr>
          </a:p>
        </p:txBody>
      </p:sp>
      <p:pic>
        <p:nvPicPr>
          <p:cNvPr id="1026" name="Picture 2" descr="011391600_1474881981-160926_3A_Bersaing_untuk_DKI_Jakarta_Infografis_Abdillah.jpg (600×800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00" b="53000"/>
          <a:stretch/>
        </p:blipFill>
        <p:spPr bwMode="auto">
          <a:xfrm>
            <a:off x="719875" y="539205"/>
            <a:ext cx="7653963" cy="260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11" name="Rectangle 10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Titillium Bd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96241" y="124539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latin typeface="Titillium Bd"/>
                  <a:ea typeface="Batang" panose="02030600000101010101" pitchFamily="18" charset="-127"/>
                </a:rPr>
                <a:t>4</a:t>
              </a:fld>
              <a:endParaRPr lang="zh-HK" altLang="en-US" sz="1000" dirty="0">
                <a:latin typeface="Titillium Bd"/>
                <a:ea typeface="Batang" panose="02030600000101010101" pitchFamily="18" charset="-127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zh-HK" sz="2800" dirty="0">
                <a:solidFill>
                  <a:srgbClr val="3C424F"/>
                </a:solidFill>
                <a:latin typeface="Titillium Bd"/>
              </a:rPr>
              <a:t>Background</a:t>
            </a:r>
            <a:br>
              <a:rPr lang="en-US" altLang="zh-HK" sz="2800" dirty="0">
                <a:solidFill>
                  <a:schemeClr val="bg1"/>
                </a:solidFill>
                <a:latin typeface="Titillium Bd"/>
              </a:rPr>
            </a:br>
            <a:r>
              <a:rPr lang="id-ID" altLang="zh-HK" sz="1000" dirty="0">
                <a:solidFill>
                  <a:schemeClr val="accent5"/>
                </a:solidFill>
                <a:latin typeface="Titillium Bd"/>
              </a:rPr>
              <a:t>Pilkada DKI Jakarta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</p:spTree>
    <p:extLst>
      <p:ext uri="{BB962C8B-B14F-4D97-AF65-F5344CB8AC3E}">
        <p14:creationId xmlns:p14="http://schemas.microsoft.com/office/powerpoint/2010/main" val="293232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Problem Statement</a:t>
            </a:r>
            <a:br>
              <a:rPr lang="en-US" altLang="zh-HK" sz="2800" dirty="0">
                <a:solidFill>
                  <a:schemeClr val="bg1"/>
                </a:solidFill>
                <a:latin typeface="Titillium Bd"/>
              </a:rPr>
            </a:br>
            <a:r>
              <a:rPr lang="id-ID" altLang="zh-HK" sz="1000" dirty="0">
                <a:solidFill>
                  <a:schemeClr val="bg1"/>
                </a:solidFill>
                <a:latin typeface="Titillium Bd"/>
              </a:rPr>
              <a:t>Election Buzz PILKADA DKI JAKARTA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</a:rPr>
              <a:t> </a:t>
            </a:r>
            <a:r>
              <a:rPr lang="id-ID" altLang="zh-HK" sz="1000" dirty="0">
                <a:solidFill>
                  <a:schemeClr val="accent5"/>
                </a:solidFill>
                <a:latin typeface="Titillium Bd"/>
              </a:rPr>
              <a:t>social media analytics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9" name="Rectangle 8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Titillium Bd"/>
                <a:ea typeface="Batang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96241" y="124539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latin typeface="Titillium Bd"/>
                  <a:ea typeface="Batang" panose="02030600000101010101" pitchFamily="18" charset="-127"/>
                </a:rPr>
                <a:t>5</a:t>
              </a:fld>
              <a:endParaRPr lang="zh-HK" altLang="en-US" sz="1000" dirty="0">
                <a:latin typeface="Titillium Bd"/>
                <a:ea typeface="Batang" panose="02030600000101010101" pitchFamily="18" charset="-127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3171825" y="1427607"/>
            <a:ext cx="2800350" cy="2800350"/>
          </a:xfrm>
          <a:prstGeom prst="ellipse">
            <a:avLst/>
          </a:prstGeom>
          <a:noFill/>
          <a:ln w="127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atin typeface="Titillium Bd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316224" y="1914144"/>
            <a:ext cx="2499360" cy="1872799"/>
            <a:chOff x="3619500" y="2679978"/>
            <a:chExt cx="1905000" cy="1469594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23600" y="4149572"/>
              <a:ext cx="1296800" cy="0"/>
            </a:xfrm>
            <a:prstGeom prst="line">
              <a:avLst/>
            </a:prstGeom>
            <a:ln w="28575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619500" y="2679978"/>
              <a:ext cx="1905000" cy="845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zh-HK" sz="1600" dirty="0">
                  <a:solidFill>
                    <a:schemeClr val="bg1"/>
                  </a:solidFill>
                  <a:latin typeface="Titillium Bd"/>
                </a:rPr>
                <a:t>How to measure</a:t>
              </a:r>
            </a:p>
            <a:p>
              <a:pPr algn="ctr"/>
              <a:r>
                <a:rPr lang="id-ID" altLang="zh-HK" sz="1600" dirty="0">
                  <a:solidFill>
                    <a:schemeClr val="bg1"/>
                  </a:solidFill>
                  <a:latin typeface="Titillium Bd"/>
                </a:rPr>
                <a:t>branding effectiveness based on social media</a:t>
              </a:r>
              <a:endParaRPr lang="id-ID" altLang="zh-HK" sz="1600" dirty="0">
                <a:solidFill>
                  <a:schemeClr val="bg1"/>
                </a:solidFill>
                <a:latin typeface="Titillium Bd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166047" y="3185511"/>
            <a:ext cx="2818319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d-ID" altLang="zh-HK" sz="1200" dirty="0">
                <a:solidFill>
                  <a:srgbClr val="3C424F"/>
                </a:solidFill>
                <a:latin typeface="Titillium Bd"/>
                <a:ea typeface="Arial Unicode MS" panose="020B0604020202020204" pitchFamily="34" charset="-128"/>
                <a:cs typeface="Arial Unicode MS" panose="020B0604020202020204" pitchFamily="34" charset="-128"/>
              </a:rPr>
              <a:t>Case of Election Buzz Pilkada DKI Jakarta</a:t>
            </a:r>
            <a:endParaRPr lang="zh-HK" altLang="en-US" sz="1200" dirty="0">
              <a:solidFill>
                <a:srgbClr val="3C424F"/>
              </a:solidFill>
              <a:latin typeface="Titillium Bd"/>
            </a:endParaRPr>
          </a:p>
        </p:txBody>
      </p:sp>
    </p:spTree>
    <p:extLst>
      <p:ext uri="{BB962C8B-B14F-4D97-AF65-F5344CB8AC3E}">
        <p14:creationId xmlns:p14="http://schemas.microsoft.com/office/powerpoint/2010/main" val="22121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HK" sz="2800" dirty="0">
                <a:solidFill>
                  <a:schemeClr val="bg1"/>
                </a:solidFill>
                <a:latin typeface="Titillium Bd"/>
              </a:rPr>
              <a:t>What Is Our Purpose</a:t>
            </a:r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s</a:t>
            </a:r>
            <a:br>
              <a:rPr lang="en-US" altLang="zh-HK" sz="2400" dirty="0">
                <a:solidFill>
                  <a:schemeClr val="bg1"/>
                </a:solidFill>
                <a:latin typeface="Titillium Bd"/>
              </a:rPr>
            </a:br>
            <a:r>
              <a:rPr lang="id-ID" altLang="zh-HK" sz="1000" dirty="0">
                <a:solidFill>
                  <a:schemeClr val="bg1"/>
                </a:solidFill>
                <a:latin typeface="Titillium Bd"/>
              </a:rPr>
              <a:t>Election Buzz PILKADA DKI JAKARTA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</a:rPr>
              <a:t> </a:t>
            </a:r>
            <a:r>
              <a:rPr lang="id-ID" altLang="zh-HK" sz="1000" dirty="0">
                <a:solidFill>
                  <a:schemeClr val="accent5"/>
                </a:solidFill>
                <a:latin typeface="Titillium Bd"/>
              </a:rPr>
              <a:t>social media analytics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10" name="Rectangle 9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Titillium Bd"/>
                <a:ea typeface="Batang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96241" y="124539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latin typeface="Titillium Bd"/>
                  <a:ea typeface="Batang" panose="02030600000101010101" pitchFamily="18" charset="-127"/>
                </a:rPr>
                <a:t>6</a:t>
              </a:fld>
              <a:endParaRPr lang="zh-HK" altLang="en-US" sz="1000" dirty="0">
                <a:latin typeface="Titillium Bd"/>
                <a:ea typeface="Batang" panose="02030600000101010101" pitchFamily="18" charset="-127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>
            <a:off x="1406298" y="1733922"/>
            <a:ext cx="1187446" cy="118744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atin typeface="Titillium B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85487" y="2475726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zh-HK" sz="1200" dirty="0">
                <a:solidFill>
                  <a:schemeClr val="bg1"/>
                </a:solidFill>
                <a:latin typeface="Titillium Bd"/>
              </a:rPr>
              <a:t>Analyze</a:t>
            </a:r>
            <a:endParaRPr lang="zh-HK" altLang="en-US" sz="1200" dirty="0">
              <a:solidFill>
                <a:schemeClr val="bg1"/>
              </a:solidFill>
              <a:latin typeface="Titillium Bd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45691" y="1733922"/>
            <a:ext cx="1187446" cy="118744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atin typeface="Titillium B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7886" y="2475726"/>
            <a:ext cx="86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altLang="zh-HK" sz="1200" dirty="0">
                <a:solidFill>
                  <a:schemeClr val="bg1"/>
                </a:solidFill>
                <a:latin typeface="Titillium Bd"/>
              </a:rPr>
              <a:t>Explore</a:t>
            </a:r>
            <a:endParaRPr lang="zh-HK" altLang="en-US" sz="1200" dirty="0">
              <a:solidFill>
                <a:schemeClr val="bg1"/>
              </a:solidFill>
              <a:latin typeface="Titillium Bd"/>
            </a:endParaRP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3620914" y="1381125"/>
            <a:ext cx="1897607" cy="1893040"/>
            <a:chOff x="3471" y="1280"/>
            <a:chExt cx="831" cy="829"/>
          </a:xfrm>
        </p:grpSpPr>
        <p:sp>
          <p:nvSpPr>
            <p:cNvPr id="17" name="AutoShape 4"/>
            <p:cNvSpPr>
              <a:spLocks noChangeAspect="1" noChangeArrowheads="1" noTextEdit="1"/>
            </p:cNvSpPr>
            <p:nvPr/>
          </p:nvSpPr>
          <p:spPr bwMode="auto">
            <a:xfrm>
              <a:off x="3473" y="1280"/>
              <a:ext cx="829" cy="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3813" y="2055"/>
              <a:ext cx="21" cy="47"/>
            </a:xfrm>
            <a:custGeom>
              <a:avLst/>
              <a:gdLst>
                <a:gd name="T0" fmla="*/ 3 w 9"/>
                <a:gd name="T1" fmla="*/ 0 h 20"/>
                <a:gd name="T2" fmla="*/ 0 w 9"/>
                <a:gd name="T3" fmla="*/ 20 h 20"/>
                <a:gd name="T4" fmla="*/ 6 w 9"/>
                <a:gd name="T5" fmla="*/ 20 h 20"/>
                <a:gd name="T6" fmla="*/ 9 w 9"/>
                <a:gd name="T7" fmla="*/ 1 h 20"/>
                <a:gd name="T8" fmla="*/ 3 w 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3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2" y="20"/>
                    <a:pt x="4" y="20"/>
                    <a:pt x="6" y="2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3936" y="1285"/>
              <a:ext cx="21" cy="47"/>
            </a:xfrm>
            <a:custGeom>
              <a:avLst/>
              <a:gdLst>
                <a:gd name="T0" fmla="*/ 5 w 9"/>
                <a:gd name="T1" fmla="*/ 20 h 20"/>
                <a:gd name="T2" fmla="*/ 9 w 9"/>
                <a:gd name="T3" fmla="*/ 1 h 20"/>
                <a:gd name="T4" fmla="*/ 3 w 9"/>
                <a:gd name="T5" fmla="*/ 0 h 20"/>
                <a:gd name="T6" fmla="*/ 0 w 9"/>
                <a:gd name="T7" fmla="*/ 19 h 20"/>
                <a:gd name="T8" fmla="*/ 5 w 9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5" y="2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20"/>
                    <a:pt x="4" y="20"/>
                    <a:pt x="5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3752" y="2040"/>
              <a:ext cx="26" cy="50"/>
            </a:xfrm>
            <a:custGeom>
              <a:avLst/>
              <a:gdLst>
                <a:gd name="T0" fmla="*/ 6 w 11"/>
                <a:gd name="T1" fmla="*/ 0 h 21"/>
                <a:gd name="T2" fmla="*/ 0 w 11"/>
                <a:gd name="T3" fmla="*/ 19 h 21"/>
                <a:gd name="T4" fmla="*/ 5 w 11"/>
                <a:gd name="T5" fmla="*/ 21 h 21"/>
                <a:gd name="T6" fmla="*/ 11 w 11"/>
                <a:gd name="T7" fmla="*/ 1 h 21"/>
                <a:gd name="T8" fmla="*/ 6 w 1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">
                  <a:moveTo>
                    <a:pt x="6" y="0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3" y="20"/>
                    <a:pt x="5" y="2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3993" y="1299"/>
              <a:ext cx="26" cy="47"/>
            </a:xfrm>
            <a:custGeom>
              <a:avLst/>
              <a:gdLst>
                <a:gd name="T0" fmla="*/ 5 w 11"/>
                <a:gd name="T1" fmla="*/ 20 h 20"/>
                <a:gd name="T2" fmla="*/ 11 w 11"/>
                <a:gd name="T3" fmla="*/ 1 h 20"/>
                <a:gd name="T4" fmla="*/ 6 w 11"/>
                <a:gd name="T5" fmla="*/ 0 h 20"/>
                <a:gd name="T6" fmla="*/ 0 w 11"/>
                <a:gd name="T7" fmla="*/ 19 h 20"/>
                <a:gd name="T8" fmla="*/ 5 w 11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5" y="20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9"/>
                    <a:pt x="3" y="20"/>
                    <a:pt x="5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4045" y="1323"/>
              <a:ext cx="33" cy="47"/>
            </a:xfrm>
            <a:custGeom>
              <a:avLst/>
              <a:gdLst>
                <a:gd name="T0" fmla="*/ 5 w 14"/>
                <a:gd name="T1" fmla="*/ 20 h 20"/>
                <a:gd name="T2" fmla="*/ 14 w 14"/>
                <a:gd name="T3" fmla="*/ 2 h 20"/>
                <a:gd name="T4" fmla="*/ 10 w 14"/>
                <a:gd name="T5" fmla="*/ 0 h 20"/>
                <a:gd name="T6" fmla="*/ 0 w 14"/>
                <a:gd name="T7" fmla="*/ 18 h 20"/>
                <a:gd name="T8" fmla="*/ 5 w 1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5" y="2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3" y="1"/>
                    <a:pt x="11" y="1"/>
                    <a:pt x="1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8"/>
                    <a:pt x="4" y="19"/>
                    <a:pt x="5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3690" y="2017"/>
              <a:ext cx="36" cy="47"/>
            </a:xfrm>
            <a:custGeom>
              <a:avLst/>
              <a:gdLst>
                <a:gd name="T0" fmla="*/ 10 w 15"/>
                <a:gd name="T1" fmla="*/ 0 h 20"/>
                <a:gd name="T2" fmla="*/ 0 w 15"/>
                <a:gd name="T3" fmla="*/ 18 h 20"/>
                <a:gd name="T4" fmla="*/ 5 w 15"/>
                <a:gd name="T5" fmla="*/ 20 h 20"/>
                <a:gd name="T6" fmla="*/ 15 w 15"/>
                <a:gd name="T7" fmla="*/ 2 h 20"/>
                <a:gd name="T8" fmla="*/ 10 w 1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4" y="20"/>
                    <a:pt x="5" y="2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2"/>
                    <a:pt x="11" y="1"/>
                    <a:pt x="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3636" y="1986"/>
              <a:ext cx="40" cy="45"/>
            </a:xfrm>
            <a:custGeom>
              <a:avLst/>
              <a:gdLst>
                <a:gd name="T0" fmla="*/ 12 w 17"/>
                <a:gd name="T1" fmla="*/ 0 h 19"/>
                <a:gd name="T2" fmla="*/ 0 w 17"/>
                <a:gd name="T3" fmla="*/ 16 h 19"/>
                <a:gd name="T4" fmla="*/ 5 w 17"/>
                <a:gd name="T5" fmla="*/ 19 h 19"/>
                <a:gd name="T6" fmla="*/ 17 w 17"/>
                <a:gd name="T7" fmla="*/ 3 h 19"/>
                <a:gd name="T8" fmla="*/ 12 w 17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12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5" y="19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5" y="2"/>
                    <a:pt x="14" y="1"/>
                    <a:pt x="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4094" y="1356"/>
              <a:ext cx="40" cy="45"/>
            </a:xfrm>
            <a:custGeom>
              <a:avLst/>
              <a:gdLst>
                <a:gd name="T0" fmla="*/ 5 w 17"/>
                <a:gd name="T1" fmla="*/ 19 h 19"/>
                <a:gd name="T2" fmla="*/ 17 w 17"/>
                <a:gd name="T3" fmla="*/ 3 h 19"/>
                <a:gd name="T4" fmla="*/ 12 w 17"/>
                <a:gd name="T5" fmla="*/ 0 h 19"/>
                <a:gd name="T6" fmla="*/ 0 w 17"/>
                <a:gd name="T7" fmla="*/ 16 h 19"/>
                <a:gd name="T8" fmla="*/ 5 w 1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5" y="19"/>
                  </a:moveTo>
                  <a:cubicBezTo>
                    <a:pt x="17" y="3"/>
                    <a:pt x="17" y="3"/>
                    <a:pt x="17" y="3"/>
                  </a:cubicBezTo>
                  <a:cubicBezTo>
                    <a:pt x="15" y="2"/>
                    <a:pt x="14" y="1"/>
                    <a:pt x="12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5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6" name="Freeform 15"/>
            <p:cNvSpPr>
              <a:spLocks/>
            </p:cNvSpPr>
            <p:nvPr/>
          </p:nvSpPr>
          <p:spPr bwMode="auto">
            <a:xfrm>
              <a:off x="3546" y="1904"/>
              <a:ext cx="47" cy="37"/>
            </a:xfrm>
            <a:custGeom>
              <a:avLst/>
              <a:gdLst>
                <a:gd name="T0" fmla="*/ 16 w 20"/>
                <a:gd name="T1" fmla="*/ 0 h 16"/>
                <a:gd name="T2" fmla="*/ 0 w 20"/>
                <a:gd name="T3" fmla="*/ 12 h 16"/>
                <a:gd name="T4" fmla="*/ 3 w 20"/>
                <a:gd name="T5" fmla="*/ 16 h 16"/>
                <a:gd name="T6" fmla="*/ 20 w 20"/>
                <a:gd name="T7" fmla="*/ 4 h 16"/>
                <a:gd name="T8" fmla="*/ 16 w 20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1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" y="13"/>
                    <a:pt x="2" y="15"/>
                    <a:pt x="3" y="1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7" y="1"/>
                    <a:pt x="1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4177" y="1445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4 h 16"/>
                <a:gd name="T4" fmla="*/ 17 w 20"/>
                <a:gd name="T5" fmla="*/ 0 h 16"/>
                <a:gd name="T6" fmla="*/ 0 w 20"/>
                <a:gd name="T7" fmla="*/ 12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20" y="4"/>
                    <a:pt x="20" y="4"/>
                    <a:pt x="20" y="4"/>
                  </a:cubicBezTo>
                  <a:cubicBezTo>
                    <a:pt x="19" y="3"/>
                    <a:pt x="18" y="1"/>
                    <a:pt x="17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3"/>
                    <a:pt x="2" y="15"/>
                    <a:pt x="4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207" y="1500"/>
              <a:ext cx="50" cy="33"/>
            </a:xfrm>
            <a:custGeom>
              <a:avLst/>
              <a:gdLst>
                <a:gd name="T0" fmla="*/ 3 w 21"/>
                <a:gd name="T1" fmla="*/ 14 h 14"/>
                <a:gd name="T2" fmla="*/ 21 w 21"/>
                <a:gd name="T3" fmla="*/ 5 h 14"/>
                <a:gd name="T4" fmla="*/ 18 w 21"/>
                <a:gd name="T5" fmla="*/ 0 h 14"/>
                <a:gd name="T6" fmla="*/ 0 w 21"/>
                <a:gd name="T7" fmla="*/ 9 h 14"/>
                <a:gd name="T8" fmla="*/ 3 w 21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3" y="14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0" y="3"/>
                    <a:pt x="19" y="2"/>
                    <a:pt x="18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1"/>
                    <a:pt x="2" y="12"/>
                    <a:pt x="3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3513" y="1854"/>
              <a:ext cx="50" cy="33"/>
            </a:xfrm>
            <a:custGeom>
              <a:avLst/>
              <a:gdLst>
                <a:gd name="T0" fmla="*/ 18 w 21"/>
                <a:gd name="T1" fmla="*/ 0 h 14"/>
                <a:gd name="T2" fmla="*/ 0 w 21"/>
                <a:gd name="T3" fmla="*/ 9 h 14"/>
                <a:gd name="T4" fmla="*/ 3 w 21"/>
                <a:gd name="T5" fmla="*/ 14 h 14"/>
                <a:gd name="T6" fmla="*/ 21 w 21"/>
                <a:gd name="T7" fmla="*/ 5 h 14"/>
                <a:gd name="T8" fmla="*/ 18 w 2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18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" y="11"/>
                    <a:pt x="2" y="12"/>
                    <a:pt x="3" y="14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3"/>
                    <a:pt x="19" y="2"/>
                    <a:pt x="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3490" y="1800"/>
              <a:ext cx="49" cy="28"/>
            </a:xfrm>
            <a:custGeom>
              <a:avLst/>
              <a:gdLst>
                <a:gd name="T0" fmla="*/ 19 w 21"/>
                <a:gd name="T1" fmla="*/ 0 h 12"/>
                <a:gd name="T2" fmla="*/ 0 w 21"/>
                <a:gd name="T3" fmla="*/ 7 h 12"/>
                <a:gd name="T4" fmla="*/ 2 w 21"/>
                <a:gd name="T5" fmla="*/ 12 h 12"/>
                <a:gd name="T6" fmla="*/ 21 w 21"/>
                <a:gd name="T7" fmla="*/ 6 h 12"/>
                <a:gd name="T8" fmla="*/ 19 w 2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19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10"/>
                    <a:pt x="2" y="12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4"/>
                    <a:pt x="20" y="2"/>
                    <a:pt x="1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4231" y="1559"/>
              <a:ext cx="50" cy="28"/>
            </a:xfrm>
            <a:custGeom>
              <a:avLst/>
              <a:gdLst>
                <a:gd name="T0" fmla="*/ 2 w 21"/>
                <a:gd name="T1" fmla="*/ 12 h 12"/>
                <a:gd name="T2" fmla="*/ 21 w 21"/>
                <a:gd name="T3" fmla="*/ 6 h 12"/>
                <a:gd name="T4" fmla="*/ 19 w 21"/>
                <a:gd name="T5" fmla="*/ 0 h 12"/>
                <a:gd name="T6" fmla="*/ 0 w 21"/>
                <a:gd name="T7" fmla="*/ 7 h 12"/>
                <a:gd name="T8" fmla="*/ 2 w 21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2" y="12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0" y="4"/>
                    <a:pt x="20" y="2"/>
                    <a:pt x="19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10"/>
                    <a:pt x="2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4245" y="1623"/>
              <a:ext cx="50" cy="21"/>
            </a:xfrm>
            <a:custGeom>
              <a:avLst/>
              <a:gdLst>
                <a:gd name="T0" fmla="*/ 1 w 21"/>
                <a:gd name="T1" fmla="*/ 9 h 9"/>
                <a:gd name="T2" fmla="*/ 21 w 21"/>
                <a:gd name="T3" fmla="*/ 5 h 9"/>
                <a:gd name="T4" fmla="*/ 20 w 21"/>
                <a:gd name="T5" fmla="*/ 0 h 9"/>
                <a:gd name="T6" fmla="*/ 0 w 21"/>
                <a:gd name="T7" fmla="*/ 3 h 9"/>
                <a:gd name="T8" fmla="*/ 1 w 21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1" y="9"/>
                  </a:move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0" y="2"/>
                    <a:pt x="2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7"/>
                    <a:pt x="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3475" y="1745"/>
              <a:ext cx="50" cy="19"/>
            </a:xfrm>
            <a:custGeom>
              <a:avLst/>
              <a:gdLst>
                <a:gd name="T0" fmla="*/ 20 w 21"/>
                <a:gd name="T1" fmla="*/ 0 h 8"/>
                <a:gd name="T2" fmla="*/ 0 w 21"/>
                <a:gd name="T3" fmla="*/ 3 h 8"/>
                <a:gd name="T4" fmla="*/ 1 w 21"/>
                <a:gd name="T5" fmla="*/ 8 h 8"/>
                <a:gd name="T6" fmla="*/ 21 w 21"/>
                <a:gd name="T7" fmla="*/ 5 h 8"/>
                <a:gd name="T8" fmla="*/ 20 w 21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20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0" y="3"/>
                    <a:pt x="20" y="1"/>
                    <a:pt x="2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3475" y="1623"/>
              <a:ext cx="50" cy="21"/>
            </a:xfrm>
            <a:custGeom>
              <a:avLst/>
              <a:gdLst>
                <a:gd name="T0" fmla="*/ 21 w 21"/>
                <a:gd name="T1" fmla="*/ 3 h 9"/>
                <a:gd name="T2" fmla="*/ 1 w 21"/>
                <a:gd name="T3" fmla="*/ 0 h 9"/>
                <a:gd name="T4" fmla="*/ 0 w 21"/>
                <a:gd name="T5" fmla="*/ 5 h 9"/>
                <a:gd name="T6" fmla="*/ 20 w 21"/>
                <a:gd name="T7" fmla="*/ 9 h 9"/>
                <a:gd name="T8" fmla="*/ 21 w 21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">
                  <a:moveTo>
                    <a:pt x="21" y="3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7"/>
                    <a:pt x="20" y="5"/>
                    <a:pt x="21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5" name="Freeform 24"/>
            <p:cNvSpPr>
              <a:spLocks/>
            </p:cNvSpPr>
            <p:nvPr/>
          </p:nvSpPr>
          <p:spPr bwMode="auto">
            <a:xfrm>
              <a:off x="4245" y="1745"/>
              <a:ext cx="50" cy="19"/>
            </a:xfrm>
            <a:custGeom>
              <a:avLst/>
              <a:gdLst>
                <a:gd name="T0" fmla="*/ 0 w 21"/>
                <a:gd name="T1" fmla="*/ 5 h 8"/>
                <a:gd name="T2" fmla="*/ 20 w 21"/>
                <a:gd name="T3" fmla="*/ 8 h 8"/>
                <a:gd name="T4" fmla="*/ 21 w 21"/>
                <a:gd name="T5" fmla="*/ 3 h 8"/>
                <a:gd name="T6" fmla="*/ 1 w 21"/>
                <a:gd name="T7" fmla="*/ 0 h 8"/>
                <a:gd name="T8" fmla="*/ 0 w 21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8">
                  <a:moveTo>
                    <a:pt x="0" y="5"/>
                  </a:moveTo>
                  <a:cubicBezTo>
                    <a:pt x="20" y="8"/>
                    <a:pt x="20" y="8"/>
                    <a:pt x="20" y="8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3"/>
                    <a:pt x="0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4231" y="1800"/>
              <a:ext cx="50" cy="28"/>
            </a:xfrm>
            <a:custGeom>
              <a:avLst/>
              <a:gdLst>
                <a:gd name="T0" fmla="*/ 0 w 21"/>
                <a:gd name="T1" fmla="*/ 6 h 12"/>
                <a:gd name="T2" fmla="*/ 19 w 21"/>
                <a:gd name="T3" fmla="*/ 12 h 12"/>
                <a:gd name="T4" fmla="*/ 21 w 21"/>
                <a:gd name="T5" fmla="*/ 7 h 12"/>
                <a:gd name="T6" fmla="*/ 2 w 21"/>
                <a:gd name="T7" fmla="*/ 0 h 12"/>
                <a:gd name="T8" fmla="*/ 0 w 21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0" y="6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0"/>
                    <a:pt x="20" y="8"/>
                    <a:pt x="21" y="7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3490" y="1559"/>
              <a:ext cx="49" cy="28"/>
            </a:xfrm>
            <a:custGeom>
              <a:avLst/>
              <a:gdLst>
                <a:gd name="T0" fmla="*/ 21 w 21"/>
                <a:gd name="T1" fmla="*/ 7 h 12"/>
                <a:gd name="T2" fmla="*/ 2 w 21"/>
                <a:gd name="T3" fmla="*/ 0 h 12"/>
                <a:gd name="T4" fmla="*/ 0 w 21"/>
                <a:gd name="T5" fmla="*/ 6 h 12"/>
                <a:gd name="T6" fmla="*/ 19 w 21"/>
                <a:gd name="T7" fmla="*/ 12 h 12"/>
                <a:gd name="T8" fmla="*/ 21 w 2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2">
                  <a:moveTo>
                    <a:pt x="21" y="7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0"/>
                    <a:pt x="20" y="8"/>
                    <a:pt x="21" y="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3513" y="1500"/>
              <a:ext cx="50" cy="33"/>
            </a:xfrm>
            <a:custGeom>
              <a:avLst/>
              <a:gdLst>
                <a:gd name="T0" fmla="*/ 21 w 21"/>
                <a:gd name="T1" fmla="*/ 9 h 14"/>
                <a:gd name="T2" fmla="*/ 3 w 21"/>
                <a:gd name="T3" fmla="*/ 0 h 14"/>
                <a:gd name="T4" fmla="*/ 0 w 21"/>
                <a:gd name="T5" fmla="*/ 5 h 14"/>
                <a:gd name="T6" fmla="*/ 18 w 21"/>
                <a:gd name="T7" fmla="*/ 14 h 14"/>
                <a:gd name="T8" fmla="*/ 21 w 21"/>
                <a:gd name="T9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21" y="9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9" y="12"/>
                    <a:pt x="20" y="11"/>
                    <a:pt x="2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9" name="Freeform 28"/>
            <p:cNvSpPr>
              <a:spLocks/>
            </p:cNvSpPr>
            <p:nvPr/>
          </p:nvSpPr>
          <p:spPr bwMode="auto">
            <a:xfrm>
              <a:off x="4207" y="1854"/>
              <a:ext cx="50" cy="33"/>
            </a:xfrm>
            <a:custGeom>
              <a:avLst/>
              <a:gdLst>
                <a:gd name="T0" fmla="*/ 0 w 21"/>
                <a:gd name="T1" fmla="*/ 5 h 14"/>
                <a:gd name="T2" fmla="*/ 18 w 21"/>
                <a:gd name="T3" fmla="*/ 14 h 14"/>
                <a:gd name="T4" fmla="*/ 21 w 21"/>
                <a:gd name="T5" fmla="*/ 9 h 14"/>
                <a:gd name="T6" fmla="*/ 3 w 21"/>
                <a:gd name="T7" fmla="*/ 0 h 14"/>
                <a:gd name="T8" fmla="*/ 0 w 21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4">
                  <a:moveTo>
                    <a:pt x="0" y="5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9" y="12"/>
                    <a:pt x="20" y="11"/>
                    <a:pt x="21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1" y="3"/>
                    <a:pt x="0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4177" y="1904"/>
              <a:ext cx="47" cy="37"/>
            </a:xfrm>
            <a:custGeom>
              <a:avLst/>
              <a:gdLst>
                <a:gd name="T0" fmla="*/ 0 w 20"/>
                <a:gd name="T1" fmla="*/ 4 h 16"/>
                <a:gd name="T2" fmla="*/ 17 w 20"/>
                <a:gd name="T3" fmla="*/ 16 h 16"/>
                <a:gd name="T4" fmla="*/ 20 w 20"/>
                <a:gd name="T5" fmla="*/ 12 h 16"/>
                <a:gd name="T6" fmla="*/ 4 w 20"/>
                <a:gd name="T7" fmla="*/ 0 h 16"/>
                <a:gd name="T8" fmla="*/ 0 w 20"/>
                <a:gd name="T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0" y="4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18" y="15"/>
                    <a:pt x="19" y="13"/>
                    <a:pt x="20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1" y="3"/>
                    <a:pt x="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1" name="Freeform 30"/>
            <p:cNvSpPr>
              <a:spLocks/>
            </p:cNvSpPr>
            <p:nvPr/>
          </p:nvSpPr>
          <p:spPr bwMode="auto">
            <a:xfrm>
              <a:off x="3546" y="1445"/>
              <a:ext cx="47" cy="38"/>
            </a:xfrm>
            <a:custGeom>
              <a:avLst/>
              <a:gdLst>
                <a:gd name="T0" fmla="*/ 20 w 20"/>
                <a:gd name="T1" fmla="*/ 12 h 16"/>
                <a:gd name="T2" fmla="*/ 3 w 20"/>
                <a:gd name="T3" fmla="*/ 0 h 16"/>
                <a:gd name="T4" fmla="*/ 0 w 20"/>
                <a:gd name="T5" fmla="*/ 4 h 16"/>
                <a:gd name="T6" fmla="*/ 16 w 20"/>
                <a:gd name="T7" fmla="*/ 16 h 16"/>
                <a:gd name="T8" fmla="*/ 20 w 20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20" y="1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3"/>
                    <a:pt x="0" y="4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7" y="15"/>
                    <a:pt x="19" y="13"/>
                    <a:pt x="20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3636" y="1356"/>
              <a:ext cx="40" cy="45"/>
            </a:xfrm>
            <a:custGeom>
              <a:avLst/>
              <a:gdLst>
                <a:gd name="T0" fmla="*/ 17 w 17"/>
                <a:gd name="T1" fmla="*/ 16 h 19"/>
                <a:gd name="T2" fmla="*/ 5 w 17"/>
                <a:gd name="T3" fmla="*/ 0 h 19"/>
                <a:gd name="T4" fmla="*/ 0 w 17"/>
                <a:gd name="T5" fmla="*/ 3 h 19"/>
                <a:gd name="T6" fmla="*/ 12 w 17"/>
                <a:gd name="T7" fmla="*/ 19 h 19"/>
                <a:gd name="T8" fmla="*/ 17 w 17"/>
                <a:gd name="T9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17" y="16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4" y="18"/>
                    <a:pt x="15" y="17"/>
                    <a:pt x="17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3" name="Freeform 32"/>
            <p:cNvSpPr>
              <a:spLocks/>
            </p:cNvSpPr>
            <p:nvPr/>
          </p:nvSpPr>
          <p:spPr bwMode="auto">
            <a:xfrm>
              <a:off x="4094" y="1986"/>
              <a:ext cx="40" cy="45"/>
            </a:xfrm>
            <a:custGeom>
              <a:avLst/>
              <a:gdLst>
                <a:gd name="T0" fmla="*/ 0 w 17"/>
                <a:gd name="T1" fmla="*/ 3 h 19"/>
                <a:gd name="T2" fmla="*/ 12 w 17"/>
                <a:gd name="T3" fmla="*/ 19 h 19"/>
                <a:gd name="T4" fmla="*/ 17 w 17"/>
                <a:gd name="T5" fmla="*/ 16 h 19"/>
                <a:gd name="T6" fmla="*/ 5 w 17"/>
                <a:gd name="T7" fmla="*/ 0 h 19"/>
                <a:gd name="T8" fmla="*/ 0 w 17"/>
                <a:gd name="T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0" y="3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4" y="18"/>
                    <a:pt x="15" y="17"/>
                    <a:pt x="17" y="1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4045" y="2017"/>
              <a:ext cx="33" cy="47"/>
            </a:xfrm>
            <a:custGeom>
              <a:avLst/>
              <a:gdLst>
                <a:gd name="T0" fmla="*/ 0 w 14"/>
                <a:gd name="T1" fmla="*/ 2 h 20"/>
                <a:gd name="T2" fmla="*/ 10 w 14"/>
                <a:gd name="T3" fmla="*/ 20 h 20"/>
                <a:gd name="T4" fmla="*/ 14 w 14"/>
                <a:gd name="T5" fmla="*/ 18 h 20"/>
                <a:gd name="T6" fmla="*/ 5 w 14"/>
                <a:gd name="T7" fmla="*/ 0 h 20"/>
                <a:gd name="T8" fmla="*/ 0 w 14"/>
                <a:gd name="T9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0" y="2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3" y="19"/>
                    <a:pt x="14" y="18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5" name="Freeform 34"/>
            <p:cNvSpPr>
              <a:spLocks/>
            </p:cNvSpPr>
            <p:nvPr/>
          </p:nvSpPr>
          <p:spPr bwMode="auto">
            <a:xfrm>
              <a:off x="3690" y="1323"/>
              <a:ext cx="36" cy="47"/>
            </a:xfrm>
            <a:custGeom>
              <a:avLst/>
              <a:gdLst>
                <a:gd name="T0" fmla="*/ 15 w 15"/>
                <a:gd name="T1" fmla="*/ 18 h 20"/>
                <a:gd name="T2" fmla="*/ 5 w 15"/>
                <a:gd name="T3" fmla="*/ 0 h 20"/>
                <a:gd name="T4" fmla="*/ 0 w 15"/>
                <a:gd name="T5" fmla="*/ 2 h 20"/>
                <a:gd name="T6" fmla="*/ 10 w 15"/>
                <a:gd name="T7" fmla="*/ 20 h 20"/>
                <a:gd name="T8" fmla="*/ 15 w 15"/>
                <a:gd name="T9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0">
                  <a:moveTo>
                    <a:pt x="15" y="18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2" y="1"/>
                    <a:pt x="0" y="2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19"/>
                    <a:pt x="13" y="18"/>
                    <a:pt x="15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3752" y="1299"/>
              <a:ext cx="26" cy="47"/>
            </a:xfrm>
            <a:custGeom>
              <a:avLst/>
              <a:gdLst>
                <a:gd name="T0" fmla="*/ 11 w 11"/>
                <a:gd name="T1" fmla="*/ 19 h 20"/>
                <a:gd name="T2" fmla="*/ 5 w 11"/>
                <a:gd name="T3" fmla="*/ 0 h 20"/>
                <a:gd name="T4" fmla="*/ 0 w 11"/>
                <a:gd name="T5" fmla="*/ 1 h 20"/>
                <a:gd name="T6" fmla="*/ 6 w 11"/>
                <a:gd name="T7" fmla="*/ 20 h 20"/>
                <a:gd name="T8" fmla="*/ 11 w 11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0">
                  <a:moveTo>
                    <a:pt x="11" y="19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8" y="20"/>
                    <a:pt x="9" y="19"/>
                    <a:pt x="11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7" name="Freeform 36"/>
            <p:cNvSpPr>
              <a:spLocks/>
            </p:cNvSpPr>
            <p:nvPr/>
          </p:nvSpPr>
          <p:spPr bwMode="auto">
            <a:xfrm>
              <a:off x="3993" y="2040"/>
              <a:ext cx="26" cy="50"/>
            </a:xfrm>
            <a:custGeom>
              <a:avLst/>
              <a:gdLst>
                <a:gd name="T0" fmla="*/ 0 w 11"/>
                <a:gd name="T1" fmla="*/ 1 h 21"/>
                <a:gd name="T2" fmla="*/ 6 w 11"/>
                <a:gd name="T3" fmla="*/ 21 h 21"/>
                <a:gd name="T4" fmla="*/ 11 w 11"/>
                <a:gd name="T5" fmla="*/ 19 h 21"/>
                <a:gd name="T6" fmla="*/ 5 w 11"/>
                <a:gd name="T7" fmla="*/ 0 h 21"/>
                <a:gd name="T8" fmla="*/ 0 w 11"/>
                <a:gd name="T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21">
                  <a:moveTo>
                    <a:pt x="0" y="1"/>
                  </a:moveTo>
                  <a:cubicBezTo>
                    <a:pt x="6" y="21"/>
                    <a:pt x="6" y="21"/>
                    <a:pt x="6" y="21"/>
                  </a:cubicBezTo>
                  <a:cubicBezTo>
                    <a:pt x="8" y="20"/>
                    <a:pt x="9" y="19"/>
                    <a:pt x="11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3936" y="2055"/>
              <a:ext cx="21" cy="47"/>
            </a:xfrm>
            <a:custGeom>
              <a:avLst/>
              <a:gdLst>
                <a:gd name="T0" fmla="*/ 0 w 9"/>
                <a:gd name="T1" fmla="*/ 1 h 20"/>
                <a:gd name="T2" fmla="*/ 3 w 9"/>
                <a:gd name="T3" fmla="*/ 20 h 20"/>
                <a:gd name="T4" fmla="*/ 9 w 9"/>
                <a:gd name="T5" fmla="*/ 20 h 20"/>
                <a:gd name="T6" fmla="*/ 5 w 9"/>
                <a:gd name="T7" fmla="*/ 0 h 20"/>
                <a:gd name="T8" fmla="*/ 0 w 9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0" y="1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5" y="20"/>
                    <a:pt x="7" y="20"/>
                    <a:pt x="9" y="2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0"/>
                    <a:pt x="0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49" name="Freeform 38"/>
            <p:cNvSpPr>
              <a:spLocks/>
            </p:cNvSpPr>
            <p:nvPr/>
          </p:nvSpPr>
          <p:spPr bwMode="auto">
            <a:xfrm>
              <a:off x="3813" y="1285"/>
              <a:ext cx="21" cy="47"/>
            </a:xfrm>
            <a:custGeom>
              <a:avLst/>
              <a:gdLst>
                <a:gd name="T0" fmla="*/ 9 w 9"/>
                <a:gd name="T1" fmla="*/ 19 h 20"/>
                <a:gd name="T2" fmla="*/ 6 w 9"/>
                <a:gd name="T3" fmla="*/ 0 h 20"/>
                <a:gd name="T4" fmla="*/ 0 w 9"/>
                <a:gd name="T5" fmla="*/ 1 h 20"/>
                <a:gd name="T6" fmla="*/ 3 w 9"/>
                <a:gd name="T7" fmla="*/ 20 h 20"/>
                <a:gd name="T8" fmla="*/ 9 w 9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20">
                  <a:moveTo>
                    <a:pt x="9" y="19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0"/>
                    <a:pt x="0" y="1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5" y="20"/>
                    <a:pt x="7" y="20"/>
                    <a:pt x="9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3874" y="1280"/>
              <a:ext cx="22" cy="76"/>
            </a:xfrm>
            <a:custGeom>
              <a:avLst/>
              <a:gdLst>
                <a:gd name="T0" fmla="*/ 4 w 9"/>
                <a:gd name="T1" fmla="*/ 32 h 32"/>
                <a:gd name="T2" fmla="*/ 9 w 9"/>
                <a:gd name="T3" fmla="*/ 32 h 32"/>
                <a:gd name="T4" fmla="*/ 9 w 9"/>
                <a:gd name="T5" fmla="*/ 0 h 32"/>
                <a:gd name="T6" fmla="*/ 4 w 9"/>
                <a:gd name="T7" fmla="*/ 0 h 32"/>
                <a:gd name="T8" fmla="*/ 0 w 9"/>
                <a:gd name="T9" fmla="*/ 0 h 32"/>
                <a:gd name="T10" fmla="*/ 0 w 9"/>
                <a:gd name="T11" fmla="*/ 32 h 32"/>
                <a:gd name="T12" fmla="*/ 4 w 9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2">
                  <a:moveTo>
                    <a:pt x="4" y="32"/>
                  </a:moveTo>
                  <a:cubicBezTo>
                    <a:pt x="6" y="32"/>
                    <a:pt x="7" y="32"/>
                    <a:pt x="9" y="3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0"/>
                    <a:pt x="4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3" y="32"/>
                    <a:pt x="4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51" name="Freeform 40"/>
            <p:cNvSpPr>
              <a:spLocks/>
            </p:cNvSpPr>
            <p:nvPr/>
          </p:nvSpPr>
          <p:spPr bwMode="auto">
            <a:xfrm>
              <a:off x="3874" y="2031"/>
              <a:ext cx="22" cy="76"/>
            </a:xfrm>
            <a:custGeom>
              <a:avLst/>
              <a:gdLst>
                <a:gd name="T0" fmla="*/ 4 w 9"/>
                <a:gd name="T1" fmla="*/ 0 h 32"/>
                <a:gd name="T2" fmla="*/ 0 w 9"/>
                <a:gd name="T3" fmla="*/ 0 h 32"/>
                <a:gd name="T4" fmla="*/ 0 w 9"/>
                <a:gd name="T5" fmla="*/ 32 h 32"/>
                <a:gd name="T6" fmla="*/ 4 w 9"/>
                <a:gd name="T7" fmla="*/ 32 h 32"/>
                <a:gd name="T8" fmla="*/ 9 w 9"/>
                <a:gd name="T9" fmla="*/ 32 h 32"/>
                <a:gd name="T10" fmla="*/ 9 w 9"/>
                <a:gd name="T11" fmla="*/ 0 h 32"/>
                <a:gd name="T12" fmla="*/ 4 w 9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2">
                  <a:moveTo>
                    <a:pt x="4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2"/>
                    <a:pt x="3" y="32"/>
                    <a:pt x="4" y="32"/>
                  </a:cubicBezTo>
                  <a:cubicBezTo>
                    <a:pt x="6" y="32"/>
                    <a:pt x="7" y="32"/>
                    <a:pt x="9" y="3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0"/>
                    <a:pt x="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52" name="Freeform 41"/>
            <p:cNvSpPr>
              <a:spLocks/>
            </p:cNvSpPr>
            <p:nvPr/>
          </p:nvSpPr>
          <p:spPr bwMode="auto">
            <a:xfrm>
              <a:off x="4118" y="1393"/>
              <a:ext cx="66" cy="69"/>
            </a:xfrm>
            <a:custGeom>
              <a:avLst/>
              <a:gdLst>
                <a:gd name="T0" fmla="*/ 6 w 28"/>
                <a:gd name="T1" fmla="*/ 29 h 29"/>
                <a:gd name="T2" fmla="*/ 28 w 28"/>
                <a:gd name="T3" fmla="*/ 6 h 29"/>
                <a:gd name="T4" fmla="*/ 22 w 28"/>
                <a:gd name="T5" fmla="*/ 0 h 29"/>
                <a:gd name="T6" fmla="*/ 0 w 28"/>
                <a:gd name="T7" fmla="*/ 23 h 29"/>
                <a:gd name="T8" fmla="*/ 6 w 28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6" y="29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26" y="4"/>
                    <a:pt x="24" y="2"/>
                    <a:pt x="22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25"/>
                    <a:pt x="4" y="27"/>
                    <a:pt x="6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53" name="Freeform 42"/>
            <p:cNvSpPr>
              <a:spLocks/>
            </p:cNvSpPr>
            <p:nvPr/>
          </p:nvSpPr>
          <p:spPr bwMode="auto">
            <a:xfrm>
              <a:off x="3586" y="1925"/>
              <a:ext cx="67" cy="68"/>
            </a:xfrm>
            <a:custGeom>
              <a:avLst/>
              <a:gdLst>
                <a:gd name="T0" fmla="*/ 22 w 28"/>
                <a:gd name="T1" fmla="*/ 0 h 29"/>
                <a:gd name="T2" fmla="*/ 0 w 28"/>
                <a:gd name="T3" fmla="*/ 23 h 29"/>
                <a:gd name="T4" fmla="*/ 6 w 28"/>
                <a:gd name="T5" fmla="*/ 29 h 29"/>
                <a:gd name="T6" fmla="*/ 28 w 28"/>
                <a:gd name="T7" fmla="*/ 6 h 29"/>
                <a:gd name="T8" fmla="*/ 22 w 2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2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2" y="25"/>
                    <a:pt x="4" y="27"/>
                    <a:pt x="6" y="29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6" y="4"/>
                    <a:pt x="24" y="2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3471" y="1684"/>
              <a:ext cx="75" cy="19"/>
            </a:xfrm>
            <a:custGeom>
              <a:avLst/>
              <a:gdLst>
                <a:gd name="T0" fmla="*/ 32 w 32"/>
                <a:gd name="T1" fmla="*/ 4 h 8"/>
                <a:gd name="T2" fmla="*/ 32 w 32"/>
                <a:gd name="T3" fmla="*/ 0 h 8"/>
                <a:gd name="T4" fmla="*/ 0 w 32"/>
                <a:gd name="T5" fmla="*/ 0 h 8"/>
                <a:gd name="T6" fmla="*/ 0 w 32"/>
                <a:gd name="T7" fmla="*/ 4 h 8"/>
                <a:gd name="T8" fmla="*/ 0 w 32"/>
                <a:gd name="T9" fmla="*/ 8 h 8"/>
                <a:gd name="T10" fmla="*/ 32 w 32"/>
                <a:gd name="T11" fmla="*/ 8 h 8"/>
                <a:gd name="T12" fmla="*/ 32 w 32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32" y="4"/>
                  </a:moveTo>
                  <a:cubicBezTo>
                    <a:pt x="32" y="3"/>
                    <a:pt x="32" y="1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5"/>
                    <a:pt x="3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55" name="Freeform 44"/>
            <p:cNvSpPr>
              <a:spLocks/>
            </p:cNvSpPr>
            <p:nvPr/>
          </p:nvSpPr>
          <p:spPr bwMode="auto">
            <a:xfrm>
              <a:off x="4224" y="1684"/>
              <a:ext cx="76" cy="19"/>
            </a:xfrm>
            <a:custGeom>
              <a:avLst/>
              <a:gdLst>
                <a:gd name="T0" fmla="*/ 0 w 32"/>
                <a:gd name="T1" fmla="*/ 4 h 8"/>
                <a:gd name="T2" fmla="*/ 0 w 32"/>
                <a:gd name="T3" fmla="*/ 8 h 8"/>
                <a:gd name="T4" fmla="*/ 32 w 32"/>
                <a:gd name="T5" fmla="*/ 8 h 8"/>
                <a:gd name="T6" fmla="*/ 32 w 32"/>
                <a:gd name="T7" fmla="*/ 4 h 8"/>
                <a:gd name="T8" fmla="*/ 32 w 32"/>
                <a:gd name="T9" fmla="*/ 0 h 8"/>
                <a:gd name="T10" fmla="*/ 0 w 32"/>
                <a:gd name="T11" fmla="*/ 0 h 8"/>
                <a:gd name="T12" fmla="*/ 0 w 32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8">
                  <a:moveTo>
                    <a:pt x="0" y="4"/>
                  </a:moveTo>
                  <a:cubicBezTo>
                    <a:pt x="0" y="5"/>
                    <a:pt x="0" y="7"/>
                    <a:pt x="0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7"/>
                    <a:pt x="32" y="5"/>
                    <a:pt x="32" y="4"/>
                  </a:cubicBezTo>
                  <a:cubicBezTo>
                    <a:pt x="32" y="3"/>
                    <a:pt x="32" y="1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56" name="Freeform 45"/>
            <p:cNvSpPr>
              <a:spLocks/>
            </p:cNvSpPr>
            <p:nvPr/>
          </p:nvSpPr>
          <p:spPr bwMode="auto">
            <a:xfrm>
              <a:off x="3586" y="1393"/>
              <a:ext cx="67" cy="69"/>
            </a:xfrm>
            <a:custGeom>
              <a:avLst/>
              <a:gdLst>
                <a:gd name="T0" fmla="*/ 28 w 28"/>
                <a:gd name="T1" fmla="*/ 23 h 29"/>
                <a:gd name="T2" fmla="*/ 6 w 28"/>
                <a:gd name="T3" fmla="*/ 0 h 29"/>
                <a:gd name="T4" fmla="*/ 0 w 28"/>
                <a:gd name="T5" fmla="*/ 6 h 29"/>
                <a:gd name="T6" fmla="*/ 22 w 28"/>
                <a:gd name="T7" fmla="*/ 29 h 29"/>
                <a:gd name="T8" fmla="*/ 28 w 28"/>
                <a:gd name="T9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8" y="2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4" y="27"/>
                    <a:pt x="26" y="25"/>
                    <a:pt x="28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4118" y="1925"/>
              <a:ext cx="66" cy="68"/>
            </a:xfrm>
            <a:custGeom>
              <a:avLst/>
              <a:gdLst>
                <a:gd name="T0" fmla="*/ 0 w 28"/>
                <a:gd name="T1" fmla="*/ 6 h 29"/>
                <a:gd name="T2" fmla="*/ 22 w 28"/>
                <a:gd name="T3" fmla="*/ 29 h 29"/>
                <a:gd name="T4" fmla="*/ 28 w 28"/>
                <a:gd name="T5" fmla="*/ 23 h 29"/>
                <a:gd name="T6" fmla="*/ 6 w 28"/>
                <a:gd name="T7" fmla="*/ 0 h 29"/>
                <a:gd name="T8" fmla="*/ 0 w 28"/>
                <a:gd name="T9" fmla="*/ 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0" y="6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24" y="27"/>
                    <a:pt x="26" y="25"/>
                    <a:pt x="28" y="2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4116324" y="2475726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1200" dirty="0">
                <a:solidFill>
                  <a:schemeClr val="bg1"/>
                </a:solidFill>
                <a:latin typeface="Titillium Bd"/>
              </a:rPr>
              <a:t>Upgrade</a:t>
            </a:r>
            <a:endParaRPr lang="zh-HK" altLang="en-US" sz="1200" dirty="0">
              <a:solidFill>
                <a:schemeClr val="bg1"/>
              </a:solidFill>
              <a:latin typeface="Titillium Bd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99664" y="3417306"/>
            <a:ext cx="200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zh-HK" sz="1200" dirty="0">
                <a:solidFill>
                  <a:schemeClr val="bg1">
                    <a:lumMod val="90000"/>
                  </a:schemeClr>
                </a:solidFill>
                <a:latin typeface="Titillium Bd"/>
              </a:rPr>
              <a:t>Analyze effectiveness branding of election buzz and public figure </a:t>
            </a:r>
            <a:endParaRPr lang="zh-HK" altLang="en-US" sz="1000" dirty="0">
              <a:solidFill>
                <a:schemeClr val="bg1">
                  <a:lumMod val="90000"/>
                </a:schemeClr>
              </a:solidFill>
              <a:latin typeface="Titillium Bd"/>
            </a:endParaRPr>
          </a:p>
        </p:txBody>
      </p:sp>
      <p:sp>
        <p:nvSpPr>
          <p:cNvPr id="61" name="Freeform 29"/>
          <p:cNvSpPr>
            <a:spLocks noEditPoints="1"/>
          </p:cNvSpPr>
          <p:nvPr/>
        </p:nvSpPr>
        <p:spPr bwMode="auto">
          <a:xfrm>
            <a:off x="1759513" y="1954013"/>
            <a:ext cx="481013" cy="479425"/>
          </a:xfrm>
          <a:custGeom>
            <a:avLst/>
            <a:gdLst>
              <a:gd name="T0" fmla="*/ 108 w 128"/>
              <a:gd name="T1" fmla="*/ 0 h 128"/>
              <a:gd name="T2" fmla="*/ 128 w 128"/>
              <a:gd name="T3" fmla="*/ 20 h 128"/>
              <a:gd name="T4" fmla="*/ 124 w 128"/>
              <a:gd name="T5" fmla="*/ 32 h 128"/>
              <a:gd name="T6" fmla="*/ 116 w 128"/>
              <a:gd name="T7" fmla="*/ 40 h 128"/>
              <a:gd name="T8" fmla="*/ 88 w 128"/>
              <a:gd name="T9" fmla="*/ 12 h 128"/>
              <a:gd name="T10" fmla="*/ 96 w 128"/>
              <a:gd name="T11" fmla="*/ 4 h 128"/>
              <a:gd name="T12" fmla="*/ 108 w 128"/>
              <a:gd name="T13" fmla="*/ 0 h 128"/>
              <a:gd name="T14" fmla="*/ 8 w 128"/>
              <a:gd name="T15" fmla="*/ 92 h 128"/>
              <a:gd name="T16" fmla="*/ 0 w 128"/>
              <a:gd name="T17" fmla="*/ 128 h 128"/>
              <a:gd name="T18" fmla="*/ 36 w 128"/>
              <a:gd name="T19" fmla="*/ 120 h 128"/>
              <a:gd name="T20" fmla="*/ 110 w 128"/>
              <a:gd name="T21" fmla="*/ 46 h 128"/>
              <a:gd name="T22" fmla="*/ 82 w 128"/>
              <a:gd name="T23" fmla="*/ 18 h 128"/>
              <a:gd name="T24" fmla="*/ 8 w 128"/>
              <a:gd name="T25" fmla="*/ 92 h 128"/>
              <a:gd name="T26" fmla="*/ 89 w 128"/>
              <a:gd name="T27" fmla="*/ 45 h 128"/>
              <a:gd name="T28" fmla="*/ 33 w 128"/>
              <a:gd name="T29" fmla="*/ 101 h 128"/>
              <a:gd name="T30" fmla="*/ 27 w 128"/>
              <a:gd name="T31" fmla="*/ 95 h 128"/>
              <a:gd name="T32" fmla="*/ 83 w 128"/>
              <a:gd name="T33" fmla="*/ 39 h 128"/>
              <a:gd name="T34" fmla="*/ 89 w 128"/>
              <a:gd name="T35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8" h="128">
                <a:moveTo>
                  <a:pt x="108" y="0"/>
                </a:moveTo>
                <a:cubicBezTo>
                  <a:pt x="119" y="0"/>
                  <a:pt x="128" y="9"/>
                  <a:pt x="128" y="20"/>
                </a:cubicBezTo>
                <a:cubicBezTo>
                  <a:pt x="128" y="25"/>
                  <a:pt x="127" y="29"/>
                  <a:pt x="124" y="32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88" y="12"/>
                  <a:pt x="88" y="12"/>
                  <a:pt x="88" y="12"/>
                </a:cubicBezTo>
                <a:cubicBezTo>
                  <a:pt x="96" y="4"/>
                  <a:pt x="96" y="4"/>
                  <a:pt x="96" y="4"/>
                </a:cubicBezTo>
                <a:cubicBezTo>
                  <a:pt x="99" y="1"/>
                  <a:pt x="103" y="0"/>
                  <a:pt x="108" y="0"/>
                </a:cubicBezTo>
                <a:close/>
                <a:moveTo>
                  <a:pt x="8" y="92"/>
                </a:moveTo>
                <a:cubicBezTo>
                  <a:pt x="0" y="128"/>
                  <a:pt x="0" y="128"/>
                  <a:pt x="0" y="128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82" y="18"/>
                  <a:pt x="82" y="18"/>
                  <a:pt x="82" y="18"/>
                </a:cubicBezTo>
                <a:lnTo>
                  <a:pt x="8" y="92"/>
                </a:lnTo>
                <a:close/>
                <a:moveTo>
                  <a:pt x="89" y="45"/>
                </a:moveTo>
                <a:cubicBezTo>
                  <a:pt x="33" y="101"/>
                  <a:pt x="33" y="101"/>
                  <a:pt x="33" y="101"/>
                </a:cubicBezTo>
                <a:cubicBezTo>
                  <a:pt x="27" y="95"/>
                  <a:pt x="27" y="95"/>
                  <a:pt x="27" y="95"/>
                </a:cubicBezTo>
                <a:cubicBezTo>
                  <a:pt x="83" y="39"/>
                  <a:pt x="83" y="39"/>
                  <a:pt x="83" y="39"/>
                </a:cubicBezTo>
                <a:lnTo>
                  <a:pt x="89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62" name="Freeform 15"/>
          <p:cNvSpPr>
            <a:spLocks/>
          </p:cNvSpPr>
          <p:nvPr/>
        </p:nvSpPr>
        <p:spPr bwMode="auto">
          <a:xfrm>
            <a:off x="6899700" y="1954012"/>
            <a:ext cx="479425" cy="479425"/>
          </a:xfrm>
          <a:custGeom>
            <a:avLst/>
            <a:gdLst>
              <a:gd name="T0" fmla="*/ 88 w 128"/>
              <a:gd name="T1" fmla="*/ 8 h 128"/>
              <a:gd name="T2" fmla="*/ 48 w 128"/>
              <a:gd name="T3" fmla="*/ 48 h 128"/>
              <a:gd name="T4" fmla="*/ 24 w 128"/>
              <a:gd name="T5" fmla="*/ 48 h 128"/>
              <a:gd name="T6" fmla="*/ 0 w 128"/>
              <a:gd name="T7" fmla="*/ 80 h 128"/>
              <a:gd name="T8" fmla="*/ 40 w 128"/>
              <a:gd name="T9" fmla="*/ 76 h 128"/>
              <a:gd name="T10" fmla="*/ 0 w 128"/>
              <a:gd name="T11" fmla="*/ 128 h 128"/>
              <a:gd name="T12" fmla="*/ 53 w 128"/>
              <a:gd name="T13" fmla="*/ 87 h 128"/>
              <a:gd name="T14" fmla="*/ 48 w 128"/>
              <a:gd name="T15" fmla="*/ 128 h 128"/>
              <a:gd name="T16" fmla="*/ 80 w 128"/>
              <a:gd name="T17" fmla="*/ 104 h 128"/>
              <a:gd name="T18" fmla="*/ 80 w 128"/>
              <a:gd name="T19" fmla="*/ 80 h 128"/>
              <a:gd name="T20" fmla="*/ 120 w 128"/>
              <a:gd name="T21" fmla="*/ 40 h 128"/>
              <a:gd name="T22" fmla="*/ 128 w 128"/>
              <a:gd name="T23" fmla="*/ 0 h 128"/>
              <a:gd name="T24" fmla="*/ 88 w 128"/>
              <a:gd name="T25" fmla="*/ 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128">
                <a:moveTo>
                  <a:pt x="88" y="8"/>
                </a:moveTo>
                <a:cubicBezTo>
                  <a:pt x="48" y="48"/>
                  <a:pt x="48" y="48"/>
                  <a:pt x="48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0"/>
                  <a:pt x="25" y="73"/>
                  <a:pt x="40" y="76"/>
                </a:cubicBezTo>
                <a:cubicBezTo>
                  <a:pt x="0" y="128"/>
                  <a:pt x="0" y="128"/>
                  <a:pt x="0" y="128"/>
                </a:cubicBezTo>
                <a:cubicBezTo>
                  <a:pt x="53" y="87"/>
                  <a:pt x="53" y="87"/>
                  <a:pt x="53" y="87"/>
                </a:cubicBezTo>
                <a:cubicBezTo>
                  <a:pt x="60" y="104"/>
                  <a:pt x="48" y="128"/>
                  <a:pt x="48" y="128"/>
                </a:cubicBezTo>
                <a:cubicBezTo>
                  <a:pt x="80" y="104"/>
                  <a:pt x="80" y="104"/>
                  <a:pt x="80" y="104"/>
                </a:cubicBezTo>
                <a:cubicBezTo>
                  <a:pt x="80" y="80"/>
                  <a:pt x="80" y="80"/>
                  <a:pt x="80" y="8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28" y="0"/>
                  <a:pt x="128" y="0"/>
                  <a:pt x="128" y="0"/>
                </a:cubicBezTo>
                <a:lnTo>
                  <a:pt x="88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571646" y="3417306"/>
            <a:ext cx="200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zh-HK" sz="1200" dirty="0">
                <a:solidFill>
                  <a:schemeClr val="bg1">
                    <a:lumMod val="90000"/>
                  </a:schemeClr>
                </a:solidFill>
                <a:latin typeface="Titillium Bd"/>
              </a:rPr>
              <a:t>Increase people’s awareness of Governor election in DKI Jakarta</a:t>
            </a:r>
            <a:endParaRPr lang="zh-HK" altLang="en-US" sz="1000" dirty="0">
              <a:solidFill>
                <a:schemeClr val="bg1">
                  <a:lumMod val="90000"/>
                </a:schemeClr>
              </a:solidFill>
              <a:latin typeface="Titillium B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39059" y="3417306"/>
            <a:ext cx="200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altLang="zh-HK" sz="1200" dirty="0">
                <a:solidFill>
                  <a:schemeClr val="bg1">
                    <a:lumMod val="90000"/>
                  </a:schemeClr>
                </a:solidFill>
                <a:latin typeface="Titillium Bd"/>
              </a:rPr>
              <a:t>Explore voice of customer based on social media</a:t>
            </a:r>
            <a:endParaRPr lang="zh-HK" altLang="en-US" sz="1000" dirty="0">
              <a:solidFill>
                <a:schemeClr val="bg1">
                  <a:lumMod val="90000"/>
                </a:schemeClr>
              </a:solidFill>
              <a:latin typeface="Titillium Bd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726329" y="2327645"/>
            <a:ext cx="762000" cy="0"/>
          </a:xfrm>
          <a:prstGeom prst="line">
            <a:avLst/>
          </a:prstGeom>
          <a:ln w="19050">
            <a:solidFill>
              <a:schemeClr val="bg2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51106" y="2327645"/>
            <a:ext cx="762000" cy="0"/>
          </a:xfrm>
          <a:prstGeom prst="line">
            <a:avLst/>
          </a:prstGeom>
          <a:ln w="19050">
            <a:solidFill>
              <a:schemeClr val="bg2">
                <a:lumMod val="8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27"/>
          <p:cNvSpPr>
            <a:spLocks noEditPoints="1"/>
          </p:cNvSpPr>
          <p:nvPr/>
        </p:nvSpPr>
        <p:spPr bwMode="auto">
          <a:xfrm>
            <a:off x="4249199" y="1918550"/>
            <a:ext cx="646569" cy="548546"/>
          </a:xfrm>
          <a:custGeom>
            <a:avLst/>
            <a:gdLst>
              <a:gd name="T0" fmla="*/ 92 w 128"/>
              <a:gd name="T1" fmla="*/ 89 h 116"/>
              <a:gd name="T2" fmla="*/ 89 w 128"/>
              <a:gd name="T3" fmla="*/ 82 h 116"/>
              <a:gd name="T4" fmla="*/ 98 w 128"/>
              <a:gd name="T5" fmla="*/ 66 h 116"/>
              <a:gd name="T6" fmla="*/ 100 w 128"/>
              <a:gd name="T7" fmla="*/ 53 h 116"/>
              <a:gd name="T8" fmla="*/ 80 w 128"/>
              <a:gd name="T9" fmla="*/ 24 h 116"/>
              <a:gd name="T10" fmla="*/ 60 w 128"/>
              <a:gd name="T11" fmla="*/ 53 h 116"/>
              <a:gd name="T12" fmla="*/ 62 w 128"/>
              <a:gd name="T13" fmla="*/ 66 h 116"/>
              <a:gd name="T14" fmla="*/ 71 w 128"/>
              <a:gd name="T15" fmla="*/ 82 h 116"/>
              <a:gd name="T16" fmla="*/ 68 w 128"/>
              <a:gd name="T17" fmla="*/ 89 h 116"/>
              <a:gd name="T18" fmla="*/ 32 w 128"/>
              <a:gd name="T19" fmla="*/ 116 h 116"/>
              <a:gd name="T20" fmla="*/ 80 w 128"/>
              <a:gd name="T21" fmla="*/ 116 h 116"/>
              <a:gd name="T22" fmla="*/ 128 w 128"/>
              <a:gd name="T23" fmla="*/ 116 h 116"/>
              <a:gd name="T24" fmla="*/ 92 w 128"/>
              <a:gd name="T25" fmla="*/ 89 h 116"/>
              <a:gd name="T26" fmla="*/ 43 w 128"/>
              <a:gd name="T27" fmla="*/ 91 h 116"/>
              <a:gd name="T28" fmla="*/ 61 w 128"/>
              <a:gd name="T29" fmla="*/ 82 h 116"/>
              <a:gd name="T30" fmla="*/ 55 w 128"/>
              <a:gd name="T31" fmla="*/ 71 h 116"/>
              <a:gd name="T32" fmla="*/ 51 w 128"/>
              <a:gd name="T33" fmla="*/ 65 h 116"/>
              <a:gd name="T34" fmla="*/ 50 w 128"/>
              <a:gd name="T35" fmla="*/ 56 h 116"/>
              <a:gd name="T36" fmla="*/ 51 w 128"/>
              <a:gd name="T37" fmla="*/ 50 h 116"/>
              <a:gd name="T38" fmla="*/ 58 w 128"/>
              <a:gd name="T39" fmla="*/ 25 h 116"/>
              <a:gd name="T40" fmla="*/ 69 w 128"/>
              <a:gd name="T41" fmla="*/ 18 h 116"/>
              <a:gd name="T42" fmla="*/ 48 w 128"/>
              <a:gd name="T43" fmla="*/ 0 h 116"/>
              <a:gd name="T44" fmla="*/ 28 w 128"/>
              <a:gd name="T45" fmla="*/ 29 h 116"/>
              <a:gd name="T46" fmla="*/ 30 w 128"/>
              <a:gd name="T47" fmla="*/ 42 h 116"/>
              <a:gd name="T48" fmla="*/ 39 w 128"/>
              <a:gd name="T49" fmla="*/ 58 h 116"/>
              <a:gd name="T50" fmla="*/ 36 w 128"/>
              <a:gd name="T51" fmla="*/ 65 h 116"/>
              <a:gd name="T52" fmla="*/ 0 w 128"/>
              <a:gd name="T53" fmla="*/ 92 h 116"/>
              <a:gd name="T54" fmla="*/ 41 w 128"/>
              <a:gd name="T55" fmla="*/ 92 h 116"/>
              <a:gd name="T56" fmla="*/ 43 w 128"/>
              <a:gd name="T57" fmla="*/ 9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" h="116">
                <a:moveTo>
                  <a:pt x="92" y="89"/>
                </a:moveTo>
                <a:cubicBezTo>
                  <a:pt x="90" y="88"/>
                  <a:pt x="89" y="82"/>
                  <a:pt x="89" y="82"/>
                </a:cubicBezTo>
                <a:cubicBezTo>
                  <a:pt x="89" y="82"/>
                  <a:pt x="96" y="75"/>
                  <a:pt x="98" y="66"/>
                </a:cubicBezTo>
                <a:cubicBezTo>
                  <a:pt x="102" y="66"/>
                  <a:pt x="105" y="56"/>
                  <a:pt x="100" y="53"/>
                </a:cubicBezTo>
                <a:cubicBezTo>
                  <a:pt x="101" y="49"/>
                  <a:pt x="106" y="24"/>
                  <a:pt x="80" y="24"/>
                </a:cubicBezTo>
                <a:cubicBezTo>
                  <a:pt x="54" y="24"/>
                  <a:pt x="59" y="49"/>
                  <a:pt x="60" y="53"/>
                </a:cubicBezTo>
                <a:cubicBezTo>
                  <a:pt x="55" y="56"/>
                  <a:pt x="58" y="66"/>
                  <a:pt x="62" y="66"/>
                </a:cubicBezTo>
                <a:cubicBezTo>
                  <a:pt x="64" y="75"/>
                  <a:pt x="71" y="82"/>
                  <a:pt x="71" y="82"/>
                </a:cubicBezTo>
                <a:cubicBezTo>
                  <a:pt x="71" y="82"/>
                  <a:pt x="70" y="88"/>
                  <a:pt x="68" y="89"/>
                </a:cubicBezTo>
                <a:cubicBezTo>
                  <a:pt x="60" y="90"/>
                  <a:pt x="32" y="102"/>
                  <a:pt x="32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8" y="102"/>
                  <a:pt x="100" y="90"/>
                  <a:pt x="92" y="89"/>
                </a:cubicBezTo>
                <a:close/>
                <a:moveTo>
                  <a:pt x="43" y="91"/>
                </a:moveTo>
                <a:cubicBezTo>
                  <a:pt x="49" y="87"/>
                  <a:pt x="55" y="84"/>
                  <a:pt x="61" y="82"/>
                </a:cubicBezTo>
                <a:cubicBezTo>
                  <a:pt x="59" y="80"/>
                  <a:pt x="57" y="76"/>
                  <a:pt x="55" y="71"/>
                </a:cubicBezTo>
                <a:cubicBezTo>
                  <a:pt x="53" y="70"/>
                  <a:pt x="52" y="67"/>
                  <a:pt x="51" y="65"/>
                </a:cubicBezTo>
                <a:cubicBezTo>
                  <a:pt x="50" y="62"/>
                  <a:pt x="49" y="59"/>
                  <a:pt x="50" y="56"/>
                </a:cubicBezTo>
                <a:cubicBezTo>
                  <a:pt x="50" y="54"/>
                  <a:pt x="50" y="52"/>
                  <a:pt x="51" y="50"/>
                </a:cubicBezTo>
                <a:cubicBezTo>
                  <a:pt x="51" y="45"/>
                  <a:pt x="50" y="33"/>
                  <a:pt x="58" y="25"/>
                </a:cubicBezTo>
                <a:cubicBezTo>
                  <a:pt x="61" y="22"/>
                  <a:pt x="64" y="19"/>
                  <a:pt x="69" y="18"/>
                </a:cubicBezTo>
                <a:cubicBezTo>
                  <a:pt x="68" y="10"/>
                  <a:pt x="64" y="0"/>
                  <a:pt x="48" y="0"/>
                </a:cubicBezTo>
                <a:cubicBezTo>
                  <a:pt x="22" y="0"/>
                  <a:pt x="27" y="25"/>
                  <a:pt x="28" y="29"/>
                </a:cubicBezTo>
                <a:cubicBezTo>
                  <a:pt x="23" y="32"/>
                  <a:pt x="26" y="42"/>
                  <a:pt x="30" y="42"/>
                </a:cubicBezTo>
                <a:cubicBezTo>
                  <a:pt x="32" y="51"/>
                  <a:pt x="39" y="58"/>
                  <a:pt x="39" y="58"/>
                </a:cubicBezTo>
                <a:cubicBezTo>
                  <a:pt x="39" y="58"/>
                  <a:pt x="38" y="64"/>
                  <a:pt x="36" y="65"/>
                </a:cubicBezTo>
                <a:cubicBezTo>
                  <a:pt x="28" y="66"/>
                  <a:pt x="0" y="78"/>
                  <a:pt x="0" y="92"/>
                </a:cubicBezTo>
                <a:cubicBezTo>
                  <a:pt x="41" y="92"/>
                  <a:pt x="41" y="92"/>
                  <a:pt x="41" y="92"/>
                </a:cubicBezTo>
                <a:cubicBezTo>
                  <a:pt x="42" y="92"/>
                  <a:pt x="42" y="91"/>
                  <a:pt x="43" y="91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</p:spTree>
    <p:extLst>
      <p:ext uri="{BB962C8B-B14F-4D97-AF65-F5344CB8AC3E}">
        <p14:creationId xmlns:p14="http://schemas.microsoft.com/office/powerpoint/2010/main" val="257557064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HK" sz="2800" dirty="0">
                <a:solidFill>
                  <a:schemeClr val="bg1"/>
                </a:solidFill>
                <a:latin typeface="Titillium Bd"/>
              </a:rPr>
              <a:t>Our </a:t>
            </a:r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Benefits</a:t>
            </a:r>
            <a:br>
              <a:rPr lang="en-US" altLang="zh-HK" sz="2400" dirty="0">
                <a:solidFill>
                  <a:schemeClr val="bg1"/>
                </a:solidFill>
                <a:latin typeface="Titillium Bd"/>
              </a:rPr>
            </a:br>
            <a:r>
              <a:rPr lang="id-ID" altLang="zh-HK" sz="1000" dirty="0">
                <a:solidFill>
                  <a:schemeClr val="bg1"/>
                </a:solidFill>
                <a:latin typeface="Titillium Bd"/>
              </a:rPr>
              <a:t>Election Buzz PILKADA DKI JAKARTA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</a:rPr>
              <a:t> </a:t>
            </a:r>
            <a:r>
              <a:rPr lang="id-ID" altLang="zh-HK" sz="1000" dirty="0">
                <a:solidFill>
                  <a:schemeClr val="accent5"/>
                </a:solidFill>
                <a:latin typeface="Titillium Bd"/>
              </a:rPr>
              <a:t>social media analytics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10" name="Rectangle 9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latin typeface="Titillium Bd"/>
                <a:ea typeface="Batang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01852" y="12453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latin typeface="Titillium Bd"/>
                  <a:ea typeface="Batang" panose="02030600000101010101" pitchFamily="18" charset="-127"/>
                </a:rPr>
                <a:t>7</a:t>
              </a:fld>
              <a:endParaRPr lang="zh-HK" altLang="en-US" sz="1000" dirty="0">
                <a:latin typeface="Titillium Bd"/>
                <a:ea typeface="Batang" panose="02030600000101010101" pitchFamily="18" charset="-127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-1" y="2405880"/>
            <a:ext cx="9144001" cy="2737620"/>
          </a:xfrm>
          <a:prstGeom prst="rect">
            <a:avLst/>
          </a:prstGeom>
          <a:solidFill>
            <a:schemeClr val="bg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atin typeface="Titillium B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43836" y="2239747"/>
            <a:ext cx="1300164" cy="166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atin typeface="Titillium B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56439" y="2995794"/>
            <a:ext cx="151992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altLang="zh-HK" sz="1200" dirty="0">
                <a:solidFill>
                  <a:srgbClr val="FFC000"/>
                </a:solidFill>
                <a:latin typeface="Titillium Bd"/>
              </a:rPr>
              <a:t>Brand Monitor</a:t>
            </a:r>
            <a:endParaRPr lang="en-US" altLang="zh-HK" sz="1200" dirty="0">
              <a:solidFill>
                <a:srgbClr val="FFC000"/>
              </a:solidFill>
              <a:latin typeface="Titillium Bd"/>
            </a:endParaRPr>
          </a:p>
          <a:p>
            <a:pPr algn="ctr"/>
            <a:r>
              <a:rPr lang="id-ID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Monitoring b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rand in social media and listening to customer conversations on twitter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93985" y="2995794"/>
            <a:ext cx="151992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altLang="zh-HK" sz="1200" dirty="0">
                <a:solidFill>
                  <a:srgbClr val="FFC000"/>
                </a:solidFill>
                <a:latin typeface="Titillium Bd"/>
              </a:rPr>
              <a:t>Social Life Research</a:t>
            </a:r>
            <a:endParaRPr lang="en-US" altLang="zh-HK" sz="1200" dirty="0">
              <a:solidFill>
                <a:srgbClr val="FFC000"/>
              </a:solidFill>
              <a:latin typeface="Titillium Bd"/>
            </a:endParaRPr>
          </a:p>
          <a:p>
            <a:pPr algn="ctr"/>
            <a:r>
              <a:rPr lang="en-US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Get</a:t>
            </a:r>
            <a:r>
              <a:rPr lang="id-ID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ting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 an overview of real life customer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36651" y="2995794"/>
            <a:ext cx="151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altLang="zh-HK" sz="1200" dirty="0">
                <a:solidFill>
                  <a:srgbClr val="FFC000"/>
                </a:solidFill>
                <a:latin typeface="Titillium Bd"/>
              </a:rPr>
              <a:t>Competitor Analysis</a:t>
            </a:r>
            <a:endParaRPr lang="en-US" altLang="zh-HK" sz="1200" dirty="0">
              <a:solidFill>
                <a:srgbClr val="FFC000"/>
              </a:solidFill>
              <a:latin typeface="Titillium Bd"/>
            </a:endParaRPr>
          </a:p>
          <a:p>
            <a:pPr algn="ctr"/>
            <a:r>
              <a:rPr lang="en-US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Monitor</a:t>
            </a:r>
            <a:r>
              <a:rPr lang="id-ID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ing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 competitor activity in social media</a:t>
            </a:r>
            <a:r>
              <a:rPr lang="id-ID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 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especially twitter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69174" y="2995794"/>
            <a:ext cx="1519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altLang="zh-HK" sz="1200" dirty="0">
                <a:solidFill>
                  <a:srgbClr val="FFC000"/>
                </a:solidFill>
                <a:latin typeface="Titillium Bd"/>
              </a:rPr>
              <a:t>Interest Classification</a:t>
            </a:r>
            <a:endParaRPr lang="en-US" altLang="zh-HK" sz="1200" dirty="0">
              <a:solidFill>
                <a:srgbClr val="FFC000"/>
              </a:solidFill>
              <a:latin typeface="Titillium Bd"/>
            </a:endParaRPr>
          </a:p>
          <a:p>
            <a:pPr algn="ctr"/>
            <a:r>
              <a:rPr lang="id-ID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Understandi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  <a:cs typeface="Arial" panose="020B0604020202020204" pitchFamily="34" charset="0"/>
              </a:rPr>
              <a:t>ng the various interests of users twitter</a:t>
            </a:r>
          </a:p>
        </p:txBody>
      </p:sp>
      <p:sp>
        <p:nvSpPr>
          <p:cNvPr id="18" name="Freeform 41"/>
          <p:cNvSpPr>
            <a:spLocks/>
          </p:cNvSpPr>
          <p:nvPr/>
        </p:nvSpPr>
        <p:spPr bwMode="auto">
          <a:xfrm>
            <a:off x="6443318" y="1741909"/>
            <a:ext cx="1400518" cy="1170746"/>
          </a:xfrm>
          <a:custGeom>
            <a:avLst/>
            <a:gdLst>
              <a:gd name="T0" fmla="*/ 210 w 271"/>
              <a:gd name="T1" fmla="*/ 54 h 226"/>
              <a:gd name="T2" fmla="*/ 206 w 271"/>
              <a:gd name="T3" fmla="*/ 48 h 226"/>
              <a:gd name="T4" fmla="*/ 113 w 271"/>
              <a:gd name="T5" fmla="*/ 0 h 226"/>
              <a:gd name="T6" fmla="*/ 0 w 271"/>
              <a:gd name="T7" fmla="*/ 113 h 226"/>
              <a:gd name="T8" fmla="*/ 113 w 271"/>
              <a:gd name="T9" fmla="*/ 226 h 226"/>
              <a:gd name="T10" fmla="*/ 206 w 271"/>
              <a:gd name="T11" fmla="*/ 177 h 226"/>
              <a:gd name="T12" fmla="*/ 210 w 271"/>
              <a:gd name="T13" fmla="*/ 171 h 226"/>
              <a:gd name="T14" fmla="*/ 271 w 271"/>
              <a:gd name="T15" fmla="*/ 130 h 226"/>
              <a:gd name="T16" fmla="*/ 271 w 271"/>
              <a:gd name="T17" fmla="*/ 96 h 226"/>
              <a:gd name="T18" fmla="*/ 210 w 271"/>
              <a:gd name="T19" fmla="*/ 5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226">
                <a:moveTo>
                  <a:pt x="210" y="54"/>
                </a:moveTo>
                <a:cubicBezTo>
                  <a:pt x="209" y="52"/>
                  <a:pt x="207" y="50"/>
                  <a:pt x="206" y="48"/>
                </a:cubicBezTo>
                <a:cubicBezTo>
                  <a:pt x="186" y="19"/>
                  <a:pt x="152" y="0"/>
                  <a:pt x="113" y="0"/>
                </a:cubicBezTo>
                <a:cubicBezTo>
                  <a:pt x="51" y="0"/>
                  <a:pt x="0" y="50"/>
                  <a:pt x="0" y="113"/>
                </a:cubicBezTo>
                <a:cubicBezTo>
                  <a:pt x="0" y="175"/>
                  <a:pt x="51" y="226"/>
                  <a:pt x="113" y="226"/>
                </a:cubicBezTo>
                <a:cubicBezTo>
                  <a:pt x="152" y="226"/>
                  <a:pt x="186" y="207"/>
                  <a:pt x="206" y="177"/>
                </a:cubicBezTo>
                <a:cubicBezTo>
                  <a:pt x="207" y="175"/>
                  <a:pt x="209" y="173"/>
                  <a:pt x="210" y="171"/>
                </a:cubicBezTo>
                <a:cubicBezTo>
                  <a:pt x="227" y="147"/>
                  <a:pt x="247" y="130"/>
                  <a:pt x="271" y="130"/>
                </a:cubicBezTo>
                <a:cubicBezTo>
                  <a:pt x="271" y="96"/>
                  <a:pt x="271" y="96"/>
                  <a:pt x="271" y="96"/>
                </a:cubicBezTo>
                <a:cubicBezTo>
                  <a:pt x="247" y="96"/>
                  <a:pt x="227" y="79"/>
                  <a:pt x="210" y="5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19" name="Oval 42"/>
          <p:cNvSpPr>
            <a:spLocks noChangeArrowheads="1"/>
          </p:cNvSpPr>
          <p:nvPr/>
        </p:nvSpPr>
        <p:spPr bwMode="auto">
          <a:xfrm>
            <a:off x="6500214" y="1794428"/>
            <a:ext cx="1054765" cy="1054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21" name="Freeform 41"/>
          <p:cNvSpPr>
            <a:spLocks/>
          </p:cNvSpPr>
          <p:nvPr/>
        </p:nvSpPr>
        <p:spPr bwMode="auto">
          <a:xfrm rot="10800000">
            <a:off x="1300164" y="1741940"/>
            <a:ext cx="1400518" cy="1170746"/>
          </a:xfrm>
          <a:custGeom>
            <a:avLst/>
            <a:gdLst>
              <a:gd name="T0" fmla="*/ 210 w 271"/>
              <a:gd name="T1" fmla="*/ 54 h 226"/>
              <a:gd name="T2" fmla="*/ 206 w 271"/>
              <a:gd name="T3" fmla="*/ 48 h 226"/>
              <a:gd name="T4" fmla="*/ 113 w 271"/>
              <a:gd name="T5" fmla="*/ 0 h 226"/>
              <a:gd name="T6" fmla="*/ 0 w 271"/>
              <a:gd name="T7" fmla="*/ 113 h 226"/>
              <a:gd name="T8" fmla="*/ 113 w 271"/>
              <a:gd name="T9" fmla="*/ 226 h 226"/>
              <a:gd name="T10" fmla="*/ 206 w 271"/>
              <a:gd name="T11" fmla="*/ 177 h 226"/>
              <a:gd name="T12" fmla="*/ 210 w 271"/>
              <a:gd name="T13" fmla="*/ 171 h 226"/>
              <a:gd name="T14" fmla="*/ 271 w 271"/>
              <a:gd name="T15" fmla="*/ 130 h 226"/>
              <a:gd name="T16" fmla="*/ 271 w 271"/>
              <a:gd name="T17" fmla="*/ 96 h 226"/>
              <a:gd name="T18" fmla="*/ 210 w 271"/>
              <a:gd name="T19" fmla="*/ 5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1" h="226">
                <a:moveTo>
                  <a:pt x="210" y="54"/>
                </a:moveTo>
                <a:cubicBezTo>
                  <a:pt x="209" y="52"/>
                  <a:pt x="207" y="50"/>
                  <a:pt x="206" y="48"/>
                </a:cubicBezTo>
                <a:cubicBezTo>
                  <a:pt x="186" y="19"/>
                  <a:pt x="152" y="0"/>
                  <a:pt x="113" y="0"/>
                </a:cubicBezTo>
                <a:cubicBezTo>
                  <a:pt x="51" y="0"/>
                  <a:pt x="0" y="50"/>
                  <a:pt x="0" y="113"/>
                </a:cubicBezTo>
                <a:cubicBezTo>
                  <a:pt x="0" y="175"/>
                  <a:pt x="51" y="226"/>
                  <a:pt x="113" y="226"/>
                </a:cubicBezTo>
                <a:cubicBezTo>
                  <a:pt x="152" y="226"/>
                  <a:pt x="186" y="207"/>
                  <a:pt x="206" y="177"/>
                </a:cubicBezTo>
                <a:cubicBezTo>
                  <a:pt x="207" y="175"/>
                  <a:pt x="209" y="173"/>
                  <a:pt x="210" y="171"/>
                </a:cubicBezTo>
                <a:cubicBezTo>
                  <a:pt x="227" y="147"/>
                  <a:pt x="247" y="130"/>
                  <a:pt x="271" y="130"/>
                </a:cubicBezTo>
                <a:cubicBezTo>
                  <a:pt x="271" y="96"/>
                  <a:pt x="271" y="96"/>
                  <a:pt x="271" y="96"/>
                </a:cubicBezTo>
                <a:cubicBezTo>
                  <a:pt x="247" y="96"/>
                  <a:pt x="227" y="79"/>
                  <a:pt x="210" y="5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22" name="Oval 42"/>
          <p:cNvSpPr>
            <a:spLocks noChangeArrowheads="1"/>
          </p:cNvSpPr>
          <p:nvPr/>
        </p:nvSpPr>
        <p:spPr bwMode="auto">
          <a:xfrm rot="10800000">
            <a:off x="1589021" y="1805400"/>
            <a:ext cx="1054765" cy="10547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530567" y="1741909"/>
            <a:ext cx="2807677" cy="1170777"/>
            <a:chOff x="2874963" y="798513"/>
            <a:chExt cx="2036762" cy="849312"/>
          </a:xfrm>
        </p:grpSpPr>
        <p:sp>
          <p:nvSpPr>
            <p:cNvPr id="33" name="Freeform 38"/>
            <p:cNvSpPr>
              <a:spLocks/>
            </p:cNvSpPr>
            <p:nvPr/>
          </p:nvSpPr>
          <p:spPr bwMode="auto">
            <a:xfrm>
              <a:off x="2874963" y="798513"/>
              <a:ext cx="2036762" cy="849312"/>
            </a:xfrm>
            <a:custGeom>
              <a:avLst/>
              <a:gdLst>
                <a:gd name="T0" fmla="*/ 430 w 543"/>
                <a:gd name="T1" fmla="*/ 0 h 226"/>
                <a:gd name="T2" fmla="*/ 337 w 543"/>
                <a:gd name="T3" fmla="*/ 49 h 226"/>
                <a:gd name="T4" fmla="*/ 333 w 543"/>
                <a:gd name="T5" fmla="*/ 54 h 226"/>
                <a:gd name="T6" fmla="*/ 272 w 543"/>
                <a:gd name="T7" fmla="*/ 96 h 226"/>
                <a:gd name="T8" fmla="*/ 210 w 543"/>
                <a:gd name="T9" fmla="*/ 54 h 226"/>
                <a:gd name="T10" fmla="*/ 207 w 543"/>
                <a:gd name="T11" fmla="*/ 49 h 226"/>
                <a:gd name="T12" fmla="*/ 113 w 543"/>
                <a:gd name="T13" fmla="*/ 0 h 226"/>
                <a:gd name="T14" fmla="*/ 0 w 543"/>
                <a:gd name="T15" fmla="*/ 113 h 226"/>
                <a:gd name="T16" fmla="*/ 113 w 543"/>
                <a:gd name="T17" fmla="*/ 226 h 226"/>
                <a:gd name="T18" fmla="*/ 207 w 543"/>
                <a:gd name="T19" fmla="*/ 178 h 226"/>
                <a:gd name="T20" fmla="*/ 210 w 543"/>
                <a:gd name="T21" fmla="*/ 172 h 226"/>
                <a:gd name="T22" fmla="*/ 272 w 543"/>
                <a:gd name="T23" fmla="*/ 130 h 226"/>
                <a:gd name="T24" fmla="*/ 333 w 543"/>
                <a:gd name="T25" fmla="*/ 172 h 226"/>
                <a:gd name="T26" fmla="*/ 337 w 543"/>
                <a:gd name="T27" fmla="*/ 177 h 226"/>
                <a:gd name="T28" fmla="*/ 430 w 543"/>
                <a:gd name="T29" fmla="*/ 226 h 226"/>
                <a:gd name="T30" fmla="*/ 543 w 543"/>
                <a:gd name="T31" fmla="*/ 113 h 226"/>
                <a:gd name="T32" fmla="*/ 430 w 543"/>
                <a:gd name="T3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226">
                  <a:moveTo>
                    <a:pt x="430" y="0"/>
                  </a:moveTo>
                  <a:cubicBezTo>
                    <a:pt x="391" y="0"/>
                    <a:pt x="357" y="19"/>
                    <a:pt x="337" y="49"/>
                  </a:cubicBezTo>
                  <a:cubicBezTo>
                    <a:pt x="336" y="51"/>
                    <a:pt x="334" y="53"/>
                    <a:pt x="333" y="54"/>
                  </a:cubicBezTo>
                  <a:cubicBezTo>
                    <a:pt x="316" y="79"/>
                    <a:pt x="296" y="96"/>
                    <a:pt x="272" y="96"/>
                  </a:cubicBezTo>
                  <a:cubicBezTo>
                    <a:pt x="247" y="96"/>
                    <a:pt x="227" y="79"/>
                    <a:pt x="210" y="54"/>
                  </a:cubicBezTo>
                  <a:cubicBezTo>
                    <a:pt x="209" y="53"/>
                    <a:pt x="208" y="51"/>
                    <a:pt x="207" y="49"/>
                  </a:cubicBezTo>
                  <a:cubicBezTo>
                    <a:pt x="186" y="19"/>
                    <a:pt x="152" y="0"/>
                    <a:pt x="113" y="0"/>
                  </a:cubicBezTo>
                  <a:cubicBezTo>
                    <a:pt x="51" y="0"/>
                    <a:pt x="0" y="51"/>
                    <a:pt x="0" y="113"/>
                  </a:cubicBezTo>
                  <a:cubicBezTo>
                    <a:pt x="0" y="176"/>
                    <a:pt x="51" y="226"/>
                    <a:pt x="113" y="226"/>
                  </a:cubicBezTo>
                  <a:cubicBezTo>
                    <a:pt x="152" y="226"/>
                    <a:pt x="186" y="207"/>
                    <a:pt x="207" y="178"/>
                  </a:cubicBezTo>
                  <a:cubicBezTo>
                    <a:pt x="208" y="176"/>
                    <a:pt x="209" y="174"/>
                    <a:pt x="210" y="172"/>
                  </a:cubicBezTo>
                  <a:cubicBezTo>
                    <a:pt x="227" y="147"/>
                    <a:pt x="247" y="130"/>
                    <a:pt x="272" y="130"/>
                  </a:cubicBezTo>
                  <a:cubicBezTo>
                    <a:pt x="296" y="130"/>
                    <a:pt x="316" y="147"/>
                    <a:pt x="333" y="172"/>
                  </a:cubicBezTo>
                  <a:cubicBezTo>
                    <a:pt x="334" y="174"/>
                    <a:pt x="336" y="176"/>
                    <a:pt x="337" y="177"/>
                  </a:cubicBezTo>
                  <a:cubicBezTo>
                    <a:pt x="357" y="207"/>
                    <a:pt x="391" y="226"/>
                    <a:pt x="430" y="226"/>
                  </a:cubicBezTo>
                  <a:cubicBezTo>
                    <a:pt x="493" y="226"/>
                    <a:pt x="543" y="176"/>
                    <a:pt x="543" y="113"/>
                  </a:cubicBezTo>
                  <a:cubicBezTo>
                    <a:pt x="543" y="51"/>
                    <a:pt x="493" y="0"/>
                    <a:pt x="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2921000" y="839788"/>
              <a:ext cx="765175" cy="7667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4105275" y="839788"/>
              <a:ext cx="765175" cy="7667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05756" y="1741909"/>
            <a:ext cx="2807677" cy="1170777"/>
            <a:chOff x="2874963" y="798513"/>
            <a:chExt cx="2036762" cy="849312"/>
          </a:xfrm>
        </p:grpSpPr>
        <p:sp>
          <p:nvSpPr>
            <p:cNvPr id="30" name="Freeform 38"/>
            <p:cNvSpPr>
              <a:spLocks/>
            </p:cNvSpPr>
            <p:nvPr/>
          </p:nvSpPr>
          <p:spPr bwMode="auto">
            <a:xfrm>
              <a:off x="2874963" y="798513"/>
              <a:ext cx="2036762" cy="849312"/>
            </a:xfrm>
            <a:custGeom>
              <a:avLst/>
              <a:gdLst>
                <a:gd name="T0" fmla="*/ 430 w 543"/>
                <a:gd name="T1" fmla="*/ 0 h 226"/>
                <a:gd name="T2" fmla="*/ 337 w 543"/>
                <a:gd name="T3" fmla="*/ 49 h 226"/>
                <a:gd name="T4" fmla="*/ 333 w 543"/>
                <a:gd name="T5" fmla="*/ 54 h 226"/>
                <a:gd name="T6" fmla="*/ 272 w 543"/>
                <a:gd name="T7" fmla="*/ 96 h 226"/>
                <a:gd name="T8" fmla="*/ 210 w 543"/>
                <a:gd name="T9" fmla="*/ 54 h 226"/>
                <a:gd name="T10" fmla="*/ 207 w 543"/>
                <a:gd name="T11" fmla="*/ 49 h 226"/>
                <a:gd name="T12" fmla="*/ 113 w 543"/>
                <a:gd name="T13" fmla="*/ 0 h 226"/>
                <a:gd name="T14" fmla="*/ 0 w 543"/>
                <a:gd name="T15" fmla="*/ 113 h 226"/>
                <a:gd name="T16" fmla="*/ 113 w 543"/>
                <a:gd name="T17" fmla="*/ 226 h 226"/>
                <a:gd name="T18" fmla="*/ 207 w 543"/>
                <a:gd name="T19" fmla="*/ 178 h 226"/>
                <a:gd name="T20" fmla="*/ 210 w 543"/>
                <a:gd name="T21" fmla="*/ 172 h 226"/>
                <a:gd name="T22" fmla="*/ 272 w 543"/>
                <a:gd name="T23" fmla="*/ 130 h 226"/>
                <a:gd name="T24" fmla="*/ 333 w 543"/>
                <a:gd name="T25" fmla="*/ 172 h 226"/>
                <a:gd name="T26" fmla="*/ 337 w 543"/>
                <a:gd name="T27" fmla="*/ 177 h 226"/>
                <a:gd name="T28" fmla="*/ 430 w 543"/>
                <a:gd name="T29" fmla="*/ 226 h 226"/>
                <a:gd name="T30" fmla="*/ 543 w 543"/>
                <a:gd name="T31" fmla="*/ 113 h 226"/>
                <a:gd name="T32" fmla="*/ 430 w 543"/>
                <a:gd name="T3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226">
                  <a:moveTo>
                    <a:pt x="430" y="0"/>
                  </a:moveTo>
                  <a:cubicBezTo>
                    <a:pt x="391" y="0"/>
                    <a:pt x="357" y="19"/>
                    <a:pt x="337" y="49"/>
                  </a:cubicBezTo>
                  <a:cubicBezTo>
                    <a:pt x="336" y="51"/>
                    <a:pt x="334" y="53"/>
                    <a:pt x="333" y="54"/>
                  </a:cubicBezTo>
                  <a:cubicBezTo>
                    <a:pt x="316" y="79"/>
                    <a:pt x="296" y="96"/>
                    <a:pt x="272" y="96"/>
                  </a:cubicBezTo>
                  <a:cubicBezTo>
                    <a:pt x="247" y="96"/>
                    <a:pt x="227" y="79"/>
                    <a:pt x="210" y="54"/>
                  </a:cubicBezTo>
                  <a:cubicBezTo>
                    <a:pt x="209" y="53"/>
                    <a:pt x="208" y="51"/>
                    <a:pt x="207" y="49"/>
                  </a:cubicBezTo>
                  <a:cubicBezTo>
                    <a:pt x="186" y="19"/>
                    <a:pt x="152" y="0"/>
                    <a:pt x="113" y="0"/>
                  </a:cubicBezTo>
                  <a:cubicBezTo>
                    <a:pt x="51" y="0"/>
                    <a:pt x="0" y="51"/>
                    <a:pt x="0" y="113"/>
                  </a:cubicBezTo>
                  <a:cubicBezTo>
                    <a:pt x="0" y="176"/>
                    <a:pt x="51" y="226"/>
                    <a:pt x="113" y="226"/>
                  </a:cubicBezTo>
                  <a:cubicBezTo>
                    <a:pt x="152" y="226"/>
                    <a:pt x="186" y="207"/>
                    <a:pt x="207" y="178"/>
                  </a:cubicBezTo>
                  <a:cubicBezTo>
                    <a:pt x="208" y="176"/>
                    <a:pt x="209" y="174"/>
                    <a:pt x="210" y="172"/>
                  </a:cubicBezTo>
                  <a:cubicBezTo>
                    <a:pt x="227" y="147"/>
                    <a:pt x="247" y="130"/>
                    <a:pt x="272" y="130"/>
                  </a:cubicBezTo>
                  <a:cubicBezTo>
                    <a:pt x="296" y="130"/>
                    <a:pt x="316" y="147"/>
                    <a:pt x="333" y="172"/>
                  </a:cubicBezTo>
                  <a:cubicBezTo>
                    <a:pt x="334" y="174"/>
                    <a:pt x="336" y="176"/>
                    <a:pt x="337" y="177"/>
                  </a:cubicBezTo>
                  <a:cubicBezTo>
                    <a:pt x="357" y="207"/>
                    <a:pt x="391" y="226"/>
                    <a:pt x="430" y="226"/>
                  </a:cubicBezTo>
                  <a:cubicBezTo>
                    <a:pt x="493" y="226"/>
                    <a:pt x="543" y="176"/>
                    <a:pt x="543" y="113"/>
                  </a:cubicBezTo>
                  <a:cubicBezTo>
                    <a:pt x="543" y="51"/>
                    <a:pt x="493" y="0"/>
                    <a:pt x="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1" name="Oval 39"/>
            <p:cNvSpPr>
              <a:spLocks noChangeArrowheads="1"/>
            </p:cNvSpPr>
            <p:nvPr/>
          </p:nvSpPr>
          <p:spPr bwMode="auto">
            <a:xfrm>
              <a:off x="2921000" y="839788"/>
              <a:ext cx="765175" cy="76676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32" name="Oval 40"/>
            <p:cNvSpPr>
              <a:spLocks noChangeArrowheads="1"/>
            </p:cNvSpPr>
            <p:nvPr/>
          </p:nvSpPr>
          <p:spPr bwMode="auto">
            <a:xfrm>
              <a:off x="4105275" y="839788"/>
              <a:ext cx="765175" cy="7667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167273" y="1741909"/>
            <a:ext cx="2807677" cy="1170777"/>
            <a:chOff x="2874963" y="798513"/>
            <a:chExt cx="2036762" cy="849312"/>
          </a:xfrm>
        </p:grpSpPr>
        <p:sp>
          <p:nvSpPr>
            <p:cNvPr id="27" name="Freeform 38"/>
            <p:cNvSpPr>
              <a:spLocks/>
            </p:cNvSpPr>
            <p:nvPr/>
          </p:nvSpPr>
          <p:spPr bwMode="auto">
            <a:xfrm>
              <a:off x="2874963" y="798513"/>
              <a:ext cx="2036762" cy="849312"/>
            </a:xfrm>
            <a:custGeom>
              <a:avLst/>
              <a:gdLst>
                <a:gd name="T0" fmla="*/ 430 w 543"/>
                <a:gd name="T1" fmla="*/ 0 h 226"/>
                <a:gd name="T2" fmla="*/ 337 w 543"/>
                <a:gd name="T3" fmla="*/ 49 h 226"/>
                <a:gd name="T4" fmla="*/ 333 w 543"/>
                <a:gd name="T5" fmla="*/ 54 h 226"/>
                <a:gd name="T6" fmla="*/ 272 w 543"/>
                <a:gd name="T7" fmla="*/ 96 h 226"/>
                <a:gd name="T8" fmla="*/ 210 w 543"/>
                <a:gd name="T9" fmla="*/ 54 h 226"/>
                <a:gd name="T10" fmla="*/ 207 w 543"/>
                <a:gd name="T11" fmla="*/ 49 h 226"/>
                <a:gd name="T12" fmla="*/ 113 w 543"/>
                <a:gd name="T13" fmla="*/ 0 h 226"/>
                <a:gd name="T14" fmla="*/ 0 w 543"/>
                <a:gd name="T15" fmla="*/ 113 h 226"/>
                <a:gd name="T16" fmla="*/ 113 w 543"/>
                <a:gd name="T17" fmla="*/ 226 h 226"/>
                <a:gd name="T18" fmla="*/ 207 w 543"/>
                <a:gd name="T19" fmla="*/ 178 h 226"/>
                <a:gd name="T20" fmla="*/ 210 w 543"/>
                <a:gd name="T21" fmla="*/ 172 h 226"/>
                <a:gd name="T22" fmla="*/ 272 w 543"/>
                <a:gd name="T23" fmla="*/ 130 h 226"/>
                <a:gd name="T24" fmla="*/ 333 w 543"/>
                <a:gd name="T25" fmla="*/ 172 h 226"/>
                <a:gd name="T26" fmla="*/ 337 w 543"/>
                <a:gd name="T27" fmla="*/ 177 h 226"/>
                <a:gd name="T28" fmla="*/ 430 w 543"/>
                <a:gd name="T29" fmla="*/ 226 h 226"/>
                <a:gd name="T30" fmla="*/ 543 w 543"/>
                <a:gd name="T31" fmla="*/ 113 h 226"/>
                <a:gd name="T32" fmla="*/ 430 w 543"/>
                <a:gd name="T3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3" h="226">
                  <a:moveTo>
                    <a:pt x="430" y="0"/>
                  </a:moveTo>
                  <a:cubicBezTo>
                    <a:pt x="391" y="0"/>
                    <a:pt x="357" y="19"/>
                    <a:pt x="337" y="49"/>
                  </a:cubicBezTo>
                  <a:cubicBezTo>
                    <a:pt x="336" y="51"/>
                    <a:pt x="334" y="53"/>
                    <a:pt x="333" y="54"/>
                  </a:cubicBezTo>
                  <a:cubicBezTo>
                    <a:pt x="316" y="79"/>
                    <a:pt x="296" y="96"/>
                    <a:pt x="272" y="96"/>
                  </a:cubicBezTo>
                  <a:cubicBezTo>
                    <a:pt x="247" y="96"/>
                    <a:pt x="227" y="79"/>
                    <a:pt x="210" y="54"/>
                  </a:cubicBezTo>
                  <a:cubicBezTo>
                    <a:pt x="209" y="53"/>
                    <a:pt x="208" y="51"/>
                    <a:pt x="207" y="49"/>
                  </a:cubicBezTo>
                  <a:cubicBezTo>
                    <a:pt x="186" y="19"/>
                    <a:pt x="152" y="0"/>
                    <a:pt x="113" y="0"/>
                  </a:cubicBezTo>
                  <a:cubicBezTo>
                    <a:pt x="51" y="0"/>
                    <a:pt x="0" y="51"/>
                    <a:pt x="0" y="113"/>
                  </a:cubicBezTo>
                  <a:cubicBezTo>
                    <a:pt x="0" y="176"/>
                    <a:pt x="51" y="226"/>
                    <a:pt x="113" y="226"/>
                  </a:cubicBezTo>
                  <a:cubicBezTo>
                    <a:pt x="152" y="226"/>
                    <a:pt x="186" y="207"/>
                    <a:pt x="207" y="178"/>
                  </a:cubicBezTo>
                  <a:cubicBezTo>
                    <a:pt x="208" y="176"/>
                    <a:pt x="209" y="174"/>
                    <a:pt x="210" y="172"/>
                  </a:cubicBezTo>
                  <a:cubicBezTo>
                    <a:pt x="227" y="147"/>
                    <a:pt x="247" y="130"/>
                    <a:pt x="272" y="130"/>
                  </a:cubicBezTo>
                  <a:cubicBezTo>
                    <a:pt x="296" y="130"/>
                    <a:pt x="316" y="147"/>
                    <a:pt x="333" y="172"/>
                  </a:cubicBezTo>
                  <a:cubicBezTo>
                    <a:pt x="334" y="174"/>
                    <a:pt x="336" y="176"/>
                    <a:pt x="337" y="177"/>
                  </a:cubicBezTo>
                  <a:cubicBezTo>
                    <a:pt x="357" y="207"/>
                    <a:pt x="391" y="226"/>
                    <a:pt x="430" y="226"/>
                  </a:cubicBezTo>
                  <a:cubicBezTo>
                    <a:pt x="493" y="226"/>
                    <a:pt x="543" y="176"/>
                    <a:pt x="543" y="113"/>
                  </a:cubicBezTo>
                  <a:cubicBezTo>
                    <a:pt x="543" y="51"/>
                    <a:pt x="493" y="0"/>
                    <a:pt x="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8" name="Oval 39"/>
            <p:cNvSpPr>
              <a:spLocks noChangeArrowheads="1"/>
            </p:cNvSpPr>
            <p:nvPr/>
          </p:nvSpPr>
          <p:spPr bwMode="auto">
            <a:xfrm>
              <a:off x="2921000" y="839788"/>
              <a:ext cx="765175" cy="7667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  <p:sp>
          <p:nvSpPr>
            <p:cNvPr id="29" name="Oval 40"/>
            <p:cNvSpPr>
              <a:spLocks noChangeArrowheads="1"/>
            </p:cNvSpPr>
            <p:nvPr/>
          </p:nvSpPr>
          <p:spPr bwMode="auto">
            <a:xfrm>
              <a:off x="4105275" y="839788"/>
              <a:ext cx="765175" cy="7667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>
                <a:latin typeface="Titillium Bd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0" y="2239747"/>
            <a:ext cx="1300164" cy="16613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>
              <a:latin typeface="Titillium Bd"/>
            </a:endParaRPr>
          </a:p>
        </p:txBody>
      </p:sp>
      <p:sp>
        <p:nvSpPr>
          <p:cNvPr id="38" name="Freeform 208"/>
          <p:cNvSpPr>
            <a:spLocks noEditPoints="1"/>
          </p:cNvSpPr>
          <p:nvPr/>
        </p:nvSpPr>
        <p:spPr bwMode="auto">
          <a:xfrm>
            <a:off x="1896795" y="2098483"/>
            <a:ext cx="449262" cy="481012"/>
          </a:xfrm>
          <a:custGeom>
            <a:avLst/>
            <a:gdLst>
              <a:gd name="T0" fmla="*/ 96 w 120"/>
              <a:gd name="T1" fmla="*/ 40 h 128"/>
              <a:gd name="T2" fmla="*/ 96 w 120"/>
              <a:gd name="T3" fmla="*/ 20 h 128"/>
              <a:gd name="T4" fmla="*/ 92 w 120"/>
              <a:gd name="T5" fmla="*/ 16 h 128"/>
              <a:gd name="T6" fmla="*/ 64 w 120"/>
              <a:gd name="T7" fmla="*/ 16 h 128"/>
              <a:gd name="T8" fmla="*/ 64 w 120"/>
              <a:gd name="T9" fmla="*/ 8 h 128"/>
              <a:gd name="T10" fmla="*/ 56 w 120"/>
              <a:gd name="T11" fmla="*/ 0 h 128"/>
              <a:gd name="T12" fmla="*/ 40 w 120"/>
              <a:gd name="T13" fmla="*/ 0 h 128"/>
              <a:gd name="T14" fmla="*/ 32 w 120"/>
              <a:gd name="T15" fmla="*/ 8 h 128"/>
              <a:gd name="T16" fmla="*/ 32 w 120"/>
              <a:gd name="T17" fmla="*/ 16 h 128"/>
              <a:gd name="T18" fmla="*/ 4 w 120"/>
              <a:gd name="T19" fmla="*/ 16 h 128"/>
              <a:gd name="T20" fmla="*/ 0 w 120"/>
              <a:gd name="T21" fmla="*/ 20 h 128"/>
              <a:gd name="T22" fmla="*/ 0 w 120"/>
              <a:gd name="T23" fmla="*/ 100 h 128"/>
              <a:gd name="T24" fmla="*/ 4 w 120"/>
              <a:gd name="T25" fmla="*/ 104 h 128"/>
              <a:gd name="T26" fmla="*/ 40 w 120"/>
              <a:gd name="T27" fmla="*/ 104 h 128"/>
              <a:gd name="T28" fmla="*/ 40 w 120"/>
              <a:gd name="T29" fmla="*/ 128 h 128"/>
              <a:gd name="T30" fmla="*/ 96 w 120"/>
              <a:gd name="T31" fmla="*/ 128 h 128"/>
              <a:gd name="T32" fmla="*/ 120 w 120"/>
              <a:gd name="T33" fmla="*/ 104 h 128"/>
              <a:gd name="T34" fmla="*/ 120 w 120"/>
              <a:gd name="T35" fmla="*/ 40 h 128"/>
              <a:gd name="T36" fmla="*/ 96 w 120"/>
              <a:gd name="T37" fmla="*/ 40 h 128"/>
              <a:gd name="T38" fmla="*/ 40 w 120"/>
              <a:gd name="T39" fmla="*/ 8 h 128"/>
              <a:gd name="T40" fmla="*/ 40 w 120"/>
              <a:gd name="T41" fmla="*/ 8 h 128"/>
              <a:gd name="T42" fmla="*/ 56 w 120"/>
              <a:gd name="T43" fmla="*/ 8 h 128"/>
              <a:gd name="T44" fmla="*/ 56 w 120"/>
              <a:gd name="T45" fmla="*/ 8 h 128"/>
              <a:gd name="T46" fmla="*/ 56 w 120"/>
              <a:gd name="T47" fmla="*/ 16 h 128"/>
              <a:gd name="T48" fmla="*/ 40 w 120"/>
              <a:gd name="T49" fmla="*/ 16 h 128"/>
              <a:gd name="T50" fmla="*/ 40 w 120"/>
              <a:gd name="T51" fmla="*/ 8 h 128"/>
              <a:gd name="T52" fmla="*/ 16 w 120"/>
              <a:gd name="T53" fmla="*/ 32 h 128"/>
              <a:gd name="T54" fmla="*/ 16 w 120"/>
              <a:gd name="T55" fmla="*/ 24 h 128"/>
              <a:gd name="T56" fmla="*/ 80 w 120"/>
              <a:gd name="T57" fmla="*/ 24 h 128"/>
              <a:gd name="T58" fmla="*/ 80 w 120"/>
              <a:gd name="T59" fmla="*/ 32 h 128"/>
              <a:gd name="T60" fmla="*/ 16 w 120"/>
              <a:gd name="T61" fmla="*/ 32 h 128"/>
              <a:gd name="T62" fmla="*/ 96 w 120"/>
              <a:gd name="T63" fmla="*/ 117 h 128"/>
              <a:gd name="T64" fmla="*/ 96 w 120"/>
              <a:gd name="T65" fmla="*/ 104 h 128"/>
              <a:gd name="T66" fmla="*/ 109 w 120"/>
              <a:gd name="T67" fmla="*/ 104 h 128"/>
              <a:gd name="T68" fmla="*/ 96 w 120"/>
              <a:gd name="T69" fmla="*/ 117 h 128"/>
              <a:gd name="T70" fmla="*/ 112 w 120"/>
              <a:gd name="T71" fmla="*/ 96 h 128"/>
              <a:gd name="T72" fmla="*/ 88 w 120"/>
              <a:gd name="T73" fmla="*/ 96 h 128"/>
              <a:gd name="T74" fmla="*/ 88 w 120"/>
              <a:gd name="T75" fmla="*/ 120 h 128"/>
              <a:gd name="T76" fmla="*/ 48 w 120"/>
              <a:gd name="T77" fmla="*/ 120 h 128"/>
              <a:gd name="T78" fmla="*/ 48 w 120"/>
              <a:gd name="T79" fmla="*/ 48 h 128"/>
              <a:gd name="T80" fmla="*/ 112 w 120"/>
              <a:gd name="T81" fmla="*/ 48 h 128"/>
              <a:gd name="T82" fmla="*/ 112 w 120"/>
              <a:gd name="T83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0" h="128">
                <a:moveTo>
                  <a:pt x="96" y="40"/>
                </a:moveTo>
                <a:cubicBezTo>
                  <a:pt x="96" y="20"/>
                  <a:pt x="96" y="20"/>
                  <a:pt x="96" y="20"/>
                </a:cubicBezTo>
                <a:cubicBezTo>
                  <a:pt x="96" y="18"/>
                  <a:pt x="94" y="16"/>
                  <a:pt x="92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4"/>
                  <a:pt x="60" y="0"/>
                  <a:pt x="56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6" y="0"/>
                  <a:pt x="32" y="4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28"/>
                  <a:pt x="40" y="128"/>
                  <a:pt x="40" y="128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40"/>
                  <a:pt x="120" y="40"/>
                  <a:pt x="120" y="40"/>
                </a:cubicBezTo>
                <a:lnTo>
                  <a:pt x="96" y="40"/>
                </a:lnTo>
                <a:close/>
                <a:moveTo>
                  <a:pt x="40" y="8"/>
                </a:moveTo>
                <a:cubicBezTo>
                  <a:pt x="40" y="8"/>
                  <a:pt x="40" y="8"/>
                  <a:pt x="40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16"/>
                  <a:pt x="56" y="16"/>
                  <a:pt x="56" y="16"/>
                </a:cubicBezTo>
                <a:cubicBezTo>
                  <a:pt x="40" y="16"/>
                  <a:pt x="40" y="16"/>
                  <a:pt x="40" y="16"/>
                </a:cubicBezTo>
                <a:lnTo>
                  <a:pt x="40" y="8"/>
                </a:lnTo>
                <a:close/>
                <a:moveTo>
                  <a:pt x="16" y="32"/>
                </a:moveTo>
                <a:cubicBezTo>
                  <a:pt x="16" y="24"/>
                  <a:pt x="16" y="24"/>
                  <a:pt x="16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32"/>
                  <a:pt x="80" y="32"/>
                  <a:pt x="80" y="32"/>
                </a:cubicBezTo>
                <a:lnTo>
                  <a:pt x="16" y="32"/>
                </a:lnTo>
                <a:close/>
                <a:moveTo>
                  <a:pt x="96" y="117"/>
                </a:moveTo>
                <a:cubicBezTo>
                  <a:pt x="96" y="104"/>
                  <a:pt x="96" y="104"/>
                  <a:pt x="96" y="104"/>
                </a:cubicBezTo>
                <a:cubicBezTo>
                  <a:pt x="109" y="104"/>
                  <a:pt x="109" y="104"/>
                  <a:pt x="109" y="104"/>
                </a:cubicBezTo>
                <a:lnTo>
                  <a:pt x="96" y="117"/>
                </a:lnTo>
                <a:close/>
                <a:moveTo>
                  <a:pt x="112" y="96"/>
                </a:moveTo>
                <a:cubicBezTo>
                  <a:pt x="88" y="96"/>
                  <a:pt x="88" y="96"/>
                  <a:pt x="88" y="96"/>
                </a:cubicBezTo>
                <a:cubicBezTo>
                  <a:pt x="88" y="120"/>
                  <a:pt x="88" y="120"/>
                  <a:pt x="88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48"/>
                  <a:pt x="48" y="48"/>
                  <a:pt x="48" y="48"/>
                </a:cubicBezTo>
                <a:cubicBezTo>
                  <a:pt x="112" y="48"/>
                  <a:pt x="112" y="48"/>
                  <a:pt x="112" y="48"/>
                </a:cubicBezTo>
                <a:lnTo>
                  <a:pt x="112" y="9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42" name="Freeform 13"/>
          <p:cNvSpPr>
            <a:spLocks noEditPoints="1"/>
          </p:cNvSpPr>
          <p:nvPr/>
        </p:nvSpPr>
        <p:spPr bwMode="auto">
          <a:xfrm>
            <a:off x="6765415" y="2089935"/>
            <a:ext cx="524362" cy="465757"/>
          </a:xfrm>
          <a:custGeom>
            <a:avLst/>
            <a:gdLst>
              <a:gd name="T0" fmla="*/ 136 w 144"/>
              <a:gd name="T1" fmla="*/ 113 h 128"/>
              <a:gd name="T2" fmla="*/ 144 w 144"/>
              <a:gd name="T3" fmla="*/ 126 h 128"/>
              <a:gd name="T4" fmla="*/ 144 w 144"/>
              <a:gd name="T5" fmla="*/ 128 h 128"/>
              <a:gd name="T6" fmla="*/ 140 w 144"/>
              <a:gd name="T7" fmla="*/ 128 h 128"/>
              <a:gd name="T8" fmla="*/ 118 w 144"/>
              <a:gd name="T9" fmla="*/ 119 h 128"/>
              <a:gd name="T10" fmla="*/ 108 w 144"/>
              <a:gd name="T11" fmla="*/ 120 h 128"/>
              <a:gd name="T12" fmla="*/ 72 w 144"/>
              <a:gd name="T13" fmla="*/ 88 h 128"/>
              <a:gd name="T14" fmla="*/ 108 w 144"/>
              <a:gd name="T15" fmla="*/ 56 h 128"/>
              <a:gd name="T16" fmla="*/ 144 w 144"/>
              <a:gd name="T17" fmla="*/ 88 h 128"/>
              <a:gd name="T18" fmla="*/ 137 w 144"/>
              <a:gd name="T19" fmla="*/ 107 h 128"/>
              <a:gd name="T20" fmla="*/ 136 w 144"/>
              <a:gd name="T21" fmla="*/ 113 h 128"/>
              <a:gd name="T22" fmla="*/ 64 w 144"/>
              <a:gd name="T23" fmla="*/ 0 h 128"/>
              <a:gd name="T24" fmla="*/ 128 w 144"/>
              <a:gd name="T25" fmla="*/ 51 h 128"/>
              <a:gd name="T26" fmla="*/ 108 w 144"/>
              <a:gd name="T27" fmla="*/ 46 h 128"/>
              <a:gd name="T28" fmla="*/ 76 w 144"/>
              <a:gd name="T29" fmla="*/ 58 h 128"/>
              <a:gd name="T30" fmla="*/ 63 w 144"/>
              <a:gd name="T31" fmla="*/ 88 h 128"/>
              <a:gd name="T32" fmla="*/ 66 w 144"/>
              <a:gd name="T33" fmla="*/ 104 h 128"/>
              <a:gd name="T34" fmla="*/ 64 w 144"/>
              <a:gd name="T35" fmla="*/ 104 h 128"/>
              <a:gd name="T36" fmla="*/ 54 w 144"/>
              <a:gd name="T37" fmla="*/ 103 h 128"/>
              <a:gd name="T38" fmla="*/ 8 w 144"/>
              <a:gd name="T39" fmla="*/ 120 h 128"/>
              <a:gd name="T40" fmla="*/ 8 w 144"/>
              <a:gd name="T41" fmla="*/ 117 h 128"/>
              <a:gd name="T42" fmla="*/ 24 w 144"/>
              <a:gd name="T43" fmla="*/ 96 h 128"/>
              <a:gd name="T44" fmla="*/ 24 w 144"/>
              <a:gd name="T45" fmla="*/ 92 h 128"/>
              <a:gd name="T46" fmla="*/ 0 w 144"/>
              <a:gd name="T47" fmla="*/ 52 h 128"/>
              <a:gd name="T48" fmla="*/ 64 w 144"/>
              <a:gd name="T49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4" h="128">
                <a:moveTo>
                  <a:pt x="136" y="113"/>
                </a:moveTo>
                <a:cubicBezTo>
                  <a:pt x="136" y="118"/>
                  <a:pt x="139" y="123"/>
                  <a:pt x="144" y="126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8"/>
                  <a:pt x="141" y="128"/>
                  <a:pt x="140" y="128"/>
                </a:cubicBezTo>
                <a:cubicBezTo>
                  <a:pt x="131" y="128"/>
                  <a:pt x="124" y="124"/>
                  <a:pt x="118" y="119"/>
                </a:cubicBezTo>
                <a:cubicBezTo>
                  <a:pt x="115" y="120"/>
                  <a:pt x="112" y="120"/>
                  <a:pt x="108" y="120"/>
                </a:cubicBezTo>
                <a:cubicBezTo>
                  <a:pt x="88" y="120"/>
                  <a:pt x="72" y="106"/>
                  <a:pt x="72" y="88"/>
                </a:cubicBezTo>
                <a:cubicBezTo>
                  <a:pt x="72" y="70"/>
                  <a:pt x="88" y="56"/>
                  <a:pt x="108" y="56"/>
                </a:cubicBezTo>
                <a:cubicBezTo>
                  <a:pt x="128" y="56"/>
                  <a:pt x="144" y="70"/>
                  <a:pt x="144" y="88"/>
                </a:cubicBezTo>
                <a:cubicBezTo>
                  <a:pt x="144" y="95"/>
                  <a:pt x="142" y="101"/>
                  <a:pt x="137" y="107"/>
                </a:cubicBezTo>
                <a:cubicBezTo>
                  <a:pt x="136" y="108"/>
                  <a:pt x="136" y="110"/>
                  <a:pt x="136" y="113"/>
                </a:cubicBezTo>
                <a:close/>
                <a:moveTo>
                  <a:pt x="64" y="0"/>
                </a:moveTo>
                <a:cubicBezTo>
                  <a:pt x="99" y="0"/>
                  <a:pt x="127" y="23"/>
                  <a:pt x="128" y="51"/>
                </a:cubicBezTo>
                <a:cubicBezTo>
                  <a:pt x="122" y="48"/>
                  <a:pt x="115" y="46"/>
                  <a:pt x="108" y="46"/>
                </a:cubicBezTo>
                <a:cubicBezTo>
                  <a:pt x="96" y="46"/>
                  <a:pt x="85" y="51"/>
                  <a:pt x="76" y="58"/>
                </a:cubicBezTo>
                <a:cubicBezTo>
                  <a:pt x="67" y="66"/>
                  <a:pt x="63" y="77"/>
                  <a:pt x="63" y="88"/>
                </a:cubicBezTo>
                <a:cubicBezTo>
                  <a:pt x="63" y="94"/>
                  <a:pt x="64" y="99"/>
                  <a:pt x="66" y="104"/>
                </a:cubicBezTo>
                <a:cubicBezTo>
                  <a:pt x="65" y="104"/>
                  <a:pt x="65" y="104"/>
                  <a:pt x="64" y="104"/>
                </a:cubicBezTo>
                <a:cubicBezTo>
                  <a:pt x="61" y="104"/>
                  <a:pt x="57" y="104"/>
                  <a:pt x="54" y="103"/>
                </a:cubicBezTo>
                <a:cubicBezTo>
                  <a:pt x="40" y="117"/>
                  <a:pt x="24" y="120"/>
                  <a:pt x="8" y="120"/>
                </a:cubicBezTo>
                <a:cubicBezTo>
                  <a:pt x="8" y="117"/>
                  <a:pt x="8" y="117"/>
                  <a:pt x="8" y="117"/>
                </a:cubicBezTo>
                <a:cubicBezTo>
                  <a:pt x="17" y="112"/>
                  <a:pt x="24" y="105"/>
                  <a:pt x="24" y="96"/>
                </a:cubicBezTo>
                <a:cubicBezTo>
                  <a:pt x="24" y="95"/>
                  <a:pt x="24" y="94"/>
                  <a:pt x="24" y="92"/>
                </a:cubicBezTo>
                <a:cubicBezTo>
                  <a:pt x="9" y="83"/>
                  <a:pt x="0" y="68"/>
                  <a:pt x="0" y="52"/>
                </a:cubicBezTo>
                <a:cubicBezTo>
                  <a:pt x="0" y="23"/>
                  <a:pt x="29" y="0"/>
                  <a:pt x="64" y="0"/>
                </a:cubicBezTo>
                <a:close/>
              </a:path>
            </a:pathLst>
          </a:custGeom>
          <a:solidFill>
            <a:srgbClr val="0C897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solidFill>
                <a:srgbClr val="3C424F"/>
              </a:solidFill>
              <a:latin typeface="Titillium Bd"/>
            </a:endParaRPr>
          </a:p>
        </p:txBody>
      </p:sp>
      <p:sp>
        <p:nvSpPr>
          <p:cNvPr id="43" name="Freeform 6"/>
          <p:cNvSpPr>
            <a:spLocks noEditPoints="1"/>
          </p:cNvSpPr>
          <p:nvPr/>
        </p:nvSpPr>
        <p:spPr bwMode="auto">
          <a:xfrm>
            <a:off x="5150942" y="2082098"/>
            <a:ext cx="479425" cy="479425"/>
          </a:xfrm>
          <a:custGeom>
            <a:avLst/>
            <a:gdLst>
              <a:gd name="T0" fmla="*/ 16 w 128"/>
              <a:gd name="T1" fmla="*/ 112 h 128"/>
              <a:gd name="T2" fmla="*/ 128 w 128"/>
              <a:gd name="T3" fmla="*/ 112 h 128"/>
              <a:gd name="T4" fmla="*/ 128 w 128"/>
              <a:gd name="T5" fmla="*/ 128 h 128"/>
              <a:gd name="T6" fmla="*/ 0 w 128"/>
              <a:gd name="T7" fmla="*/ 128 h 128"/>
              <a:gd name="T8" fmla="*/ 0 w 128"/>
              <a:gd name="T9" fmla="*/ 0 h 128"/>
              <a:gd name="T10" fmla="*/ 16 w 128"/>
              <a:gd name="T11" fmla="*/ 0 h 128"/>
              <a:gd name="T12" fmla="*/ 16 w 128"/>
              <a:gd name="T13" fmla="*/ 112 h 128"/>
              <a:gd name="T14" fmla="*/ 36 w 128"/>
              <a:gd name="T15" fmla="*/ 104 h 128"/>
              <a:gd name="T16" fmla="*/ 24 w 128"/>
              <a:gd name="T17" fmla="*/ 92 h 128"/>
              <a:gd name="T18" fmla="*/ 36 w 128"/>
              <a:gd name="T19" fmla="*/ 80 h 128"/>
              <a:gd name="T20" fmla="*/ 37 w 128"/>
              <a:gd name="T21" fmla="*/ 80 h 128"/>
              <a:gd name="T22" fmla="*/ 50 w 128"/>
              <a:gd name="T23" fmla="*/ 59 h 128"/>
              <a:gd name="T24" fmla="*/ 48 w 128"/>
              <a:gd name="T25" fmla="*/ 52 h 128"/>
              <a:gd name="T26" fmla="*/ 60 w 128"/>
              <a:gd name="T27" fmla="*/ 40 h 128"/>
              <a:gd name="T28" fmla="*/ 72 w 128"/>
              <a:gd name="T29" fmla="*/ 52 h 128"/>
              <a:gd name="T30" fmla="*/ 70 w 128"/>
              <a:gd name="T31" fmla="*/ 59 h 128"/>
              <a:gd name="T32" fmla="*/ 83 w 128"/>
              <a:gd name="T33" fmla="*/ 80 h 128"/>
              <a:gd name="T34" fmla="*/ 84 w 128"/>
              <a:gd name="T35" fmla="*/ 80 h 128"/>
              <a:gd name="T36" fmla="*/ 85 w 128"/>
              <a:gd name="T37" fmla="*/ 80 h 128"/>
              <a:gd name="T38" fmla="*/ 106 w 128"/>
              <a:gd name="T39" fmla="*/ 43 h 128"/>
              <a:gd name="T40" fmla="*/ 104 w 128"/>
              <a:gd name="T41" fmla="*/ 36 h 128"/>
              <a:gd name="T42" fmla="*/ 116 w 128"/>
              <a:gd name="T43" fmla="*/ 24 h 128"/>
              <a:gd name="T44" fmla="*/ 128 w 128"/>
              <a:gd name="T45" fmla="*/ 36 h 128"/>
              <a:gd name="T46" fmla="*/ 116 w 128"/>
              <a:gd name="T47" fmla="*/ 48 h 128"/>
              <a:gd name="T48" fmla="*/ 115 w 128"/>
              <a:gd name="T49" fmla="*/ 48 h 128"/>
              <a:gd name="T50" fmla="*/ 94 w 128"/>
              <a:gd name="T51" fmla="*/ 85 h 128"/>
              <a:gd name="T52" fmla="*/ 96 w 128"/>
              <a:gd name="T53" fmla="*/ 92 h 128"/>
              <a:gd name="T54" fmla="*/ 84 w 128"/>
              <a:gd name="T55" fmla="*/ 104 h 128"/>
              <a:gd name="T56" fmla="*/ 72 w 128"/>
              <a:gd name="T57" fmla="*/ 92 h 128"/>
              <a:gd name="T58" fmla="*/ 74 w 128"/>
              <a:gd name="T59" fmla="*/ 85 h 128"/>
              <a:gd name="T60" fmla="*/ 61 w 128"/>
              <a:gd name="T61" fmla="*/ 64 h 128"/>
              <a:gd name="T62" fmla="*/ 60 w 128"/>
              <a:gd name="T63" fmla="*/ 64 h 128"/>
              <a:gd name="T64" fmla="*/ 59 w 128"/>
              <a:gd name="T65" fmla="*/ 64 h 128"/>
              <a:gd name="T66" fmla="*/ 46 w 128"/>
              <a:gd name="T67" fmla="*/ 85 h 128"/>
              <a:gd name="T68" fmla="*/ 48 w 128"/>
              <a:gd name="T69" fmla="*/ 92 h 128"/>
              <a:gd name="T70" fmla="*/ 36 w 128"/>
              <a:gd name="T71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28">
                <a:moveTo>
                  <a:pt x="16" y="112"/>
                </a:moveTo>
                <a:cubicBezTo>
                  <a:pt x="128" y="112"/>
                  <a:pt x="128" y="112"/>
                  <a:pt x="128" y="112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0"/>
                  <a:pt x="0" y="0"/>
                  <a:pt x="0" y="0"/>
                </a:cubicBezTo>
                <a:cubicBezTo>
                  <a:pt x="16" y="0"/>
                  <a:pt x="16" y="0"/>
                  <a:pt x="16" y="0"/>
                </a:cubicBezTo>
                <a:lnTo>
                  <a:pt x="16" y="112"/>
                </a:lnTo>
                <a:close/>
                <a:moveTo>
                  <a:pt x="36" y="104"/>
                </a:moveTo>
                <a:cubicBezTo>
                  <a:pt x="29" y="104"/>
                  <a:pt x="24" y="99"/>
                  <a:pt x="24" y="92"/>
                </a:cubicBezTo>
                <a:cubicBezTo>
                  <a:pt x="24" y="85"/>
                  <a:pt x="29" y="80"/>
                  <a:pt x="36" y="80"/>
                </a:cubicBezTo>
                <a:cubicBezTo>
                  <a:pt x="36" y="80"/>
                  <a:pt x="37" y="80"/>
                  <a:pt x="37" y="80"/>
                </a:cubicBezTo>
                <a:cubicBezTo>
                  <a:pt x="50" y="59"/>
                  <a:pt x="50" y="59"/>
                  <a:pt x="50" y="59"/>
                </a:cubicBezTo>
                <a:cubicBezTo>
                  <a:pt x="49" y="57"/>
                  <a:pt x="48" y="54"/>
                  <a:pt x="48" y="52"/>
                </a:cubicBezTo>
                <a:cubicBezTo>
                  <a:pt x="48" y="45"/>
                  <a:pt x="53" y="40"/>
                  <a:pt x="60" y="40"/>
                </a:cubicBezTo>
                <a:cubicBezTo>
                  <a:pt x="67" y="40"/>
                  <a:pt x="72" y="45"/>
                  <a:pt x="72" y="52"/>
                </a:cubicBezTo>
                <a:cubicBezTo>
                  <a:pt x="72" y="54"/>
                  <a:pt x="71" y="57"/>
                  <a:pt x="70" y="59"/>
                </a:cubicBezTo>
                <a:cubicBezTo>
                  <a:pt x="83" y="80"/>
                  <a:pt x="83" y="80"/>
                  <a:pt x="83" y="80"/>
                </a:cubicBezTo>
                <a:cubicBezTo>
                  <a:pt x="83" y="80"/>
                  <a:pt x="84" y="80"/>
                  <a:pt x="84" y="80"/>
                </a:cubicBezTo>
                <a:cubicBezTo>
                  <a:pt x="84" y="80"/>
                  <a:pt x="85" y="80"/>
                  <a:pt x="85" y="80"/>
                </a:cubicBezTo>
                <a:cubicBezTo>
                  <a:pt x="106" y="43"/>
                  <a:pt x="106" y="43"/>
                  <a:pt x="106" y="43"/>
                </a:cubicBezTo>
                <a:cubicBezTo>
                  <a:pt x="105" y="41"/>
                  <a:pt x="104" y="39"/>
                  <a:pt x="104" y="36"/>
                </a:cubicBezTo>
                <a:cubicBezTo>
                  <a:pt x="104" y="29"/>
                  <a:pt x="109" y="24"/>
                  <a:pt x="116" y="24"/>
                </a:cubicBezTo>
                <a:cubicBezTo>
                  <a:pt x="123" y="24"/>
                  <a:pt x="128" y="29"/>
                  <a:pt x="128" y="36"/>
                </a:cubicBezTo>
                <a:cubicBezTo>
                  <a:pt x="128" y="43"/>
                  <a:pt x="123" y="48"/>
                  <a:pt x="116" y="48"/>
                </a:cubicBezTo>
                <a:cubicBezTo>
                  <a:pt x="116" y="48"/>
                  <a:pt x="115" y="48"/>
                  <a:pt x="115" y="48"/>
                </a:cubicBezTo>
                <a:cubicBezTo>
                  <a:pt x="94" y="85"/>
                  <a:pt x="94" y="85"/>
                  <a:pt x="94" y="85"/>
                </a:cubicBezTo>
                <a:cubicBezTo>
                  <a:pt x="95" y="87"/>
                  <a:pt x="96" y="89"/>
                  <a:pt x="96" y="92"/>
                </a:cubicBezTo>
                <a:cubicBezTo>
                  <a:pt x="96" y="99"/>
                  <a:pt x="91" y="104"/>
                  <a:pt x="84" y="104"/>
                </a:cubicBezTo>
                <a:cubicBezTo>
                  <a:pt x="77" y="104"/>
                  <a:pt x="72" y="99"/>
                  <a:pt x="72" y="92"/>
                </a:cubicBezTo>
                <a:cubicBezTo>
                  <a:pt x="72" y="90"/>
                  <a:pt x="73" y="87"/>
                  <a:pt x="74" y="85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64"/>
                  <a:pt x="60" y="64"/>
                  <a:pt x="60" y="64"/>
                </a:cubicBezTo>
                <a:cubicBezTo>
                  <a:pt x="60" y="64"/>
                  <a:pt x="59" y="64"/>
                  <a:pt x="59" y="64"/>
                </a:cubicBezTo>
                <a:cubicBezTo>
                  <a:pt x="46" y="85"/>
                  <a:pt x="46" y="85"/>
                  <a:pt x="46" y="85"/>
                </a:cubicBezTo>
                <a:cubicBezTo>
                  <a:pt x="47" y="87"/>
                  <a:pt x="48" y="90"/>
                  <a:pt x="48" y="92"/>
                </a:cubicBezTo>
                <a:cubicBezTo>
                  <a:pt x="48" y="99"/>
                  <a:pt x="43" y="104"/>
                  <a:pt x="36" y="104"/>
                </a:cubicBezTo>
                <a:close/>
              </a:path>
            </a:pathLst>
          </a:custGeom>
          <a:solidFill>
            <a:srgbClr val="0C897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  <p:sp>
        <p:nvSpPr>
          <p:cNvPr id="44" name="Freeform 85"/>
          <p:cNvSpPr>
            <a:spLocks noEditPoints="1"/>
          </p:cNvSpPr>
          <p:nvPr/>
        </p:nvSpPr>
        <p:spPr bwMode="auto">
          <a:xfrm>
            <a:off x="3464028" y="2044489"/>
            <a:ext cx="579841" cy="579600"/>
          </a:xfrm>
          <a:custGeom>
            <a:avLst/>
            <a:gdLst>
              <a:gd name="T0" fmla="*/ 109 w 128"/>
              <a:gd name="T1" fmla="*/ 19 h 128"/>
              <a:gd name="T2" fmla="*/ 128 w 128"/>
              <a:gd name="T3" fmla="*/ 64 h 128"/>
              <a:gd name="T4" fmla="*/ 109 w 128"/>
              <a:gd name="T5" fmla="*/ 109 h 128"/>
              <a:gd name="T6" fmla="*/ 64 w 128"/>
              <a:gd name="T7" fmla="*/ 128 h 128"/>
              <a:gd name="T8" fmla="*/ 19 w 128"/>
              <a:gd name="T9" fmla="*/ 109 h 128"/>
              <a:gd name="T10" fmla="*/ 0 w 128"/>
              <a:gd name="T11" fmla="*/ 64 h 128"/>
              <a:gd name="T12" fmla="*/ 19 w 128"/>
              <a:gd name="T13" fmla="*/ 19 h 128"/>
              <a:gd name="T14" fmla="*/ 64 w 128"/>
              <a:gd name="T15" fmla="*/ 0 h 128"/>
              <a:gd name="T16" fmla="*/ 109 w 128"/>
              <a:gd name="T17" fmla="*/ 19 h 128"/>
              <a:gd name="T18" fmla="*/ 104 w 128"/>
              <a:gd name="T19" fmla="*/ 104 h 128"/>
              <a:gd name="T20" fmla="*/ 119 w 128"/>
              <a:gd name="T21" fmla="*/ 75 h 128"/>
              <a:gd name="T22" fmla="*/ 115 w 128"/>
              <a:gd name="T23" fmla="*/ 73 h 128"/>
              <a:gd name="T24" fmla="*/ 100 w 128"/>
              <a:gd name="T25" fmla="*/ 67 h 128"/>
              <a:gd name="T26" fmla="*/ 84 w 128"/>
              <a:gd name="T27" fmla="*/ 72 h 128"/>
              <a:gd name="T28" fmla="*/ 95 w 128"/>
              <a:gd name="T29" fmla="*/ 76 h 128"/>
              <a:gd name="T30" fmla="*/ 80 w 128"/>
              <a:gd name="T31" fmla="*/ 112 h 128"/>
              <a:gd name="T32" fmla="*/ 61 w 128"/>
              <a:gd name="T33" fmla="*/ 110 h 128"/>
              <a:gd name="T34" fmla="*/ 51 w 128"/>
              <a:gd name="T35" fmla="*/ 81 h 128"/>
              <a:gd name="T36" fmla="*/ 30 w 128"/>
              <a:gd name="T37" fmla="*/ 69 h 128"/>
              <a:gd name="T38" fmla="*/ 40 w 128"/>
              <a:gd name="T39" fmla="*/ 49 h 128"/>
              <a:gd name="T40" fmla="*/ 67 w 128"/>
              <a:gd name="T41" fmla="*/ 57 h 128"/>
              <a:gd name="T42" fmla="*/ 81 w 128"/>
              <a:gd name="T43" fmla="*/ 49 h 128"/>
              <a:gd name="T44" fmla="*/ 80 w 128"/>
              <a:gd name="T45" fmla="*/ 40 h 128"/>
              <a:gd name="T46" fmla="*/ 74 w 128"/>
              <a:gd name="T47" fmla="*/ 50 h 128"/>
              <a:gd name="T48" fmla="*/ 53 w 128"/>
              <a:gd name="T49" fmla="*/ 40 h 128"/>
              <a:gd name="T50" fmla="*/ 47 w 128"/>
              <a:gd name="T51" fmla="*/ 41 h 128"/>
              <a:gd name="T52" fmla="*/ 47 w 128"/>
              <a:gd name="T53" fmla="*/ 36 h 128"/>
              <a:gd name="T54" fmla="*/ 56 w 128"/>
              <a:gd name="T55" fmla="*/ 30 h 128"/>
              <a:gd name="T56" fmla="*/ 69 w 128"/>
              <a:gd name="T57" fmla="*/ 30 h 128"/>
              <a:gd name="T58" fmla="*/ 64 w 128"/>
              <a:gd name="T59" fmla="*/ 26 h 128"/>
              <a:gd name="T60" fmla="*/ 74 w 128"/>
              <a:gd name="T61" fmla="*/ 15 h 128"/>
              <a:gd name="T62" fmla="*/ 79 w 128"/>
              <a:gd name="T63" fmla="*/ 14 h 128"/>
              <a:gd name="T64" fmla="*/ 88 w 128"/>
              <a:gd name="T65" fmla="*/ 13 h 128"/>
              <a:gd name="T66" fmla="*/ 64 w 128"/>
              <a:gd name="T67" fmla="*/ 8 h 128"/>
              <a:gd name="T68" fmla="*/ 31 w 128"/>
              <a:gd name="T69" fmla="*/ 19 h 128"/>
              <a:gd name="T70" fmla="*/ 32 w 128"/>
              <a:gd name="T71" fmla="*/ 24 h 128"/>
              <a:gd name="T72" fmla="*/ 15 w 128"/>
              <a:gd name="T73" fmla="*/ 36 h 128"/>
              <a:gd name="T74" fmla="*/ 9 w 128"/>
              <a:gd name="T75" fmla="*/ 56 h 128"/>
              <a:gd name="T76" fmla="*/ 14 w 128"/>
              <a:gd name="T77" fmla="*/ 63 h 128"/>
              <a:gd name="T78" fmla="*/ 9 w 128"/>
              <a:gd name="T79" fmla="*/ 73 h 128"/>
              <a:gd name="T80" fmla="*/ 24 w 128"/>
              <a:gd name="T81" fmla="*/ 104 h 128"/>
              <a:gd name="T82" fmla="*/ 64 w 128"/>
              <a:gd name="T83" fmla="*/ 120 h 128"/>
              <a:gd name="T84" fmla="*/ 104 w 128"/>
              <a:gd name="T85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8" h="128">
                <a:moveTo>
                  <a:pt x="109" y="19"/>
                </a:moveTo>
                <a:cubicBezTo>
                  <a:pt x="121" y="31"/>
                  <a:pt x="128" y="47"/>
                  <a:pt x="128" y="64"/>
                </a:cubicBezTo>
                <a:cubicBezTo>
                  <a:pt x="128" y="81"/>
                  <a:pt x="121" y="97"/>
                  <a:pt x="109" y="109"/>
                </a:cubicBezTo>
                <a:cubicBezTo>
                  <a:pt x="97" y="121"/>
                  <a:pt x="81" y="128"/>
                  <a:pt x="64" y="128"/>
                </a:cubicBezTo>
                <a:cubicBezTo>
                  <a:pt x="47" y="128"/>
                  <a:pt x="31" y="121"/>
                  <a:pt x="19" y="109"/>
                </a:cubicBezTo>
                <a:cubicBezTo>
                  <a:pt x="7" y="97"/>
                  <a:pt x="0" y="81"/>
                  <a:pt x="0" y="64"/>
                </a:cubicBezTo>
                <a:cubicBezTo>
                  <a:pt x="0" y="47"/>
                  <a:pt x="7" y="31"/>
                  <a:pt x="19" y="19"/>
                </a:cubicBezTo>
                <a:cubicBezTo>
                  <a:pt x="31" y="7"/>
                  <a:pt x="47" y="0"/>
                  <a:pt x="64" y="0"/>
                </a:cubicBezTo>
                <a:cubicBezTo>
                  <a:pt x="81" y="0"/>
                  <a:pt x="97" y="7"/>
                  <a:pt x="109" y="19"/>
                </a:cubicBezTo>
                <a:close/>
                <a:moveTo>
                  <a:pt x="104" y="104"/>
                </a:moveTo>
                <a:cubicBezTo>
                  <a:pt x="111" y="96"/>
                  <a:pt x="117" y="86"/>
                  <a:pt x="119" y="75"/>
                </a:cubicBezTo>
                <a:cubicBezTo>
                  <a:pt x="117" y="78"/>
                  <a:pt x="116" y="79"/>
                  <a:pt x="115" y="73"/>
                </a:cubicBezTo>
                <a:cubicBezTo>
                  <a:pt x="114" y="64"/>
                  <a:pt x="105" y="70"/>
                  <a:pt x="100" y="67"/>
                </a:cubicBezTo>
                <a:cubicBezTo>
                  <a:pt x="95" y="70"/>
                  <a:pt x="82" y="59"/>
                  <a:pt x="84" y="72"/>
                </a:cubicBezTo>
                <a:cubicBezTo>
                  <a:pt x="88" y="77"/>
                  <a:pt x="102" y="64"/>
                  <a:pt x="95" y="76"/>
                </a:cubicBezTo>
                <a:cubicBezTo>
                  <a:pt x="90" y="84"/>
                  <a:pt x="78" y="102"/>
                  <a:pt x="80" y="112"/>
                </a:cubicBezTo>
                <a:cubicBezTo>
                  <a:pt x="80" y="126"/>
                  <a:pt x="66" y="115"/>
                  <a:pt x="61" y="110"/>
                </a:cubicBezTo>
                <a:cubicBezTo>
                  <a:pt x="57" y="101"/>
                  <a:pt x="60" y="85"/>
                  <a:pt x="51" y="81"/>
                </a:cubicBezTo>
                <a:cubicBezTo>
                  <a:pt x="42" y="80"/>
                  <a:pt x="34" y="79"/>
                  <a:pt x="30" y="69"/>
                </a:cubicBezTo>
                <a:cubicBezTo>
                  <a:pt x="28" y="61"/>
                  <a:pt x="32" y="50"/>
                  <a:pt x="40" y="49"/>
                </a:cubicBezTo>
                <a:cubicBezTo>
                  <a:pt x="52" y="41"/>
                  <a:pt x="56" y="57"/>
                  <a:pt x="67" y="57"/>
                </a:cubicBezTo>
                <a:cubicBezTo>
                  <a:pt x="71" y="54"/>
                  <a:pt x="80" y="53"/>
                  <a:pt x="81" y="49"/>
                </a:cubicBezTo>
                <a:cubicBezTo>
                  <a:pt x="74" y="47"/>
                  <a:pt x="90" y="43"/>
                  <a:pt x="80" y="40"/>
                </a:cubicBezTo>
                <a:cubicBezTo>
                  <a:pt x="75" y="41"/>
                  <a:pt x="71" y="46"/>
                  <a:pt x="74" y="50"/>
                </a:cubicBezTo>
                <a:cubicBezTo>
                  <a:pt x="63" y="52"/>
                  <a:pt x="63" y="35"/>
                  <a:pt x="53" y="40"/>
                </a:cubicBezTo>
                <a:cubicBezTo>
                  <a:pt x="53" y="49"/>
                  <a:pt x="36" y="43"/>
                  <a:pt x="47" y="41"/>
                </a:cubicBezTo>
                <a:cubicBezTo>
                  <a:pt x="51" y="40"/>
                  <a:pt x="41" y="35"/>
                  <a:pt x="47" y="36"/>
                </a:cubicBezTo>
                <a:cubicBezTo>
                  <a:pt x="49" y="36"/>
                  <a:pt x="58" y="32"/>
                  <a:pt x="56" y="30"/>
                </a:cubicBezTo>
                <a:cubicBezTo>
                  <a:pt x="61" y="27"/>
                  <a:pt x="65" y="38"/>
                  <a:pt x="69" y="30"/>
                </a:cubicBezTo>
                <a:cubicBezTo>
                  <a:pt x="73" y="24"/>
                  <a:pt x="68" y="23"/>
                  <a:pt x="64" y="26"/>
                </a:cubicBezTo>
                <a:cubicBezTo>
                  <a:pt x="61" y="24"/>
                  <a:pt x="68" y="18"/>
                  <a:pt x="74" y="15"/>
                </a:cubicBezTo>
                <a:cubicBezTo>
                  <a:pt x="76" y="14"/>
                  <a:pt x="78" y="14"/>
                  <a:pt x="79" y="14"/>
                </a:cubicBezTo>
                <a:cubicBezTo>
                  <a:pt x="82" y="17"/>
                  <a:pt x="88" y="18"/>
                  <a:pt x="88" y="13"/>
                </a:cubicBezTo>
                <a:cubicBezTo>
                  <a:pt x="81" y="10"/>
                  <a:pt x="72" y="8"/>
                  <a:pt x="64" y="8"/>
                </a:cubicBezTo>
                <a:cubicBezTo>
                  <a:pt x="52" y="8"/>
                  <a:pt x="40" y="12"/>
                  <a:pt x="31" y="19"/>
                </a:cubicBezTo>
                <a:cubicBezTo>
                  <a:pt x="33" y="20"/>
                  <a:pt x="35" y="22"/>
                  <a:pt x="32" y="24"/>
                </a:cubicBezTo>
                <a:cubicBezTo>
                  <a:pt x="30" y="29"/>
                  <a:pt x="22" y="37"/>
                  <a:pt x="15" y="36"/>
                </a:cubicBezTo>
                <a:cubicBezTo>
                  <a:pt x="12" y="42"/>
                  <a:pt x="10" y="49"/>
                  <a:pt x="9" y="56"/>
                </a:cubicBezTo>
                <a:cubicBezTo>
                  <a:pt x="14" y="58"/>
                  <a:pt x="16" y="62"/>
                  <a:pt x="14" y="63"/>
                </a:cubicBezTo>
                <a:cubicBezTo>
                  <a:pt x="11" y="66"/>
                  <a:pt x="10" y="69"/>
                  <a:pt x="9" y="73"/>
                </a:cubicBezTo>
                <a:cubicBezTo>
                  <a:pt x="11" y="85"/>
                  <a:pt x="16" y="95"/>
                  <a:pt x="24" y="104"/>
                </a:cubicBezTo>
                <a:cubicBezTo>
                  <a:pt x="35" y="114"/>
                  <a:pt x="49" y="120"/>
                  <a:pt x="64" y="120"/>
                </a:cubicBezTo>
                <a:cubicBezTo>
                  <a:pt x="79" y="120"/>
                  <a:pt x="93" y="114"/>
                  <a:pt x="104" y="104"/>
                </a:cubicBezTo>
                <a:close/>
              </a:path>
            </a:pathLst>
          </a:custGeom>
          <a:solidFill>
            <a:srgbClr val="0C897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>
              <a:latin typeface="Titillium Bd"/>
            </a:endParaRPr>
          </a:p>
        </p:txBody>
      </p:sp>
    </p:spTree>
    <p:extLst>
      <p:ext uri="{BB962C8B-B14F-4D97-AF65-F5344CB8AC3E}">
        <p14:creationId xmlns:p14="http://schemas.microsoft.com/office/powerpoint/2010/main" val="135937387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HK" sz="2800" dirty="0">
                <a:solidFill>
                  <a:schemeClr val="bg1"/>
                </a:solidFill>
                <a:latin typeface="Titillium Bd"/>
              </a:rPr>
              <a:t>P</a:t>
            </a:r>
            <a:r>
              <a:rPr lang="id-ID" altLang="zh-HK" sz="2800" dirty="0">
                <a:solidFill>
                  <a:schemeClr val="bg1"/>
                </a:solidFill>
                <a:latin typeface="Titillium Bd"/>
              </a:rPr>
              <a:t>roposed framework</a:t>
            </a:r>
            <a:br>
              <a:rPr lang="en-US" altLang="zh-HK" sz="2400" dirty="0">
                <a:solidFill>
                  <a:schemeClr val="bg1"/>
                </a:solidFill>
                <a:latin typeface="Titillium Bd"/>
              </a:rPr>
            </a:br>
            <a:r>
              <a:rPr lang="id-ID" altLang="zh-HK" sz="1000" dirty="0">
                <a:solidFill>
                  <a:schemeClr val="bg1"/>
                </a:solidFill>
                <a:latin typeface="Titillium Bd"/>
              </a:rPr>
              <a:t>Election Buzz PILKADA DKI JAKARTA</a:t>
            </a:r>
            <a:r>
              <a:rPr lang="en-US" altLang="zh-HK" sz="1000" dirty="0">
                <a:solidFill>
                  <a:schemeClr val="bg1"/>
                </a:solidFill>
                <a:latin typeface="Titillium Bd"/>
              </a:rPr>
              <a:t> </a:t>
            </a:r>
            <a:r>
              <a:rPr lang="id-ID" altLang="zh-HK" sz="1000" dirty="0">
                <a:solidFill>
                  <a:schemeClr val="accent5"/>
                </a:solidFill>
                <a:latin typeface="Titillium Bd"/>
              </a:rPr>
              <a:t>social media analytics</a:t>
            </a:r>
            <a:endParaRPr lang="zh-HK" altLang="en-US" sz="1000" dirty="0">
              <a:solidFill>
                <a:schemeClr val="accent5"/>
              </a:solidFill>
              <a:latin typeface="Titillium Bd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10" name="Rectangle 9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rgbClr val="F4F4F4"/>
                </a:solidFill>
                <a:latin typeface="Titillium Bd"/>
                <a:ea typeface="Batang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96241" y="124539"/>
              <a:ext cx="2664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solidFill>
                    <a:srgbClr val="3C424F"/>
                  </a:solidFill>
                  <a:latin typeface="Titillium Bd"/>
                  <a:ea typeface="Batang" panose="02030600000101010101" pitchFamily="18" charset="-127"/>
                </a:rPr>
                <a:pPr algn="ctr"/>
                <a:t>8</a:t>
              </a:fld>
              <a:endParaRPr lang="zh-HK" altLang="en-US" sz="1000" dirty="0">
                <a:solidFill>
                  <a:srgbClr val="3C424F"/>
                </a:solidFill>
                <a:latin typeface="Titillium Bd"/>
                <a:ea typeface="Batang" panose="02030600000101010101" pitchFamily="18" charset="-127"/>
              </a:endParaRPr>
            </a:p>
          </p:txBody>
        </p:sp>
      </p:grp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76227"/>
              </p:ext>
            </p:extLst>
          </p:nvPr>
        </p:nvGraphicFramePr>
        <p:xfrm>
          <a:off x="457200" y="1405028"/>
          <a:ext cx="2528661" cy="302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Kathy Lee</a:t>
                      </a:r>
                    </a:p>
                    <a:p>
                      <a:pPr algn="ctr"/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Diana </a:t>
                      </a:r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Palsetia</a:t>
                      </a:r>
                      <a:endParaRPr lang="en-US" altLang="zh-HK" sz="12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 pitchFamily="50" charset="0"/>
                      </a:endParaRPr>
                    </a:p>
                    <a:p>
                      <a:pPr algn="ctr"/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Ramanathan</a:t>
                      </a:r>
                      <a:endParaRPr lang="zh-HK" altLang="en-US" sz="1200" b="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2011</a:t>
                      </a:r>
                      <a:endParaRPr lang="zh-HK" altLang="en-US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ahoma" panose="020B0604030504040204" pitchFamily="34" charset="0"/>
                        <a:ea typeface="Batang" panose="02030600000101010101" pitchFamily="18" charset="-127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The classification process twitter trending topics into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categories,</a:t>
                      </a:r>
                      <a:r>
                        <a:rPr lang="id-ID" altLang="zh-HK" sz="1000" baseline="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such as sports politics</a:t>
                      </a:r>
                      <a:r>
                        <a:rPr lang="id-ID" altLang="zh-HK" sz="1000" baseline="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technology and others</a:t>
                      </a:r>
                      <a:endParaRPr lang="zh-HK" altLang="en-US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Bag</a:t>
                      </a:r>
                      <a:r>
                        <a:rPr lang="id-ID" altLang="zh-HK" sz="1000" baseline="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of</a:t>
                      </a:r>
                      <a:r>
                        <a:rPr lang="id-ID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Words approach for text classification and network</a:t>
                      </a:r>
                      <a:r>
                        <a:rPr lang="id-ID" altLang="zh-HK" sz="1000" baseline="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based</a:t>
                      </a:r>
                      <a:endParaRPr lang="zh-HK" altLang="en-US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altLang="zh-HK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  <a:p>
                      <a:pPr algn="ctr"/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Experiment shows accuracy reaches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65% - 70%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by using methods that have been mentioned</a:t>
                      </a:r>
                      <a:endParaRPr lang="id-ID" altLang="zh-HK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K" altLang="en-US" sz="800" dirty="0">
                        <a:solidFill>
                          <a:schemeClr val="bg1"/>
                        </a:solidFill>
                        <a:latin typeface="Titillium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70470"/>
              </p:ext>
            </p:extLst>
          </p:nvPr>
        </p:nvGraphicFramePr>
        <p:xfrm>
          <a:off x="3316515" y="1383257"/>
          <a:ext cx="2528661" cy="300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id-ID" altLang="zh-HK" sz="12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 pitchFamily="50" charset="0"/>
                      </a:endParaRPr>
                    </a:p>
                    <a:p>
                      <a:pPr algn="ctr"/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Marco </a:t>
                      </a:r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Pennacchiotti</a:t>
                      </a:r>
                      <a:endParaRPr lang="id-ID" altLang="zh-HK" sz="12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 pitchFamily="50" charset="0"/>
                      </a:endParaRPr>
                    </a:p>
                    <a:p>
                      <a:pPr algn="ctr"/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Ana</a:t>
                      </a:r>
                      <a:r>
                        <a:rPr lang="id-ID" altLang="zh-HK" sz="1200" baseline="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 </a:t>
                      </a:r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Maria </a:t>
                      </a:r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Popescu</a:t>
                      </a:r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 </a:t>
                      </a:r>
                      <a:endParaRPr lang="zh-HK" altLang="en-US" sz="1200" b="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2011</a:t>
                      </a:r>
                      <a:endParaRPr lang="zh-HK" altLang="en-US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Twitter user classification process into several categories, such as ethnicity or political orientation</a:t>
                      </a:r>
                      <a:endParaRPr lang="id-ID" altLang="zh-HK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Gradient Boosted Decision Trees  GBDT</a:t>
                      </a:r>
                      <a:endParaRPr lang="zh-HK" altLang="en-US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Classification of users into </a:t>
                      </a:r>
                      <a:r>
                        <a:rPr lang="id-ID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categories</a:t>
                      </a:r>
                      <a:endParaRPr lang="id-ID" altLang="zh-HK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  <a:p>
                      <a:pPr algn="ctr"/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Results found with the Linguistic features</a:t>
                      </a:r>
                      <a:r>
                        <a:rPr lang="id-ID" altLang="zh-HK" sz="1000" baseline="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especially on the topic</a:t>
                      </a:r>
                      <a:r>
                        <a:rPr lang="id-ID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based</a:t>
                      </a:r>
                      <a:r>
                        <a:rPr lang="id-ID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that</a:t>
                      </a:r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highly reliable</a:t>
                      </a:r>
                      <a:endParaRPr lang="zh-HK" altLang="en-US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K" altLang="en-US" sz="800" dirty="0">
                        <a:solidFill>
                          <a:schemeClr val="bg1"/>
                        </a:solidFill>
                        <a:latin typeface="Titillium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7254"/>
              </p:ext>
            </p:extLst>
          </p:nvPr>
        </p:nvGraphicFramePr>
        <p:xfrm>
          <a:off x="6158139" y="1383256"/>
          <a:ext cx="2528661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Elly</a:t>
                      </a:r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 </a:t>
                      </a:r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Susilowati</a:t>
                      </a:r>
                      <a:endParaRPr lang="id-ID" altLang="zh-HK" sz="12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 pitchFamily="50" charset="0"/>
                      </a:endParaRPr>
                    </a:p>
                    <a:p>
                      <a:pPr algn="ctr"/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Mira </a:t>
                      </a:r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Kania</a:t>
                      </a:r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 </a:t>
                      </a:r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Sabariah</a:t>
                      </a:r>
                      <a:endParaRPr lang="id-ID" altLang="zh-HK" sz="12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 pitchFamily="50" charset="0"/>
                      </a:endParaRPr>
                    </a:p>
                    <a:p>
                      <a:pPr algn="ctr"/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Alfian</a:t>
                      </a:r>
                      <a:r>
                        <a:rPr lang="en-US" altLang="zh-HK" sz="12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 Akbar </a:t>
                      </a:r>
                      <a:r>
                        <a:rPr lang="en-US" altLang="zh-HK" sz="1200" dirty="0" err="1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 pitchFamily="50" charset="0"/>
                        </a:rPr>
                        <a:t>Gozali</a:t>
                      </a:r>
                      <a:endParaRPr lang="zh-HK" altLang="en-US" sz="1200" b="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2015</a:t>
                      </a:r>
                      <a:endParaRPr lang="zh-HK" altLang="en-US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altLang="zh-HK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  <a:p>
                      <a:pPr algn="ctr"/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Information on the media traffic is not effective and separate</a:t>
                      </a:r>
                      <a:r>
                        <a:rPr lang="id-ID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ly</a:t>
                      </a:r>
                    </a:p>
                    <a:p>
                      <a:pPr algn="ctr"/>
                      <a:endParaRPr lang="zh-HK" altLang="en-US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altLang="zh-HK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  <a:p>
                      <a:pPr algn="ctr"/>
                      <a:r>
                        <a:rPr lang="id-ID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Support</a:t>
                      </a:r>
                      <a:r>
                        <a:rPr lang="id-ID" altLang="zh-HK" sz="1000" baseline="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 Vector Machine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id-ID" altLang="zh-HK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  <a:p>
                      <a:pPr algn="ctr"/>
                      <a:endParaRPr lang="id-ID" altLang="zh-HK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  <a:p>
                      <a:pPr algn="ctr"/>
                      <a:r>
                        <a:rPr lang="en-US" altLang="zh-HK" sz="1000" dirty="0">
                          <a:solidFill>
                            <a:schemeClr val="bg1">
                              <a:lumMod val="90000"/>
                            </a:schemeClr>
                          </a:solidFill>
                          <a:latin typeface="Titillium Bd"/>
                        </a:rPr>
                        <a:t>Classification tweet on twitter road conditions</a:t>
                      </a:r>
                      <a:endParaRPr lang="id-ID" altLang="zh-HK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  <a:p>
                      <a:pPr algn="ctr"/>
                      <a:endParaRPr lang="zh-HK" altLang="en-US" sz="1000" dirty="0">
                        <a:solidFill>
                          <a:schemeClr val="bg1">
                            <a:lumMod val="90000"/>
                          </a:schemeClr>
                        </a:solidFill>
                        <a:latin typeface="Titillium Bd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HK" altLang="en-US" sz="800" dirty="0">
                        <a:solidFill>
                          <a:schemeClr val="bg1"/>
                        </a:solidFill>
                        <a:latin typeface="Titillium" pitchFamily="50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79201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HK" sz="2800" dirty="0">
                <a:solidFill>
                  <a:schemeClr val="bg1"/>
                </a:solidFill>
                <a:latin typeface="Titillium" pitchFamily="50" charset="0"/>
              </a:rPr>
              <a:t>M</a:t>
            </a:r>
            <a:r>
              <a:rPr lang="id-ID" altLang="zh-HK" sz="2800" dirty="0">
                <a:solidFill>
                  <a:schemeClr val="bg1"/>
                </a:solidFill>
                <a:latin typeface="Titillium" pitchFamily="50" charset="0"/>
              </a:rPr>
              <a:t>ethodology</a:t>
            </a:r>
            <a:br>
              <a:rPr lang="en-US" altLang="zh-HK" sz="2400" dirty="0">
                <a:solidFill>
                  <a:schemeClr val="bg1"/>
                </a:solidFill>
                <a:latin typeface="Titillium" pitchFamily="50" charset="0"/>
              </a:rPr>
            </a:br>
            <a:r>
              <a:rPr lang="id-ID" altLang="zh-HK" sz="1000" dirty="0">
                <a:solidFill>
                  <a:schemeClr val="bg1"/>
                </a:solidFill>
                <a:latin typeface="Titillium" pitchFamily="50" charset="0"/>
              </a:rPr>
              <a:t>Election Buzz PILKADA DKI JAKARTA</a:t>
            </a:r>
            <a:r>
              <a:rPr lang="en-US" altLang="zh-HK" sz="1000" dirty="0">
                <a:solidFill>
                  <a:schemeClr val="bg1"/>
                </a:solidFill>
                <a:latin typeface="Titillium" pitchFamily="50" charset="0"/>
              </a:rPr>
              <a:t> </a:t>
            </a:r>
            <a:r>
              <a:rPr lang="id-ID" altLang="zh-HK" sz="1000" dirty="0">
                <a:solidFill>
                  <a:schemeClr val="bg1"/>
                </a:solidFill>
                <a:latin typeface="Titillium Bd" pitchFamily="50" charset="0"/>
              </a:rPr>
              <a:t>social media analytics</a:t>
            </a:r>
            <a:endParaRPr lang="zh-HK" altLang="en-US" sz="1000" dirty="0">
              <a:solidFill>
                <a:schemeClr val="bg1"/>
              </a:solidFill>
              <a:latin typeface="Titillium Bd" pitchFamily="50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286750" y="0"/>
            <a:ext cx="485404" cy="495300"/>
            <a:chOff x="8286750" y="0"/>
            <a:chExt cx="485404" cy="495300"/>
          </a:xfrm>
        </p:grpSpPr>
        <p:sp>
          <p:nvSpPr>
            <p:cNvPr id="10" name="Rectangle 9"/>
            <p:cNvSpPr/>
            <p:nvPr/>
          </p:nvSpPr>
          <p:spPr>
            <a:xfrm>
              <a:off x="8286750" y="0"/>
              <a:ext cx="485404" cy="495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0174" y="124539"/>
              <a:ext cx="3385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fld id="{1DAF3BBE-568C-486E-AFC9-EC91D1F4ED62}" type="slidenum">
                <a:rPr lang="zh-HK" altLang="en-US" sz="1000" smtClean="0">
                  <a:latin typeface="Batang" panose="02030600000101010101" pitchFamily="18" charset="-127"/>
                  <a:ea typeface="Batang" panose="02030600000101010101" pitchFamily="18" charset="-127"/>
                </a:rPr>
                <a:t>9</a:t>
              </a:fld>
              <a:endParaRPr lang="zh-HK" altLang="en-US" sz="1000" dirty="0">
                <a:latin typeface="Batang" panose="02030600000101010101" pitchFamily="18" charset="-127"/>
                <a:ea typeface="Batang" panose="02030600000101010101" pitchFamily="18" charset="-127"/>
              </a:endParaRPr>
            </a:p>
          </p:txBody>
        </p:sp>
      </p:grpSp>
      <p:grpSp>
        <p:nvGrpSpPr>
          <p:cNvPr id="29" name="Group 27"/>
          <p:cNvGrpSpPr/>
          <p:nvPr/>
        </p:nvGrpSpPr>
        <p:grpSpPr>
          <a:xfrm>
            <a:off x="1200721" y="3666473"/>
            <a:ext cx="1651279" cy="1037336"/>
            <a:chOff x="965101" y="1992703"/>
            <a:chExt cx="1651278" cy="1037336"/>
          </a:xfrm>
        </p:grpSpPr>
        <p:sp>
          <p:nvSpPr>
            <p:cNvPr id="30" name="TextBox 29"/>
            <p:cNvSpPr txBox="1"/>
            <p:nvPr/>
          </p:nvSpPr>
          <p:spPr>
            <a:xfrm>
              <a:off x="965101" y="1992703"/>
              <a:ext cx="1651278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latin typeface="Titillium"/>
                </a:rPr>
                <a:t>Preparation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65102" y="2171342"/>
              <a:ext cx="1651277" cy="8586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Research keyword about candidate of </a:t>
              </a:r>
              <a:r>
                <a:rPr lang="en-US" sz="900" dirty="0" err="1">
                  <a:solidFill>
                    <a:schemeClr val="bg1"/>
                  </a:solidFill>
                  <a:latin typeface="Titillium"/>
                </a:rPr>
                <a:t>Pilkada</a:t>
              </a: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 DKI Jakarta) </a:t>
              </a:r>
            </a:p>
            <a:p>
              <a:pPr marL="171450" indent="-171450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Labelling keyword to category (candidate of </a:t>
              </a:r>
              <a:r>
                <a:rPr lang="en-US" sz="900" dirty="0" err="1">
                  <a:solidFill>
                    <a:schemeClr val="bg1"/>
                  </a:solidFill>
                  <a:latin typeface="Titillium"/>
                </a:rPr>
                <a:t>Pilkada</a:t>
              </a: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 DKI Jakarta)</a:t>
              </a:r>
            </a:p>
          </p:txBody>
        </p:sp>
      </p:grpSp>
      <p:grpSp>
        <p:nvGrpSpPr>
          <p:cNvPr id="32" name="Group 30"/>
          <p:cNvGrpSpPr/>
          <p:nvPr/>
        </p:nvGrpSpPr>
        <p:grpSpPr>
          <a:xfrm>
            <a:off x="2893552" y="3659874"/>
            <a:ext cx="1692828" cy="755923"/>
            <a:chOff x="965102" y="1969417"/>
            <a:chExt cx="1692827" cy="755923"/>
          </a:xfrm>
        </p:grpSpPr>
        <p:sp>
          <p:nvSpPr>
            <p:cNvPr id="33" name="TextBox 32"/>
            <p:cNvSpPr txBox="1"/>
            <p:nvPr/>
          </p:nvSpPr>
          <p:spPr>
            <a:xfrm>
              <a:off x="1006651" y="1969417"/>
              <a:ext cx="1651278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latin typeface="Titillium"/>
                </a:rPr>
                <a:t>Crawling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5102" y="2171342"/>
              <a:ext cx="1651277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Crawling data from twitter based on keywords that have been assigned</a:t>
              </a:r>
            </a:p>
          </p:txBody>
        </p:sp>
      </p:grpSp>
      <p:grpSp>
        <p:nvGrpSpPr>
          <p:cNvPr id="35" name="Group 33"/>
          <p:cNvGrpSpPr/>
          <p:nvPr/>
        </p:nvGrpSpPr>
        <p:grpSpPr>
          <a:xfrm>
            <a:off x="4761441" y="3669516"/>
            <a:ext cx="1841854" cy="1231235"/>
            <a:chOff x="965101" y="1992703"/>
            <a:chExt cx="1651278" cy="1231235"/>
          </a:xfrm>
        </p:grpSpPr>
        <p:sp>
          <p:nvSpPr>
            <p:cNvPr id="36" name="TextBox 35"/>
            <p:cNvSpPr txBox="1"/>
            <p:nvPr/>
          </p:nvSpPr>
          <p:spPr>
            <a:xfrm>
              <a:off x="965101" y="1992703"/>
              <a:ext cx="1651278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latin typeface="Titillium"/>
                </a:rPr>
                <a:t>Data Modelling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65102" y="2171342"/>
              <a:ext cx="1651277" cy="105259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Text Based Modelling TF</a:t>
              </a:r>
              <a:r>
                <a:rPr lang="id-ID" sz="900" dirty="0">
                  <a:solidFill>
                    <a:schemeClr val="bg1"/>
                  </a:solidFill>
                  <a:latin typeface="Titillium"/>
                </a:rPr>
                <a:t> </a:t>
              </a: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IDF</a:t>
              </a:r>
            </a:p>
            <a:p>
              <a:pPr marL="171450" indent="-171450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Apply classification Model to classify sentiment for each tweet.</a:t>
              </a:r>
            </a:p>
            <a:p>
              <a:pPr marL="171450" indent="-171450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Descriptive statistics</a:t>
              </a:r>
            </a:p>
            <a:p>
              <a:pPr marL="171450" indent="-171450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Word </a:t>
              </a:r>
              <a:r>
                <a:rPr lang="en-US" sz="900" dirty="0" err="1">
                  <a:solidFill>
                    <a:schemeClr val="bg1"/>
                  </a:solidFill>
                  <a:latin typeface="Titillium"/>
                </a:rPr>
                <a:t>CLoud</a:t>
              </a:r>
              <a:endParaRPr lang="en-US" sz="900" dirty="0">
                <a:solidFill>
                  <a:schemeClr val="bg1"/>
                </a:solidFill>
                <a:latin typeface="Titillium"/>
              </a:endParaRPr>
            </a:p>
          </p:txBody>
        </p:sp>
      </p:grpSp>
      <p:grpSp>
        <p:nvGrpSpPr>
          <p:cNvPr id="38" name="Group 36"/>
          <p:cNvGrpSpPr/>
          <p:nvPr/>
        </p:nvGrpSpPr>
        <p:grpSpPr>
          <a:xfrm>
            <a:off x="6660359" y="3683160"/>
            <a:ext cx="1651279" cy="455638"/>
            <a:chOff x="965101" y="1992703"/>
            <a:chExt cx="1651278" cy="455638"/>
          </a:xfrm>
        </p:grpSpPr>
        <p:sp>
          <p:nvSpPr>
            <p:cNvPr id="39" name="TextBox 38"/>
            <p:cNvSpPr txBox="1"/>
            <p:nvPr/>
          </p:nvSpPr>
          <p:spPr>
            <a:xfrm>
              <a:off x="965101" y="1992703"/>
              <a:ext cx="1651278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2"/>
                  </a:solidFill>
                  <a:latin typeface="Titillium"/>
                </a:rPr>
                <a:t>Validation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65102" y="2171342"/>
              <a:ext cx="165127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71450" indent="-171450" defTabSz="914377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900" dirty="0">
                  <a:solidFill>
                    <a:schemeClr val="bg1"/>
                  </a:solidFill>
                  <a:latin typeface="Titillium"/>
                </a:rPr>
                <a:t>Cross Validation about sentiment classification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85260" y="1135454"/>
            <a:ext cx="6963206" cy="2386679"/>
            <a:chOff x="763792" y="1039057"/>
            <a:chExt cx="7364737" cy="2524306"/>
          </a:xfrm>
        </p:grpSpPr>
        <p:grpSp>
          <p:nvGrpSpPr>
            <p:cNvPr id="8" name="Group 49"/>
            <p:cNvGrpSpPr/>
            <p:nvPr/>
          </p:nvGrpSpPr>
          <p:grpSpPr>
            <a:xfrm>
              <a:off x="763792" y="1334955"/>
              <a:ext cx="2228412" cy="2228408"/>
              <a:chOff x="953424" y="1486519"/>
              <a:chExt cx="2228412" cy="2228408"/>
            </a:xfrm>
            <a:solidFill>
              <a:schemeClr val="accent1"/>
            </a:solidFill>
          </p:grpSpPr>
          <p:sp>
            <p:nvSpPr>
              <p:cNvPr id="12" name="Freeform 41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algn="ctr" defTabSz="133346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Group 50"/>
            <p:cNvGrpSpPr/>
            <p:nvPr/>
          </p:nvGrpSpPr>
          <p:grpSpPr>
            <a:xfrm>
              <a:off x="2971344" y="1382698"/>
              <a:ext cx="1546429" cy="1546427"/>
              <a:chOff x="953424" y="1486519"/>
              <a:chExt cx="2228412" cy="2228408"/>
            </a:xfrm>
            <a:solidFill>
              <a:schemeClr val="accent2"/>
            </a:solidFill>
          </p:grpSpPr>
          <p:sp>
            <p:nvSpPr>
              <p:cNvPr id="15" name="Freeform 51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algn="ctr" defTabSz="133346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53"/>
            <p:cNvGrpSpPr/>
            <p:nvPr/>
          </p:nvGrpSpPr>
          <p:grpSpPr>
            <a:xfrm>
              <a:off x="4441680" y="1334955"/>
              <a:ext cx="2228412" cy="2228408"/>
              <a:chOff x="953424" y="1486519"/>
              <a:chExt cx="2228412" cy="2228408"/>
            </a:xfrm>
            <a:solidFill>
              <a:schemeClr val="accent3"/>
            </a:solidFill>
          </p:grpSpPr>
          <p:sp>
            <p:nvSpPr>
              <p:cNvPr id="18" name="Freeform 54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algn="ctr" defTabSz="133346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Group 56"/>
            <p:cNvGrpSpPr/>
            <p:nvPr/>
          </p:nvGrpSpPr>
          <p:grpSpPr>
            <a:xfrm>
              <a:off x="6582100" y="1382698"/>
              <a:ext cx="1546429" cy="1546427"/>
              <a:chOff x="953424" y="1486519"/>
              <a:chExt cx="2228412" cy="2228408"/>
            </a:xfrm>
            <a:solidFill>
              <a:schemeClr val="accent4"/>
            </a:solidFill>
          </p:grpSpPr>
          <p:sp>
            <p:nvSpPr>
              <p:cNvPr id="21" name="Freeform 57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56481" tIns="548640" rIns="356481" bIns="436755" numCol="1" spcCol="1270" anchor="ctr" anchorCtr="0">
                <a:noAutofit/>
              </a:bodyPr>
              <a:lstStyle/>
              <a:p>
                <a:pPr algn="ctr" defTabSz="1333467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3" name="Arc 22"/>
            <p:cNvSpPr/>
            <p:nvPr/>
          </p:nvSpPr>
          <p:spPr>
            <a:xfrm rot="19051047">
              <a:off x="5644920" y="1039057"/>
              <a:ext cx="1636328" cy="1636328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Arc 23"/>
            <p:cNvSpPr/>
            <p:nvPr/>
          </p:nvSpPr>
          <p:spPr>
            <a:xfrm rot="3261709" flipV="1">
              <a:off x="3403580" y="1846773"/>
              <a:ext cx="1636328" cy="1636328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52"/>
            <p:cNvSpPr>
              <a:spLocks noEditPoints="1"/>
            </p:cNvSpPr>
            <p:nvPr/>
          </p:nvSpPr>
          <p:spPr bwMode="auto">
            <a:xfrm>
              <a:off x="7135656" y="1952917"/>
              <a:ext cx="439316" cy="405988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19051047">
              <a:off x="2110596" y="1164524"/>
              <a:ext cx="1636328" cy="1636328"/>
            </a:xfrm>
            <a:prstGeom prst="arc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2" name="Freeform 66"/>
          <p:cNvSpPr>
            <a:spLocks noEditPoints="1"/>
          </p:cNvSpPr>
          <p:nvPr/>
        </p:nvSpPr>
        <p:spPr bwMode="auto">
          <a:xfrm>
            <a:off x="5277374" y="2164221"/>
            <a:ext cx="487671" cy="569639"/>
          </a:xfrm>
          <a:custGeom>
            <a:avLst/>
            <a:gdLst/>
            <a:ahLst/>
            <a:cxnLst>
              <a:cxn ang="0">
                <a:pos x="55" y="9"/>
              </a:cxn>
              <a:cxn ang="0">
                <a:pos x="55" y="14"/>
              </a:cxn>
              <a:cxn ang="0">
                <a:pos x="27" y="23"/>
              </a:cxn>
              <a:cxn ang="0">
                <a:pos x="0" y="14"/>
              </a:cxn>
              <a:cxn ang="0">
                <a:pos x="0" y="9"/>
              </a:cxn>
              <a:cxn ang="0">
                <a:pos x="27" y="0"/>
              </a:cxn>
              <a:cxn ang="0">
                <a:pos x="55" y="9"/>
              </a:cxn>
              <a:cxn ang="0">
                <a:pos x="55" y="21"/>
              </a:cxn>
              <a:cxn ang="0">
                <a:pos x="55" y="27"/>
              </a:cxn>
              <a:cxn ang="0">
                <a:pos x="27" y="37"/>
              </a:cxn>
              <a:cxn ang="0">
                <a:pos x="0" y="27"/>
              </a:cxn>
              <a:cxn ang="0">
                <a:pos x="0" y="21"/>
              </a:cxn>
              <a:cxn ang="0">
                <a:pos x="27" y="27"/>
              </a:cxn>
              <a:cxn ang="0">
                <a:pos x="55" y="21"/>
              </a:cxn>
              <a:cxn ang="0">
                <a:pos x="55" y="35"/>
              </a:cxn>
              <a:cxn ang="0">
                <a:pos x="55" y="41"/>
              </a:cxn>
              <a:cxn ang="0">
                <a:pos x="27" y="50"/>
              </a:cxn>
              <a:cxn ang="0">
                <a:pos x="0" y="41"/>
              </a:cxn>
              <a:cxn ang="0">
                <a:pos x="0" y="35"/>
              </a:cxn>
              <a:cxn ang="0">
                <a:pos x="27" y="41"/>
              </a:cxn>
              <a:cxn ang="0">
                <a:pos x="55" y="35"/>
              </a:cxn>
              <a:cxn ang="0">
                <a:pos x="55" y="49"/>
              </a:cxn>
              <a:cxn ang="0">
                <a:pos x="55" y="55"/>
              </a:cxn>
              <a:cxn ang="0">
                <a:pos x="27" y="64"/>
              </a:cxn>
              <a:cxn ang="0">
                <a:pos x="0" y="55"/>
              </a:cxn>
              <a:cxn ang="0">
                <a:pos x="0" y="49"/>
              </a:cxn>
              <a:cxn ang="0">
                <a:pos x="27" y="55"/>
              </a:cxn>
              <a:cxn ang="0">
                <a:pos x="55" y="49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Freeform 22"/>
          <p:cNvSpPr>
            <a:spLocks noEditPoints="1"/>
          </p:cNvSpPr>
          <p:nvPr/>
        </p:nvSpPr>
        <p:spPr bwMode="auto">
          <a:xfrm>
            <a:off x="3571249" y="1969200"/>
            <a:ext cx="527213" cy="459069"/>
          </a:xfrm>
          <a:custGeom>
            <a:avLst/>
            <a:gdLst/>
            <a:ahLst/>
            <a:cxnLst>
              <a:cxn ang="0">
                <a:pos x="68" y="24"/>
              </a:cxn>
              <a:cxn ang="0">
                <a:pos x="64" y="29"/>
              </a:cxn>
              <a:cxn ang="0">
                <a:pos x="64" y="43"/>
              </a:cxn>
              <a:cxn ang="0">
                <a:pos x="59" y="48"/>
              </a:cxn>
              <a:cxn ang="0">
                <a:pos x="28" y="34"/>
              </a:cxn>
              <a:cxn ang="0">
                <a:pos x="25" y="44"/>
              </a:cxn>
              <a:cxn ang="0">
                <a:pos x="30" y="54"/>
              </a:cxn>
              <a:cxn ang="0">
                <a:pos x="14" y="56"/>
              </a:cxn>
              <a:cxn ang="0">
                <a:pos x="11" y="34"/>
              </a:cxn>
              <a:cxn ang="0">
                <a:pos x="7" y="34"/>
              </a:cxn>
              <a:cxn ang="0">
                <a:pos x="0" y="27"/>
              </a:cxn>
              <a:cxn ang="0">
                <a:pos x="0" y="20"/>
              </a:cxn>
              <a:cxn ang="0">
                <a:pos x="7" y="14"/>
              </a:cxn>
              <a:cxn ang="0">
                <a:pos x="25" y="14"/>
              </a:cxn>
              <a:cxn ang="0">
                <a:pos x="59" y="0"/>
              </a:cxn>
              <a:cxn ang="0">
                <a:pos x="64" y="4"/>
              </a:cxn>
              <a:cxn ang="0">
                <a:pos x="64" y="19"/>
              </a:cxn>
              <a:cxn ang="0">
                <a:pos x="68" y="24"/>
              </a:cxn>
              <a:cxn ang="0">
                <a:pos x="59" y="6"/>
              </a:cxn>
              <a:cxn ang="0">
                <a:pos x="30" y="19"/>
              </a:cxn>
              <a:cxn ang="0">
                <a:pos x="30" y="29"/>
              </a:cxn>
              <a:cxn ang="0">
                <a:pos x="59" y="42"/>
              </a:cxn>
              <a:cxn ang="0">
                <a:pos x="59" y="6"/>
              </a:cxn>
            </a:cxnLst>
            <a:rect l="0" t="0" r="r" b="b"/>
            <a:pathLst>
              <a:path w="68" h="59">
                <a:moveTo>
                  <a:pt x="68" y="24"/>
                </a:moveTo>
                <a:cubicBezTo>
                  <a:pt x="68" y="27"/>
                  <a:pt x="66" y="29"/>
                  <a:pt x="64" y="29"/>
                </a:cubicBezTo>
                <a:cubicBezTo>
                  <a:pt x="64" y="43"/>
                  <a:pt x="64" y="43"/>
                  <a:pt x="64" y="43"/>
                </a:cubicBezTo>
                <a:cubicBezTo>
                  <a:pt x="64" y="46"/>
                  <a:pt x="61" y="48"/>
                  <a:pt x="59" y="48"/>
                </a:cubicBezTo>
                <a:cubicBezTo>
                  <a:pt x="52" y="43"/>
                  <a:pt x="41" y="35"/>
                  <a:pt x="28" y="34"/>
                </a:cubicBezTo>
                <a:cubicBezTo>
                  <a:pt x="23" y="35"/>
                  <a:pt x="22" y="41"/>
                  <a:pt x="25" y="44"/>
                </a:cubicBezTo>
                <a:cubicBezTo>
                  <a:pt x="22" y="48"/>
                  <a:pt x="26" y="51"/>
                  <a:pt x="30" y="54"/>
                </a:cubicBezTo>
                <a:cubicBezTo>
                  <a:pt x="27" y="59"/>
                  <a:pt x="17" y="59"/>
                  <a:pt x="14" y="56"/>
                </a:cubicBezTo>
                <a:cubicBezTo>
                  <a:pt x="12" y="49"/>
                  <a:pt x="8" y="42"/>
                  <a:pt x="11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3" y="14"/>
                  <a:pt x="7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9" y="14"/>
                  <a:pt x="51" y="6"/>
                  <a:pt x="59" y="0"/>
                </a:cubicBezTo>
                <a:cubicBezTo>
                  <a:pt x="61" y="0"/>
                  <a:pt x="64" y="2"/>
                  <a:pt x="64" y="4"/>
                </a:cubicBezTo>
                <a:cubicBezTo>
                  <a:pt x="64" y="19"/>
                  <a:pt x="64" y="19"/>
                  <a:pt x="64" y="19"/>
                </a:cubicBezTo>
                <a:cubicBezTo>
                  <a:pt x="66" y="19"/>
                  <a:pt x="68" y="21"/>
                  <a:pt x="68" y="24"/>
                </a:cubicBezTo>
                <a:close/>
                <a:moveTo>
                  <a:pt x="59" y="6"/>
                </a:moveTo>
                <a:cubicBezTo>
                  <a:pt x="49" y="13"/>
                  <a:pt x="39" y="18"/>
                  <a:pt x="30" y="19"/>
                </a:cubicBezTo>
                <a:cubicBezTo>
                  <a:pt x="30" y="29"/>
                  <a:pt x="30" y="29"/>
                  <a:pt x="30" y="29"/>
                </a:cubicBezTo>
                <a:cubicBezTo>
                  <a:pt x="39" y="30"/>
                  <a:pt x="49" y="34"/>
                  <a:pt x="59" y="42"/>
                </a:cubicBezTo>
                <a:lnTo>
                  <a:pt x="59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Freeform 38"/>
          <p:cNvSpPr>
            <a:spLocks noEditPoints="1"/>
          </p:cNvSpPr>
          <p:nvPr/>
        </p:nvSpPr>
        <p:spPr bwMode="auto">
          <a:xfrm>
            <a:off x="1804641" y="2134239"/>
            <a:ext cx="498038" cy="72760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291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3C424F"/>
      </a:dk1>
      <a:lt1>
        <a:srgbClr val="F4F4F4"/>
      </a:lt1>
      <a:dk2>
        <a:srgbClr val="000000"/>
      </a:dk2>
      <a:lt2>
        <a:srgbClr val="FFFFFF"/>
      </a:lt2>
      <a:accent1>
        <a:srgbClr val="DB494C"/>
      </a:accent1>
      <a:accent2>
        <a:srgbClr val="F5AF19"/>
      </a:accent2>
      <a:accent3>
        <a:srgbClr val="4AAFD0"/>
      </a:accent3>
      <a:accent4>
        <a:srgbClr val="90B83E"/>
      </a:accent4>
      <a:accent5>
        <a:srgbClr val="10B79B"/>
      </a:accent5>
      <a:accent6>
        <a:srgbClr val="BA539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446</Words>
  <Application>Microsoft Office PowerPoint</Application>
  <PresentationFormat>On-screen Show (16:9)</PresentationFormat>
  <Paragraphs>131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monospaced for SAP</vt:lpstr>
      <vt:lpstr>Arial Unicode MS</vt:lpstr>
      <vt:lpstr>Batang</vt:lpstr>
      <vt:lpstr>Calibri</vt:lpstr>
      <vt:lpstr>新細明體</vt:lpstr>
      <vt:lpstr>Tahoma</vt:lpstr>
      <vt:lpstr>Titillium</vt:lpstr>
      <vt:lpstr>Titillium Bd</vt:lpstr>
      <vt:lpstr>Office Theme</vt:lpstr>
      <vt:lpstr>PowerPoint Presentation</vt:lpstr>
      <vt:lpstr>Background Internet in RealTime</vt:lpstr>
      <vt:lpstr>Background  Indonesia Internet Landscape</vt:lpstr>
      <vt:lpstr>Pilkada DKI Jakarta</vt:lpstr>
      <vt:lpstr>Problem Statement Election Buzz PILKADA DKI JAKARTA social media analytics</vt:lpstr>
      <vt:lpstr>What Is Our Purposes Election Buzz PILKADA DKI JAKARTA social media analytics</vt:lpstr>
      <vt:lpstr>Our Benefits Election Buzz PILKADA DKI JAKARTA social media analytics</vt:lpstr>
      <vt:lpstr>Proposed framework Election Buzz PILKADA DKI JAKARTA social media analytics</vt:lpstr>
      <vt:lpstr>Methodology Election Buzz PILKADA DKI JAKARTA social media analytics</vt:lpstr>
      <vt:lpstr>Analysis and Results Election Buzz PILKADA DKI JAKARTA social media analytics</vt:lpstr>
      <vt:lpstr>Analysis and Results Election Buzz PILKADA DKI JAKARTA social media analytics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MHF</dc:creator>
  <cp:lastModifiedBy>yusrina widaad</cp:lastModifiedBy>
  <cp:revision>903</cp:revision>
  <dcterms:created xsi:type="dcterms:W3CDTF">2014-05-16T04:10:22Z</dcterms:created>
  <dcterms:modified xsi:type="dcterms:W3CDTF">2017-02-24T15:27:40Z</dcterms:modified>
</cp:coreProperties>
</file>