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3" r:id="rId4"/>
    <p:sldId id="259" r:id="rId5"/>
    <p:sldId id="263" r:id="rId6"/>
    <p:sldId id="266" r:id="rId7"/>
    <p:sldId id="264" r:id="rId8"/>
    <p:sldId id="267" r:id="rId9"/>
    <p:sldId id="268" r:id="rId10"/>
    <p:sldId id="270" r:id="rId11"/>
    <p:sldId id="273" r:id="rId12"/>
    <p:sldId id="260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fank\Documents\Churn%20Project\Churn%20Model%20Performan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Random</c:v>
                </c:pt>
              </c:strCache>
            </c:strRef>
          </c:tx>
          <c:spPr>
            <a:ln w="28575">
              <a:solidFill>
                <a:srgbClr val="FF0000"/>
              </a:solidFill>
            </a:ln>
            <a:effectLst/>
          </c:spPr>
          <c:marker>
            <c:symbol val="none"/>
          </c:marker>
          <c:cat>
            <c:numRef>
              <c:f>Sheet1!$A$4:$A$14</c:f>
              <c:numCache>
                <c:formatCode>0%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Sheet1!$C$4:$C$14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D4-4FDD-A2A3-F6DEB70B8258}"/>
            </c:ext>
          </c:extLst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Validation</c:v>
                </c:pt>
              </c:strCache>
            </c:strRef>
          </c:tx>
          <c:spPr>
            <a:ln w="28575">
              <a:solidFill>
                <a:srgbClr val="00B0F0"/>
              </a:solidFill>
            </a:ln>
            <a:effectLst/>
          </c:spPr>
          <c:marker>
            <c:symbol val="none"/>
          </c:marker>
          <c:cat>
            <c:numRef>
              <c:f>Sheet1!$A$4:$A$14</c:f>
              <c:numCache>
                <c:formatCode>0%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Sheet1!$B$4:$B$14</c:f>
              <c:numCache>
                <c:formatCode>0.00</c:formatCode>
                <c:ptCount val="11"/>
                <c:pt idx="0">
                  <c:v>11.8828</c:v>
                </c:pt>
                <c:pt idx="1">
                  <c:v>4.8023999999999996</c:v>
                </c:pt>
                <c:pt idx="2">
                  <c:v>3.33717</c:v>
                </c:pt>
                <c:pt idx="3">
                  <c:v>2.6344099999999999</c:v>
                </c:pt>
                <c:pt idx="4">
                  <c:v>2.1704500000000002</c:v>
                </c:pt>
                <c:pt idx="5">
                  <c:v>1.83877</c:v>
                </c:pt>
                <c:pt idx="6">
                  <c:v>1.5951599999999999</c:v>
                </c:pt>
                <c:pt idx="7">
                  <c:v>1.3968</c:v>
                </c:pt>
                <c:pt idx="8">
                  <c:v>1.2347999999999999</c:v>
                </c:pt>
                <c:pt idx="9">
                  <c:v>1.1090800000000001</c:v>
                </c:pt>
                <c:pt idx="1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3D4-4FDD-A2A3-F6DEB70B82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67272912"/>
        <c:axId val="1567276176"/>
      </c:lineChart>
      <c:catAx>
        <c:axId val="1567272912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7276176"/>
        <c:crosses val="autoZero"/>
        <c:auto val="1"/>
        <c:lblAlgn val="ctr"/>
        <c:lblOffset val="100"/>
        <c:tickMarkSkip val="1"/>
        <c:noMultiLvlLbl val="0"/>
      </c:catAx>
      <c:valAx>
        <c:axId val="1567276176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7272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sz="1000" b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en-US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24-Feb-17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24-Feb-17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24-Feb-17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24-Feb-17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24-Feb-17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24-Feb-17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24-Feb-17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24-Feb-17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24-Feb-17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24-Feb-17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24-Feb-17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altLang="en-US" smtClean="0"/>
              <a:t>24-Feb-17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Predictive Churn Risk Model in Telco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  <a:p>
            <a:r>
              <a:rPr lang="en-US" sz="4200" dirty="0"/>
              <a:t>CAPSTONE PROJECT BOOTCAMP 1</a:t>
            </a:r>
          </a:p>
          <a:p>
            <a:endParaRPr lang="en-US" dirty="0"/>
          </a:p>
          <a:p>
            <a:endParaRPr lang="en-US" dirty="0"/>
          </a:p>
          <a:p>
            <a:r>
              <a:rPr lang="id-ID" sz="2900" dirty="0"/>
              <a:t>Bastian Ramadhan</a:t>
            </a:r>
          </a:p>
          <a:p>
            <a:r>
              <a:rPr lang="id-ID" sz="2900" dirty="0"/>
              <a:t>Febtio Adi Wibawanto</a:t>
            </a:r>
            <a:endParaRPr lang="en-US" sz="2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9265" y="-74930"/>
            <a:ext cx="10515600" cy="1325563"/>
          </a:xfrm>
        </p:spPr>
        <p:txBody>
          <a:bodyPr/>
          <a:lstStyle/>
          <a:p>
            <a:r>
              <a:rPr lang="en-US" dirty="0"/>
              <a:t>Significant variables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C97E82E-61BA-449F-9DD9-B190DCA4A337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34749" y="999348"/>
            <a:ext cx="3581400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>
                <a:solidFill>
                  <a:srgbClr val="002060"/>
                </a:solidFill>
                <a:latin typeface="Calibri" pitchFamily="34" charset="0"/>
              </a:rPr>
              <a:t>Total Days With Network current week</a:t>
            </a:r>
          </a:p>
        </p:txBody>
      </p:sp>
      <p:sp>
        <p:nvSpPr>
          <p:cNvPr id="7" name="Rectangle 6"/>
          <p:cNvSpPr/>
          <p:nvPr/>
        </p:nvSpPr>
        <p:spPr>
          <a:xfrm>
            <a:off x="1034749" y="3886200"/>
            <a:ext cx="3581400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>
                <a:solidFill>
                  <a:srgbClr val="002060"/>
                </a:solidFill>
                <a:latin typeface="Calibri" pitchFamily="34" charset="0"/>
              </a:rPr>
              <a:t>Last Balance (</a:t>
            </a:r>
            <a:r>
              <a:rPr lang="en-US" sz="1600" b="1" u="sng" dirty="0" err="1">
                <a:solidFill>
                  <a:srgbClr val="002060"/>
                </a:solidFill>
                <a:latin typeface="Calibri" pitchFamily="34" charset="0"/>
              </a:rPr>
              <a:t>Sisa</a:t>
            </a:r>
            <a:r>
              <a:rPr lang="en-US" sz="1600" b="1" u="sng" dirty="0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en-US" sz="1600" b="1" u="sng" dirty="0" err="1">
                <a:solidFill>
                  <a:srgbClr val="002060"/>
                </a:solidFill>
                <a:latin typeface="Calibri" pitchFamily="34" charset="0"/>
              </a:rPr>
              <a:t>Pulsa</a:t>
            </a:r>
            <a:r>
              <a:rPr lang="en-US" sz="1600" b="1" u="sng" dirty="0">
                <a:solidFill>
                  <a:srgbClr val="00206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606690" y="3298728"/>
            <a:ext cx="4664242" cy="4451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rgbClr val="002060"/>
                </a:solidFill>
                <a:latin typeface="Calibri" pitchFamily="34" charset="0"/>
              </a:rPr>
              <a:t>Subs with lesser DWN in current week are more likely to be sleeper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9265" y="6252341"/>
            <a:ext cx="4712368" cy="4973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rgbClr val="002060"/>
                </a:solidFill>
                <a:latin typeface="Calibri" pitchFamily="34" charset="0"/>
              </a:rPr>
              <a:t>Subs with lesser last balance are more likely to be sleeper </a:t>
            </a:r>
          </a:p>
        </p:txBody>
      </p:sp>
      <p:pic>
        <p:nvPicPr>
          <p:cNvPr id="17410" name="Picture 2" descr="Z:\Users\Rifan\DWN_WM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65" y="1380348"/>
            <a:ext cx="4939093" cy="185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3" descr="Z:\Users\Rifan\LAST_BALAN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65" y="4267200"/>
            <a:ext cx="4939093" cy="21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Z:\Users\Rifan\REG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105" y="1380348"/>
            <a:ext cx="4925465" cy="185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7570137" y="999348"/>
            <a:ext cx="3581400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>
                <a:solidFill>
                  <a:srgbClr val="002060"/>
                </a:solidFill>
                <a:latin typeface="Calibri" pitchFamily="34" charset="0"/>
              </a:rPr>
              <a:t>Region (Wilayah)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98105" y="3365489"/>
            <a:ext cx="4889370" cy="3751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rgbClr val="002060"/>
                </a:solidFill>
                <a:latin typeface="Calibri" pitchFamily="34" charset="0"/>
              </a:rPr>
              <a:t>Subs in </a:t>
            </a:r>
            <a:r>
              <a:rPr lang="en-US" sz="1400" i="1" dirty="0" err="1">
                <a:solidFill>
                  <a:srgbClr val="002060"/>
                </a:solidFill>
                <a:latin typeface="Calibri" pitchFamily="34" charset="0"/>
              </a:rPr>
              <a:t>Jabodetabek</a:t>
            </a:r>
            <a:r>
              <a:rPr lang="en-US" sz="1400" i="1" dirty="0">
                <a:solidFill>
                  <a:srgbClr val="002060"/>
                </a:solidFill>
                <a:latin typeface="Calibri" pitchFamily="34" charset="0"/>
              </a:rPr>
              <a:t> area are less likely to be sleeper</a:t>
            </a:r>
          </a:p>
        </p:txBody>
      </p:sp>
      <p:pic>
        <p:nvPicPr>
          <p:cNvPr id="14" name="Picture 3" descr="Z:\Users\Rifan\R_AMT_RELOAD_30_6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105" y="4267199"/>
            <a:ext cx="4925465" cy="198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7570137" y="3905213"/>
            <a:ext cx="3581400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>
                <a:solidFill>
                  <a:srgbClr val="002060"/>
                </a:solidFill>
                <a:latin typeface="Calibri" pitchFamily="34" charset="0"/>
              </a:rPr>
              <a:t>Ratio of Reload Amount (</a:t>
            </a:r>
            <a:r>
              <a:rPr lang="en-US" sz="1600" b="1" u="sng" dirty="0" err="1">
                <a:solidFill>
                  <a:srgbClr val="002060"/>
                </a:solidFill>
                <a:latin typeface="Calibri" pitchFamily="34" charset="0"/>
              </a:rPr>
              <a:t>Pengisian</a:t>
            </a:r>
            <a:r>
              <a:rPr lang="en-US" sz="1600" b="1" u="sng" dirty="0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en-US" sz="1600" b="1" u="sng" dirty="0" err="1">
                <a:solidFill>
                  <a:srgbClr val="002060"/>
                </a:solidFill>
                <a:latin typeface="Calibri" pitchFamily="34" charset="0"/>
              </a:rPr>
              <a:t>Pulsa</a:t>
            </a:r>
            <a:r>
              <a:rPr lang="en-US" sz="1600" b="1" u="sng" dirty="0">
                <a:solidFill>
                  <a:srgbClr val="00206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898104" y="6384758"/>
            <a:ext cx="4925465" cy="3648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rgbClr val="002060"/>
                </a:solidFill>
                <a:latin typeface="Calibri" pitchFamily="34" charset="0"/>
              </a:rPr>
              <a:t>Subs with consistent reload amount are less likely to be sleeper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357" y="103566"/>
            <a:ext cx="10515600" cy="1003339"/>
          </a:xfrm>
        </p:spPr>
        <p:txBody>
          <a:bodyPr/>
          <a:lstStyle/>
          <a:p>
            <a:r>
              <a:rPr lang="en-US" dirty="0"/>
              <a:t>Significant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C97E82E-61BA-449F-9DD9-B190DCA4A337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73078" y="853328"/>
            <a:ext cx="3581400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>
                <a:solidFill>
                  <a:srgbClr val="002060"/>
                </a:solidFill>
                <a:latin typeface="Calibri" pitchFamily="34" charset="0"/>
              </a:rPr>
              <a:t>Ratio of Days With Network </a:t>
            </a:r>
          </a:p>
        </p:txBody>
      </p:sp>
      <p:sp>
        <p:nvSpPr>
          <p:cNvPr id="6" name="Rectangle 5"/>
          <p:cNvSpPr/>
          <p:nvPr/>
        </p:nvSpPr>
        <p:spPr>
          <a:xfrm>
            <a:off x="1173078" y="3818199"/>
            <a:ext cx="3581400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>
                <a:solidFill>
                  <a:srgbClr val="002060"/>
                </a:solidFill>
                <a:latin typeface="Calibri" pitchFamily="34" charset="0"/>
              </a:rPr>
              <a:t>Ratio of Balance (</a:t>
            </a:r>
            <a:r>
              <a:rPr lang="en-US" sz="1600" b="1" u="sng" dirty="0" err="1">
                <a:solidFill>
                  <a:srgbClr val="002060"/>
                </a:solidFill>
                <a:latin typeface="Calibri" pitchFamily="34" charset="0"/>
              </a:rPr>
              <a:t>Pulsa</a:t>
            </a:r>
            <a:r>
              <a:rPr lang="en-US" sz="1600" b="1" u="sng" dirty="0">
                <a:solidFill>
                  <a:srgbClr val="00206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823159" y="3171225"/>
            <a:ext cx="4281237" cy="5414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rgbClr val="002060"/>
                </a:solidFill>
                <a:latin typeface="Calibri" pitchFamily="34" charset="0"/>
              </a:rPr>
              <a:t>Subs with consistent network attachment in the current month are less likely to be sleeper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8464" y="6337494"/>
            <a:ext cx="4810626" cy="5935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rgbClr val="002060"/>
                </a:solidFill>
                <a:latin typeface="Calibri" pitchFamily="34" charset="0"/>
              </a:rPr>
              <a:t>Subs with higher balance ratio in recent week are less likely to be sleeper</a:t>
            </a:r>
          </a:p>
        </p:txBody>
      </p:sp>
      <p:pic>
        <p:nvPicPr>
          <p:cNvPr id="19458" name="Picture 2" descr="Z:\Users\Rifan\R_DWN_15_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78" y="1246350"/>
            <a:ext cx="5334000" cy="192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9" name="Picture 3" descr="Z:\Users\Rifan\R_BALANCE_WM0_WM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78" y="4152703"/>
            <a:ext cx="5334000" cy="22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Z:\Users\Rifan\DAYS_TO_GRA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246895"/>
            <a:ext cx="5237120" cy="192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7533460" y="776214"/>
            <a:ext cx="3581400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>
                <a:solidFill>
                  <a:srgbClr val="002060"/>
                </a:solidFill>
                <a:latin typeface="Calibri" pitchFamily="34" charset="0"/>
              </a:rPr>
              <a:t>Days to Grace (Hari </a:t>
            </a:r>
            <a:r>
              <a:rPr lang="en-US" sz="1600" b="1" u="sng" dirty="0" err="1">
                <a:solidFill>
                  <a:srgbClr val="002060"/>
                </a:solidFill>
                <a:latin typeface="Calibri" pitchFamily="34" charset="0"/>
              </a:rPr>
              <a:t>menuju</a:t>
            </a:r>
            <a:r>
              <a:rPr lang="en-US" sz="1600" b="1" u="sng" dirty="0">
                <a:solidFill>
                  <a:srgbClr val="002060"/>
                </a:solidFill>
                <a:latin typeface="Calibri" pitchFamily="34" charset="0"/>
              </a:rPr>
              <a:t> masa </a:t>
            </a:r>
            <a:r>
              <a:rPr lang="en-US" sz="1600" b="1" u="sng" dirty="0" err="1">
                <a:solidFill>
                  <a:srgbClr val="002060"/>
                </a:solidFill>
                <a:latin typeface="Calibri" pitchFamily="34" charset="0"/>
              </a:rPr>
              <a:t>tenggang</a:t>
            </a:r>
            <a:r>
              <a:rPr lang="en-US" sz="1600" b="1" u="sng" dirty="0">
                <a:solidFill>
                  <a:srgbClr val="002060"/>
                </a:solidFill>
                <a:latin typeface="Calibri" pitchFamily="34" charset="0"/>
              </a:rPr>
              <a:t>)</a:t>
            </a:r>
          </a:p>
        </p:txBody>
      </p:sp>
      <p:pic>
        <p:nvPicPr>
          <p:cNvPr id="13" name="Picture 3" descr="Z:\Users\Rifan\TENURE_IN_DAY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201743"/>
            <a:ext cx="5237120" cy="218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7533460" y="3818199"/>
            <a:ext cx="3581400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>
                <a:solidFill>
                  <a:srgbClr val="002060"/>
                </a:solidFill>
                <a:latin typeface="Calibri" pitchFamily="34" charset="0"/>
              </a:rPr>
              <a:t>Tenure (Masa </a:t>
            </a:r>
            <a:r>
              <a:rPr lang="en-US" sz="1600" b="1" u="sng" dirty="0" err="1">
                <a:solidFill>
                  <a:srgbClr val="002060"/>
                </a:solidFill>
                <a:latin typeface="Calibri" pitchFamily="34" charset="0"/>
              </a:rPr>
              <a:t>Aktif</a:t>
            </a:r>
            <a:r>
              <a:rPr lang="en-US" sz="1600" b="1" u="sng" dirty="0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en-US" sz="1600" b="1" u="sng" dirty="0" err="1">
                <a:solidFill>
                  <a:srgbClr val="002060"/>
                </a:solidFill>
                <a:latin typeface="Calibri" pitchFamily="34" charset="0"/>
              </a:rPr>
              <a:t>Kartu</a:t>
            </a:r>
            <a:r>
              <a:rPr lang="en-US" sz="1600" b="1" u="sng" dirty="0">
                <a:solidFill>
                  <a:srgbClr val="002060"/>
                </a:solidFill>
                <a:latin typeface="Calibri" pitchFamily="34" charset="0"/>
              </a:rPr>
              <a:t> SIM)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174832" y="3171225"/>
            <a:ext cx="4767888" cy="5414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rgbClr val="002060"/>
                </a:solidFill>
                <a:latin typeface="Calibri" pitchFamily="34" charset="0"/>
              </a:rPr>
              <a:t>Subs with lower days to grace are less likely to be sleeper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05600" y="6386379"/>
            <a:ext cx="5237120" cy="4716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rgbClr val="002060"/>
                </a:solidFill>
                <a:latin typeface="Calibri" pitchFamily="34" charset="0"/>
              </a:rPr>
              <a:t>Subs with higher </a:t>
            </a:r>
            <a:r>
              <a:rPr lang="en-US" sz="1400" i="1" dirty="0" err="1">
                <a:solidFill>
                  <a:srgbClr val="002060"/>
                </a:solidFill>
                <a:latin typeface="Calibri" pitchFamily="34" charset="0"/>
              </a:rPr>
              <a:t>tenureare</a:t>
            </a:r>
            <a:r>
              <a:rPr lang="en-US" sz="1400" i="1" dirty="0">
                <a:solidFill>
                  <a:srgbClr val="002060"/>
                </a:solidFill>
                <a:latin typeface="Calibri" pitchFamily="34" charset="0"/>
              </a:rPr>
              <a:t> less likely to be sleeper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046013480"/>
              </p:ext>
            </p:extLst>
          </p:nvPr>
        </p:nvGraphicFramePr>
        <p:xfrm>
          <a:off x="1200149" y="2200275"/>
          <a:ext cx="4524790" cy="3988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5"/>
          <p:cNvSpPr>
            <a:spLocks noGrp="1"/>
          </p:cNvSpPr>
          <p:nvPr/>
        </p:nvSpPr>
        <p:spPr>
          <a:xfrm>
            <a:off x="457200" y="152400"/>
            <a:ext cx="9468678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i="0">
                <a:solidFill>
                  <a:srgbClr val="000090"/>
                </a:solidFill>
                <a:latin typeface="Titillium WebBold"/>
                <a:ea typeface="+mj-ea"/>
                <a:cs typeface="Titillium WebBold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4400" dirty="0">
                <a:solidFill>
                  <a:schemeClr val="tx1"/>
                </a:solidFill>
                <a:latin typeface="+mj-lt"/>
              </a:rPr>
              <a:t>Churn Risk Model – Performance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64589" y="1851025"/>
            <a:ext cx="4560349" cy="3810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itchFamily="34" charset="0"/>
              </a:rPr>
              <a:t>Lift Chart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762750" y="1838960"/>
            <a:ext cx="3581400" cy="381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Calibri" pitchFamily="34" charset="0"/>
              </a:rPr>
              <a:t>Population Validation</a:t>
            </a:r>
          </a:p>
        </p:txBody>
      </p:sp>
      <p:sp>
        <p:nvSpPr>
          <p:cNvPr id="4" name="Oval 3"/>
          <p:cNvSpPr/>
          <p:nvPr/>
        </p:nvSpPr>
        <p:spPr>
          <a:xfrm>
            <a:off x="1905635" y="4217035"/>
            <a:ext cx="152400" cy="152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2788285" y="2981325"/>
            <a:ext cx="1676400" cy="838200"/>
          </a:xfrm>
          <a:prstGeom prst="wedgeRoundRectCallout">
            <a:avLst>
              <a:gd name="adj1" fmla="val -97560"/>
              <a:gd name="adj2" fmla="val 106199"/>
              <a:gd name="adj3" fmla="val 16667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Calibri" pitchFamily="34" charset="0"/>
              </a:rPr>
              <a:t>4.8 lift of churner prediction on the 1</a:t>
            </a:r>
            <a:r>
              <a:rPr lang="en-US" sz="1400" baseline="30000" dirty="0">
                <a:solidFill>
                  <a:schemeClr val="accent2"/>
                </a:solidFill>
                <a:latin typeface="Calibri" pitchFamily="34" charset="0"/>
              </a:rPr>
              <a:t>st</a:t>
            </a:r>
            <a:r>
              <a:rPr lang="en-US" sz="1400" dirty="0">
                <a:solidFill>
                  <a:schemeClr val="accent2"/>
                </a:solidFill>
                <a:latin typeface="Calibri" pitchFamily="34" charset="0"/>
              </a:rPr>
              <a:t> </a:t>
            </a:r>
            <a:r>
              <a:rPr lang="en-US" sz="1400" dirty="0" err="1">
                <a:solidFill>
                  <a:schemeClr val="accent2"/>
                </a:solidFill>
                <a:latin typeface="Calibri" pitchFamily="34" charset="0"/>
              </a:rPr>
              <a:t>decile</a:t>
            </a:r>
            <a:endParaRPr lang="en-US" sz="1400" dirty="0">
              <a:solidFill>
                <a:schemeClr val="accent2"/>
              </a:solidFill>
              <a:latin typeface="Calibri" pitchFamily="34" charset="0"/>
            </a:endParaRPr>
          </a:p>
        </p:txBody>
      </p:sp>
      <p:pic>
        <p:nvPicPr>
          <p:cNvPr id="2069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074" y="2324376"/>
            <a:ext cx="2612803" cy="3296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4038600" y="4800600"/>
            <a:ext cx="52578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056845" y="1219200"/>
            <a:ext cx="0" cy="35814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781300" y="1577992"/>
            <a:ext cx="1143000" cy="86490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itchFamily="34" charset="0"/>
              </a:rPr>
              <a:t>High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81300" y="2679700"/>
            <a:ext cx="1143000" cy="8649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itchFamily="34" charset="0"/>
              </a:rPr>
              <a:t>Med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81300" y="3783296"/>
            <a:ext cx="1143000" cy="864903"/>
          </a:xfrm>
          <a:prstGeom prst="rect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itchFamily="34" charset="0"/>
              </a:rPr>
              <a:t>Low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43400" y="4953000"/>
            <a:ext cx="12954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Low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867400" y="4953000"/>
            <a:ext cx="14478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Med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543800" y="4953000"/>
            <a:ext cx="1371600" cy="457200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High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44000" y="4854714"/>
            <a:ext cx="1066800" cy="703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Churn Risk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05100" y="819306"/>
            <a:ext cx="1219200" cy="703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Customer rating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343400" y="2679700"/>
            <a:ext cx="1295400" cy="196849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867400" y="3783296"/>
            <a:ext cx="3048000" cy="8649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67400" y="1573564"/>
            <a:ext cx="1447800" cy="1971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543800" y="1573563"/>
            <a:ext cx="1295400" cy="8648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542727" y="2679701"/>
            <a:ext cx="1295400" cy="86490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343400" y="1573563"/>
            <a:ext cx="1295400" cy="86483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191000" y="1417320"/>
            <a:ext cx="411480" cy="4114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4191000" y="2517251"/>
            <a:ext cx="411480" cy="4114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19789" y="1417320"/>
            <a:ext cx="411480" cy="4114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5719789" y="3663949"/>
            <a:ext cx="411480" cy="4114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8580120" y="1417320"/>
            <a:ext cx="411480" cy="4114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8580120" y="2478421"/>
            <a:ext cx="411480" cy="4114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67080" y="5300952"/>
            <a:ext cx="35763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lphaUcPeriod"/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</a:rPr>
              <a:t>Reassure anyway (good customer)</a:t>
            </a:r>
          </a:p>
          <a:p>
            <a:pPr marL="228600" indent="-228600">
              <a:buAutoNum type="alphaUcPeriod"/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</a:rPr>
              <a:t>No churn expected </a:t>
            </a:r>
          </a:p>
          <a:p>
            <a:pPr marL="228600" indent="-228600">
              <a:buAutoNum type="alphaUcPeriod"/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</a:rPr>
              <a:t>Will not churn but requires Sweetener (give campaign discount for </a:t>
            </a:r>
            <a:r>
              <a:rPr lang="en-US" sz="1200" b="1" dirty="0" err="1">
                <a:solidFill>
                  <a:srgbClr val="000000"/>
                </a:solidFill>
                <a:latin typeface="Calibri" pitchFamily="34" charset="0"/>
              </a:rPr>
              <a:t>voice,sms</a:t>
            </a:r>
            <a:r>
              <a:rPr lang="en-US" sz="1200" b="1" dirty="0">
                <a:solidFill>
                  <a:srgbClr val="000000"/>
                </a:solidFill>
                <a:latin typeface="Calibri" pitchFamily="34" charset="0"/>
              </a:rPr>
              <a:t>, or data)</a:t>
            </a:r>
          </a:p>
          <a:p>
            <a:pPr marL="228600" indent="-228600">
              <a:buAutoNum type="alphaUcPeriod"/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</a:rPr>
              <a:t>Not worth saving (bad customer)</a:t>
            </a:r>
          </a:p>
          <a:p>
            <a:pPr marL="228600" indent="-228600">
              <a:buAutoNum type="alphaUcPeriod"/>
            </a:pPr>
            <a:r>
              <a:rPr lang="en-US" sz="1200" b="1" dirty="0">
                <a:solidFill>
                  <a:srgbClr val="C00000"/>
                </a:solidFill>
                <a:latin typeface="Calibri" pitchFamily="34" charset="0"/>
              </a:rPr>
              <a:t>Will churn &amp; definitely worth saving</a:t>
            </a:r>
          </a:p>
          <a:p>
            <a:pPr marL="228600" indent="-228600">
              <a:buAutoNum type="alphaUcPeriod"/>
            </a:pPr>
            <a:r>
              <a:rPr lang="en-US" sz="1200" b="1" dirty="0">
                <a:solidFill>
                  <a:srgbClr val="C00000"/>
                </a:solidFill>
                <a:latin typeface="Calibri" pitchFamily="34" charset="0"/>
              </a:rPr>
              <a:t>Worth saving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67080" y="-2540"/>
            <a:ext cx="10515600" cy="730885"/>
          </a:xfrm>
        </p:spPr>
        <p:txBody>
          <a:bodyPr>
            <a:normAutofit/>
          </a:bodyPr>
          <a:lstStyle/>
          <a:p>
            <a:r>
              <a:rPr lang="en-US" dirty="0"/>
              <a:t>Grid Segmentation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27886" y="5714998"/>
            <a:ext cx="1786890" cy="641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i="1" dirty="0">
                <a:solidFill>
                  <a:schemeClr val="accent6"/>
                </a:solidFill>
                <a:latin typeface="Calibri" pitchFamily="34" charset="0"/>
              </a:rPr>
              <a:t>High risk: </a:t>
            </a:r>
            <a:r>
              <a:rPr lang="en-US" sz="1200" i="1" dirty="0" err="1">
                <a:solidFill>
                  <a:schemeClr val="accent6"/>
                </a:solidFill>
                <a:latin typeface="Calibri" pitchFamily="34" charset="0"/>
              </a:rPr>
              <a:t>decile</a:t>
            </a:r>
            <a:r>
              <a:rPr lang="en-US" sz="1200" i="1" dirty="0">
                <a:solidFill>
                  <a:schemeClr val="accent6"/>
                </a:solidFill>
                <a:latin typeface="Calibri" pitchFamily="34" charset="0"/>
              </a:rPr>
              <a:t> 1-2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i="1" dirty="0">
                <a:solidFill>
                  <a:schemeClr val="accent6"/>
                </a:solidFill>
                <a:latin typeface="Calibri" pitchFamily="34" charset="0"/>
              </a:rPr>
              <a:t>Medium risk: </a:t>
            </a:r>
            <a:r>
              <a:rPr lang="en-US" sz="1200" i="1" dirty="0" err="1">
                <a:solidFill>
                  <a:schemeClr val="accent6"/>
                </a:solidFill>
                <a:latin typeface="Calibri" pitchFamily="34" charset="0"/>
              </a:rPr>
              <a:t>decile</a:t>
            </a:r>
            <a:r>
              <a:rPr lang="en-US" sz="1200" i="1" dirty="0">
                <a:solidFill>
                  <a:schemeClr val="accent6"/>
                </a:solidFill>
                <a:latin typeface="Calibri" pitchFamily="34" charset="0"/>
              </a:rPr>
              <a:t> 3-6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i="1" dirty="0">
                <a:solidFill>
                  <a:schemeClr val="accent6"/>
                </a:solidFill>
                <a:latin typeface="Calibri" pitchFamily="34" charset="0"/>
              </a:rPr>
              <a:t>Low risk: </a:t>
            </a:r>
            <a:r>
              <a:rPr lang="en-US" sz="1200" i="1" dirty="0" err="1">
                <a:solidFill>
                  <a:schemeClr val="accent6"/>
                </a:solidFill>
                <a:latin typeface="Calibri" pitchFamily="34" charset="0"/>
              </a:rPr>
              <a:t>decile</a:t>
            </a:r>
            <a:r>
              <a:rPr lang="en-US" sz="1200" i="1" dirty="0">
                <a:solidFill>
                  <a:schemeClr val="accent6"/>
                </a:solidFill>
                <a:latin typeface="Calibri" pitchFamily="34" charset="0"/>
              </a:rPr>
              <a:t>  7-10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905719" y="5714999"/>
            <a:ext cx="2039620" cy="641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i="1" dirty="0">
                <a:solidFill>
                  <a:schemeClr val="accent6"/>
                </a:solidFill>
                <a:latin typeface="Calibri" pitchFamily="34" charset="0"/>
              </a:rPr>
              <a:t>High potential: 40K +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i="1" dirty="0">
                <a:solidFill>
                  <a:schemeClr val="accent6"/>
                </a:solidFill>
                <a:latin typeface="Calibri" pitchFamily="34" charset="0"/>
              </a:rPr>
              <a:t>Medium potential: 15-40K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i="1" dirty="0">
                <a:solidFill>
                  <a:schemeClr val="accent6"/>
                </a:solidFill>
                <a:latin typeface="Calibri" pitchFamily="34" charset="0"/>
              </a:rPr>
              <a:t>Low potential: &lt; 15K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85900" y="3869689"/>
            <a:ext cx="1219200" cy="733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000000"/>
                </a:solidFill>
                <a:latin typeface="Calibri" pitchFamily="34" charset="0"/>
              </a:rPr>
              <a:t>Customer value based </a:t>
            </a:r>
          </a:p>
          <a:p>
            <a:pPr algn="ctr"/>
            <a:r>
              <a:rPr lang="en-US" sz="1400" i="1" dirty="0">
                <a:solidFill>
                  <a:srgbClr val="000000"/>
                </a:solidFill>
                <a:latin typeface="Calibri" pitchFamily="34" charset="0"/>
              </a:rPr>
              <a:t>rating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</a:t>
            </a:r>
            <a:r>
              <a:rPr lang="en-US" dirty="0" err="1"/>
              <a:t>elayanan</a:t>
            </a:r>
            <a:r>
              <a:rPr lang="id-ID" dirty="0"/>
              <a:t> penyedia jasa Telekomunikasi yang </a:t>
            </a:r>
            <a:r>
              <a:rPr lang="en-US" dirty="0" err="1"/>
              <a:t>kompetitif</a:t>
            </a:r>
            <a:endParaRPr lang="id-ID" dirty="0"/>
          </a:p>
          <a:p>
            <a:r>
              <a:rPr lang="id-ID" dirty="0"/>
              <a:t>Perubahan jumlah pelanggan yang sangat dinamis</a:t>
            </a:r>
          </a:p>
          <a:p>
            <a:r>
              <a:rPr lang="id-ID" dirty="0"/>
              <a:t>Manajemen pelanggan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yang loyal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</a:t>
            </a:r>
            <a:r>
              <a:rPr lang="en-US" dirty="0" err="1"/>
              <a:t>telekomunikasi</a:t>
            </a:r>
            <a:r>
              <a:rPr lang="en-US" dirty="0"/>
              <a:t> </a:t>
            </a:r>
            <a:endParaRPr lang="id-ID" dirty="0"/>
          </a:p>
          <a:p>
            <a:endParaRPr lang="id-ID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Pendahuluan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Churn Rate</a:t>
            </a:r>
          </a:p>
          <a:p>
            <a:pPr lvl="1"/>
            <a:r>
              <a:rPr lang="id-ID" dirty="0"/>
              <a:t>ukuran jumlah orang atau benda yang masuk atau keluar dari suatu kelompok dalam jangka waktu tertentu</a:t>
            </a:r>
          </a:p>
          <a:p>
            <a:r>
              <a:rPr lang="id-ID" dirty="0"/>
              <a:t>Pada tahun 2010 Indonesia adalah pasar telepon seluler ke 3 terbesar di Dunia</a:t>
            </a:r>
          </a:p>
          <a:p>
            <a:r>
              <a:rPr lang="id-ID" dirty="0"/>
              <a:t>Fenomena persaingan tingkat kualitas layanan dan tarif antara provider sangat mempengaruhi churn rate</a:t>
            </a:r>
          </a:p>
          <a:p>
            <a:r>
              <a:rPr lang="id-ID" dirty="0"/>
              <a:t>Pengaruh Churn Rate ini sangat besar dampaknya bagi stabilitas financial dari sebuah perusahaan penyedia jasa telekomunikasi.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49351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457200" y="2438400"/>
            <a:ext cx="8153400" cy="1295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rgbClr val="01487D"/>
              </a:buClr>
            </a:pPr>
            <a:r>
              <a:rPr lang="en-US" sz="1600" dirty="0">
                <a:solidFill>
                  <a:srgbClr val="002060"/>
                </a:solidFill>
                <a:latin typeface="Calibri" pitchFamily="34" charset="0"/>
              </a:rPr>
              <a:t>We have 4 model segments</a:t>
            </a:r>
          </a:p>
          <a:p>
            <a:pPr marL="342900" indent="-342900">
              <a:buClr>
                <a:srgbClr val="01487D"/>
              </a:buClr>
              <a:buAutoNum type="arabicPeriod"/>
            </a:pPr>
            <a:r>
              <a:rPr lang="en-US" sz="1600" dirty="0">
                <a:solidFill>
                  <a:srgbClr val="002060"/>
                </a:solidFill>
                <a:latin typeface="Calibri" pitchFamily="34" charset="0"/>
              </a:rPr>
              <a:t>Conservative loyal (Tenure 12+ M, Non-smartphone)</a:t>
            </a:r>
          </a:p>
          <a:p>
            <a:pPr marL="342900" indent="-342900">
              <a:buClr>
                <a:srgbClr val="01487D"/>
              </a:buClr>
              <a:buAutoNum type="arabicPeriod"/>
            </a:pPr>
            <a:r>
              <a:rPr lang="en-US" sz="1600" dirty="0">
                <a:solidFill>
                  <a:srgbClr val="002060"/>
                </a:solidFill>
                <a:latin typeface="Calibri" pitchFamily="34" charset="0"/>
              </a:rPr>
              <a:t>High-end loyal (Tenure 12+ M, Smartphone)</a:t>
            </a:r>
          </a:p>
          <a:p>
            <a:pPr marL="342900" indent="-342900">
              <a:buClr>
                <a:srgbClr val="01487D"/>
              </a:buClr>
              <a:buFontTx/>
              <a:buAutoNum type="arabicPeriod"/>
            </a:pPr>
            <a:r>
              <a:rPr lang="en-US" sz="1600" dirty="0">
                <a:solidFill>
                  <a:srgbClr val="002060"/>
                </a:solidFill>
                <a:latin typeface="Calibri" pitchFamily="34" charset="0"/>
              </a:rPr>
              <a:t>Emerging potential (tenure 3-12 M)</a:t>
            </a:r>
          </a:p>
          <a:p>
            <a:pPr marL="342900" indent="-342900">
              <a:buClr>
                <a:srgbClr val="01487D"/>
              </a:buClr>
              <a:buAutoNum type="arabicPeriod"/>
            </a:pPr>
            <a:r>
              <a:rPr lang="en-US" sz="1600" dirty="0">
                <a:solidFill>
                  <a:srgbClr val="002060"/>
                </a:solidFill>
                <a:latin typeface="Calibri" pitchFamily="34" charset="0"/>
              </a:rPr>
              <a:t>Baby sitting period (tenure 0-3 M)</a:t>
            </a:r>
          </a:p>
          <a:p>
            <a:pPr marL="342900" indent="-342900">
              <a:buClr>
                <a:srgbClr val="01487D"/>
              </a:buClr>
              <a:buAutoNum type="arabicPeriod"/>
            </a:pPr>
            <a:endParaRPr lang="en-US" sz="1600" dirty="0">
              <a:solidFill>
                <a:srgbClr val="002060"/>
              </a:solidFill>
              <a:latin typeface="Calibri" pitchFamily="34" charset="0"/>
            </a:endParaRPr>
          </a:p>
          <a:p>
            <a:pPr marL="342900" indent="-342900">
              <a:buClr>
                <a:srgbClr val="01487D"/>
              </a:buClr>
              <a:buAutoNum type="arabicPeriod"/>
            </a:pPr>
            <a:endParaRPr lang="en-US" sz="1600" dirty="0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57200" y="914400"/>
            <a:ext cx="3200400" cy="3810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alibri" pitchFamily="34" charset="0"/>
              </a:rPr>
              <a:t>Objective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57200" y="1295400"/>
            <a:ext cx="8153400" cy="6096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Clr>
                <a:srgbClr val="01487D"/>
              </a:buClr>
              <a:buFont typeface="Arial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Calibri" pitchFamily="34" charset="0"/>
              </a:rPr>
              <a:t>To identify the subscriber who has high propensity to churn</a:t>
            </a:r>
          </a:p>
          <a:p>
            <a:pPr marL="285750" indent="-285750">
              <a:buClr>
                <a:srgbClr val="01487D"/>
              </a:buClr>
              <a:buFont typeface="Arial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Calibri" pitchFamily="34" charset="0"/>
              </a:rPr>
              <a:t>Tackle churn problem before customers lose engagement and churning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57200" y="2057400"/>
            <a:ext cx="32004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alibri" pitchFamily="34" charset="0"/>
              </a:rPr>
              <a:t>Model Type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7200" y="3886200"/>
            <a:ext cx="32004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alibri" pitchFamily="34" charset="0"/>
              </a:rPr>
              <a:t>Observation Period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62116" y="4267200"/>
            <a:ext cx="8153400" cy="21219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rgbClr val="01487D"/>
              </a:buClr>
            </a:pPr>
            <a:endParaRPr lang="en-US" sz="1400" dirty="0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40" name="Right Arrow 39"/>
          <p:cNvSpPr/>
          <p:nvPr/>
        </p:nvSpPr>
        <p:spPr bwMode="auto">
          <a:xfrm>
            <a:off x="914400" y="4800600"/>
            <a:ext cx="7239000" cy="914400"/>
          </a:xfrm>
          <a:prstGeom prst="rightArrow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05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13652" y="4267200"/>
            <a:ext cx="1034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i="1" dirty="0">
                <a:latin typeface="Calibri" pitchFamily="34" charset="0"/>
              </a:rPr>
              <a:t>Prediction/</a:t>
            </a:r>
          </a:p>
          <a:p>
            <a:pPr algn="ctr"/>
            <a:r>
              <a:rPr lang="en-US" sz="1200" b="1" i="1" dirty="0">
                <a:latin typeface="Calibri" pitchFamily="34" charset="0"/>
              </a:rPr>
              <a:t>Scoring Date </a:t>
            </a:r>
          </a:p>
          <a:p>
            <a:pPr algn="ctr"/>
            <a:r>
              <a:rPr lang="en-US" sz="1200" b="1" i="1" dirty="0">
                <a:latin typeface="Calibri" pitchFamily="34" charset="0"/>
              </a:rPr>
              <a:t>(D)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692582" y="4724400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latin typeface="Calibri" pitchFamily="34" charset="0"/>
              </a:rPr>
              <a:t>D+7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25210" y="4724400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latin typeface="Calibri" pitchFamily="34" charset="0"/>
              </a:rPr>
              <a:t>D+14</a:t>
            </a:r>
          </a:p>
        </p:txBody>
      </p:sp>
      <p:pic>
        <p:nvPicPr>
          <p:cNvPr id="54" name="Picture 4" descr="C:\Documents and Settings\mohamadb\My Documents\My Pictures\176851986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4191000"/>
            <a:ext cx="1016000" cy="1016000"/>
          </a:xfrm>
          <a:prstGeom prst="rect">
            <a:avLst/>
          </a:prstGeom>
          <a:noFill/>
        </p:spPr>
      </p:pic>
      <p:sp>
        <p:nvSpPr>
          <p:cNvPr id="62" name="Oval 61"/>
          <p:cNvSpPr/>
          <p:nvPr/>
        </p:nvSpPr>
        <p:spPr>
          <a:xfrm>
            <a:off x="1752600" y="4800600"/>
            <a:ext cx="838200" cy="835224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itchFamily="34" charset="0"/>
              </a:rPr>
              <a:t>M-2</a:t>
            </a:r>
          </a:p>
        </p:txBody>
      </p:sp>
      <p:sp>
        <p:nvSpPr>
          <p:cNvPr id="63" name="Oval 62"/>
          <p:cNvSpPr/>
          <p:nvPr/>
        </p:nvSpPr>
        <p:spPr>
          <a:xfrm>
            <a:off x="2590800" y="4800600"/>
            <a:ext cx="838200" cy="835224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itchFamily="34" charset="0"/>
              </a:rPr>
              <a:t>M-1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068444" y="5725180"/>
            <a:ext cx="693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i="1" dirty="0">
                <a:latin typeface="Calibri" pitchFamily="34" charset="0"/>
              </a:rPr>
              <a:t>Scoring </a:t>
            </a:r>
          </a:p>
          <a:p>
            <a:pPr algn="ctr"/>
            <a:r>
              <a:rPr lang="en-US" sz="1200" b="1" i="1" dirty="0">
                <a:latin typeface="Calibri" pitchFamily="34" charset="0"/>
              </a:rPr>
              <a:t>Date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84057" y="5576500"/>
            <a:ext cx="1228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i="1" dirty="0">
                <a:latin typeface="Calibri" pitchFamily="34" charset="0"/>
              </a:rPr>
              <a:t>7 days of silence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873761" y="5486400"/>
            <a:ext cx="677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i="1" dirty="0">
                <a:latin typeface="Calibri" pitchFamily="34" charset="0"/>
              </a:rPr>
              <a:t>Latency</a:t>
            </a:r>
          </a:p>
          <a:p>
            <a:pPr algn="ctr"/>
            <a:r>
              <a:rPr lang="en-US" sz="1200" b="1" i="1" dirty="0">
                <a:latin typeface="Calibri" pitchFamily="34" charset="0"/>
              </a:rPr>
              <a:t>Period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248400" y="5259388"/>
            <a:ext cx="914400" cy="0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239068" y="5105400"/>
            <a:ext cx="304800" cy="304800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806440" y="5105400"/>
            <a:ext cx="304800" cy="304800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97496" y="5105400"/>
            <a:ext cx="304800" cy="304800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739640" y="5257800"/>
            <a:ext cx="914400" cy="0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/>
        </p:nvSpPr>
        <p:spPr>
          <a:xfrm>
            <a:off x="457200" y="152400"/>
            <a:ext cx="70104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i="0">
                <a:solidFill>
                  <a:srgbClr val="000090"/>
                </a:solidFill>
                <a:latin typeface="Titillium WebBold"/>
                <a:ea typeface="+mj-ea"/>
                <a:cs typeface="Titillium WebBold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dirty="0"/>
              <a:t>Churn Risk Model – Predictors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6591" y="1028700"/>
            <a:ext cx="10827026" cy="3810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itchFamily="34" charset="0"/>
              </a:rPr>
              <a:t>Predictors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6591" y="1616765"/>
            <a:ext cx="10827026" cy="43997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i="1" dirty="0">
                <a:solidFill>
                  <a:srgbClr val="002060"/>
                </a:solidFill>
                <a:latin typeface="Calibri" pitchFamily="34" charset="0"/>
              </a:rPr>
              <a:t>Lower tenure (Masa </a:t>
            </a:r>
            <a:r>
              <a:rPr lang="en-US" sz="2400" i="1" dirty="0" err="1">
                <a:solidFill>
                  <a:srgbClr val="002060"/>
                </a:solidFill>
                <a:latin typeface="Calibri" pitchFamily="34" charset="0"/>
              </a:rPr>
              <a:t>Aktif</a:t>
            </a:r>
            <a:r>
              <a:rPr lang="en-US" sz="2400" i="1" dirty="0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en-US" sz="2400" i="1" dirty="0" err="1">
                <a:solidFill>
                  <a:srgbClr val="002060"/>
                </a:solidFill>
                <a:latin typeface="Calibri" pitchFamily="34" charset="0"/>
              </a:rPr>
              <a:t>Pelanggan</a:t>
            </a:r>
            <a:r>
              <a:rPr lang="en-US" sz="2400" i="1" dirty="0">
                <a:solidFill>
                  <a:srgbClr val="002060"/>
                </a:solidFill>
                <a:latin typeface="Calibri" pitchFamily="34" charset="0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i="1" dirty="0">
                <a:solidFill>
                  <a:srgbClr val="002060"/>
                </a:solidFill>
                <a:latin typeface="Calibri" pitchFamily="34" charset="0"/>
              </a:rPr>
              <a:t>Lower days with event (event </a:t>
            </a:r>
            <a:r>
              <a:rPr lang="en-US" sz="2400" i="1" dirty="0" err="1">
                <a:solidFill>
                  <a:srgbClr val="002060"/>
                </a:solidFill>
                <a:latin typeface="Calibri" pitchFamily="34" charset="0"/>
              </a:rPr>
              <a:t>telepon</a:t>
            </a:r>
            <a:r>
              <a:rPr lang="en-US" sz="2400" i="1" dirty="0">
                <a:solidFill>
                  <a:srgbClr val="002060"/>
                </a:solidFill>
                <a:latin typeface="Calibri" pitchFamily="34" charset="0"/>
              </a:rPr>
              <a:t>, </a:t>
            </a:r>
            <a:r>
              <a:rPr lang="en-US" sz="2400" i="1" dirty="0" err="1">
                <a:solidFill>
                  <a:srgbClr val="002060"/>
                </a:solidFill>
                <a:latin typeface="Calibri" pitchFamily="34" charset="0"/>
              </a:rPr>
              <a:t>sms</a:t>
            </a:r>
            <a:r>
              <a:rPr lang="en-US" sz="2400" i="1" dirty="0">
                <a:solidFill>
                  <a:srgbClr val="002060"/>
                </a:solidFill>
                <a:latin typeface="Calibri" pitchFamily="34" charset="0"/>
              </a:rPr>
              <a:t>, </a:t>
            </a:r>
            <a:r>
              <a:rPr lang="en-US" sz="2400" i="1" dirty="0" err="1">
                <a:solidFill>
                  <a:srgbClr val="002060"/>
                </a:solidFill>
                <a:latin typeface="Calibri" pitchFamily="34" charset="0"/>
              </a:rPr>
              <a:t>atau</a:t>
            </a:r>
            <a:r>
              <a:rPr lang="en-US" sz="2400" i="1" dirty="0">
                <a:solidFill>
                  <a:srgbClr val="002060"/>
                </a:solidFill>
                <a:latin typeface="Calibri" pitchFamily="34" charset="0"/>
              </a:rPr>
              <a:t> data)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i="1" dirty="0">
                <a:solidFill>
                  <a:srgbClr val="002060"/>
                </a:solidFill>
                <a:latin typeface="Calibri" pitchFamily="34" charset="0"/>
              </a:rPr>
              <a:t>Lower days attached to network (</a:t>
            </a:r>
            <a:r>
              <a:rPr lang="en-US" sz="2400" i="1" dirty="0" err="1">
                <a:solidFill>
                  <a:srgbClr val="002060"/>
                </a:solidFill>
                <a:latin typeface="Calibri" pitchFamily="34" charset="0"/>
              </a:rPr>
              <a:t>sinyal</a:t>
            </a:r>
            <a:r>
              <a:rPr lang="en-US" sz="2400" i="1" dirty="0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en-US" sz="2400" i="1" dirty="0" err="1">
                <a:solidFill>
                  <a:srgbClr val="002060"/>
                </a:solidFill>
                <a:latin typeface="Calibri" pitchFamily="34" charset="0"/>
              </a:rPr>
              <a:t>bts</a:t>
            </a:r>
            <a:r>
              <a:rPr lang="en-US" sz="2400" i="1" dirty="0">
                <a:solidFill>
                  <a:srgbClr val="002060"/>
                </a:solidFill>
                <a:latin typeface="Calibri" pitchFamily="34" charset="0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i="1" dirty="0">
                <a:solidFill>
                  <a:srgbClr val="002060"/>
                </a:solidFill>
                <a:latin typeface="Calibri" pitchFamily="34" charset="0"/>
              </a:rPr>
              <a:t>Lower units of event (</a:t>
            </a:r>
            <a:r>
              <a:rPr lang="en-US" sz="2400" i="1" dirty="0" err="1">
                <a:solidFill>
                  <a:srgbClr val="002060"/>
                </a:solidFill>
                <a:latin typeface="Calibri" pitchFamily="34" charset="0"/>
              </a:rPr>
              <a:t>jumlah</a:t>
            </a:r>
            <a:r>
              <a:rPr lang="en-US" sz="2400" i="1" dirty="0">
                <a:solidFill>
                  <a:srgbClr val="002060"/>
                </a:solidFill>
                <a:latin typeface="Calibri" pitchFamily="34" charset="0"/>
              </a:rPr>
              <a:t> event)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i="1" dirty="0">
                <a:solidFill>
                  <a:srgbClr val="002060"/>
                </a:solidFill>
                <a:latin typeface="Calibri" pitchFamily="34" charset="0"/>
              </a:rPr>
              <a:t>Lower influence social network (</a:t>
            </a:r>
            <a:r>
              <a:rPr lang="en-US" sz="2400" i="1" dirty="0" err="1">
                <a:solidFill>
                  <a:srgbClr val="002060"/>
                </a:solidFill>
                <a:latin typeface="Calibri" pitchFamily="34" charset="0"/>
              </a:rPr>
              <a:t>pengaruh</a:t>
            </a:r>
            <a:r>
              <a:rPr lang="en-US" sz="2400" i="1" dirty="0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en-US" sz="2400" i="1" dirty="0" err="1">
                <a:solidFill>
                  <a:srgbClr val="002060"/>
                </a:solidFill>
                <a:latin typeface="Calibri" pitchFamily="34" charset="0"/>
              </a:rPr>
              <a:t>dari</a:t>
            </a:r>
            <a:r>
              <a:rPr lang="en-US" sz="2400" i="1" dirty="0">
                <a:solidFill>
                  <a:srgbClr val="002060"/>
                </a:solidFill>
                <a:latin typeface="Calibri" pitchFamily="34" charset="0"/>
              </a:rPr>
              <a:t> social network)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i="1" dirty="0">
                <a:solidFill>
                  <a:srgbClr val="002060"/>
                </a:solidFill>
                <a:latin typeface="Calibri" pitchFamily="34" charset="0"/>
              </a:rPr>
              <a:t>Lower balance (</a:t>
            </a:r>
            <a:r>
              <a:rPr lang="en-US" sz="2400" i="1" dirty="0" err="1">
                <a:solidFill>
                  <a:srgbClr val="002060"/>
                </a:solidFill>
                <a:latin typeface="Calibri" pitchFamily="34" charset="0"/>
              </a:rPr>
              <a:t>ketersediaan</a:t>
            </a:r>
            <a:r>
              <a:rPr lang="en-US" sz="2400" i="1" dirty="0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en-US" sz="2400" i="1" dirty="0" err="1">
                <a:solidFill>
                  <a:srgbClr val="002060"/>
                </a:solidFill>
                <a:latin typeface="Calibri" pitchFamily="34" charset="0"/>
              </a:rPr>
              <a:t>sisa</a:t>
            </a:r>
            <a:r>
              <a:rPr lang="en-US" sz="2400" i="1" dirty="0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en-US" sz="2400" i="1" dirty="0" err="1">
                <a:solidFill>
                  <a:srgbClr val="002060"/>
                </a:solidFill>
                <a:latin typeface="Calibri" pitchFamily="34" charset="0"/>
              </a:rPr>
              <a:t>pulsa</a:t>
            </a:r>
            <a:r>
              <a:rPr lang="en-US" sz="2400" i="1" dirty="0">
                <a:solidFill>
                  <a:srgbClr val="002060"/>
                </a:solidFill>
                <a:latin typeface="Calibri" pitchFamily="34" charset="0"/>
              </a:rPr>
              <a:t> di handphone)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i="1" dirty="0">
                <a:solidFill>
                  <a:srgbClr val="002060"/>
                </a:solidFill>
                <a:latin typeface="Calibri" pitchFamily="34" charset="0"/>
              </a:rPr>
              <a:t>Lower amount reload (</a:t>
            </a:r>
            <a:r>
              <a:rPr lang="en-US" sz="2400" i="1" dirty="0" err="1">
                <a:solidFill>
                  <a:srgbClr val="002060"/>
                </a:solidFill>
                <a:latin typeface="Calibri" pitchFamily="34" charset="0"/>
              </a:rPr>
              <a:t>jumlah</a:t>
            </a:r>
            <a:r>
              <a:rPr lang="en-US" sz="2400" i="1" dirty="0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en-US" sz="2400" i="1" dirty="0" err="1">
                <a:solidFill>
                  <a:srgbClr val="002060"/>
                </a:solidFill>
                <a:latin typeface="Calibri" pitchFamily="34" charset="0"/>
              </a:rPr>
              <a:t>pengisian</a:t>
            </a:r>
            <a:r>
              <a:rPr lang="en-US" sz="2400" i="1" dirty="0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en-US" sz="2400" i="1" dirty="0" err="1">
                <a:solidFill>
                  <a:srgbClr val="002060"/>
                </a:solidFill>
                <a:latin typeface="Calibri" pitchFamily="34" charset="0"/>
              </a:rPr>
              <a:t>pulsa</a:t>
            </a:r>
            <a:r>
              <a:rPr lang="en-US" sz="2400" i="1" dirty="0">
                <a:solidFill>
                  <a:srgbClr val="002060"/>
                </a:solidFill>
                <a:latin typeface="Calibri" pitchFamily="34" charset="0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i="1" dirty="0">
                <a:solidFill>
                  <a:srgbClr val="002060"/>
                </a:solidFill>
                <a:latin typeface="Calibri" pitchFamily="34" charset="0"/>
              </a:rPr>
              <a:t>Closer to the most recent reload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i="1" dirty="0">
                <a:solidFill>
                  <a:srgbClr val="002060"/>
                </a:solidFill>
                <a:latin typeface="Calibri" pitchFamily="34" charset="0"/>
              </a:rPr>
              <a:t>Closer to grace date (masa </a:t>
            </a:r>
            <a:r>
              <a:rPr lang="en-US" sz="2400" i="1" dirty="0" err="1">
                <a:solidFill>
                  <a:srgbClr val="002060"/>
                </a:solidFill>
                <a:latin typeface="Calibri" pitchFamily="34" charset="0"/>
              </a:rPr>
              <a:t>tenggang</a:t>
            </a:r>
            <a:r>
              <a:rPr lang="en-US" sz="2400" i="1" dirty="0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en-US" sz="2400" i="1" dirty="0" err="1">
                <a:solidFill>
                  <a:srgbClr val="002060"/>
                </a:solidFill>
                <a:latin typeface="Calibri" pitchFamily="34" charset="0"/>
              </a:rPr>
              <a:t>kartu</a:t>
            </a:r>
            <a:r>
              <a:rPr lang="en-US" sz="2400" i="1" dirty="0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en-US" sz="2400" i="1" dirty="0" err="1">
                <a:solidFill>
                  <a:srgbClr val="002060"/>
                </a:solidFill>
                <a:latin typeface="Calibri" pitchFamily="34" charset="0"/>
              </a:rPr>
              <a:t>pelanggan</a:t>
            </a:r>
            <a:r>
              <a:rPr lang="en-US" sz="2400" i="1" dirty="0">
                <a:solidFill>
                  <a:srgbClr val="002060"/>
                </a:solidFill>
                <a:latin typeface="Calibri" pitchFamily="34" charset="0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i="1" dirty="0">
                <a:solidFill>
                  <a:srgbClr val="002060"/>
                </a:solidFill>
                <a:latin typeface="Calibri" pitchFamily="34" charset="0"/>
              </a:rPr>
              <a:t>Frequent device change (distinct IMEI)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119783"/>
            <a:ext cx="8831179" cy="858786"/>
          </a:xfrm>
        </p:spPr>
        <p:txBody>
          <a:bodyPr/>
          <a:lstStyle/>
          <a:p>
            <a:r>
              <a:rPr lang="en-US" dirty="0"/>
              <a:t>Active Subscriber  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84"/>
          <a:stretch/>
        </p:blipFill>
        <p:spPr bwMode="auto">
          <a:xfrm>
            <a:off x="762000" y="1155032"/>
            <a:ext cx="10167016" cy="4957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2608" y="6112042"/>
            <a:ext cx="954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*) </a:t>
            </a:r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yang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(attached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bts</a:t>
            </a:r>
            <a:r>
              <a:rPr lang="en-US" dirty="0"/>
              <a:t> network </a:t>
            </a:r>
            <a:r>
              <a:rPr lang="en-US" dirty="0" err="1"/>
              <a:t>seleama</a:t>
            </a:r>
            <a:r>
              <a:rPr lang="en-US" dirty="0"/>
              <a:t> 7 </a:t>
            </a:r>
            <a:r>
              <a:rPr lang="en-US" dirty="0" err="1"/>
              <a:t>hari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27"/>
          <a:stretch/>
        </p:blipFill>
        <p:spPr bwMode="auto">
          <a:xfrm>
            <a:off x="570164" y="978569"/>
            <a:ext cx="10338468" cy="549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762000" y="119783"/>
            <a:ext cx="8831179" cy="858786"/>
          </a:xfrm>
        </p:spPr>
        <p:txBody>
          <a:bodyPr/>
          <a:lstStyle/>
          <a:p>
            <a:r>
              <a:rPr lang="en-US" dirty="0"/>
              <a:t>Grace Subscriber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0164" y="6468815"/>
            <a:ext cx="954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*) </a:t>
            </a:r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yang </a:t>
            </a:r>
            <a:r>
              <a:rPr lang="en-US" dirty="0" err="1"/>
              <a:t>memasuki</a:t>
            </a:r>
            <a:r>
              <a:rPr lang="en-US" dirty="0"/>
              <a:t> masa </a:t>
            </a:r>
            <a:r>
              <a:rPr lang="en-US" dirty="0" err="1"/>
              <a:t>tenggang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(Grace)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835" y="152400"/>
            <a:ext cx="11180445" cy="609600"/>
          </a:xfrm>
        </p:spPr>
        <p:txBody>
          <a:bodyPr>
            <a:normAutofit/>
          </a:bodyPr>
          <a:lstStyle/>
          <a:p>
            <a:r>
              <a:rPr lang="en-US" sz="3600" dirty="0"/>
              <a:t>Heatmap Churn Subscriber based on tenure and device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C97E82E-61BA-449F-9DD9-B190DCA4A337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63853" y="828262"/>
            <a:ext cx="10369191" cy="6029738"/>
            <a:chOff x="357289" y="824286"/>
            <a:chExt cx="8177111" cy="5642388"/>
          </a:xfrm>
        </p:grpSpPr>
        <p:pic>
          <p:nvPicPr>
            <p:cNvPr id="1434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289" y="824287"/>
              <a:ext cx="8165681" cy="5642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ounded Rectangle 5"/>
            <p:cNvSpPr/>
            <p:nvPr/>
          </p:nvSpPr>
          <p:spPr>
            <a:xfrm>
              <a:off x="2895600" y="824287"/>
              <a:ext cx="2438400" cy="4814513"/>
            </a:xfrm>
            <a:prstGeom prst="roundRect">
              <a:avLst>
                <a:gd name="adj" fmla="val 8334"/>
              </a:avLst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68719" y="824287"/>
              <a:ext cx="2450681" cy="4814513"/>
            </a:xfrm>
            <a:prstGeom prst="roundRect">
              <a:avLst>
                <a:gd name="adj" fmla="val 7813"/>
              </a:avLst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334000" y="3733800"/>
              <a:ext cx="3200400" cy="2084012"/>
            </a:xfrm>
            <a:prstGeom prst="roundRect">
              <a:avLst>
                <a:gd name="adj" fmla="val 6522"/>
              </a:avLst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874520" y="921414"/>
              <a:ext cx="411480" cy="4114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312920" y="922020"/>
              <a:ext cx="411480" cy="4114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7467600" y="3801774"/>
              <a:ext cx="411480" cy="4114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4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334000" y="824286"/>
              <a:ext cx="3200400" cy="2909514"/>
            </a:xfrm>
            <a:prstGeom prst="roundRect">
              <a:avLst>
                <a:gd name="adj" fmla="val 6522"/>
              </a:avLst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467600" y="960120"/>
              <a:ext cx="411480" cy="4114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3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3570" y="8255"/>
            <a:ext cx="10515600" cy="1325563"/>
          </a:xfrm>
        </p:spPr>
        <p:txBody>
          <a:bodyPr/>
          <a:lstStyle/>
          <a:p>
            <a:r>
              <a:rPr lang="en-US" dirty="0"/>
              <a:t>Significant variables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C97E82E-61BA-449F-9DD9-B190DCA4A337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21439" y="945357"/>
            <a:ext cx="3581400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>
                <a:solidFill>
                  <a:srgbClr val="002060"/>
                </a:solidFill>
                <a:latin typeface="Calibri" pitchFamily="34" charset="0"/>
              </a:rPr>
              <a:t>Total Days With Event current month </a:t>
            </a:r>
          </a:p>
        </p:txBody>
      </p:sp>
      <p:pic>
        <p:nvPicPr>
          <p:cNvPr id="15362" name="Picture 2" descr="Z:\Users\Rifan\DWE_C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69" y="1401564"/>
            <a:ext cx="5267315" cy="191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904689" y="4057606"/>
            <a:ext cx="3581400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>
                <a:solidFill>
                  <a:srgbClr val="002060"/>
                </a:solidFill>
                <a:latin typeface="Calibri" pitchFamily="34" charset="0"/>
              </a:rPr>
              <a:t>Total Days With GPRS (Internet) current month </a:t>
            </a:r>
          </a:p>
        </p:txBody>
      </p:sp>
      <p:pic>
        <p:nvPicPr>
          <p:cNvPr id="15363" name="Picture 3" descr="Z:\Users\Rifan\DWG_C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69" y="4515961"/>
            <a:ext cx="5267315" cy="183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40605" y="3315684"/>
            <a:ext cx="4888442" cy="4883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rgbClr val="002060"/>
                </a:solidFill>
                <a:latin typeface="Calibri" pitchFamily="34" charset="0"/>
              </a:rPr>
              <a:t>Subs with lesser DWE in current month are more likely to be sleeper (</a:t>
            </a:r>
            <a:r>
              <a:rPr lang="en-US" sz="1400" i="1" dirty="0" err="1">
                <a:solidFill>
                  <a:srgbClr val="002060"/>
                </a:solidFill>
                <a:latin typeface="Calibri" pitchFamily="34" charset="0"/>
              </a:rPr>
              <a:t>tidak</a:t>
            </a:r>
            <a:r>
              <a:rPr lang="en-US" sz="1400" i="1" dirty="0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en-US" sz="1400" i="1" dirty="0" err="1">
                <a:solidFill>
                  <a:srgbClr val="002060"/>
                </a:solidFill>
                <a:latin typeface="Calibri" pitchFamily="34" charset="0"/>
              </a:rPr>
              <a:t>melakukan</a:t>
            </a:r>
            <a:r>
              <a:rPr lang="en-US" sz="1400" i="1" dirty="0">
                <a:solidFill>
                  <a:srgbClr val="002060"/>
                </a:solidFill>
                <a:latin typeface="Calibri" pitchFamily="34" charset="0"/>
              </a:rPr>
              <a:t> event </a:t>
            </a:r>
            <a:r>
              <a:rPr lang="en-US" sz="1400" i="1" dirty="0" err="1">
                <a:solidFill>
                  <a:srgbClr val="002060"/>
                </a:solidFill>
                <a:latin typeface="Calibri" pitchFamily="34" charset="0"/>
              </a:rPr>
              <a:t>telepon,sms</a:t>
            </a:r>
            <a:r>
              <a:rPr lang="en-US" sz="1400" i="1" dirty="0">
                <a:solidFill>
                  <a:srgbClr val="002060"/>
                </a:solidFill>
                <a:latin typeface="Calibri" pitchFamily="34" charset="0"/>
              </a:rPr>
              <a:t>, </a:t>
            </a:r>
            <a:r>
              <a:rPr lang="en-US" sz="1400" i="1" dirty="0" err="1">
                <a:solidFill>
                  <a:srgbClr val="002060"/>
                </a:solidFill>
                <a:latin typeface="Calibri" pitchFamily="34" charset="0"/>
              </a:rPr>
              <a:t>atau</a:t>
            </a:r>
            <a:r>
              <a:rPr lang="en-US" sz="1400" i="1" dirty="0">
                <a:solidFill>
                  <a:srgbClr val="002060"/>
                </a:solidFill>
                <a:latin typeface="Calibri" pitchFamily="34" charset="0"/>
              </a:rPr>
              <a:t> data)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1168" y="6352359"/>
            <a:ext cx="4888442" cy="3692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rgbClr val="002060"/>
                </a:solidFill>
                <a:latin typeface="Calibri" pitchFamily="34" charset="0"/>
              </a:rPr>
              <a:t>Subs with lesser DWG in current month are more likely to be sleeper </a:t>
            </a:r>
          </a:p>
        </p:txBody>
      </p:sp>
      <p:pic>
        <p:nvPicPr>
          <p:cNvPr id="10" name="Picture 3" descr="Z:\Users\Rifan\INFLUENCE_VALU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593" y="1440241"/>
            <a:ext cx="5374311" cy="187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6305874" y="3315684"/>
            <a:ext cx="5563748" cy="4883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rgbClr val="002060"/>
                </a:solidFill>
                <a:latin typeface="Calibri" pitchFamily="34" charset="0"/>
              </a:rPr>
              <a:t>Subs who switching SIM to different phone are more likely to be sleeper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090333" y="925148"/>
            <a:ext cx="3581400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>
                <a:solidFill>
                  <a:srgbClr val="002060"/>
                </a:solidFill>
                <a:latin typeface="Calibri" pitchFamily="34" charset="0"/>
              </a:rPr>
              <a:t>Distinct IMEI (Phone switch)</a:t>
            </a:r>
          </a:p>
        </p:txBody>
      </p:sp>
      <p:pic>
        <p:nvPicPr>
          <p:cNvPr id="14" name="Picture 2" descr="Z:\Users\Rifan\UNIT_VOC_ONNET_WM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593" y="4438606"/>
            <a:ext cx="5374311" cy="1913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6400592" y="6352359"/>
            <a:ext cx="5469029" cy="3692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rgbClr val="002060"/>
                </a:solidFill>
                <a:latin typeface="Calibri" pitchFamily="34" charset="0"/>
              </a:rPr>
              <a:t>Subs with lesser voice unit in the current week are more likely to be sleeper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90333" y="3981050"/>
            <a:ext cx="3581400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>
                <a:solidFill>
                  <a:srgbClr val="002060"/>
                </a:solidFill>
                <a:latin typeface="Calibri" pitchFamily="34" charset="0"/>
              </a:rPr>
              <a:t>Total Voice unit (total </a:t>
            </a:r>
            <a:r>
              <a:rPr lang="en-US" sz="1600" b="1" u="sng" dirty="0" err="1">
                <a:solidFill>
                  <a:srgbClr val="002060"/>
                </a:solidFill>
                <a:latin typeface="Calibri" pitchFamily="34" charset="0"/>
              </a:rPr>
              <a:t>menit</a:t>
            </a:r>
            <a:r>
              <a:rPr lang="en-US" sz="1600" b="1" u="sng" dirty="0">
                <a:solidFill>
                  <a:srgbClr val="002060"/>
                </a:solidFill>
                <a:latin typeface="Calibri" pitchFamily="34" charset="0"/>
              </a:rPr>
              <a:t> per </a:t>
            </a:r>
            <a:r>
              <a:rPr lang="en-US" sz="1600" b="1" u="sng" dirty="0" err="1">
                <a:solidFill>
                  <a:srgbClr val="002060"/>
                </a:solidFill>
                <a:latin typeface="Calibri" pitchFamily="34" charset="0"/>
              </a:rPr>
              <a:t>telepon</a:t>
            </a:r>
            <a:r>
              <a:rPr lang="en-US" sz="1600" b="1" u="sng" dirty="0">
                <a:solidFill>
                  <a:srgbClr val="002060"/>
                </a:solidFill>
                <a:latin typeface="Calibri" pitchFamily="34" charset="0"/>
              </a:rPr>
              <a:t>) current week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645</Words>
  <Application>Microsoft Office PowerPoint</Application>
  <PresentationFormat>Widescreen</PresentationFormat>
  <Paragraphs>124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Titillium WebBold</vt:lpstr>
      <vt:lpstr>Office Theme</vt:lpstr>
      <vt:lpstr>Predictive Churn Risk Model in Telco </vt:lpstr>
      <vt:lpstr>Latar Belakang</vt:lpstr>
      <vt:lpstr>Pendahuluan</vt:lpstr>
      <vt:lpstr>PowerPoint Presentation</vt:lpstr>
      <vt:lpstr>PowerPoint Presentation</vt:lpstr>
      <vt:lpstr>Active Subscriber  </vt:lpstr>
      <vt:lpstr>Grace Subscriber </vt:lpstr>
      <vt:lpstr>Heatmap Churn Subscriber based on tenure and device</vt:lpstr>
      <vt:lpstr>Significant variables</vt:lpstr>
      <vt:lpstr>Significant variables</vt:lpstr>
      <vt:lpstr>Significant variables</vt:lpstr>
      <vt:lpstr>PowerPoint Presentation</vt:lpstr>
      <vt:lpstr>Grid Segmentation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DSI Bootcamp</dc:title>
  <dc:creator>FEBTIO ADI WIBAWANTO</dc:creator>
  <cp:lastModifiedBy>FEBTIO ADI WIBAWANTO</cp:lastModifiedBy>
  <cp:revision>12</cp:revision>
  <dcterms:created xsi:type="dcterms:W3CDTF">2016-11-26T03:53:59Z</dcterms:created>
  <dcterms:modified xsi:type="dcterms:W3CDTF">2017-02-24T16:02:54Z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