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2"/>
  </p:notesMasterIdLst>
  <p:sldIdLst>
    <p:sldId id="256" r:id="rId2"/>
    <p:sldId id="258" r:id="rId3"/>
    <p:sldId id="257" r:id="rId4"/>
    <p:sldId id="259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0E03"/>
    <a:srgbClr val="D35D5D"/>
    <a:srgbClr val="391A05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7F79F1-07D8-4711-8843-A75414D76889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BF2903-69D9-45F1-830A-9D7D69643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178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BF2903-69D9-45F1-830A-9D7D6964314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7758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4C56A-7625-4389-B1EE-324817CD453A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A9C09-6E54-43A4-82E7-3B2156B47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756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4C56A-7625-4389-B1EE-324817CD453A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A9C09-6E54-43A4-82E7-3B2156B47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794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5F64C56A-7625-4389-B1EE-324817CD453A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772A9C09-6E54-43A4-82E7-3B2156B47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727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4C56A-7625-4389-B1EE-324817CD453A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A9C09-6E54-43A4-82E7-3B2156B47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360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F64C56A-7625-4389-B1EE-324817CD453A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72A9C09-6E54-43A4-82E7-3B2156B47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902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4C56A-7625-4389-B1EE-324817CD453A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A9C09-6E54-43A4-82E7-3B2156B47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125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4C56A-7625-4389-B1EE-324817CD453A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A9C09-6E54-43A4-82E7-3B2156B47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004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4C56A-7625-4389-B1EE-324817CD453A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A9C09-6E54-43A4-82E7-3B2156B47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388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4C56A-7625-4389-B1EE-324817CD453A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A9C09-6E54-43A4-82E7-3B2156B47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370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4C56A-7625-4389-B1EE-324817CD453A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A9C09-6E54-43A4-82E7-3B2156B47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649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4C56A-7625-4389-B1EE-324817CD453A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A9C09-6E54-43A4-82E7-3B2156B47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263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5F64C56A-7625-4389-B1EE-324817CD453A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772A9C09-6E54-43A4-82E7-3B2156B47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8377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stop-words-list-bahasa-indonesia.blogspot.co.id/2012/09/daftar-stop-words-list-bahasa-indonesia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5300" dirty="0" smtClean="0"/>
              <a:t>Topic Mining of Google </a:t>
            </a:r>
            <a:r>
              <a:rPr lang="en-US" sz="5300" smtClean="0"/>
              <a:t>Play Review :  </a:t>
            </a:r>
            <a:r>
              <a:rPr lang="en-US" sz="5300" dirty="0" smtClean="0"/>
              <a:t/>
            </a:r>
            <a:br>
              <a:rPr lang="en-US" sz="5300" dirty="0" smtClean="0"/>
            </a:br>
            <a:r>
              <a:rPr lang="en-US" sz="4000" dirty="0" smtClean="0"/>
              <a:t>handling Text Data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206240"/>
            <a:ext cx="9144000" cy="1099265"/>
          </a:xfrm>
        </p:spPr>
        <p:txBody>
          <a:bodyPr/>
          <a:lstStyle/>
          <a:p>
            <a:r>
              <a:rPr lang="en-US" dirty="0" err="1" smtClean="0"/>
              <a:t>Galih</a:t>
            </a:r>
            <a:r>
              <a:rPr lang="en-US" dirty="0" smtClean="0"/>
              <a:t> </a:t>
            </a:r>
            <a:r>
              <a:rPr lang="en-US" dirty="0" err="1" smtClean="0"/>
              <a:t>Rizky</a:t>
            </a:r>
            <a:r>
              <a:rPr lang="en-US" dirty="0" smtClean="0"/>
              <a:t> R </a:t>
            </a:r>
            <a:r>
              <a:rPr lang="en-US" dirty="0"/>
              <a:t>- DSI Bootcamp </a:t>
            </a:r>
            <a:r>
              <a:rPr lang="en-US" dirty="0" smtClean="0"/>
              <a:t>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0650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</a:t>
            </a:r>
            <a:endParaRPr lang="en-US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1132" y="2560209"/>
            <a:ext cx="5140406" cy="4206875"/>
          </a:xfrm>
        </p:spPr>
      </p:pic>
      <p:pic>
        <p:nvPicPr>
          <p:cNvPr id="4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289298" y="1958331"/>
            <a:ext cx="6481834" cy="427127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1132" y="1079031"/>
            <a:ext cx="3540457" cy="1593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803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Problem: </a:t>
            </a:r>
          </a:p>
          <a:p>
            <a:pPr lvl="1"/>
            <a:r>
              <a:rPr lang="en-US" sz="2800" dirty="0"/>
              <a:t>Too much reviews, too little time to observe one-by-one</a:t>
            </a:r>
          </a:p>
          <a:p>
            <a:pPr lvl="1"/>
            <a:r>
              <a:rPr lang="en-US" sz="2800" dirty="0"/>
              <a:t>The higher-ups want to know the big picture, </a:t>
            </a:r>
            <a:r>
              <a:rPr lang="en-US" sz="2800" dirty="0" smtClean="0"/>
              <a:t>fast</a:t>
            </a:r>
          </a:p>
          <a:p>
            <a:pPr lvl="1"/>
            <a:r>
              <a:rPr lang="en-US" sz="2800" dirty="0" smtClean="0"/>
              <a:t>Need quick update to what people think about your app</a:t>
            </a:r>
            <a:endParaRPr lang="en-US" sz="2800" dirty="0"/>
          </a:p>
          <a:p>
            <a:pPr marL="457200" lvl="1" indent="0">
              <a:buNone/>
            </a:pPr>
            <a:endParaRPr lang="en-US" sz="2800" dirty="0"/>
          </a:p>
          <a:p>
            <a:r>
              <a:rPr lang="en-US" sz="2800" dirty="0" smtClean="0"/>
              <a:t>Suggested Solution :</a:t>
            </a:r>
          </a:p>
          <a:p>
            <a:pPr lvl="1"/>
            <a:r>
              <a:rPr lang="en-US" sz="2800" dirty="0" smtClean="0"/>
              <a:t>Topic Analysis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21939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348040" y="1787856"/>
            <a:ext cx="1650139" cy="126924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Gathering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4075045" y="2846801"/>
            <a:ext cx="1650139" cy="1269241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Wrangling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5802050" y="3901234"/>
            <a:ext cx="1650139" cy="1269241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Analysis </a:t>
            </a:r>
          </a:p>
          <a:p>
            <a:pPr algn="ctr"/>
            <a:r>
              <a:rPr lang="en-US" dirty="0" smtClean="0"/>
              <a:t>(in this case, topic analysis)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7529055" y="4945491"/>
            <a:ext cx="1650139" cy="1269241"/>
          </a:xfrm>
          <a:prstGeom prst="roundRect">
            <a:avLst/>
          </a:prstGeom>
          <a:solidFill>
            <a:srgbClr val="391A05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Visualize and Present</a:t>
            </a:r>
            <a:endParaRPr lang="en-US" dirty="0"/>
          </a:p>
        </p:txBody>
      </p:sp>
      <p:sp>
        <p:nvSpPr>
          <p:cNvPr id="12" name="Bent-Up Arrow 11"/>
          <p:cNvSpPr/>
          <p:nvPr/>
        </p:nvSpPr>
        <p:spPr>
          <a:xfrm rot="5400000">
            <a:off x="3143592" y="3064934"/>
            <a:ext cx="626556" cy="805218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Bent-Up Arrow 12"/>
          <p:cNvSpPr/>
          <p:nvPr/>
        </p:nvSpPr>
        <p:spPr>
          <a:xfrm rot="5400000">
            <a:off x="4914128" y="4161648"/>
            <a:ext cx="626556" cy="805218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Bent-Up Arrow 13"/>
          <p:cNvSpPr/>
          <p:nvPr/>
        </p:nvSpPr>
        <p:spPr>
          <a:xfrm rot="5400000">
            <a:off x="6716450" y="5148612"/>
            <a:ext cx="626556" cy="805218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610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Gathering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Raw Data Download : Google Play Developer Console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5588" y="163287"/>
            <a:ext cx="2446980" cy="205425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113" y="2419381"/>
            <a:ext cx="6697010" cy="360095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1508" y="3757158"/>
            <a:ext cx="7554379" cy="2972215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8529058" y="2302154"/>
            <a:ext cx="3205308" cy="17414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Or, from anywhere else</a:t>
            </a:r>
          </a:p>
          <a:p>
            <a:pPr lvl="1"/>
            <a:r>
              <a:rPr lang="en-US" dirty="0" smtClean="0"/>
              <a:t>Web Scraping</a:t>
            </a:r>
          </a:p>
          <a:p>
            <a:pPr lvl="1"/>
            <a:r>
              <a:rPr lang="en-US" dirty="0" smtClean="0"/>
              <a:t>API Services</a:t>
            </a:r>
          </a:p>
          <a:p>
            <a:pPr lvl="1"/>
            <a:r>
              <a:rPr lang="en-US" dirty="0" smtClean="0"/>
              <a:t>Manual Writing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410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Wrangling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Tricky Part :  Text Data Preprocessing (Especially for Bahasa Indonesia)</a:t>
            </a:r>
          </a:p>
          <a:p>
            <a:endParaRPr lang="en-US" dirty="0"/>
          </a:p>
        </p:txBody>
      </p:sp>
      <p:pic>
        <p:nvPicPr>
          <p:cNvPr id="1026" name="Picture 2" descr="ss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7861" y="2797792"/>
            <a:ext cx="9076278" cy="3665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5422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Wrangling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Detail : </a:t>
            </a:r>
            <a:endParaRPr lang="en-US" dirty="0"/>
          </a:p>
        </p:txBody>
      </p:sp>
      <p:sp>
        <p:nvSpPr>
          <p:cNvPr id="7" name="Pentagon 6"/>
          <p:cNvSpPr/>
          <p:nvPr/>
        </p:nvSpPr>
        <p:spPr>
          <a:xfrm>
            <a:off x="8550326" y="3132154"/>
            <a:ext cx="3070746" cy="1965277"/>
          </a:xfrm>
          <a:prstGeom prst="homePlat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Transform to </a:t>
            </a:r>
          </a:p>
          <a:p>
            <a:pPr algn="ctr"/>
            <a:r>
              <a:rPr lang="en-US" sz="2000" b="1" dirty="0" smtClean="0"/>
              <a:t>Stem Words</a:t>
            </a:r>
            <a:endParaRPr lang="en-US" sz="2000" b="1" dirty="0"/>
          </a:p>
        </p:txBody>
      </p:sp>
      <p:sp>
        <p:nvSpPr>
          <p:cNvPr id="6" name="Pentagon 5"/>
          <p:cNvSpPr/>
          <p:nvPr/>
        </p:nvSpPr>
        <p:spPr>
          <a:xfrm>
            <a:off x="6077806" y="3116234"/>
            <a:ext cx="3070746" cy="1965277"/>
          </a:xfrm>
          <a:prstGeom prst="homePlat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Remove </a:t>
            </a:r>
          </a:p>
          <a:p>
            <a:pPr algn="ctr"/>
            <a:r>
              <a:rPr lang="en-US" sz="2000" b="1" dirty="0" err="1" smtClean="0"/>
              <a:t>Stopwords</a:t>
            </a:r>
            <a:endParaRPr lang="en-US" sz="2000" b="1" dirty="0"/>
          </a:p>
        </p:txBody>
      </p:sp>
      <p:sp>
        <p:nvSpPr>
          <p:cNvPr id="5" name="Pentagon 4"/>
          <p:cNvSpPr/>
          <p:nvPr/>
        </p:nvSpPr>
        <p:spPr>
          <a:xfrm>
            <a:off x="3564342" y="3113962"/>
            <a:ext cx="3070746" cy="1965277"/>
          </a:xfrm>
          <a:prstGeom prst="homePlate">
            <a:avLst/>
          </a:prstGeom>
          <a:solidFill>
            <a:srgbClr val="D35D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Make them all</a:t>
            </a:r>
          </a:p>
          <a:p>
            <a:pPr algn="ctr"/>
            <a:r>
              <a:rPr lang="en-US" sz="2000" b="1" dirty="0" smtClean="0"/>
              <a:t>lower case</a:t>
            </a:r>
            <a:endParaRPr lang="en-US" sz="2000" b="1" dirty="0"/>
          </a:p>
        </p:txBody>
      </p:sp>
      <p:sp>
        <p:nvSpPr>
          <p:cNvPr id="4" name="Pentagon 3"/>
          <p:cNvSpPr/>
          <p:nvPr/>
        </p:nvSpPr>
        <p:spPr>
          <a:xfrm>
            <a:off x="968991" y="3111690"/>
            <a:ext cx="3070746" cy="1965277"/>
          </a:xfrm>
          <a:prstGeom prst="homePlat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 </a:t>
            </a:r>
            <a:r>
              <a:rPr lang="en-US" sz="2000" b="1" dirty="0" smtClean="0">
                <a:solidFill>
                  <a:srgbClr val="1F0E03"/>
                </a:solidFill>
              </a:rPr>
              <a:t>Remove Punctuation. Numbers, and Whitespace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999799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Stop 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i.e. </a:t>
            </a:r>
            <a:r>
              <a:rPr lang="en-US" dirty="0" err="1" smtClean="0"/>
              <a:t>dan</a:t>
            </a:r>
            <a:r>
              <a:rPr lang="en-US" dirty="0" smtClean="0"/>
              <a:t>, di, </a:t>
            </a:r>
            <a:r>
              <a:rPr lang="en-US" dirty="0" err="1"/>
              <a:t>k</a:t>
            </a:r>
            <a:r>
              <a:rPr lang="en-US" dirty="0" err="1" smtClean="0"/>
              <a:t>e</a:t>
            </a:r>
            <a:r>
              <a:rPr lang="en-US" dirty="0" smtClean="0"/>
              <a:t>, </a:t>
            </a:r>
            <a:r>
              <a:rPr lang="en-US" dirty="0" err="1" smtClean="0"/>
              <a:t>iya</a:t>
            </a:r>
            <a:r>
              <a:rPr lang="en-US" dirty="0" smtClean="0"/>
              <a:t>, </a:t>
            </a:r>
            <a:r>
              <a:rPr lang="en-US" dirty="0" err="1" smtClean="0"/>
              <a:t>tidak</a:t>
            </a:r>
            <a:endParaRPr lang="en-US" dirty="0" smtClean="0"/>
          </a:p>
          <a:p>
            <a:r>
              <a:rPr lang="en-US" dirty="0" smtClean="0"/>
              <a:t>How? Using a library</a:t>
            </a:r>
          </a:p>
          <a:p>
            <a:r>
              <a:rPr lang="en-US" dirty="0" smtClean="0"/>
              <a:t>Where? Many places, </a:t>
            </a:r>
          </a:p>
          <a:p>
            <a:pPr lvl="1"/>
            <a:r>
              <a:rPr lang="en-US" dirty="0" smtClean="0"/>
              <a:t>In this case, I use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stop-words-list-bahasa-indonesia.blogspot.co.id/2012/09/daftar-stop-words-list-bahasa-indonesia.html</a:t>
            </a:r>
            <a:endParaRPr lang="en-US" dirty="0" smtClean="0"/>
          </a:p>
          <a:p>
            <a:r>
              <a:rPr lang="en-US" dirty="0" smtClean="0"/>
              <a:t>It does not stop there. Library needs to and will continue to grow.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8776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Stem 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i.e. </a:t>
            </a:r>
            <a:r>
              <a:rPr lang="en-US" dirty="0" err="1" smtClean="0"/>
              <a:t>Dibuka</a:t>
            </a:r>
            <a:r>
              <a:rPr lang="en-US" dirty="0" smtClean="0"/>
              <a:t>, </a:t>
            </a:r>
            <a:r>
              <a:rPr lang="en-US" dirty="0" err="1" smtClean="0"/>
              <a:t>menyebalkan</a:t>
            </a:r>
            <a:r>
              <a:rPr lang="en-US" dirty="0" smtClean="0"/>
              <a:t>, </a:t>
            </a:r>
            <a:r>
              <a:rPr lang="en-US" dirty="0" err="1" smtClean="0"/>
              <a:t>mencintai</a:t>
            </a:r>
            <a:r>
              <a:rPr lang="en-US" dirty="0" smtClean="0"/>
              <a:t> (the meaning of the origin words can be different)</a:t>
            </a:r>
          </a:p>
          <a:p>
            <a:r>
              <a:rPr lang="en-US" dirty="0" smtClean="0"/>
              <a:t> How? Using Stemming Algorithm</a:t>
            </a:r>
          </a:p>
          <a:p>
            <a:r>
              <a:rPr lang="en-US" dirty="0" smtClean="0"/>
              <a:t>Do not know stemming algorithm? Ask nicely to someone else to do it</a:t>
            </a:r>
          </a:p>
          <a:p>
            <a:r>
              <a:rPr lang="en-US" dirty="0" smtClean="0"/>
              <a:t>How to do that? Use API web service / open source code</a:t>
            </a:r>
          </a:p>
          <a:p>
            <a:pPr lvl="1"/>
            <a:r>
              <a:rPr lang="en-US" dirty="0" smtClean="0"/>
              <a:t>In </a:t>
            </a:r>
            <a:r>
              <a:rPr lang="en-US" dirty="0"/>
              <a:t>this case : </a:t>
            </a:r>
            <a:r>
              <a:rPr lang="en-US" dirty="0" err="1" smtClean="0"/>
              <a:t>nurandi</a:t>
            </a:r>
            <a:r>
              <a:rPr lang="en-US" dirty="0" smtClean="0"/>
              <a:t>/</a:t>
            </a:r>
            <a:r>
              <a:rPr lang="en-US" dirty="0" err="1" smtClean="0"/>
              <a:t>katadasaR</a:t>
            </a:r>
            <a:endParaRPr lang="en-US" dirty="0"/>
          </a:p>
          <a:p>
            <a:r>
              <a:rPr lang="en-US" dirty="0" smtClean="0"/>
              <a:t>Basic Concept of  Algorithm :  </a:t>
            </a:r>
            <a:r>
              <a:rPr lang="en-US" dirty="0" err="1" smtClean="0"/>
              <a:t>Nazief</a:t>
            </a:r>
            <a:r>
              <a:rPr lang="en-US" dirty="0" smtClean="0"/>
              <a:t> and Mirna’s Algorithm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6162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Post-Preprocessing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Document Term Matrix to know the term and frequency of terms of the review data.</a:t>
            </a:r>
          </a:p>
          <a:p>
            <a:r>
              <a:rPr lang="en-US" dirty="0" smtClean="0"/>
              <a:t>Play around with it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130"/>
          <a:stretch/>
        </p:blipFill>
        <p:spPr>
          <a:xfrm>
            <a:off x="477100" y="3753135"/>
            <a:ext cx="11237800" cy="1338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3094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Red Violet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Banded</Template>
  <TotalTime>585</TotalTime>
  <Words>271</Words>
  <Application>Microsoft Office PowerPoint</Application>
  <PresentationFormat>Widescreen</PresentationFormat>
  <Paragraphs>51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</vt:lpstr>
      <vt:lpstr>Corbel</vt:lpstr>
      <vt:lpstr>Wingdings</vt:lpstr>
      <vt:lpstr>Banded</vt:lpstr>
      <vt:lpstr>Topic Mining of Google Play Review :   handling Text Data</vt:lpstr>
      <vt:lpstr>Introduction</vt:lpstr>
      <vt:lpstr>Project Method</vt:lpstr>
      <vt:lpstr>Data Gathering</vt:lpstr>
      <vt:lpstr>Data Wrangling</vt:lpstr>
      <vt:lpstr>Data Wrangling (Cont.)</vt:lpstr>
      <vt:lpstr>Stop Words</vt:lpstr>
      <vt:lpstr>Stem words</vt:lpstr>
      <vt:lpstr>Post-Preprocessing</vt:lpstr>
      <vt:lpstr>Analysis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 Mining dari Kumpulan Ulasan Google Play game Teka Teki Saku</dc:title>
  <dc:creator>TouchtenPC18</dc:creator>
  <cp:lastModifiedBy>TouchtenPC18</cp:lastModifiedBy>
  <cp:revision>24</cp:revision>
  <dcterms:created xsi:type="dcterms:W3CDTF">2016-11-20T07:37:51Z</dcterms:created>
  <dcterms:modified xsi:type="dcterms:W3CDTF">2017-02-23T12:37:08Z</dcterms:modified>
</cp:coreProperties>
</file>