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74" r:id="rId10"/>
    <p:sldId id="275" r:id="rId11"/>
    <p:sldId id="283" r:id="rId12"/>
    <p:sldId id="284" r:id="rId13"/>
    <p:sldId id="279" r:id="rId14"/>
    <p:sldId id="280" r:id="rId15"/>
    <p:sldId id="277" r:id="rId16"/>
    <p:sldId id="287" r:id="rId17"/>
    <p:sldId id="278" r:id="rId18"/>
    <p:sldId id="286" r:id="rId19"/>
    <p:sldId id="292" r:id="rId20"/>
    <p:sldId id="288" r:id="rId21"/>
    <p:sldId id="289" r:id="rId22"/>
    <p:sldId id="290" r:id="rId23"/>
    <p:sldId id="291" r:id="rId24"/>
    <p:sldId id="263" r:id="rId25"/>
    <p:sldId id="264" r:id="rId26"/>
    <p:sldId id="266" r:id="rId27"/>
    <p:sldId id="267" r:id="rId28"/>
    <p:sldId id="268" r:id="rId29"/>
    <p:sldId id="269" r:id="rId30"/>
    <p:sldId id="270" r:id="rId31"/>
    <p:sldId id="271" r:id="rId32"/>
    <p:sldId id="273" r:id="rId33"/>
    <p:sldId id="281" r:id="rId34"/>
    <p:sldId id="285" r:id="rId35"/>
  </p:sldIdLst>
  <p:sldSz cx="9144000" cy="6858000" type="screen4x3"/>
  <p:notesSz cx="6858000" cy="9144000"/>
  <p:embeddedFontLst>
    <p:embeddedFont>
      <p:font typeface="다음_SemiBold" pitchFamily="2" charset="-127"/>
      <p:regular r:id="rId36"/>
    </p:embeddedFont>
    <p:embeddedFont>
      <p:font typeface="맑은 고딕" pitchFamily="50" charset="-127"/>
      <p:regular r:id="rId3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3" autoAdjust="0"/>
    <p:restoredTop sz="94660"/>
  </p:normalViewPr>
  <p:slideViewPr>
    <p:cSldViewPr>
      <p:cViewPr varScale="1">
        <p:scale>
          <a:sx n="68" d="100"/>
          <a:sy n="68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0B20-0E75-40AB-B3F8-219F8E51970C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0F0F-31DB-4CC8-9BC9-BAA39826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6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0B20-0E75-40AB-B3F8-219F8E51970C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0F0F-31DB-4CC8-9BC9-BAA39826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6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0B20-0E75-40AB-B3F8-219F8E51970C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0F0F-31DB-4CC8-9BC9-BAA39826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7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0B20-0E75-40AB-B3F8-219F8E51970C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0F0F-31DB-4CC8-9BC9-BAA39826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9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0B20-0E75-40AB-B3F8-219F8E51970C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0F0F-31DB-4CC8-9BC9-BAA39826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20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0B20-0E75-40AB-B3F8-219F8E51970C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0F0F-31DB-4CC8-9BC9-BAA39826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97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0B20-0E75-40AB-B3F8-219F8E51970C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0F0F-31DB-4CC8-9BC9-BAA39826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2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0B20-0E75-40AB-B3F8-219F8E51970C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0F0F-31DB-4CC8-9BC9-BAA39826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5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0B20-0E75-40AB-B3F8-219F8E51970C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0F0F-31DB-4CC8-9BC9-BAA39826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5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0B20-0E75-40AB-B3F8-219F8E51970C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0F0F-31DB-4CC8-9BC9-BAA39826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81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0B20-0E75-40AB-B3F8-219F8E51970C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0F0F-31DB-4CC8-9BC9-BAA39826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82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B0B20-0E75-40AB-B3F8-219F8E51970C}" type="datetimeFigureOut">
              <a:rPr lang="ko-KR" altLang="en-US" smtClean="0"/>
              <a:t>2013-12-02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60F0F-31DB-4CC8-9BC9-BAA39826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9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2890691"/>
            <a:ext cx="6264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HERA </a:t>
            </a:r>
            <a:r>
              <a:rPr lang="ko-KR" altLang="en-US" sz="6000" b="1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최종발표</a:t>
            </a:r>
            <a:endParaRPr lang="ko-KR" altLang="en-US" sz="6000" b="1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7845" y="2521359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√</a:t>
            </a:r>
            <a:endParaRPr lang="ko-KR" altLang="en-US" sz="3200" dirty="0">
              <a:solidFill>
                <a:srgbClr val="FFC000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20581588">
            <a:off x="1040267" y="2264605"/>
            <a:ext cx="324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본격 </a:t>
            </a:r>
            <a:r>
              <a:rPr lang="en-US" altLang="ko-KR" sz="2400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2</a:t>
            </a:r>
            <a:r>
              <a:rPr lang="ko-KR" altLang="en-US" sz="2400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주  프로젝트</a:t>
            </a:r>
            <a:endParaRPr lang="ko-KR" altLang="en-US" sz="2400" dirty="0">
              <a:solidFill>
                <a:srgbClr val="FFC000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5972580"/>
            <a:ext cx="3060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TEAM</a:t>
            </a:r>
          </a:p>
          <a:p>
            <a:pPr algn="r"/>
            <a:r>
              <a:rPr lang="en-US" altLang="ko-KR" sz="2000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NoName</a:t>
            </a:r>
            <a:endParaRPr lang="ko-KR" altLang="en-US" sz="2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997" y="5776571"/>
            <a:ext cx="3060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08 </a:t>
            </a:r>
            <a:r>
              <a:rPr lang="ko-KR" altLang="en-US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컴퓨터공학과 김선민</a:t>
            </a:r>
            <a:endParaRPr lang="en-US" altLang="ko-KR" sz="20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10 </a:t>
            </a:r>
            <a:r>
              <a:rPr lang="ko-KR" altLang="en-US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컴퓨터공학과 최준우</a:t>
            </a:r>
            <a:endParaRPr lang="en-US" altLang="ko-KR" sz="20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12 </a:t>
            </a:r>
            <a:r>
              <a:rPr lang="ko-KR" altLang="en-US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컴퓨터공학과 나동희</a:t>
            </a:r>
            <a:endParaRPr lang="ko-KR" altLang="en-US" sz="2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7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프로젝트 진행 경과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340768"/>
            <a:ext cx="69847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2</a:t>
            </a: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주 동안 목표로 했던 부분은 모두 구현 완료</a:t>
            </a:r>
            <a:endParaRPr lang="en-US" altLang="ko-KR" sz="24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(</a:t>
            </a:r>
            <a:r>
              <a:rPr lang="ko-KR" altLang="en-US" sz="2400" dirty="0" err="1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프로토</a:t>
            </a:r>
            <a:r>
              <a:rPr lang="ko-KR" altLang="en-US" sz="2400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 타입 </a:t>
            </a: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완성</a:t>
            </a: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)</a:t>
            </a:r>
          </a:p>
          <a:p>
            <a:endParaRPr lang="en-US" altLang="ko-KR" sz="24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GITHUB</a:t>
            </a: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에서 프로젝트 진행 </a:t>
            </a:r>
            <a:endParaRPr lang="en-US" altLang="ko-KR" sz="24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코드 저장소를 </a:t>
            </a: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으로 사용</a:t>
            </a: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비록 지금 클라이언트가 윈도우 기반이지만 </a:t>
            </a: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JSON</a:t>
            </a: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으로 데이터를 주고 받기 때문에 </a:t>
            </a:r>
            <a:r>
              <a:rPr lang="ko-KR" altLang="en-US" sz="2400" dirty="0" err="1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스마트폰</a:t>
            </a:r>
            <a:r>
              <a:rPr lang="ko-KR" altLang="en-US" sz="2400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err="1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앱으로도</a:t>
            </a:r>
            <a:r>
              <a:rPr lang="ko-KR" altLang="en-US" sz="2400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 금방 </a:t>
            </a:r>
            <a:r>
              <a:rPr lang="ko-KR" altLang="en-US" sz="2400" dirty="0" err="1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만들수</a:t>
            </a:r>
            <a:r>
              <a:rPr lang="ko-KR" altLang="en-US" sz="2400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 있음</a:t>
            </a:r>
            <a:r>
              <a:rPr lang="en-US" altLang="ko-KR" sz="2400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현재 </a:t>
            </a: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MIT </a:t>
            </a: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라이선스로 </a:t>
            </a:r>
            <a:r>
              <a:rPr lang="ko-KR" altLang="en-US" sz="2400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오픈 소스 프로젝트로 </a:t>
            </a:r>
            <a:endParaRPr lang="en-US" altLang="ko-KR" sz="24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등록완료</a:t>
            </a: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4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프로젝트 진행 상황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6772424" cy="519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2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프로젝트 진행 경과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340768"/>
            <a:ext cx="6984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현재 숫자랑 영어 대소문자 정도는 인식 가능</a:t>
            </a:r>
            <a:endParaRPr lang="en-US" altLang="ko-KR" sz="24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물론 </a:t>
            </a:r>
            <a:r>
              <a:rPr lang="ko-KR" altLang="en-US" sz="2400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한붓</a:t>
            </a: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그리기 해야 됨</a:t>
            </a: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이건 알고리즘 상의 한계</a:t>
            </a: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, 2</a:t>
            </a: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주 동안 개선하기엔 시간이 부족했다</a:t>
            </a: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텀</a:t>
            </a: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프로젝트가 끝나고 방학에도 계속 작업할 예정</a:t>
            </a: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.(</a:t>
            </a: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어느 정도 개선방안을 생각해놓음</a:t>
            </a: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.)</a:t>
            </a:r>
            <a:endParaRPr lang="ko-KR" altLang="en-US" sz="24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60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프로젝트 진행 방식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1340768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일주일에 </a:t>
            </a: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2~3</a:t>
            </a: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번 씩 만나서 각자 해야 </a:t>
            </a:r>
            <a:r>
              <a:rPr lang="ko-KR" altLang="en-US" sz="2400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할일들</a:t>
            </a: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토론 후 작업</a:t>
            </a: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,</a:t>
            </a: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일명 </a:t>
            </a:r>
            <a:r>
              <a:rPr lang="ko-KR" altLang="en-US" sz="240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스크럼 </a:t>
            </a: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미팅</a:t>
            </a:r>
            <a:endParaRPr lang="en-US" altLang="ko-KR" sz="24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작성한 코드는 상호간 </a:t>
            </a:r>
            <a:r>
              <a:rPr lang="ko-KR" altLang="en-US" sz="2400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코드 리뷰 </a:t>
            </a: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후에 최종 코드 저장소에 반영하는 방식으로 진행</a:t>
            </a: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(</a:t>
            </a: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각자 </a:t>
            </a: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Branch</a:t>
            </a:r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에서 작업</a:t>
            </a: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..)</a:t>
            </a:r>
            <a:endParaRPr lang="ko-KR" altLang="en-US" sz="24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1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프로젝트 진행 방식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65082"/>
            <a:ext cx="7650435" cy="494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0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클라이언트 다이어그램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262" y="1556792"/>
            <a:ext cx="4621882" cy="498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0" y="548680"/>
            <a:ext cx="8803501" cy="558524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8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서버 다이어그램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83" y="1772816"/>
            <a:ext cx="7076681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6632"/>
            <a:ext cx="7913771" cy="685800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2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사용한 알고리즘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2132856"/>
            <a:ext cx="7488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800" b="1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Hidden </a:t>
            </a:r>
            <a:r>
              <a:rPr lang="en-US" altLang="ko-KR" sz="2800" b="1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Markov </a:t>
            </a:r>
            <a:r>
              <a:rPr lang="en-US" altLang="ko-KR" sz="2800" b="1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Model</a:t>
            </a:r>
          </a:p>
          <a:p>
            <a:pPr marL="285750" indent="-285750">
              <a:buFontTx/>
              <a:buChar char="-"/>
            </a:pPr>
            <a:r>
              <a:rPr lang="en-US" altLang="ko-KR" sz="2800" b="1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Baum-Welch </a:t>
            </a:r>
            <a:r>
              <a:rPr lang="en-US" altLang="ko-KR" sz="2800" b="1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Algorithm</a:t>
            </a:r>
          </a:p>
          <a:p>
            <a:pPr marL="285750" indent="-285750">
              <a:buFontTx/>
              <a:buChar char="-"/>
            </a:pPr>
            <a:r>
              <a:rPr lang="en-US" altLang="ko-KR" sz="2800" b="1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Viterbi </a:t>
            </a:r>
            <a:r>
              <a:rPr lang="en-US" altLang="ko-KR" sz="2800" b="1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Algorithm</a:t>
            </a:r>
          </a:p>
          <a:p>
            <a:pPr marL="285750" indent="-285750">
              <a:buFontTx/>
              <a:buChar char="-"/>
            </a:pPr>
            <a:r>
              <a:rPr lang="en-US" altLang="ko-KR" sz="2800" b="1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Hidden Markov Classifier</a:t>
            </a:r>
            <a:endParaRPr lang="ko-KR" altLang="en-US" sz="28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45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HERA</a:t>
            </a:r>
            <a:r>
              <a:rPr lang="ko-KR" altLang="en-US" b="1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가 뭐에요</a:t>
            </a:r>
            <a:r>
              <a:rPr lang="en-US" altLang="ko-KR" b="1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??</a:t>
            </a:r>
            <a:endParaRPr lang="ko-KR" altLang="en-US" b="1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1772816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err="1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H</a:t>
            </a:r>
            <a:r>
              <a:rPr lang="en-US" altLang="ko-KR" sz="2400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andwriter</a:t>
            </a: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</a:p>
          <a:p>
            <a:pPr algn="r"/>
            <a:r>
              <a:rPr lang="en-US" altLang="ko-KR" sz="2400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patt</a:t>
            </a:r>
            <a:r>
              <a:rPr lang="en-US" altLang="ko-KR" sz="2400" dirty="0" err="1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E</a:t>
            </a:r>
            <a:r>
              <a:rPr lang="en-US" altLang="ko-KR" sz="2400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rn</a:t>
            </a: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</a:p>
          <a:p>
            <a:pPr algn="r"/>
            <a:r>
              <a:rPr lang="en-US" altLang="ko-KR" sz="2400" dirty="0" err="1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R</a:t>
            </a:r>
            <a:r>
              <a:rPr lang="en-US" altLang="ko-KR" sz="2400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ecoginzing</a:t>
            </a: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</a:p>
          <a:p>
            <a:pPr algn="r"/>
            <a:r>
              <a:rPr lang="en-US" altLang="ko-KR" sz="2400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A</a:t>
            </a:r>
            <a:r>
              <a:rPr lang="en-US" altLang="ko-KR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pplication</a:t>
            </a:r>
          </a:p>
          <a:p>
            <a:pPr algn="r"/>
            <a:r>
              <a:rPr lang="ko-KR" altLang="en-US" sz="24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의</a:t>
            </a:r>
            <a:r>
              <a:rPr lang="en-US" altLang="ko-KR" sz="2400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400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약자</a:t>
            </a:r>
            <a:endParaRPr lang="en-US" altLang="ko-KR" sz="2400" dirty="0">
              <a:solidFill>
                <a:srgbClr val="FFC000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43793"/>
            <a:ext cx="3286332" cy="32863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4662" y="4383794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“</a:t>
            </a:r>
            <a:r>
              <a:rPr lang="ko-KR" altLang="en-US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솔로입니다 언제든 작업하세요</a:t>
            </a:r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”</a:t>
            </a:r>
          </a:p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라는 텍스트로 변환해주는 프로젝트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7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Hidden Markov Model</a:t>
            </a:r>
            <a:endParaRPr lang="ko-KR" altLang="en-US" b="1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19" y="1700808"/>
            <a:ext cx="5380037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35696" y="3933056"/>
            <a:ext cx="5976664" cy="199222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95736" y="2500710"/>
            <a:ext cx="4968552" cy="14323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35010" y="206028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Hidden State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356372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Observation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00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5" grpId="0"/>
      <p:bldP spid="5" grpId="1"/>
      <p:bldP spid="8" grpId="0"/>
      <p:bldP spid="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Baum-Welch Algorithm</a:t>
            </a:r>
            <a:endParaRPr lang="ko-KR" altLang="en-US" b="1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2056" name="Picture 8" descr="http://isnl.kaist.ac.kr/predictus/blog/wp-content/uploads/2012/04/image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3039"/>
            <a:ext cx="7095931" cy="315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4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Viterbi Algorithm</a:t>
            </a:r>
            <a:endParaRPr lang="ko-KR" altLang="en-US" b="1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3074" name="Picture 2" descr="http://2.bp.blogspot.com/-gEH6gy47B7Q/UGAPP0VQ-fI/AAAAAAAAAtA/asvoLSYqZ8s/s1600/PIC108042673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2"/>
          <a:stretch/>
        </p:blipFill>
        <p:spPr bwMode="auto">
          <a:xfrm>
            <a:off x="1401008" y="1512777"/>
            <a:ext cx="6541360" cy="452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Hidden Markov </a:t>
            </a:r>
            <a:r>
              <a:rPr lang="en-US" altLang="ko-KR" b="1" dirty="0" smtClean="0">
                <a:solidFill>
                  <a:schemeClr val="bg1"/>
                </a:solidFill>
              </a:rPr>
              <a:t>Classifier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://upload.wikimedia.org/wikipedia/commons/0/00/Hmm-Viterbi-algorithm-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04256"/>
            <a:ext cx="4248472" cy="447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2080" y="3212976"/>
            <a:ext cx="3528392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Class Model</a:t>
            </a:r>
            <a:r>
              <a:rPr lang="ko-KR" altLang="en-US" sz="2000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λ </a:t>
            </a:r>
            <a:r>
              <a:rPr lang="ko-KR" altLang="en-US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중 가장 높은 </a:t>
            </a:r>
            <a:r>
              <a:rPr lang="en-US" altLang="ko-KR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Likelihood </a:t>
            </a:r>
            <a:r>
              <a:rPr lang="ko-KR" altLang="en-US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확률 값을 갖는 </a:t>
            </a:r>
            <a:r>
              <a:rPr lang="en-US" altLang="ko-KR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class</a:t>
            </a:r>
            <a:r>
              <a:rPr lang="ko-KR" altLang="en-US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를 추정하자</a:t>
            </a:r>
            <a:r>
              <a:rPr lang="en-US" altLang="ko-KR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!</a:t>
            </a:r>
            <a:endParaRPr lang="ko-KR" altLang="en-US" sz="2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4716016" y="3429000"/>
            <a:ext cx="432048" cy="5040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4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프로그램 동작</a:t>
            </a:r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인식</a:t>
            </a:r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142081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글씨를 쓴다</a:t>
            </a:r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.</a:t>
            </a:r>
            <a:endParaRPr lang="en-US" altLang="ko-KR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6" y="1844824"/>
            <a:ext cx="4324722" cy="312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8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프로그램 동작</a:t>
            </a:r>
            <a:r>
              <a:rPr lang="en-US" altLang="ko-KR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(</a:t>
            </a:r>
            <a:r>
              <a:rPr lang="ko-KR" altLang="en-US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인식</a:t>
            </a:r>
            <a:r>
              <a:rPr lang="en-US" altLang="ko-KR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142081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서버에 전송</a:t>
            </a:r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!.</a:t>
            </a:r>
            <a:endParaRPr lang="en-US" altLang="ko-KR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29620"/>
            <a:ext cx="4795441" cy="347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1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프로그램 동작</a:t>
            </a:r>
            <a:r>
              <a:rPr lang="en-US" altLang="ko-KR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(</a:t>
            </a:r>
            <a:r>
              <a:rPr lang="ko-KR" altLang="en-US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인식</a:t>
            </a:r>
            <a:r>
              <a:rPr lang="en-US" altLang="ko-KR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4" y="321297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입력 확인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1"/>
            <a:ext cx="5701529" cy="413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9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프로그램 동작</a:t>
            </a:r>
            <a:r>
              <a:rPr lang="en-US" altLang="ko-KR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트레이닝</a:t>
            </a:r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4" y="321297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07" y="1890900"/>
            <a:ext cx="5843414" cy="418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6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프로그램 동작</a:t>
            </a:r>
            <a:r>
              <a:rPr lang="en-US" altLang="ko-KR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트레이닝</a:t>
            </a:r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4" y="321297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07" y="1890900"/>
            <a:ext cx="5843414" cy="418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96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프로그램 동작</a:t>
            </a:r>
            <a:r>
              <a:rPr lang="en-US" altLang="ko-KR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트레이닝</a:t>
            </a:r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8184" y="321297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서버에 전송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7229"/>
            <a:ext cx="5463896" cy="389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96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이미 있는 소프트웨어 아니에요</a:t>
            </a:r>
            <a:r>
              <a:rPr lang="en-US" altLang="ko-KR" b="1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?</a:t>
            </a:r>
            <a:endParaRPr lang="ko-KR" altLang="en-US" b="1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8029575" cy="3600450"/>
          </a:xfrm>
        </p:spPr>
      </p:pic>
      <p:sp>
        <p:nvSpPr>
          <p:cNvPr id="5" name="TextBox 4"/>
          <p:cNvSpPr txBox="1"/>
          <p:nvPr/>
        </p:nvSpPr>
        <p:spPr>
          <a:xfrm>
            <a:off x="971600" y="5661248"/>
            <a:ext cx="7488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크리스마스가 다가옵니다</a:t>
            </a:r>
            <a:r>
              <a:rPr lang="en-US" altLang="ko-KR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여자친구 그런 거 </a:t>
            </a:r>
            <a:r>
              <a:rPr lang="en-US" altLang="ko-KR" sz="2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ASKY</a:t>
            </a:r>
            <a:endParaRPr lang="ko-KR" altLang="en-US" sz="2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4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프로그램 동작</a:t>
            </a:r>
            <a:r>
              <a:rPr lang="en-US" altLang="ko-KR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트레이닝</a:t>
            </a:r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19421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확인</a:t>
            </a:r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?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7" y="1712162"/>
            <a:ext cx="5982047" cy="425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프로그램 동작</a:t>
            </a:r>
            <a:r>
              <a:rPr lang="en-US" altLang="ko-KR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서</a:t>
            </a:r>
            <a:r>
              <a:rPr lang="ko-KR" altLang="en-US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버</a:t>
            </a:r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19421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이때 서버 모습</a:t>
            </a:r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..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5915794" cy="393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0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서버 구동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19421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844824"/>
            <a:ext cx="644842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4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데모 시연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19421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32" y="1691883"/>
            <a:ext cx="65055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Q&amp;A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19421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1524000"/>
            <a:ext cx="6083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2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우리는 다르다</a:t>
            </a:r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4643264" cy="275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8104" y="2142081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기존 소프트웨어는 소프트웨어에 없는 패턴의 경우 아예 인식을 하지 못하며</a:t>
            </a:r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,</a:t>
            </a:r>
          </a:p>
          <a:p>
            <a:endParaRPr lang="en-US" altLang="ko-KR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없는 패턴에 대한 새로운 패치를 내놓을 때까지는 무한정 기다려야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5157192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FF00"/>
                </a:solidFill>
                <a:latin typeface="다음_SemiBold" pitchFamily="2" charset="-127"/>
                <a:ea typeface="다음_SemiBold" pitchFamily="2" charset="-127"/>
              </a:rPr>
              <a:t>실시간으로 사용자의 저장되지 않은 패턴을 전송 받는다</a:t>
            </a:r>
            <a:r>
              <a:rPr lang="en-US" altLang="ko-KR" sz="2000" dirty="0" smtClean="0">
                <a:solidFill>
                  <a:srgbClr val="FFFF00"/>
                </a:solidFill>
                <a:latin typeface="다음_SemiBold" pitchFamily="2" charset="-127"/>
                <a:ea typeface="다음_SemiBold" pitchFamily="2" charset="-127"/>
              </a:rPr>
              <a:t>.</a:t>
            </a:r>
            <a:endParaRPr lang="ko-KR" altLang="en-US" sz="2000" dirty="0">
              <a:solidFill>
                <a:srgbClr val="FFFF00"/>
              </a:solidFill>
              <a:latin typeface="다음_SemiBold" pitchFamily="2" charset="-127"/>
              <a:ea typeface="다음_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26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365104"/>
            <a:ext cx="1602402" cy="191055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338776"/>
            <a:ext cx="1369204" cy="19873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475177"/>
            <a:ext cx="2032000" cy="1714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760" y="1196752"/>
            <a:ext cx="2305143" cy="20490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3759239" y="263691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서버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0" name="직선 연결선 9"/>
          <p:cNvCxnSpPr>
            <a:stCxn id="5" idx="0"/>
            <a:endCxn id="8" idx="1"/>
          </p:cNvCxnSpPr>
          <p:nvPr/>
        </p:nvCxnSpPr>
        <p:spPr>
          <a:xfrm flipV="1">
            <a:off x="1728210" y="2821578"/>
            <a:ext cx="2031029" cy="151719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0"/>
            <a:endCxn id="7" idx="4"/>
          </p:cNvCxnSpPr>
          <p:nvPr/>
        </p:nvCxnSpPr>
        <p:spPr>
          <a:xfrm flipH="1" flipV="1">
            <a:off x="4587332" y="3245768"/>
            <a:ext cx="136572" cy="122940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4" idx="0"/>
          </p:cNvCxnSpPr>
          <p:nvPr/>
        </p:nvCxnSpPr>
        <p:spPr>
          <a:xfrm>
            <a:off x="5415423" y="3006244"/>
            <a:ext cx="2262034" cy="13588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타원형 설명선 14"/>
          <p:cNvSpPr/>
          <p:nvPr/>
        </p:nvSpPr>
        <p:spPr>
          <a:xfrm>
            <a:off x="612612" y="3114256"/>
            <a:ext cx="1800200" cy="1142836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나는 </a:t>
            </a:r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r>
              <a:rPr lang="ko-KR" altLang="en-US" dirty="0" smtClean="0">
                <a:solidFill>
                  <a:schemeClr val="tx1"/>
                </a:solidFill>
              </a:rPr>
              <a:t>를 이렇게 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형 설명선 15"/>
          <p:cNvSpPr/>
          <p:nvPr/>
        </p:nvSpPr>
        <p:spPr>
          <a:xfrm>
            <a:off x="5004048" y="3222228"/>
            <a:ext cx="1800200" cy="1142836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나는 </a:t>
            </a:r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ko-KR" altLang="en-US" dirty="0">
                <a:solidFill>
                  <a:schemeClr val="tx1"/>
                </a:solidFill>
              </a:rPr>
              <a:t>이렇게 써</a:t>
            </a:r>
          </a:p>
          <a:p>
            <a:pPr algn="ctr"/>
            <a:r>
              <a:rPr lang="ko-KR" altLang="en-US" dirty="0" err="1" smtClean="0"/>
              <a:t>ㅊ</a:t>
            </a:r>
            <a:endParaRPr lang="ko-KR" altLang="en-US" dirty="0"/>
          </a:p>
        </p:txBody>
      </p:sp>
      <p:sp>
        <p:nvSpPr>
          <p:cNvPr id="17" name="타원형 설명선 16"/>
          <p:cNvSpPr/>
          <p:nvPr/>
        </p:nvSpPr>
        <p:spPr>
          <a:xfrm>
            <a:off x="7378396" y="3121239"/>
            <a:ext cx="1800200" cy="1142836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나는 </a:t>
            </a:r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ko-KR" altLang="en-US" dirty="0">
                <a:solidFill>
                  <a:schemeClr val="tx1"/>
                </a:solidFill>
              </a:rPr>
              <a:t>이렇게 써</a:t>
            </a: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우리는 다르다</a:t>
            </a:r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3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우리는 다르다</a:t>
            </a:r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95299" y="5165609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FFFF00"/>
                </a:solidFill>
                <a:latin typeface="다음_SemiBold" pitchFamily="2" charset="-127"/>
                <a:ea typeface="다음_SemiBold" pitchFamily="2" charset="-127"/>
              </a:rPr>
              <a:t>이것이 바로 </a:t>
            </a:r>
            <a:r>
              <a:rPr lang="ko-KR" altLang="en-US" sz="2000" dirty="0" err="1" smtClean="0">
                <a:solidFill>
                  <a:srgbClr val="FFFF00"/>
                </a:solidFill>
                <a:latin typeface="다음_SemiBold" pitchFamily="2" charset="-127"/>
                <a:ea typeface="다음_SemiBold" pitchFamily="2" charset="-127"/>
              </a:rPr>
              <a:t>빅데이터</a:t>
            </a:r>
            <a:r>
              <a:rPr lang="en-US" altLang="ko-KR" sz="2000" dirty="0" smtClean="0">
                <a:solidFill>
                  <a:srgbClr val="FFFF00"/>
                </a:solidFill>
                <a:latin typeface="다음_SemiBold" pitchFamily="2" charset="-127"/>
                <a:ea typeface="다음_SemiBold" pitchFamily="2" charset="-127"/>
              </a:rPr>
              <a:t>!!</a:t>
            </a:r>
            <a:endParaRPr lang="ko-KR" altLang="en-US" sz="2000" dirty="0">
              <a:solidFill>
                <a:srgbClr val="FFFF00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2" y="1556792"/>
            <a:ext cx="4524223" cy="33082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8104" y="2142081"/>
            <a:ext cx="3024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서버는 데이터를 수집해서 </a:t>
            </a:r>
            <a:r>
              <a:rPr lang="ko-KR" altLang="en-US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사용자에게 더 나은 인식률을 제공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하고 </a:t>
            </a:r>
            <a:endParaRPr lang="en-US" altLang="ko-KR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또한 </a:t>
            </a:r>
            <a:r>
              <a:rPr lang="ko-KR" altLang="en-US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축척된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기존 사용자들의 글씨체를 </a:t>
            </a:r>
            <a:r>
              <a:rPr lang="ko-KR" altLang="en-US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분석하여 더 강화된 알고리즘을 만들 수 있게 된다</a:t>
            </a:r>
            <a:r>
              <a:rPr lang="en-US" altLang="ko-KR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또한 </a:t>
            </a:r>
            <a:r>
              <a:rPr lang="ko-KR" altLang="en-US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필기인식을 필요로 하는 소프트웨어를 개발하는 사람들에게 공개 </a:t>
            </a:r>
            <a:r>
              <a:rPr lang="en-US" altLang="ko-KR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API</a:t>
            </a:r>
            <a:r>
              <a:rPr lang="ko-KR" altLang="en-US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형식으로 데이터 제공 가능</a:t>
            </a:r>
            <a:endParaRPr lang="en-US" altLang="ko-KR" dirty="0" smtClean="0">
              <a:solidFill>
                <a:srgbClr val="FFC000"/>
              </a:solidFill>
              <a:latin typeface="다음_SemiBold" pitchFamily="2" charset="-127"/>
              <a:ea typeface="다음_SemiBold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98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실제 데이터 베이스 모습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142081"/>
            <a:ext cx="3024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서버는 데이터를 수집해서 </a:t>
            </a:r>
            <a:r>
              <a:rPr lang="ko-KR" altLang="en-US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사용자에게 더 나은 인식률을 제공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하고 </a:t>
            </a:r>
            <a:endParaRPr lang="en-US" altLang="ko-KR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또한 </a:t>
            </a:r>
            <a:r>
              <a:rPr lang="ko-KR" altLang="en-US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축척된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기존 사용자들의 글씨체를 </a:t>
            </a:r>
            <a:r>
              <a:rPr lang="ko-KR" altLang="en-US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분석하여 더 강화된 알고리즘을 만들 수 있게 된다</a:t>
            </a:r>
            <a:r>
              <a:rPr lang="en-US" altLang="ko-KR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또한 </a:t>
            </a:r>
            <a:r>
              <a:rPr lang="ko-KR" altLang="en-US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필기인식을 필요로 하는 소프트웨어를 개발하는 사람들에게 공개 </a:t>
            </a:r>
            <a:r>
              <a:rPr lang="en-US" altLang="ko-KR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API</a:t>
            </a:r>
            <a:r>
              <a:rPr lang="ko-KR" altLang="en-US" dirty="0" smtClean="0">
                <a:solidFill>
                  <a:srgbClr val="FFC000"/>
                </a:solidFill>
                <a:latin typeface="다음_SemiBold" pitchFamily="2" charset="-127"/>
                <a:ea typeface="다음_SemiBold" pitchFamily="2" charset="-127"/>
              </a:rPr>
              <a:t>형식으로 데이터 제공 가능</a:t>
            </a:r>
            <a:endParaRPr lang="en-US" altLang="ko-KR" dirty="0" smtClean="0">
              <a:solidFill>
                <a:srgbClr val="FFC000"/>
              </a:solidFill>
              <a:latin typeface="다음_SemiBold" pitchFamily="2" charset="-127"/>
              <a:ea typeface="다음_SemiBold" pitchFamily="2" charset="-127"/>
            </a:endParaRPr>
          </a:p>
          <a:p>
            <a:endParaRPr lang="en-US" altLang="ko-KR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28252"/>
            <a:ext cx="4920293" cy="5298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64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전체적인 구조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2060848"/>
            <a:ext cx="1080120" cy="2880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다음_SemiBold" pitchFamily="2" charset="-127"/>
                <a:ea typeface="다음_SemiBold" pitchFamily="2" charset="-127"/>
              </a:rPr>
              <a:t>클</a:t>
            </a:r>
            <a:endParaRPr lang="en-US" altLang="ko-KR" dirty="0" smtClean="0">
              <a:latin typeface="다음_SemiBold" pitchFamily="2" charset="-127"/>
              <a:ea typeface="다음_SemiBold" pitchFamily="2" charset="-127"/>
            </a:endParaRPr>
          </a:p>
          <a:p>
            <a:pPr algn="ctr"/>
            <a:r>
              <a:rPr lang="ko-KR" altLang="en-US" dirty="0" smtClean="0">
                <a:latin typeface="다음_SemiBold" pitchFamily="2" charset="-127"/>
                <a:ea typeface="다음_SemiBold" pitchFamily="2" charset="-127"/>
              </a:rPr>
              <a:t>라</a:t>
            </a:r>
            <a:endParaRPr lang="en-US" altLang="ko-KR" dirty="0" smtClean="0">
              <a:latin typeface="다음_SemiBold" pitchFamily="2" charset="-127"/>
              <a:ea typeface="다음_SemiBold" pitchFamily="2" charset="-127"/>
            </a:endParaRPr>
          </a:p>
          <a:p>
            <a:pPr algn="ctr"/>
            <a:r>
              <a:rPr lang="ko-KR" altLang="en-US" dirty="0" smtClean="0">
                <a:latin typeface="다음_SemiBold" pitchFamily="2" charset="-127"/>
                <a:ea typeface="다음_SemiBold" pitchFamily="2" charset="-127"/>
              </a:rPr>
              <a:t>이</a:t>
            </a:r>
            <a:endParaRPr lang="en-US" altLang="ko-KR" dirty="0" smtClean="0">
              <a:latin typeface="다음_SemiBold" pitchFamily="2" charset="-127"/>
              <a:ea typeface="다음_SemiBold" pitchFamily="2" charset="-127"/>
            </a:endParaRPr>
          </a:p>
          <a:p>
            <a:pPr algn="ctr"/>
            <a:r>
              <a:rPr lang="ko-KR" altLang="en-US" dirty="0" smtClean="0">
                <a:latin typeface="다음_SemiBold" pitchFamily="2" charset="-127"/>
                <a:ea typeface="다음_SemiBold" pitchFamily="2" charset="-127"/>
              </a:rPr>
              <a:t>언</a:t>
            </a:r>
            <a:endParaRPr lang="en-US" altLang="ko-KR" dirty="0" smtClean="0">
              <a:latin typeface="다음_SemiBold" pitchFamily="2" charset="-127"/>
              <a:ea typeface="다음_SemiBold" pitchFamily="2" charset="-127"/>
            </a:endParaRPr>
          </a:p>
          <a:p>
            <a:pPr algn="ctr"/>
            <a:r>
              <a:rPr lang="ko-KR" altLang="en-US" dirty="0" err="1">
                <a:latin typeface="다음_SemiBold" pitchFamily="2" charset="-127"/>
                <a:ea typeface="다음_SemiBold" pitchFamily="2" charset="-127"/>
              </a:rPr>
              <a:t>트</a:t>
            </a:r>
            <a:endParaRPr lang="ko-KR" altLang="en-US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4008" y="2060848"/>
            <a:ext cx="1080120" cy="28803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다음_SemiBold" pitchFamily="2" charset="-127"/>
                <a:ea typeface="다음_SemiBold" pitchFamily="2" charset="-127"/>
              </a:rPr>
              <a:t>서</a:t>
            </a:r>
            <a:endParaRPr lang="en-US" altLang="ko-KR" dirty="0" smtClean="0">
              <a:latin typeface="다음_SemiBold" pitchFamily="2" charset="-127"/>
              <a:ea typeface="다음_SemiBold" pitchFamily="2" charset="-127"/>
            </a:endParaRPr>
          </a:p>
          <a:p>
            <a:pPr algn="ctr"/>
            <a:r>
              <a:rPr lang="ko-KR" altLang="en-US" dirty="0" err="1">
                <a:latin typeface="다음_SemiBold" pitchFamily="2" charset="-127"/>
                <a:ea typeface="다음_SemiBold" pitchFamily="2" charset="-127"/>
              </a:rPr>
              <a:t>버</a:t>
            </a:r>
            <a:endParaRPr lang="ko-KR" altLang="en-US" dirty="0"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순서도: 자기 디스크 7"/>
          <p:cNvSpPr/>
          <p:nvPr/>
        </p:nvSpPr>
        <p:spPr>
          <a:xfrm>
            <a:off x="7236296" y="2384884"/>
            <a:ext cx="1728192" cy="22322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Mongo DB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691680" y="2924944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1691680" y="3933056"/>
            <a:ext cx="295232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15716" y="317784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JSON</a:t>
            </a:r>
            <a:r>
              <a:rPr lang="ko-KR" altLang="en-US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형식으로된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endParaRPr lang="en-US" altLang="ko-KR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패킷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교환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724128" y="3003525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5786017" y="3908506"/>
            <a:ext cx="14761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47873" y="501317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HMM 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모델을 통한 </a:t>
            </a:r>
            <a:endParaRPr lang="en-US" altLang="ko-KR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사용자 글씨체 분석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86016" y="3177841"/>
            <a:ext cx="190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BSON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형식으로</a:t>
            </a:r>
            <a:endParaRPr lang="en-US" altLang="ko-KR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데이터 교환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552" y="518237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서버로부터 받은 </a:t>
            </a:r>
            <a:endParaRPr lang="en-US" altLang="ko-KR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텍스트를 입력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23728" y="220486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TCP </a:t>
            </a:r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통신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45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역할분담</a:t>
            </a:r>
            <a:endParaRPr lang="ko-KR" altLang="en-US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15774"/>
              </p:ext>
            </p:extLst>
          </p:nvPr>
        </p:nvGraphicFramePr>
        <p:xfrm>
          <a:off x="1403648" y="2132856"/>
          <a:ext cx="6096000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나동희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네트워크 프로그래밍 </a:t>
                      </a:r>
                      <a:r>
                        <a:rPr lang="en-US" altLang="ko-KR" dirty="0" smtClean="0"/>
                        <a:t>&amp; </a:t>
                      </a:r>
                    </a:p>
                    <a:p>
                      <a:pPr latinLnBrk="1"/>
                      <a:r>
                        <a:rPr lang="ko-KR" altLang="en-US" dirty="0" smtClean="0"/>
                        <a:t>프로젝트 매니저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김선민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 프로그래밍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최준우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알고리즘 구현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4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496</Words>
  <Application>Microsoft Office PowerPoint</Application>
  <PresentationFormat>화면 슬라이드 쇼(4:3)</PresentationFormat>
  <Paragraphs>133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굴림</vt:lpstr>
      <vt:lpstr>Arial</vt:lpstr>
      <vt:lpstr>다음_SemiBold</vt:lpstr>
      <vt:lpstr>맑은 고딕</vt:lpstr>
      <vt:lpstr>Office 테마</vt:lpstr>
      <vt:lpstr>PowerPoint 프레젠테이션</vt:lpstr>
      <vt:lpstr>HERA가 뭐에요??</vt:lpstr>
      <vt:lpstr>이미 있는 소프트웨어 아니에요?</vt:lpstr>
      <vt:lpstr>우리는 다르다!</vt:lpstr>
      <vt:lpstr>우리는 다르다!</vt:lpstr>
      <vt:lpstr>우리는 다르다!</vt:lpstr>
      <vt:lpstr>실제 데이터 베이스 모습</vt:lpstr>
      <vt:lpstr>전체적인 구조</vt:lpstr>
      <vt:lpstr>역할분담</vt:lpstr>
      <vt:lpstr>프로젝트 진행 경과</vt:lpstr>
      <vt:lpstr>프로젝트 진행 상황</vt:lpstr>
      <vt:lpstr>프로젝트 진행 경과</vt:lpstr>
      <vt:lpstr>프로젝트 진행 방식</vt:lpstr>
      <vt:lpstr>프로젝트 진행 방식</vt:lpstr>
      <vt:lpstr>클라이언트 다이어그램</vt:lpstr>
      <vt:lpstr>PowerPoint 프레젠테이션</vt:lpstr>
      <vt:lpstr>서버 다이어그램</vt:lpstr>
      <vt:lpstr>PowerPoint 프레젠테이션</vt:lpstr>
      <vt:lpstr>사용한 알고리즘</vt:lpstr>
      <vt:lpstr>Hidden Markov Model</vt:lpstr>
      <vt:lpstr>Baum-Welch Algorithm</vt:lpstr>
      <vt:lpstr>Viterbi Algorithm</vt:lpstr>
      <vt:lpstr>Hidden Markov Classifier</vt:lpstr>
      <vt:lpstr>프로그램 동작(인식)</vt:lpstr>
      <vt:lpstr>프로그램 동작 (인식)</vt:lpstr>
      <vt:lpstr>프로그램 동작 (인식)</vt:lpstr>
      <vt:lpstr>프로그램 동작 (트레이닝)</vt:lpstr>
      <vt:lpstr>프로그램 동작 (트레이닝)</vt:lpstr>
      <vt:lpstr>프로그램 동작 (트레이닝)</vt:lpstr>
      <vt:lpstr>프로그램 동작 (트레이닝)</vt:lpstr>
      <vt:lpstr>프로그램 동작 (서버)</vt:lpstr>
      <vt:lpstr>서버 구동</vt:lpstr>
      <vt:lpstr>데모 시연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나동희</dc:creator>
  <cp:lastModifiedBy>나동희</cp:lastModifiedBy>
  <cp:revision>21</cp:revision>
  <dcterms:created xsi:type="dcterms:W3CDTF">2013-12-01T01:22:02Z</dcterms:created>
  <dcterms:modified xsi:type="dcterms:W3CDTF">2013-12-01T17:39:41Z</dcterms:modified>
</cp:coreProperties>
</file>