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70" r:id="rId10"/>
    <p:sldId id="267" r:id="rId11"/>
    <p:sldId id="27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3"/>
    <p:restoredTop sz="94586"/>
  </p:normalViewPr>
  <p:slideViewPr>
    <p:cSldViewPr snapToGrid="0" snapToObjects="1">
      <p:cViewPr varScale="1">
        <p:scale>
          <a:sx n="72" d="100"/>
          <a:sy n="72" d="100"/>
        </p:scale>
        <p:origin x="23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8D16B-78B9-2D47-BE9D-BD175FAD2D74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77DF6-10AC-4D42-862B-1479EB1A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88B0-354A-1644-AFF6-C87ADA36446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4CD-2BCC-684C-8464-E65D5799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88B0-354A-1644-AFF6-C87ADA36446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4CD-2BCC-684C-8464-E65D5799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0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88B0-354A-1644-AFF6-C87ADA36446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4CD-2BCC-684C-8464-E65D5799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88B0-354A-1644-AFF6-C87ADA36446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4CD-2BCC-684C-8464-E65D5799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0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88B0-354A-1644-AFF6-C87ADA36446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4CD-2BCC-684C-8464-E65D5799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88B0-354A-1644-AFF6-C87ADA36446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4CD-2BCC-684C-8464-E65D5799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3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88B0-354A-1644-AFF6-C87ADA36446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4CD-2BCC-684C-8464-E65D5799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3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88B0-354A-1644-AFF6-C87ADA36446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4CD-2BCC-684C-8464-E65D5799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88B0-354A-1644-AFF6-C87ADA36446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4CD-2BCC-684C-8464-E65D5799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2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88B0-354A-1644-AFF6-C87ADA36446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4CD-2BCC-684C-8464-E65D5799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88B0-354A-1644-AFF6-C87ADA36446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4CD-2BCC-684C-8464-E65D5799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2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788B0-354A-1644-AFF6-C87ADA36446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AE4CD-2BCC-684C-8464-E65D5799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8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-25000" dirty="0" smtClean="0"/>
              <a:t>0</a:t>
            </a:r>
            <a:r>
              <a:rPr lang="en-US" dirty="0"/>
              <a:t> </a:t>
            </a:r>
            <a:r>
              <a:rPr lang="en-US" dirty="0" smtClean="0"/>
              <a:t>or R</a:t>
            </a:r>
            <a:r>
              <a:rPr lang="en-US" baseline="-25000" dirty="0" smtClean="0"/>
              <a:t>e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/>
              <a:t>Doubling-Time:</a:t>
            </a:r>
            <a:br>
              <a:rPr lang="en-US" dirty="0" smtClean="0"/>
            </a:br>
            <a:r>
              <a:rPr lang="en-US" dirty="0" smtClean="0"/>
              <a:t>Which to Follow?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12644"/>
          </a:xfrm>
        </p:spPr>
        <p:txBody>
          <a:bodyPr>
            <a:normAutofit/>
          </a:bodyPr>
          <a:lstStyle/>
          <a:p>
            <a:r>
              <a:rPr lang="en-US" dirty="0" smtClean="0"/>
              <a:t>CA-ANG/SG</a:t>
            </a:r>
          </a:p>
          <a:p>
            <a:r>
              <a:rPr lang="en-US" dirty="0" smtClean="0"/>
              <a:t>25 March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Governor Cuomo uses doubling times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0189"/>
            <a:ext cx="12192000" cy="42775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91415" y="6488668"/>
            <a:ext cx="10800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www.cnbc.com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/2020/03/25/watch-live-ny-gov-cuomo-holds-a-press-conference-on-the-coronavirus.html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0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-25000" dirty="0" smtClean="0"/>
              <a:t>0</a:t>
            </a:r>
            <a:r>
              <a:rPr lang="en-US" dirty="0" smtClean="0"/>
              <a:t> is good for describing early stages of epidemic</a:t>
            </a:r>
          </a:p>
          <a:p>
            <a:r>
              <a:rPr lang="en-US" dirty="0" smtClean="0"/>
              <a:t>R</a:t>
            </a:r>
            <a:r>
              <a:rPr lang="en-US" baseline="-25000" dirty="0"/>
              <a:t>e</a:t>
            </a:r>
            <a:r>
              <a:rPr lang="en-US" dirty="0" smtClean="0"/>
              <a:t> is hard to know</a:t>
            </a:r>
          </a:p>
          <a:p>
            <a:endParaRPr lang="en-US" dirty="0" smtClean="0"/>
          </a:p>
          <a:p>
            <a:r>
              <a:rPr lang="en-US" dirty="0" smtClean="0"/>
              <a:t>Doubling time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s easy to calculate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 an easily understood meaning</a:t>
            </a:r>
          </a:p>
          <a:p>
            <a:pPr lvl="1"/>
            <a:r>
              <a:rPr lang="en-US" dirty="0" smtClean="0"/>
              <a:t>Is well-suited to making decisions</a:t>
            </a:r>
          </a:p>
        </p:txBody>
      </p:sp>
    </p:spTree>
    <p:extLst>
      <p:ext uri="{BB962C8B-B14F-4D97-AF65-F5344CB8AC3E}">
        <p14:creationId xmlns:p14="http://schemas.microsoft.com/office/powerpoint/2010/main" val="13862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monster equation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journals.plos.org</a:t>
            </a:r>
            <a:r>
              <a:rPr lang="en-US" dirty="0" smtClean="0"/>
              <a:t>/</a:t>
            </a:r>
            <a:r>
              <a:rPr lang="en-US" dirty="0" err="1" smtClean="0"/>
              <a:t>plosone</a:t>
            </a:r>
            <a:r>
              <a:rPr lang="en-US" dirty="0" smtClean="0"/>
              <a:t>/</a:t>
            </a:r>
            <a:r>
              <a:rPr lang="en-US" dirty="0" err="1" smtClean="0"/>
              <a:t>article?id</a:t>
            </a:r>
            <a:r>
              <a:rPr lang="en-US" dirty="0" smtClean="0"/>
              <a:t>=10.1371/journal.pone.0083622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4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2427502"/>
          </a:xfrm>
        </p:spPr>
        <p:txBody>
          <a:bodyPr>
            <a:normAutofit fontScale="90000"/>
          </a:bodyPr>
          <a:lstStyle/>
          <a:p>
            <a:r>
              <a:rPr lang="en-US" sz="9800" b="1" dirty="0" smtClean="0"/>
              <a:t>R</a:t>
            </a:r>
            <a:r>
              <a:rPr lang="en-US" sz="9800" dirty="0" smtClean="0"/>
              <a:t> </a:t>
            </a:r>
            <a:r>
              <a:rPr lang="en-US" dirty="0" smtClean="0"/>
              <a:t>	= reproduction number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= average number cases arising from one case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500280" y="3639673"/>
            <a:ext cx="731520" cy="731520"/>
          </a:xfrm>
          <a:prstGeom prst="smileyFac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499410" y="2805567"/>
            <a:ext cx="731520" cy="731520"/>
          </a:xfrm>
          <a:prstGeom prst="smileyFac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6499410" y="3639673"/>
            <a:ext cx="731520" cy="731520"/>
          </a:xfrm>
          <a:prstGeom prst="smileyFac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6499410" y="4473779"/>
            <a:ext cx="731520" cy="731520"/>
          </a:xfrm>
          <a:prstGeom prst="smileyFac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6"/>
            <a:endCxn id="9" idx="2"/>
          </p:cNvCxnSpPr>
          <p:nvPr/>
        </p:nvCxnSpPr>
        <p:spPr>
          <a:xfrm flipV="1">
            <a:off x="5231800" y="3171327"/>
            <a:ext cx="1267610" cy="83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11" idx="2"/>
          </p:cNvCxnSpPr>
          <p:nvPr/>
        </p:nvCxnSpPr>
        <p:spPr>
          <a:xfrm>
            <a:off x="5231800" y="4005433"/>
            <a:ext cx="1267610" cy="83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10" idx="2"/>
          </p:cNvCxnSpPr>
          <p:nvPr/>
        </p:nvCxnSpPr>
        <p:spPr>
          <a:xfrm>
            <a:off x="5231800" y="4005433"/>
            <a:ext cx="1267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06371" y="5543701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R =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0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2427502"/>
          </a:xfrm>
        </p:spPr>
        <p:txBody>
          <a:bodyPr>
            <a:normAutofit fontScale="90000"/>
          </a:bodyPr>
          <a:lstStyle/>
          <a:p>
            <a:r>
              <a:rPr lang="en-US" sz="9800" b="1" dirty="0" smtClean="0"/>
              <a:t>R</a:t>
            </a:r>
            <a:r>
              <a:rPr lang="en-US" sz="9800" dirty="0" smtClean="0"/>
              <a:t> </a:t>
            </a:r>
            <a:r>
              <a:rPr lang="en-US" dirty="0" smtClean="0"/>
              <a:t>	= reproduction number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= average number cases arising from one case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847" y="4019819"/>
            <a:ext cx="9081247" cy="2219616"/>
          </a:xfrm>
          <a:solidFill>
            <a:schemeClr val="bg1">
              <a:lumMod val="85000"/>
            </a:schemeClr>
          </a:solidFill>
        </p:spPr>
        <p:txBody>
          <a:bodyPr lIns="274320" tIns="182880" rIns="274320" bIns="18288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This number changes as the epidemic progresses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As people recover, more of the population is immune to the virus.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The virus has a harder time spreading.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R decreases.</a:t>
            </a:r>
            <a:endParaRPr lang="en-US" sz="2400" dirty="0"/>
          </a:p>
        </p:txBody>
      </p:sp>
      <p:sp>
        <p:nvSpPr>
          <p:cNvPr id="6" name="U-Turn Arrow 5"/>
          <p:cNvSpPr/>
          <p:nvPr/>
        </p:nvSpPr>
        <p:spPr>
          <a:xfrm rot="16200000">
            <a:off x="-66690" y="2237235"/>
            <a:ext cx="2652465" cy="1622609"/>
          </a:xfrm>
          <a:prstGeom prst="uturnArrow">
            <a:avLst>
              <a:gd name="adj1" fmla="val 4245"/>
              <a:gd name="adj2" fmla="val 9879"/>
              <a:gd name="adj3" fmla="val 22008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2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621"/>
            <a:ext cx="11353800" cy="6492875"/>
          </a:xfrm>
        </p:spPr>
        <p:txBody>
          <a:bodyPr>
            <a:normAutofit fontScale="90000"/>
          </a:bodyPr>
          <a:lstStyle/>
          <a:p>
            <a:r>
              <a:rPr lang="en-US" sz="9800" b="1" dirty="0" smtClean="0"/>
              <a:t>R</a:t>
            </a:r>
            <a:r>
              <a:rPr lang="en-US" sz="9800" b="1" baseline="-25000" dirty="0" smtClean="0"/>
              <a:t>0</a:t>
            </a:r>
            <a:r>
              <a:rPr lang="en-US" sz="9800" dirty="0" smtClean="0"/>
              <a:t>	</a:t>
            </a:r>
            <a:r>
              <a:rPr lang="en-US" dirty="0" smtClean="0"/>
              <a:t>= initial reproduction number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(at beginning of epidemic)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9800" b="1" dirty="0" smtClean="0"/>
              <a:t>R</a:t>
            </a:r>
            <a:r>
              <a:rPr lang="en-US" sz="9800" b="1" baseline="-25000" dirty="0" smtClean="0"/>
              <a:t>e</a:t>
            </a:r>
            <a:r>
              <a:rPr lang="en-US" sz="9800" dirty="0" smtClean="0"/>
              <a:t>	</a:t>
            </a:r>
            <a:r>
              <a:rPr lang="en-US" dirty="0" smtClean="0"/>
              <a:t>= effective reproduction number</a:t>
            </a:r>
            <a:br>
              <a:rPr lang="en-US" dirty="0" smtClean="0"/>
            </a:br>
            <a:r>
              <a:rPr lang="en-US" dirty="0" smtClean="0"/>
              <a:t>		(at later times in the epidemic)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• </a:t>
            </a:r>
            <a:r>
              <a:rPr lang="en-US" sz="3600" dirty="0" smtClean="0"/>
              <a:t>Generally R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 &gt; R</a:t>
            </a:r>
            <a:r>
              <a:rPr lang="en-US" sz="3600" baseline="-25000" dirty="0" smtClean="0"/>
              <a:t>e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• Generally R</a:t>
            </a:r>
            <a:r>
              <a:rPr lang="en-US" sz="3600" baseline="-25000" dirty="0" smtClean="0"/>
              <a:t>e</a:t>
            </a:r>
            <a:r>
              <a:rPr lang="en-US" sz="3600" dirty="0" smtClean="0"/>
              <a:t> falls as epidemic progresses</a:t>
            </a:r>
            <a:br>
              <a:rPr lang="en-US" sz="3600" dirty="0" smtClean="0"/>
            </a:br>
            <a:r>
              <a:rPr lang="en-US" sz="3600" dirty="0" smtClean="0"/>
              <a:t>• Epidemic ends when R</a:t>
            </a:r>
            <a:r>
              <a:rPr lang="en-US" sz="3600" baseline="-25000" dirty="0" smtClean="0"/>
              <a:t>e</a:t>
            </a:r>
            <a:r>
              <a:rPr lang="en-US" sz="3600" dirty="0" smtClean="0"/>
              <a:t> &lt; 1: spread is no longer exponential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720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smtClean="0"/>
              <a:t>R</a:t>
            </a:r>
            <a:r>
              <a:rPr lang="en-US" baseline="-25000"/>
              <a:t>0</a:t>
            </a:r>
            <a:r>
              <a:rPr lang="en-US" smtClean="0"/>
              <a:t> &amp; R</a:t>
            </a:r>
            <a:r>
              <a:rPr lang="en-US" baseline="-25000" smtClean="0"/>
              <a:t>e</a:t>
            </a:r>
            <a:r>
              <a:rPr lang="en-US" dirty="0" smtClean="0"/>
              <a:t>: Hard to Measure, Sometimes Misleading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reason: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1613645" y="2886638"/>
            <a:ext cx="731520" cy="731520"/>
          </a:xfrm>
          <a:prstGeom prst="smileyFac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3612775" y="2052532"/>
            <a:ext cx="731520" cy="731520"/>
          </a:xfrm>
          <a:prstGeom prst="smileyFac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3612775" y="2886638"/>
            <a:ext cx="731520" cy="731520"/>
          </a:xfrm>
          <a:prstGeom prst="smileyFac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3612775" y="3720744"/>
            <a:ext cx="731520" cy="731520"/>
          </a:xfrm>
          <a:prstGeom prst="smileyFac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0" idx="6"/>
          </p:cNvCxnSpPr>
          <p:nvPr/>
        </p:nvCxnSpPr>
        <p:spPr>
          <a:xfrm flipV="1">
            <a:off x="2345165" y="2418292"/>
            <a:ext cx="1267610" cy="83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6"/>
          </p:cNvCxnSpPr>
          <p:nvPr/>
        </p:nvCxnSpPr>
        <p:spPr>
          <a:xfrm>
            <a:off x="2345165" y="3252398"/>
            <a:ext cx="1267610" cy="83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0" idx="6"/>
          </p:cNvCxnSpPr>
          <p:nvPr/>
        </p:nvCxnSpPr>
        <p:spPr>
          <a:xfrm>
            <a:off x="2345165" y="3252398"/>
            <a:ext cx="1267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miley Face 10"/>
          <p:cNvSpPr/>
          <p:nvPr/>
        </p:nvSpPr>
        <p:spPr>
          <a:xfrm>
            <a:off x="5655830" y="2886638"/>
            <a:ext cx="731520" cy="731520"/>
          </a:xfrm>
          <a:prstGeom prst="smileyFac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7654960" y="2052532"/>
            <a:ext cx="731520" cy="731520"/>
          </a:xfrm>
          <a:prstGeom prst="smileyFac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9447896" y="2886638"/>
            <a:ext cx="731520" cy="731520"/>
          </a:xfrm>
          <a:prstGeom prst="smileyFac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10918108" y="3720744"/>
            <a:ext cx="731520" cy="731520"/>
          </a:xfrm>
          <a:prstGeom prst="smileyFac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387350" y="2418292"/>
            <a:ext cx="1267610" cy="83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11" idx="6"/>
            <a:endCxn id="13" idx="2"/>
          </p:cNvCxnSpPr>
          <p:nvPr/>
        </p:nvCxnSpPr>
        <p:spPr>
          <a:xfrm>
            <a:off x="6387350" y="3252398"/>
            <a:ext cx="306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11" idx="6"/>
            <a:endCxn id="14" idx="2"/>
          </p:cNvCxnSpPr>
          <p:nvPr/>
        </p:nvCxnSpPr>
        <p:spPr>
          <a:xfrm>
            <a:off x="6387350" y="3252398"/>
            <a:ext cx="4530758" cy="83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1952368" y="4680959"/>
            <a:ext cx="2075935" cy="3765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One week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1739153" y="4506051"/>
            <a:ext cx="2605142" cy="228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2" name="Group 291"/>
          <p:cNvGrpSpPr/>
          <p:nvPr/>
        </p:nvGrpSpPr>
        <p:grpSpPr>
          <a:xfrm>
            <a:off x="5718582" y="4009923"/>
            <a:ext cx="5787617" cy="1208293"/>
            <a:chOff x="5718582" y="4565730"/>
            <a:chExt cx="5787617" cy="1208293"/>
          </a:xfrm>
        </p:grpSpPr>
        <p:sp>
          <p:nvSpPr>
            <p:cNvPr id="286" name="Rectangle 285"/>
            <p:cNvSpPr/>
            <p:nvPr/>
          </p:nvSpPr>
          <p:spPr>
            <a:xfrm>
              <a:off x="5983187" y="5376427"/>
              <a:ext cx="5370613" cy="39759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One year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718582" y="5311689"/>
              <a:ext cx="5787617" cy="17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5983188" y="5008071"/>
              <a:ext cx="3895918" cy="43309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One month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5816298" y="4963327"/>
              <a:ext cx="4363117" cy="163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983187" y="4696292"/>
              <a:ext cx="2075935" cy="37651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One week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5781338" y="4565730"/>
              <a:ext cx="2605142" cy="228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3" name="Rectangle 292"/>
          <p:cNvSpPr/>
          <p:nvPr/>
        </p:nvSpPr>
        <p:spPr>
          <a:xfrm>
            <a:off x="2094690" y="5446303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R = 3</a:t>
            </a:r>
            <a:endParaRPr lang="en-US" sz="1200" dirty="0"/>
          </a:p>
        </p:txBody>
      </p:sp>
      <p:sp>
        <p:nvSpPr>
          <p:cNvPr id="294" name="Rectangle 293"/>
          <p:cNvSpPr/>
          <p:nvPr/>
        </p:nvSpPr>
        <p:spPr>
          <a:xfrm>
            <a:off x="7654960" y="5440503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R =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846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Yes, R</a:t>
            </a:r>
            <a:r>
              <a:rPr lang="en-US" baseline="-25000" dirty="0" smtClean="0"/>
              <a:t>0</a:t>
            </a:r>
            <a:r>
              <a:rPr lang="en-US" dirty="0" smtClean="0"/>
              <a:t> and two more quantities define epidemic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57" y="1690688"/>
            <a:ext cx="7277100" cy="5016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it should be obvious that: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9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“Doubling Time” is a simpler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the number of total cases over the course of the epidemic</a:t>
            </a:r>
          </a:p>
          <a:p>
            <a:r>
              <a:rPr lang="en-US" dirty="0" smtClean="0"/>
              <a:t>Extrapolate from the last few days of the curve</a:t>
            </a:r>
          </a:p>
          <a:p>
            <a:r>
              <a:rPr lang="en-US" dirty="0" smtClean="0"/>
              <a:t>From this extrapolation, calculate how long it will take for the number of cases to double</a:t>
            </a:r>
          </a:p>
          <a:p>
            <a:pPr lvl="1"/>
            <a:r>
              <a:rPr lang="en-US" dirty="0" smtClean="0"/>
              <a:t>This is the “doubling time”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approach		 </a:t>
            </a:r>
            <a:r>
              <a:rPr lang="en-US" sz="1800" dirty="0" smtClean="0"/>
              <a:t>(note logarithmic y-axis)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55" y="1489633"/>
            <a:ext cx="7391400" cy="53848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086164" y="1825625"/>
            <a:ext cx="3267635" cy="4351338"/>
          </a:xfrm>
        </p:spPr>
        <p:txBody>
          <a:bodyPr/>
          <a:lstStyle/>
          <a:p>
            <a:r>
              <a:rPr lang="en-US" dirty="0" smtClean="0"/>
              <a:t>Extrapolation</a:t>
            </a:r>
          </a:p>
          <a:p>
            <a:r>
              <a:rPr lang="en-US" dirty="0" smtClean="0"/>
              <a:t>Slope of extrapolated line determines the doubling time</a:t>
            </a:r>
          </a:p>
          <a:p>
            <a:r>
              <a:rPr lang="en-US" dirty="0"/>
              <a:t>O</a:t>
            </a:r>
            <a:r>
              <a:rPr lang="en-US" dirty="0" smtClean="0"/>
              <a:t>ne simple division to compute it</a:t>
            </a:r>
          </a:p>
          <a:p>
            <a:r>
              <a:rPr lang="en-US" dirty="0" smtClean="0"/>
              <a:t>Here, number of cases doubles every 3.4 days</a:t>
            </a:r>
            <a:endParaRPr lang="en-US" dirty="0"/>
          </a:p>
        </p:txBody>
      </p:sp>
      <p:cxnSp>
        <p:nvCxnSpPr>
          <p:cNvPr id="7" name="Elbow Connector 6"/>
          <p:cNvCxnSpPr/>
          <p:nvPr/>
        </p:nvCxnSpPr>
        <p:spPr>
          <a:xfrm rot="10800000" flipV="1">
            <a:off x="5952568" y="2043952"/>
            <a:ext cx="2277033" cy="663391"/>
          </a:xfrm>
          <a:prstGeom prst="bentConnector3">
            <a:avLst>
              <a:gd name="adj1" fmla="val 39764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01034" y="4214793"/>
            <a:ext cx="914401" cy="10564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Extrapolate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</a:t>
            </a:r>
            <a:r>
              <a:rPr lang="en-US" sz="1200" dirty="0" smtClean="0">
                <a:solidFill>
                  <a:schemeClr val="tx1"/>
                </a:solidFill>
              </a:rPr>
              <a:t>rom real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  <a:r>
              <a:rPr lang="en-US" sz="1200" dirty="0" smtClean="0">
                <a:solidFill>
                  <a:schemeClr val="tx1"/>
                </a:solidFill>
              </a:rPr>
              <a:t>ata for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  <a:r>
              <a:rPr lang="en-US" sz="1200" dirty="0" smtClean="0">
                <a:solidFill>
                  <a:schemeClr val="tx1"/>
                </a:solidFill>
              </a:rPr>
              <a:t>his period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</a:t>
            </a:r>
            <a:r>
              <a:rPr lang="en-US" sz="1200" dirty="0" smtClean="0">
                <a:solidFill>
                  <a:schemeClr val="tx1"/>
                </a:solidFill>
              </a:rPr>
              <a:t>f time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1450" y="4096026"/>
            <a:ext cx="2605142" cy="228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38838" y="2522677"/>
            <a:ext cx="1052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Real data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65232" y="2892009"/>
            <a:ext cx="0" cy="205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3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Doubling Time changes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97" y="1489633"/>
            <a:ext cx="7391400" cy="53848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086164" y="1825625"/>
            <a:ext cx="3267635" cy="4351338"/>
          </a:xfrm>
        </p:spPr>
        <p:txBody>
          <a:bodyPr/>
          <a:lstStyle/>
          <a:p>
            <a:r>
              <a:rPr lang="en-US" dirty="0" smtClean="0"/>
              <a:t>Extrapolation</a:t>
            </a:r>
          </a:p>
          <a:p>
            <a:r>
              <a:rPr lang="en-US" dirty="0" smtClean="0"/>
              <a:t>Slope of extrapolated line determines the doubling time</a:t>
            </a:r>
          </a:p>
          <a:p>
            <a:r>
              <a:rPr lang="en-US" dirty="0" smtClean="0"/>
              <a:t>Divide </a:t>
            </a:r>
            <a:r>
              <a:rPr lang="en-US" i="1" dirty="0" smtClean="0"/>
              <a:t>log 2</a:t>
            </a:r>
            <a:r>
              <a:rPr lang="en-US" dirty="0" smtClean="0"/>
              <a:t> by the slope to get doubling time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227296" y="1690688"/>
            <a:ext cx="2330822" cy="29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96645" y="1968108"/>
            <a:ext cx="15376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Doubling time</a:t>
            </a:r>
          </a:p>
          <a:p>
            <a:r>
              <a:rPr lang="en-US" b="1" dirty="0" smtClean="0"/>
              <a:t>Is 1.9 days in</a:t>
            </a:r>
          </a:p>
          <a:p>
            <a:r>
              <a:rPr lang="en-US" b="1" dirty="0" smtClean="0"/>
              <a:t>mid-March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4737545" y="3388139"/>
            <a:ext cx="2038379" cy="1985159"/>
          </a:xfrm>
          <a:prstGeom prst="rect">
            <a:avLst/>
          </a:prstGeom>
          <a:solidFill>
            <a:schemeClr val="bg1"/>
          </a:solidFill>
        </p:spPr>
        <p:txBody>
          <a:bodyPr wrap="none" lIns="0" tIns="0">
            <a:spAutoFit/>
          </a:bodyPr>
          <a:lstStyle/>
          <a:p>
            <a:r>
              <a:rPr lang="en-US" b="1" dirty="0" smtClean="0"/>
              <a:t>Doubling time</a:t>
            </a:r>
          </a:p>
          <a:p>
            <a:r>
              <a:rPr lang="en-US" b="1" dirty="0" smtClean="0"/>
              <a:t>Is 3.4 days later</a:t>
            </a:r>
          </a:p>
          <a:p>
            <a:r>
              <a:rPr lang="en-US" b="1" dirty="0" smtClean="0"/>
              <a:t>In March – epidemic</a:t>
            </a:r>
          </a:p>
          <a:p>
            <a:r>
              <a:rPr lang="en-US" b="1" dirty="0" smtClean="0"/>
              <a:t>Is growing more</a:t>
            </a:r>
          </a:p>
          <a:p>
            <a:r>
              <a:rPr lang="en-US" b="1" dirty="0"/>
              <a:t>s</a:t>
            </a:r>
            <a:r>
              <a:rPr lang="en-US" b="1" dirty="0" smtClean="0"/>
              <a:t>lowly</a:t>
            </a:r>
          </a:p>
          <a:p>
            <a:r>
              <a:rPr lang="is-IS" b="1" dirty="0" smtClean="0"/>
              <a:t>…</a:t>
            </a:r>
            <a:endParaRPr lang="en-US" b="1" dirty="0"/>
          </a:p>
          <a:p>
            <a:r>
              <a:rPr lang="en-US" b="1" i="1" dirty="0" smtClean="0"/>
              <a:t>Bend the curve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674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274</Words>
  <Application>Microsoft Macintosh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R0 or Re or Doubling-Time: Which to Follow?</vt:lpstr>
      <vt:lpstr>R  = reproduction number  = average number cases arising from one case </vt:lpstr>
      <vt:lpstr>R  = reproduction number  = average number cases arising from one case </vt:lpstr>
      <vt:lpstr>R0 = initial reproduction number   (at beginning of epidemic)  Re = effective reproduction number   (at later times in the epidemic)   • Generally R0 &gt; Re • Generally Re falls as epidemic progresses • Epidemic ends when Re &lt; 1: spread is no longer exponential</vt:lpstr>
      <vt:lpstr>R0 &amp; Re: Hard to Measure, Sometimes Misleading</vt:lpstr>
      <vt:lpstr>Yes, R0 and two more quantities define epidemic</vt:lpstr>
      <vt:lpstr>“Doubling Time” is a simpler way</vt:lpstr>
      <vt:lpstr>Graphical approach   (note logarithmic y-axis)</vt:lpstr>
      <vt:lpstr>Doubling Time changes</vt:lpstr>
      <vt:lpstr>Governor Cuomo uses doubling times</vt:lpstr>
      <vt:lpstr>Summary</vt:lpstr>
      <vt:lpstr>References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R0 or Re or Doubling-Time: Which to Follow?</dc:title>
  <dc:creator>No Name</dc:creator>
  <cp:lastModifiedBy>No Name</cp:lastModifiedBy>
  <cp:revision>18</cp:revision>
  <dcterms:created xsi:type="dcterms:W3CDTF">2020-03-26T04:43:28Z</dcterms:created>
  <dcterms:modified xsi:type="dcterms:W3CDTF">2020-03-26T06:33:33Z</dcterms:modified>
</cp:coreProperties>
</file>