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0" r:id="rId3"/>
    <p:sldId id="261" r:id="rId4"/>
    <p:sldId id="262" r:id="rId5"/>
    <p:sldId id="263" r:id="rId6"/>
    <p:sldId id="264" r:id="rId7"/>
    <p:sldId id="265" r:id="rId8"/>
    <p:sldId id="268" r:id="rId9"/>
    <p:sldId id="270" r:id="rId10"/>
    <p:sldId id="267" r:id="rId11"/>
    <p:sldId id="271"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17"/>
    <p:restoredTop sz="94586"/>
  </p:normalViewPr>
  <p:slideViewPr>
    <p:cSldViewPr snapToGrid="0" snapToObjects="1">
      <p:cViewPr varScale="1">
        <p:scale>
          <a:sx n="97" d="100"/>
          <a:sy n="97" d="100"/>
        </p:scale>
        <p:origin x="232"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48D16B-78B9-2D47-BE9D-BD175FAD2D74}" type="datetimeFigureOut">
              <a:rPr lang="en-US" smtClean="0"/>
              <a:t>3/26/20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77DF6-10AC-4D42-862B-1479EB1AC0B8}" type="slidenum">
              <a:rPr lang="en-US" smtClean="0"/>
              <a:t>‹#›</a:t>
            </a:fld>
            <a:endParaRPr lang="en-US"/>
          </a:p>
        </p:txBody>
      </p:sp>
    </p:spTree>
    <p:extLst>
      <p:ext uri="{BB962C8B-B14F-4D97-AF65-F5344CB8AC3E}">
        <p14:creationId xmlns:p14="http://schemas.microsoft.com/office/powerpoint/2010/main" val="467771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D788B0-354A-1644-AFF6-C87ADA364466}" type="datetimeFigureOut">
              <a:rPr lang="en-US" smtClean="0"/>
              <a:t>3/26/20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AE4CD-2BCC-684C-8464-E65D57994F58}" type="slidenum">
              <a:rPr lang="en-US" smtClean="0"/>
              <a:t>‹#›</a:t>
            </a:fld>
            <a:endParaRPr lang="en-US"/>
          </a:p>
        </p:txBody>
      </p:sp>
    </p:spTree>
    <p:extLst>
      <p:ext uri="{BB962C8B-B14F-4D97-AF65-F5344CB8AC3E}">
        <p14:creationId xmlns:p14="http://schemas.microsoft.com/office/powerpoint/2010/main" val="1175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D788B0-354A-1644-AFF6-C87ADA364466}" type="datetimeFigureOut">
              <a:rPr lang="en-US" smtClean="0"/>
              <a:t>3/26/20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AE4CD-2BCC-684C-8464-E65D57994F58}" type="slidenum">
              <a:rPr lang="en-US" smtClean="0"/>
              <a:t>‹#›</a:t>
            </a:fld>
            <a:endParaRPr lang="en-US"/>
          </a:p>
        </p:txBody>
      </p:sp>
    </p:spTree>
    <p:extLst>
      <p:ext uri="{BB962C8B-B14F-4D97-AF65-F5344CB8AC3E}">
        <p14:creationId xmlns:p14="http://schemas.microsoft.com/office/powerpoint/2010/main" val="1721501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D788B0-354A-1644-AFF6-C87ADA364466}" type="datetimeFigureOut">
              <a:rPr lang="en-US" smtClean="0"/>
              <a:t>3/26/20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AE4CD-2BCC-684C-8464-E65D57994F58}" type="slidenum">
              <a:rPr lang="en-US" smtClean="0"/>
              <a:t>‹#›</a:t>
            </a:fld>
            <a:endParaRPr lang="en-US"/>
          </a:p>
        </p:txBody>
      </p:sp>
    </p:spTree>
    <p:extLst>
      <p:ext uri="{BB962C8B-B14F-4D97-AF65-F5344CB8AC3E}">
        <p14:creationId xmlns:p14="http://schemas.microsoft.com/office/powerpoint/2010/main" val="23315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D788B0-354A-1644-AFF6-C87ADA364466}" type="datetimeFigureOut">
              <a:rPr lang="en-US" smtClean="0"/>
              <a:t>3/26/20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AE4CD-2BCC-684C-8464-E65D57994F58}" type="slidenum">
              <a:rPr lang="en-US" smtClean="0"/>
              <a:t>‹#›</a:t>
            </a:fld>
            <a:endParaRPr lang="en-US"/>
          </a:p>
        </p:txBody>
      </p:sp>
    </p:spTree>
    <p:extLst>
      <p:ext uri="{BB962C8B-B14F-4D97-AF65-F5344CB8AC3E}">
        <p14:creationId xmlns:p14="http://schemas.microsoft.com/office/powerpoint/2010/main" val="1515401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D788B0-354A-1644-AFF6-C87ADA364466}" type="datetimeFigureOut">
              <a:rPr lang="en-US" smtClean="0"/>
              <a:t>3/26/20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AE4CD-2BCC-684C-8464-E65D57994F58}" type="slidenum">
              <a:rPr lang="en-US" smtClean="0"/>
              <a:t>‹#›</a:t>
            </a:fld>
            <a:endParaRPr lang="en-US"/>
          </a:p>
        </p:txBody>
      </p:sp>
    </p:spTree>
    <p:extLst>
      <p:ext uri="{BB962C8B-B14F-4D97-AF65-F5344CB8AC3E}">
        <p14:creationId xmlns:p14="http://schemas.microsoft.com/office/powerpoint/2010/main" val="204621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D788B0-354A-1644-AFF6-C87ADA364466}" type="datetimeFigureOut">
              <a:rPr lang="en-US" smtClean="0"/>
              <a:t>3/26/20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AE4CD-2BCC-684C-8464-E65D57994F58}" type="slidenum">
              <a:rPr lang="en-US" smtClean="0"/>
              <a:t>‹#›</a:t>
            </a:fld>
            <a:endParaRPr lang="en-US"/>
          </a:p>
        </p:txBody>
      </p:sp>
    </p:spTree>
    <p:extLst>
      <p:ext uri="{BB962C8B-B14F-4D97-AF65-F5344CB8AC3E}">
        <p14:creationId xmlns:p14="http://schemas.microsoft.com/office/powerpoint/2010/main" val="945038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D788B0-354A-1644-AFF6-C87ADA364466}" type="datetimeFigureOut">
              <a:rPr lang="en-US" smtClean="0"/>
              <a:t>3/26/20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9AE4CD-2BCC-684C-8464-E65D57994F58}" type="slidenum">
              <a:rPr lang="en-US" smtClean="0"/>
              <a:t>‹#›</a:t>
            </a:fld>
            <a:endParaRPr lang="en-US"/>
          </a:p>
        </p:txBody>
      </p:sp>
    </p:spTree>
    <p:extLst>
      <p:ext uri="{BB962C8B-B14F-4D97-AF65-F5344CB8AC3E}">
        <p14:creationId xmlns:p14="http://schemas.microsoft.com/office/powerpoint/2010/main" val="468932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D788B0-354A-1644-AFF6-C87ADA364466}" type="datetimeFigureOut">
              <a:rPr lang="en-US" smtClean="0"/>
              <a:t>3/26/20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9AE4CD-2BCC-684C-8464-E65D57994F58}" type="slidenum">
              <a:rPr lang="en-US" smtClean="0"/>
              <a:t>‹#›</a:t>
            </a:fld>
            <a:endParaRPr lang="en-US"/>
          </a:p>
        </p:txBody>
      </p:sp>
    </p:spTree>
    <p:extLst>
      <p:ext uri="{BB962C8B-B14F-4D97-AF65-F5344CB8AC3E}">
        <p14:creationId xmlns:p14="http://schemas.microsoft.com/office/powerpoint/2010/main" val="78282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788B0-354A-1644-AFF6-C87ADA364466}" type="datetimeFigureOut">
              <a:rPr lang="en-US" smtClean="0"/>
              <a:t>3/26/20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9AE4CD-2BCC-684C-8464-E65D57994F58}" type="slidenum">
              <a:rPr lang="en-US" smtClean="0"/>
              <a:t>‹#›</a:t>
            </a:fld>
            <a:endParaRPr lang="en-US"/>
          </a:p>
        </p:txBody>
      </p:sp>
    </p:spTree>
    <p:extLst>
      <p:ext uri="{BB962C8B-B14F-4D97-AF65-F5344CB8AC3E}">
        <p14:creationId xmlns:p14="http://schemas.microsoft.com/office/powerpoint/2010/main" val="143262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D788B0-354A-1644-AFF6-C87ADA364466}" type="datetimeFigureOut">
              <a:rPr lang="en-US" smtClean="0"/>
              <a:t>3/26/20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AE4CD-2BCC-684C-8464-E65D57994F58}" type="slidenum">
              <a:rPr lang="en-US" smtClean="0"/>
              <a:t>‹#›</a:t>
            </a:fld>
            <a:endParaRPr lang="en-US"/>
          </a:p>
        </p:txBody>
      </p:sp>
    </p:spTree>
    <p:extLst>
      <p:ext uri="{BB962C8B-B14F-4D97-AF65-F5344CB8AC3E}">
        <p14:creationId xmlns:p14="http://schemas.microsoft.com/office/powerpoint/2010/main" val="527758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D788B0-354A-1644-AFF6-C87ADA364466}" type="datetimeFigureOut">
              <a:rPr lang="en-US" smtClean="0"/>
              <a:t>3/26/20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AE4CD-2BCC-684C-8464-E65D57994F58}" type="slidenum">
              <a:rPr lang="en-US" smtClean="0"/>
              <a:t>‹#›</a:t>
            </a:fld>
            <a:endParaRPr lang="en-US"/>
          </a:p>
        </p:txBody>
      </p:sp>
    </p:spTree>
    <p:extLst>
      <p:ext uri="{BB962C8B-B14F-4D97-AF65-F5344CB8AC3E}">
        <p14:creationId xmlns:p14="http://schemas.microsoft.com/office/powerpoint/2010/main" val="9249246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D788B0-354A-1644-AFF6-C87ADA364466}" type="datetimeFigureOut">
              <a:rPr lang="en-US" smtClean="0"/>
              <a:t>3/26/20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9AE4CD-2BCC-684C-8464-E65D57994F58}" type="slidenum">
              <a:rPr lang="en-US" smtClean="0"/>
              <a:t>‹#›</a:t>
            </a:fld>
            <a:endParaRPr lang="en-US"/>
          </a:p>
        </p:txBody>
      </p:sp>
    </p:spTree>
    <p:extLst>
      <p:ext uri="{BB962C8B-B14F-4D97-AF65-F5344CB8AC3E}">
        <p14:creationId xmlns:p14="http://schemas.microsoft.com/office/powerpoint/2010/main" val="742880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t>
            </a:r>
            <a:r>
              <a:rPr lang="en-US" baseline="-25000" dirty="0" smtClean="0"/>
              <a:t>0</a:t>
            </a:r>
            <a:r>
              <a:rPr lang="en-US" dirty="0"/>
              <a:t> </a:t>
            </a:r>
            <a:r>
              <a:rPr lang="en-US" dirty="0" smtClean="0"/>
              <a:t>or R</a:t>
            </a:r>
            <a:r>
              <a:rPr lang="en-US" baseline="-25000" dirty="0" smtClean="0"/>
              <a:t>e</a:t>
            </a:r>
            <a:r>
              <a:rPr lang="en-US" dirty="0"/>
              <a:t> </a:t>
            </a:r>
            <a:r>
              <a:rPr lang="en-US" dirty="0" smtClean="0"/>
              <a:t>or Doubling-Time:</a:t>
            </a:r>
            <a:br>
              <a:rPr lang="en-US" dirty="0" smtClean="0"/>
            </a:br>
            <a:r>
              <a:rPr lang="en-US" dirty="0" smtClean="0"/>
              <a:t>Which to Follow?</a:t>
            </a:r>
            <a:endParaRPr lang="en-US" dirty="0"/>
          </a:p>
        </p:txBody>
      </p:sp>
      <p:sp>
        <p:nvSpPr>
          <p:cNvPr id="3" name="Subtitle 2"/>
          <p:cNvSpPr>
            <a:spLocks noGrp="1"/>
          </p:cNvSpPr>
          <p:nvPr>
            <p:ph type="subTitle" idx="1"/>
          </p:nvPr>
        </p:nvSpPr>
        <p:spPr>
          <a:xfrm>
            <a:off x="1524000" y="3602038"/>
            <a:ext cx="9144000" cy="1812644"/>
          </a:xfrm>
        </p:spPr>
        <p:txBody>
          <a:bodyPr>
            <a:normAutofit/>
          </a:bodyPr>
          <a:lstStyle/>
          <a:p>
            <a:r>
              <a:rPr lang="en-US" dirty="0" smtClean="0"/>
              <a:t>CA-ANG/SG</a:t>
            </a:r>
          </a:p>
          <a:p>
            <a:r>
              <a:rPr lang="en-US" dirty="0" smtClean="0"/>
              <a:t>25 March 2020</a:t>
            </a:r>
            <a:endParaRPr lang="en-US" dirty="0"/>
          </a:p>
        </p:txBody>
      </p:sp>
      <p:sp>
        <p:nvSpPr>
          <p:cNvPr id="4" name="Rectangle 3"/>
          <p:cNvSpPr/>
          <p:nvPr/>
        </p:nvSpPr>
        <p:spPr>
          <a:xfrm>
            <a:off x="655982" y="6064039"/>
            <a:ext cx="10880035" cy="646331"/>
          </a:xfrm>
          <a:prstGeom prst="rect">
            <a:avLst/>
          </a:prstGeom>
        </p:spPr>
        <p:txBody>
          <a:bodyPr wrap="square">
            <a:spAutoFit/>
          </a:bodyPr>
          <a:lstStyle/>
          <a:p>
            <a:pPr>
              <a:spcBef>
                <a:spcPct val="0"/>
              </a:spcBef>
            </a:pPr>
            <a:r>
              <a:rPr lang="en-US" altLang="en-US" dirty="0">
                <a:latin typeface="Arial" charset="0"/>
                <a:ea typeface="Arial" charset="0"/>
                <a:cs typeface="Arial" charset="0"/>
              </a:rPr>
              <a:t>This material is shared in the hope that it may prove helpful to some. It is in no way endorsed by, or the official policy of, the Department of Defense, the Air National Guard, or the California Military Department.</a:t>
            </a:r>
            <a:endParaRPr lang="en-US" altLang="en-US" dirty="0">
              <a:latin typeface="Arial" charset="0"/>
              <a:ea typeface="Arial" charset="0"/>
              <a:cs typeface="Arial" charset="0"/>
            </a:endParaRPr>
          </a:p>
        </p:txBody>
      </p:sp>
    </p:spTree>
    <p:extLst>
      <p:ext uri="{BB962C8B-B14F-4D97-AF65-F5344CB8AC3E}">
        <p14:creationId xmlns:p14="http://schemas.microsoft.com/office/powerpoint/2010/main" val="1649341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Governor Cuomo uses doubling times</a:t>
            </a:r>
            <a:endParaRPr lang="en-US" dirty="0"/>
          </a:p>
        </p:txBody>
      </p:sp>
      <p:pic>
        <p:nvPicPr>
          <p:cNvPr id="4" name="Picture 3"/>
          <p:cNvPicPr>
            <a:picLocks noChangeAspect="1"/>
          </p:cNvPicPr>
          <p:nvPr/>
        </p:nvPicPr>
        <p:blipFill>
          <a:blip r:embed="rId2"/>
          <a:stretch>
            <a:fillRect/>
          </a:stretch>
        </p:blipFill>
        <p:spPr>
          <a:xfrm>
            <a:off x="0" y="1810189"/>
            <a:ext cx="12192000" cy="4277532"/>
          </a:xfrm>
          <a:prstGeom prst="rect">
            <a:avLst/>
          </a:prstGeom>
        </p:spPr>
      </p:pic>
      <p:sp>
        <p:nvSpPr>
          <p:cNvPr id="5" name="Rectangle 4"/>
          <p:cNvSpPr/>
          <p:nvPr/>
        </p:nvSpPr>
        <p:spPr>
          <a:xfrm>
            <a:off x="1391415" y="6488668"/>
            <a:ext cx="10800585" cy="369332"/>
          </a:xfrm>
          <a:prstGeom prst="rect">
            <a:avLst/>
          </a:prstGeom>
        </p:spPr>
        <p:txBody>
          <a:bodyPr wrap="none">
            <a:spAutoFit/>
          </a:bodyPr>
          <a:lstStyle/>
          <a:p>
            <a:r>
              <a:rPr lang="en-US" dirty="0" smtClean="0">
                <a:solidFill>
                  <a:schemeClr val="bg1">
                    <a:lumMod val="65000"/>
                  </a:schemeClr>
                </a:solidFill>
              </a:rPr>
              <a:t>https://</a:t>
            </a:r>
            <a:r>
              <a:rPr lang="en-US" dirty="0" err="1" smtClean="0">
                <a:solidFill>
                  <a:schemeClr val="bg1">
                    <a:lumMod val="65000"/>
                  </a:schemeClr>
                </a:solidFill>
              </a:rPr>
              <a:t>www.cnbc.com</a:t>
            </a:r>
            <a:r>
              <a:rPr lang="en-US" dirty="0" smtClean="0">
                <a:solidFill>
                  <a:schemeClr val="bg1">
                    <a:lumMod val="65000"/>
                  </a:schemeClr>
                </a:solidFill>
              </a:rPr>
              <a:t>/2020/03/25/watch-live-ny-gov-cuomo-holds-a-press-conference-on-the-coronavirus.html</a:t>
            </a:r>
            <a:endParaRPr lang="en-US" dirty="0">
              <a:solidFill>
                <a:schemeClr val="bg1">
                  <a:lumMod val="65000"/>
                </a:schemeClr>
              </a:solidFill>
            </a:endParaRPr>
          </a:p>
        </p:txBody>
      </p:sp>
    </p:spTree>
    <p:extLst>
      <p:ext uri="{BB962C8B-B14F-4D97-AF65-F5344CB8AC3E}">
        <p14:creationId xmlns:p14="http://schemas.microsoft.com/office/powerpoint/2010/main" val="1772702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R</a:t>
            </a:r>
            <a:r>
              <a:rPr lang="en-US" baseline="-25000" dirty="0" smtClean="0"/>
              <a:t>0</a:t>
            </a:r>
            <a:r>
              <a:rPr lang="en-US" dirty="0" smtClean="0"/>
              <a:t> is good for describing early stages of epidemic</a:t>
            </a:r>
          </a:p>
          <a:p>
            <a:r>
              <a:rPr lang="en-US" dirty="0" smtClean="0"/>
              <a:t>R</a:t>
            </a:r>
            <a:r>
              <a:rPr lang="en-US" baseline="-25000" dirty="0"/>
              <a:t>e</a:t>
            </a:r>
            <a:r>
              <a:rPr lang="en-US" dirty="0" smtClean="0"/>
              <a:t> is hard to know</a:t>
            </a:r>
          </a:p>
          <a:p>
            <a:endParaRPr lang="en-US" dirty="0" smtClean="0"/>
          </a:p>
          <a:p>
            <a:r>
              <a:rPr lang="en-US" dirty="0" smtClean="0"/>
              <a:t>Doubling time </a:t>
            </a:r>
          </a:p>
          <a:p>
            <a:pPr lvl="1"/>
            <a:r>
              <a:rPr lang="en-US" dirty="0"/>
              <a:t>I</a:t>
            </a:r>
            <a:r>
              <a:rPr lang="en-US" dirty="0" smtClean="0"/>
              <a:t>s easy to calculate</a:t>
            </a:r>
          </a:p>
          <a:p>
            <a:pPr lvl="1"/>
            <a:r>
              <a:rPr lang="en-US" dirty="0"/>
              <a:t>H</a:t>
            </a:r>
            <a:r>
              <a:rPr lang="en-US" dirty="0" smtClean="0"/>
              <a:t>as an easily understood meaning</a:t>
            </a:r>
          </a:p>
          <a:p>
            <a:pPr lvl="1"/>
            <a:r>
              <a:rPr lang="en-US" dirty="0" smtClean="0"/>
              <a:t>Is well-suited to making decisions</a:t>
            </a:r>
          </a:p>
        </p:txBody>
      </p:sp>
    </p:spTree>
    <p:extLst>
      <p:ext uri="{BB962C8B-B14F-4D97-AF65-F5344CB8AC3E}">
        <p14:creationId xmlns:p14="http://schemas.microsoft.com/office/powerpoint/2010/main" val="138629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The monster equation</a:t>
            </a:r>
          </a:p>
          <a:p>
            <a:pPr lvl="1"/>
            <a:r>
              <a:rPr lang="en-US" dirty="0" smtClean="0"/>
              <a:t>https://</a:t>
            </a:r>
            <a:r>
              <a:rPr lang="en-US" dirty="0" err="1" smtClean="0"/>
              <a:t>journals.plos.org</a:t>
            </a:r>
            <a:r>
              <a:rPr lang="en-US" dirty="0" smtClean="0"/>
              <a:t>/</a:t>
            </a:r>
            <a:r>
              <a:rPr lang="en-US" dirty="0" err="1" smtClean="0"/>
              <a:t>plosone</a:t>
            </a:r>
            <a:r>
              <a:rPr lang="en-US" dirty="0" smtClean="0"/>
              <a:t>/</a:t>
            </a:r>
            <a:r>
              <a:rPr lang="en-US" dirty="0" err="1" smtClean="0"/>
              <a:t>article?id</a:t>
            </a:r>
            <a:r>
              <a:rPr lang="en-US" dirty="0" smtClean="0"/>
              <a:t>=10.1371/journal.pone.0083622</a:t>
            </a:r>
            <a:endParaRPr lang="en-US" dirty="0"/>
          </a:p>
        </p:txBody>
      </p:sp>
    </p:spTree>
    <p:extLst>
      <p:ext uri="{BB962C8B-B14F-4D97-AF65-F5344CB8AC3E}">
        <p14:creationId xmlns:p14="http://schemas.microsoft.com/office/powerpoint/2010/main" val="1181140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2427502"/>
          </a:xfrm>
        </p:spPr>
        <p:txBody>
          <a:bodyPr>
            <a:normAutofit fontScale="90000"/>
          </a:bodyPr>
          <a:lstStyle/>
          <a:p>
            <a:r>
              <a:rPr lang="en-US" sz="9800" b="1" dirty="0" smtClean="0"/>
              <a:t>R</a:t>
            </a:r>
            <a:r>
              <a:rPr lang="en-US" sz="9800" dirty="0" smtClean="0"/>
              <a:t> </a:t>
            </a:r>
            <a:r>
              <a:rPr lang="en-US" dirty="0" smtClean="0"/>
              <a:t>	= reproduction number</a:t>
            </a:r>
            <a:br>
              <a:rPr lang="en-US" dirty="0" smtClean="0"/>
            </a:br>
            <a:r>
              <a:rPr lang="en-US" dirty="0"/>
              <a:t>	</a:t>
            </a:r>
            <a:r>
              <a:rPr lang="en-US" dirty="0" smtClean="0"/>
              <a:t>= average number cases arising from one case</a:t>
            </a:r>
            <a:br>
              <a:rPr lang="en-US" dirty="0" smtClean="0"/>
            </a:br>
            <a:endParaRPr lang="en-US" dirty="0"/>
          </a:p>
        </p:txBody>
      </p:sp>
      <p:sp>
        <p:nvSpPr>
          <p:cNvPr id="8" name="Smiley Face 7"/>
          <p:cNvSpPr/>
          <p:nvPr/>
        </p:nvSpPr>
        <p:spPr>
          <a:xfrm>
            <a:off x="4500280" y="3639673"/>
            <a:ext cx="731520" cy="731520"/>
          </a:xfrm>
          <a:prstGeom prst="smileyFac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miley Face 8"/>
          <p:cNvSpPr/>
          <p:nvPr/>
        </p:nvSpPr>
        <p:spPr>
          <a:xfrm>
            <a:off x="6499410" y="2805567"/>
            <a:ext cx="731520" cy="731520"/>
          </a:xfrm>
          <a:prstGeom prst="smileyFac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miley Face 9"/>
          <p:cNvSpPr/>
          <p:nvPr/>
        </p:nvSpPr>
        <p:spPr>
          <a:xfrm>
            <a:off x="6499410" y="3639673"/>
            <a:ext cx="731520" cy="731520"/>
          </a:xfrm>
          <a:prstGeom prst="smileyFac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miley Face 10"/>
          <p:cNvSpPr/>
          <p:nvPr/>
        </p:nvSpPr>
        <p:spPr>
          <a:xfrm>
            <a:off x="6499410" y="4473779"/>
            <a:ext cx="731520" cy="731520"/>
          </a:xfrm>
          <a:prstGeom prst="smileyFac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8" idx="6"/>
            <a:endCxn id="9" idx="2"/>
          </p:cNvCxnSpPr>
          <p:nvPr/>
        </p:nvCxnSpPr>
        <p:spPr>
          <a:xfrm flipV="1">
            <a:off x="5231800" y="3171327"/>
            <a:ext cx="1267610" cy="834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6"/>
            <a:endCxn id="11" idx="2"/>
          </p:cNvCxnSpPr>
          <p:nvPr/>
        </p:nvCxnSpPr>
        <p:spPr>
          <a:xfrm>
            <a:off x="5231800" y="4005433"/>
            <a:ext cx="1267610" cy="834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6"/>
            <a:endCxn id="10" idx="2"/>
          </p:cNvCxnSpPr>
          <p:nvPr/>
        </p:nvCxnSpPr>
        <p:spPr>
          <a:xfrm>
            <a:off x="5231800" y="4005433"/>
            <a:ext cx="12676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006371" y="5543701"/>
            <a:ext cx="2031325" cy="1200329"/>
          </a:xfrm>
          <a:prstGeom prst="rect">
            <a:avLst/>
          </a:prstGeom>
        </p:spPr>
        <p:txBody>
          <a:bodyPr wrap="none">
            <a:spAutoFit/>
          </a:bodyPr>
          <a:lstStyle/>
          <a:p>
            <a:r>
              <a:rPr lang="en-US" sz="7200" dirty="0" smtClean="0"/>
              <a:t>R = 3</a:t>
            </a:r>
            <a:endParaRPr lang="en-US" sz="1200" dirty="0"/>
          </a:p>
        </p:txBody>
      </p:sp>
    </p:spTree>
    <p:extLst>
      <p:ext uri="{BB962C8B-B14F-4D97-AF65-F5344CB8AC3E}">
        <p14:creationId xmlns:p14="http://schemas.microsoft.com/office/powerpoint/2010/main" val="151087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2427502"/>
          </a:xfrm>
        </p:spPr>
        <p:txBody>
          <a:bodyPr>
            <a:normAutofit fontScale="90000"/>
          </a:bodyPr>
          <a:lstStyle/>
          <a:p>
            <a:r>
              <a:rPr lang="en-US" sz="9800" b="1" dirty="0" smtClean="0"/>
              <a:t>R</a:t>
            </a:r>
            <a:r>
              <a:rPr lang="en-US" sz="9800" dirty="0" smtClean="0"/>
              <a:t> </a:t>
            </a:r>
            <a:r>
              <a:rPr lang="en-US" dirty="0" smtClean="0"/>
              <a:t>	= reproduction number</a:t>
            </a:r>
            <a:br>
              <a:rPr lang="en-US" dirty="0" smtClean="0"/>
            </a:br>
            <a:r>
              <a:rPr lang="en-US" dirty="0"/>
              <a:t>	</a:t>
            </a:r>
            <a:r>
              <a:rPr lang="en-US" dirty="0" smtClean="0"/>
              <a:t>= average number cases arising from one case</a:t>
            </a:r>
            <a:br>
              <a:rPr lang="en-US" dirty="0" smtClean="0"/>
            </a:br>
            <a:endParaRPr lang="en-US" dirty="0"/>
          </a:p>
        </p:txBody>
      </p:sp>
      <p:sp>
        <p:nvSpPr>
          <p:cNvPr id="3" name="Content Placeholder 2"/>
          <p:cNvSpPr>
            <a:spLocks noGrp="1"/>
          </p:cNvSpPr>
          <p:nvPr>
            <p:ph idx="1"/>
          </p:nvPr>
        </p:nvSpPr>
        <p:spPr>
          <a:xfrm>
            <a:off x="2070847" y="4019819"/>
            <a:ext cx="9081247" cy="2219616"/>
          </a:xfrm>
          <a:solidFill>
            <a:schemeClr val="bg1">
              <a:lumMod val="85000"/>
            </a:schemeClr>
          </a:solidFill>
        </p:spPr>
        <p:txBody>
          <a:bodyPr lIns="274320" tIns="182880" rIns="274320" bIns="18288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This number changes as the epidemic progresses</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As people recover, more of the population is immune to the virus.  </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The virus has a harder time spreading.  </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R decreases.</a:t>
            </a:r>
            <a:endParaRPr lang="en-US" sz="2400" dirty="0"/>
          </a:p>
        </p:txBody>
      </p:sp>
      <p:sp>
        <p:nvSpPr>
          <p:cNvPr id="6" name="U-Turn Arrow 5"/>
          <p:cNvSpPr/>
          <p:nvPr/>
        </p:nvSpPr>
        <p:spPr>
          <a:xfrm rot="16200000">
            <a:off x="-66690" y="2237235"/>
            <a:ext cx="2652465" cy="1622609"/>
          </a:xfrm>
          <a:prstGeom prst="uturnArrow">
            <a:avLst>
              <a:gd name="adj1" fmla="val 4245"/>
              <a:gd name="adj2" fmla="val 9879"/>
              <a:gd name="adj3" fmla="val 22008"/>
              <a:gd name="adj4" fmla="val 43750"/>
              <a:gd name="adj5" fmla="val 7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68273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9621"/>
            <a:ext cx="11353800" cy="6492875"/>
          </a:xfrm>
        </p:spPr>
        <p:txBody>
          <a:bodyPr>
            <a:normAutofit fontScale="90000"/>
          </a:bodyPr>
          <a:lstStyle/>
          <a:p>
            <a:r>
              <a:rPr lang="en-US" sz="9800" b="1" dirty="0" smtClean="0"/>
              <a:t>R</a:t>
            </a:r>
            <a:r>
              <a:rPr lang="en-US" sz="9800" b="1" baseline="-25000" dirty="0" smtClean="0"/>
              <a:t>0</a:t>
            </a:r>
            <a:r>
              <a:rPr lang="en-US" sz="9800" dirty="0" smtClean="0"/>
              <a:t>	</a:t>
            </a:r>
            <a:r>
              <a:rPr lang="en-US" dirty="0" smtClean="0"/>
              <a:t>= initial reproduction number</a:t>
            </a:r>
            <a:br>
              <a:rPr lang="en-US" dirty="0" smtClean="0"/>
            </a:br>
            <a:r>
              <a:rPr lang="en-US" dirty="0"/>
              <a:t>	</a:t>
            </a:r>
            <a:r>
              <a:rPr lang="en-US" dirty="0" smtClean="0"/>
              <a:t>	(at beginning of epidemic)</a:t>
            </a:r>
            <a:br>
              <a:rPr lang="en-US" dirty="0" smtClean="0"/>
            </a:br>
            <a:r>
              <a:rPr lang="en-US" dirty="0"/>
              <a:t/>
            </a:r>
            <a:br>
              <a:rPr lang="en-US" dirty="0"/>
            </a:br>
            <a:r>
              <a:rPr lang="en-US" sz="9800" b="1" dirty="0" smtClean="0"/>
              <a:t>R</a:t>
            </a:r>
            <a:r>
              <a:rPr lang="en-US" sz="9800" b="1" baseline="-25000" dirty="0" smtClean="0"/>
              <a:t>e</a:t>
            </a:r>
            <a:r>
              <a:rPr lang="en-US" sz="9800" dirty="0" smtClean="0"/>
              <a:t>	</a:t>
            </a:r>
            <a:r>
              <a:rPr lang="en-US" dirty="0" smtClean="0"/>
              <a:t>= effective reproduction number</a:t>
            </a:r>
            <a:br>
              <a:rPr lang="en-US" dirty="0" smtClean="0"/>
            </a:br>
            <a:r>
              <a:rPr lang="en-US" dirty="0" smtClean="0"/>
              <a:t>		(at later times in the epidemic) </a:t>
            </a:r>
            <a:br>
              <a:rPr lang="en-US" dirty="0" smtClean="0"/>
            </a:br>
            <a:r>
              <a:rPr lang="en-US" dirty="0" smtClean="0"/>
              <a:t/>
            </a:r>
            <a:br>
              <a:rPr lang="en-US" dirty="0" smtClean="0"/>
            </a:br>
            <a:r>
              <a:rPr lang="en-US" sz="4000" dirty="0" smtClean="0"/>
              <a:t>• </a:t>
            </a:r>
            <a:r>
              <a:rPr lang="en-US" sz="3600" dirty="0" smtClean="0"/>
              <a:t>Generally R</a:t>
            </a:r>
            <a:r>
              <a:rPr lang="en-US" sz="3600" baseline="-25000" dirty="0" smtClean="0"/>
              <a:t>0</a:t>
            </a:r>
            <a:r>
              <a:rPr lang="en-US" sz="3600" dirty="0" smtClean="0"/>
              <a:t> &gt; R</a:t>
            </a:r>
            <a:r>
              <a:rPr lang="en-US" sz="3600" baseline="-25000" dirty="0" smtClean="0"/>
              <a:t>e</a:t>
            </a:r>
            <a:r>
              <a:rPr lang="en-US" sz="3600" dirty="0"/>
              <a:t/>
            </a:r>
            <a:br>
              <a:rPr lang="en-US" sz="3600" dirty="0"/>
            </a:br>
            <a:r>
              <a:rPr lang="en-US" sz="3600" dirty="0" smtClean="0"/>
              <a:t>• Generally R</a:t>
            </a:r>
            <a:r>
              <a:rPr lang="en-US" sz="3600" baseline="-25000" dirty="0" smtClean="0"/>
              <a:t>e</a:t>
            </a:r>
            <a:r>
              <a:rPr lang="en-US" sz="3600" dirty="0" smtClean="0"/>
              <a:t> falls as epidemic progresses</a:t>
            </a:r>
            <a:br>
              <a:rPr lang="en-US" sz="3600" dirty="0" smtClean="0"/>
            </a:br>
            <a:r>
              <a:rPr lang="en-US" sz="3600" dirty="0" smtClean="0"/>
              <a:t>• Epidemic ends when R</a:t>
            </a:r>
            <a:r>
              <a:rPr lang="en-US" sz="3600" baseline="-25000" dirty="0" smtClean="0"/>
              <a:t>e</a:t>
            </a:r>
            <a:r>
              <a:rPr lang="en-US" sz="3600" dirty="0" smtClean="0"/>
              <a:t> &lt; 1: spread is no longer exponential</a:t>
            </a:r>
            <a:endParaRPr lang="en-US" sz="3600" dirty="0"/>
          </a:p>
        </p:txBody>
      </p:sp>
    </p:spTree>
    <p:extLst>
      <p:ext uri="{BB962C8B-B14F-4D97-AF65-F5344CB8AC3E}">
        <p14:creationId xmlns:p14="http://schemas.microsoft.com/office/powerpoint/2010/main" val="672069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smtClean="0"/>
              <a:t>R</a:t>
            </a:r>
            <a:r>
              <a:rPr lang="en-US" baseline="-25000"/>
              <a:t>0</a:t>
            </a:r>
            <a:r>
              <a:rPr lang="en-US" smtClean="0"/>
              <a:t> &amp; R</a:t>
            </a:r>
            <a:r>
              <a:rPr lang="en-US" baseline="-25000" smtClean="0"/>
              <a:t>e</a:t>
            </a:r>
            <a:r>
              <a:rPr lang="en-US" dirty="0" smtClean="0"/>
              <a:t>: Hard to Measure, Sometimes Misleading</a:t>
            </a:r>
            <a:endParaRPr lang="en-US" dirty="0"/>
          </a:p>
        </p:txBody>
      </p:sp>
      <p:sp>
        <p:nvSpPr>
          <p:cNvPr id="3" name="Content Placeholder 2"/>
          <p:cNvSpPr>
            <a:spLocks noGrp="1"/>
          </p:cNvSpPr>
          <p:nvPr>
            <p:ph idx="1"/>
          </p:nvPr>
        </p:nvSpPr>
        <p:spPr/>
        <p:txBody>
          <a:bodyPr/>
          <a:lstStyle/>
          <a:p>
            <a:r>
              <a:rPr lang="en-US" dirty="0" smtClean="0"/>
              <a:t>One reason:</a:t>
            </a:r>
            <a:endParaRPr lang="en-US" dirty="0"/>
          </a:p>
        </p:txBody>
      </p:sp>
      <p:sp>
        <p:nvSpPr>
          <p:cNvPr id="4" name="Smiley Face 3"/>
          <p:cNvSpPr/>
          <p:nvPr/>
        </p:nvSpPr>
        <p:spPr>
          <a:xfrm>
            <a:off x="1613645" y="2886638"/>
            <a:ext cx="731520" cy="731520"/>
          </a:xfrm>
          <a:prstGeom prst="smileyFac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miley Face 4"/>
          <p:cNvSpPr/>
          <p:nvPr/>
        </p:nvSpPr>
        <p:spPr>
          <a:xfrm>
            <a:off x="3612775" y="2052532"/>
            <a:ext cx="731520" cy="731520"/>
          </a:xfrm>
          <a:prstGeom prst="smileyFac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miley Face 5"/>
          <p:cNvSpPr/>
          <p:nvPr/>
        </p:nvSpPr>
        <p:spPr>
          <a:xfrm>
            <a:off x="3612775" y="2886638"/>
            <a:ext cx="731520" cy="731520"/>
          </a:xfrm>
          <a:prstGeom prst="smileyFac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miley Face 6"/>
          <p:cNvSpPr/>
          <p:nvPr/>
        </p:nvSpPr>
        <p:spPr>
          <a:xfrm>
            <a:off x="3612775" y="3720744"/>
            <a:ext cx="731520" cy="731520"/>
          </a:xfrm>
          <a:prstGeom prst="smileyFac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10" idx="6"/>
          </p:cNvCxnSpPr>
          <p:nvPr/>
        </p:nvCxnSpPr>
        <p:spPr>
          <a:xfrm flipV="1">
            <a:off x="2345165" y="2418292"/>
            <a:ext cx="1267610" cy="834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0" idx="6"/>
          </p:cNvCxnSpPr>
          <p:nvPr/>
        </p:nvCxnSpPr>
        <p:spPr>
          <a:xfrm>
            <a:off x="2345165" y="3252398"/>
            <a:ext cx="1267610" cy="834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0" idx="6"/>
          </p:cNvCxnSpPr>
          <p:nvPr/>
        </p:nvCxnSpPr>
        <p:spPr>
          <a:xfrm>
            <a:off x="2345165" y="3252398"/>
            <a:ext cx="12676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Smiley Face 10"/>
          <p:cNvSpPr/>
          <p:nvPr/>
        </p:nvSpPr>
        <p:spPr>
          <a:xfrm>
            <a:off x="5655830" y="2886638"/>
            <a:ext cx="731520" cy="731520"/>
          </a:xfrm>
          <a:prstGeom prst="smileyFac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miley Face 11"/>
          <p:cNvSpPr/>
          <p:nvPr/>
        </p:nvSpPr>
        <p:spPr>
          <a:xfrm>
            <a:off x="7654960" y="2052532"/>
            <a:ext cx="731520" cy="731520"/>
          </a:xfrm>
          <a:prstGeom prst="smileyFac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miley Face 12"/>
          <p:cNvSpPr/>
          <p:nvPr/>
        </p:nvSpPr>
        <p:spPr>
          <a:xfrm>
            <a:off x="9447896" y="2886638"/>
            <a:ext cx="731520" cy="731520"/>
          </a:xfrm>
          <a:prstGeom prst="smileyFac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miley Face 13"/>
          <p:cNvSpPr/>
          <p:nvPr/>
        </p:nvSpPr>
        <p:spPr>
          <a:xfrm>
            <a:off x="10918108" y="3720744"/>
            <a:ext cx="731520" cy="731520"/>
          </a:xfrm>
          <a:prstGeom prst="smileyFac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V="1">
            <a:off x="6387350" y="2418292"/>
            <a:ext cx="1267610" cy="834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p:cNvCxnSpPr>
            <a:stCxn id="11" idx="6"/>
            <a:endCxn id="13" idx="2"/>
          </p:cNvCxnSpPr>
          <p:nvPr/>
        </p:nvCxnSpPr>
        <p:spPr>
          <a:xfrm>
            <a:off x="6387350" y="3252398"/>
            <a:ext cx="30605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a:stCxn id="11" idx="6"/>
            <a:endCxn id="14" idx="2"/>
          </p:cNvCxnSpPr>
          <p:nvPr/>
        </p:nvCxnSpPr>
        <p:spPr>
          <a:xfrm>
            <a:off x="6387350" y="3252398"/>
            <a:ext cx="4530758" cy="834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3" name="Rectangle 282"/>
          <p:cNvSpPr/>
          <p:nvPr/>
        </p:nvSpPr>
        <p:spPr>
          <a:xfrm>
            <a:off x="1952368" y="4680959"/>
            <a:ext cx="2075935" cy="37651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smtClean="0">
                <a:solidFill>
                  <a:schemeClr val="tx1"/>
                </a:solidFill>
              </a:rPr>
              <a:t>One week</a:t>
            </a:r>
            <a:endParaRPr lang="en-US" dirty="0">
              <a:solidFill>
                <a:schemeClr val="tx1"/>
              </a:solidFill>
            </a:endParaRPr>
          </a:p>
        </p:txBody>
      </p:sp>
      <p:sp>
        <p:nvSpPr>
          <p:cNvPr id="288" name="Rectangle 287"/>
          <p:cNvSpPr/>
          <p:nvPr/>
        </p:nvSpPr>
        <p:spPr>
          <a:xfrm>
            <a:off x="1739153" y="4506051"/>
            <a:ext cx="2605142" cy="228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2" name="Group 291"/>
          <p:cNvGrpSpPr/>
          <p:nvPr/>
        </p:nvGrpSpPr>
        <p:grpSpPr>
          <a:xfrm>
            <a:off x="5718582" y="4009923"/>
            <a:ext cx="5787617" cy="1208293"/>
            <a:chOff x="5718582" y="4565730"/>
            <a:chExt cx="5787617" cy="1208293"/>
          </a:xfrm>
        </p:grpSpPr>
        <p:sp>
          <p:nvSpPr>
            <p:cNvPr id="286" name="Rectangle 285"/>
            <p:cNvSpPr/>
            <p:nvPr/>
          </p:nvSpPr>
          <p:spPr>
            <a:xfrm>
              <a:off x="5983187" y="5376427"/>
              <a:ext cx="5370613" cy="39759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smtClean="0">
                  <a:solidFill>
                    <a:schemeClr val="tx1"/>
                  </a:solidFill>
                </a:rPr>
                <a:t>One year</a:t>
              </a:r>
              <a:endParaRPr lang="en-US" dirty="0">
                <a:solidFill>
                  <a:schemeClr val="tx1"/>
                </a:solidFill>
              </a:endParaRPr>
            </a:p>
          </p:txBody>
        </p:sp>
        <p:sp>
          <p:nvSpPr>
            <p:cNvPr id="290" name="Rectangle 289"/>
            <p:cNvSpPr/>
            <p:nvPr/>
          </p:nvSpPr>
          <p:spPr>
            <a:xfrm>
              <a:off x="5718582" y="5311689"/>
              <a:ext cx="5787617" cy="17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p:cNvSpPr/>
            <p:nvPr/>
          </p:nvSpPr>
          <p:spPr>
            <a:xfrm>
              <a:off x="5983188" y="5008071"/>
              <a:ext cx="3895918" cy="43309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mtClean="0">
                  <a:solidFill>
                    <a:schemeClr val="tx1"/>
                  </a:solidFill>
                </a:rPr>
                <a:t>One month</a:t>
              </a:r>
              <a:endParaRPr lang="en-US" dirty="0">
                <a:solidFill>
                  <a:schemeClr val="tx1"/>
                </a:solidFill>
              </a:endParaRPr>
            </a:p>
          </p:txBody>
        </p:sp>
        <p:sp>
          <p:nvSpPr>
            <p:cNvPr id="289" name="Rectangle 288"/>
            <p:cNvSpPr/>
            <p:nvPr/>
          </p:nvSpPr>
          <p:spPr>
            <a:xfrm>
              <a:off x="5816298" y="4963327"/>
              <a:ext cx="4363117" cy="163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p:cNvSpPr/>
            <p:nvPr/>
          </p:nvSpPr>
          <p:spPr>
            <a:xfrm>
              <a:off x="5983187" y="4696292"/>
              <a:ext cx="2075935" cy="37651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smtClean="0">
                  <a:solidFill>
                    <a:schemeClr val="tx1"/>
                  </a:solidFill>
                </a:rPr>
                <a:t>One week</a:t>
              </a:r>
              <a:endParaRPr lang="en-US" dirty="0">
                <a:solidFill>
                  <a:schemeClr val="tx1"/>
                </a:solidFill>
              </a:endParaRPr>
            </a:p>
          </p:txBody>
        </p:sp>
        <p:sp>
          <p:nvSpPr>
            <p:cNvPr id="291" name="Rectangle 290"/>
            <p:cNvSpPr/>
            <p:nvPr/>
          </p:nvSpPr>
          <p:spPr>
            <a:xfrm>
              <a:off x="5781338" y="4565730"/>
              <a:ext cx="2605142" cy="228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3" name="Rectangle 292"/>
          <p:cNvSpPr/>
          <p:nvPr/>
        </p:nvSpPr>
        <p:spPr>
          <a:xfrm>
            <a:off x="2094690" y="5446303"/>
            <a:ext cx="2031325" cy="1200329"/>
          </a:xfrm>
          <a:prstGeom prst="rect">
            <a:avLst/>
          </a:prstGeom>
        </p:spPr>
        <p:txBody>
          <a:bodyPr wrap="none">
            <a:spAutoFit/>
          </a:bodyPr>
          <a:lstStyle/>
          <a:p>
            <a:r>
              <a:rPr lang="en-US" sz="7200" dirty="0" smtClean="0"/>
              <a:t>R = 3</a:t>
            </a:r>
            <a:endParaRPr lang="en-US" sz="1200" dirty="0"/>
          </a:p>
        </p:txBody>
      </p:sp>
      <p:sp>
        <p:nvSpPr>
          <p:cNvPr id="294" name="Rectangle 293"/>
          <p:cNvSpPr/>
          <p:nvPr/>
        </p:nvSpPr>
        <p:spPr>
          <a:xfrm>
            <a:off x="7654960" y="5440503"/>
            <a:ext cx="2031325" cy="1200329"/>
          </a:xfrm>
          <a:prstGeom prst="rect">
            <a:avLst/>
          </a:prstGeom>
        </p:spPr>
        <p:txBody>
          <a:bodyPr wrap="none">
            <a:spAutoFit/>
          </a:bodyPr>
          <a:lstStyle/>
          <a:p>
            <a:r>
              <a:rPr lang="en-US" sz="7200" dirty="0" smtClean="0"/>
              <a:t>R = 3</a:t>
            </a:r>
            <a:endParaRPr lang="en-US" sz="1200" dirty="0"/>
          </a:p>
        </p:txBody>
      </p:sp>
    </p:spTree>
    <p:extLst>
      <p:ext uri="{BB962C8B-B14F-4D97-AF65-F5344CB8AC3E}">
        <p14:creationId xmlns:p14="http://schemas.microsoft.com/office/powerpoint/2010/main" val="16584651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Yes, R</a:t>
            </a:r>
            <a:r>
              <a:rPr lang="en-US" baseline="-25000" dirty="0" smtClean="0"/>
              <a:t>0</a:t>
            </a:r>
            <a:r>
              <a:rPr lang="en-US" dirty="0" smtClean="0"/>
              <a:t> and two more quantities define epidemic</a:t>
            </a:r>
            <a:endParaRPr lang="en-US" dirty="0"/>
          </a:p>
        </p:txBody>
      </p:sp>
      <p:pic>
        <p:nvPicPr>
          <p:cNvPr id="16" name="Picture 15"/>
          <p:cNvPicPr>
            <a:picLocks noChangeAspect="1"/>
          </p:cNvPicPr>
          <p:nvPr/>
        </p:nvPicPr>
        <p:blipFill>
          <a:blip r:embed="rId2"/>
          <a:stretch>
            <a:fillRect/>
          </a:stretch>
        </p:blipFill>
        <p:spPr>
          <a:xfrm>
            <a:off x="3192557" y="1690688"/>
            <a:ext cx="7277100" cy="5016500"/>
          </a:xfrm>
          <a:prstGeom prst="rect">
            <a:avLst/>
          </a:prstGeom>
        </p:spPr>
      </p:pic>
      <p:sp>
        <p:nvSpPr>
          <p:cNvPr id="3" name="Content Placeholder 2"/>
          <p:cNvSpPr>
            <a:spLocks noGrp="1"/>
          </p:cNvSpPr>
          <p:nvPr>
            <p:ph idx="1"/>
          </p:nvPr>
        </p:nvSpPr>
        <p:spPr/>
        <p:txBody>
          <a:bodyPr/>
          <a:lstStyle/>
          <a:p>
            <a:r>
              <a:rPr lang="en-US" dirty="0" smtClean="0"/>
              <a:t>And it should be obvious that:</a:t>
            </a:r>
            <a:endParaRPr lang="en-US" dirty="0"/>
          </a:p>
        </p:txBody>
      </p:sp>
    </p:spTree>
    <p:extLst>
      <p:ext uri="{BB962C8B-B14F-4D97-AF65-F5344CB8AC3E}">
        <p14:creationId xmlns:p14="http://schemas.microsoft.com/office/powerpoint/2010/main" val="591597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“Doubling Time” is a simpler way</a:t>
            </a:r>
            <a:endParaRPr lang="en-US" dirty="0"/>
          </a:p>
        </p:txBody>
      </p:sp>
      <p:sp>
        <p:nvSpPr>
          <p:cNvPr id="3" name="Content Placeholder 2"/>
          <p:cNvSpPr>
            <a:spLocks noGrp="1"/>
          </p:cNvSpPr>
          <p:nvPr>
            <p:ph idx="1"/>
          </p:nvPr>
        </p:nvSpPr>
        <p:spPr/>
        <p:txBody>
          <a:bodyPr/>
          <a:lstStyle/>
          <a:p>
            <a:r>
              <a:rPr lang="en-US" dirty="0" smtClean="0"/>
              <a:t>Graph the number of total cases over the course of the epidemic</a:t>
            </a:r>
          </a:p>
          <a:p>
            <a:r>
              <a:rPr lang="en-US" dirty="0" smtClean="0"/>
              <a:t>Extrapolate from the last few days of the curve</a:t>
            </a:r>
          </a:p>
          <a:p>
            <a:r>
              <a:rPr lang="en-US" dirty="0" smtClean="0"/>
              <a:t>From this extrapolation, calculate how long it will take for the number of cases to double</a:t>
            </a:r>
          </a:p>
          <a:p>
            <a:pPr lvl="1"/>
            <a:r>
              <a:rPr lang="en-US" dirty="0" smtClean="0"/>
              <a:t>This is the “doubling time”</a:t>
            </a:r>
            <a:endParaRPr lang="en-US" dirty="0"/>
          </a:p>
        </p:txBody>
      </p:sp>
    </p:spTree>
    <p:extLst>
      <p:ext uri="{BB962C8B-B14F-4D97-AF65-F5344CB8AC3E}">
        <p14:creationId xmlns:p14="http://schemas.microsoft.com/office/powerpoint/2010/main" val="1957819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approach		 </a:t>
            </a:r>
            <a:r>
              <a:rPr lang="en-US" sz="1800" dirty="0" smtClean="0"/>
              <a:t>(note logarithmic y-axis)</a:t>
            </a:r>
            <a:endParaRPr lang="en-US" dirty="0"/>
          </a:p>
        </p:txBody>
      </p:sp>
      <p:pic>
        <p:nvPicPr>
          <p:cNvPr id="4" name="Picture 3"/>
          <p:cNvPicPr>
            <a:picLocks noChangeAspect="1"/>
          </p:cNvPicPr>
          <p:nvPr/>
        </p:nvPicPr>
        <p:blipFill>
          <a:blip r:embed="rId2"/>
          <a:stretch>
            <a:fillRect/>
          </a:stretch>
        </p:blipFill>
        <p:spPr>
          <a:xfrm>
            <a:off x="481855" y="1489633"/>
            <a:ext cx="7391400" cy="5384800"/>
          </a:xfrm>
          <a:prstGeom prst="rect">
            <a:avLst/>
          </a:prstGeom>
        </p:spPr>
      </p:pic>
      <p:sp>
        <p:nvSpPr>
          <p:cNvPr id="5" name="Content Placeholder 2"/>
          <p:cNvSpPr>
            <a:spLocks noGrp="1"/>
          </p:cNvSpPr>
          <p:nvPr>
            <p:ph idx="1"/>
          </p:nvPr>
        </p:nvSpPr>
        <p:spPr>
          <a:xfrm>
            <a:off x="8086164" y="1825625"/>
            <a:ext cx="3267635" cy="4351338"/>
          </a:xfrm>
        </p:spPr>
        <p:txBody>
          <a:bodyPr/>
          <a:lstStyle/>
          <a:p>
            <a:r>
              <a:rPr lang="en-US" dirty="0" smtClean="0"/>
              <a:t>Extrapolation</a:t>
            </a:r>
          </a:p>
          <a:p>
            <a:r>
              <a:rPr lang="en-US" dirty="0" smtClean="0"/>
              <a:t>Slope of extrapolated line determines the doubling time</a:t>
            </a:r>
          </a:p>
          <a:p>
            <a:r>
              <a:rPr lang="en-US" dirty="0"/>
              <a:t>O</a:t>
            </a:r>
            <a:r>
              <a:rPr lang="en-US" dirty="0" smtClean="0"/>
              <a:t>ne simple division to compute it</a:t>
            </a:r>
          </a:p>
          <a:p>
            <a:r>
              <a:rPr lang="en-US" dirty="0" smtClean="0"/>
              <a:t>Here, number of cases doubles every 3.4 days</a:t>
            </a:r>
            <a:endParaRPr lang="en-US" dirty="0"/>
          </a:p>
        </p:txBody>
      </p:sp>
      <p:cxnSp>
        <p:nvCxnSpPr>
          <p:cNvPr id="7" name="Elbow Connector 6"/>
          <p:cNvCxnSpPr/>
          <p:nvPr/>
        </p:nvCxnSpPr>
        <p:spPr>
          <a:xfrm rot="10800000" flipV="1">
            <a:off x="5952568" y="2043952"/>
            <a:ext cx="2277033" cy="663391"/>
          </a:xfrm>
          <a:prstGeom prst="bentConnector3">
            <a:avLst>
              <a:gd name="adj1" fmla="val 39764"/>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801034" y="4214793"/>
            <a:ext cx="914401" cy="105645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200" dirty="0" smtClean="0">
                <a:solidFill>
                  <a:schemeClr val="tx1"/>
                </a:solidFill>
              </a:rPr>
              <a:t>Extrapolate</a:t>
            </a:r>
          </a:p>
          <a:p>
            <a:pPr algn="ctr"/>
            <a:r>
              <a:rPr lang="en-US" sz="1200" dirty="0">
                <a:solidFill>
                  <a:schemeClr val="tx1"/>
                </a:solidFill>
              </a:rPr>
              <a:t>f</a:t>
            </a:r>
            <a:r>
              <a:rPr lang="en-US" sz="1200" dirty="0" smtClean="0">
                <a:solidFill>
                  <a:schemeClr val="tx1"/>
                </a:solidFill>
              </a:rPr>
              <a:t>rom real</a:t>
            </a:r>
          </a:p>
          <a:p>
            <a:pPr algn="ctr"/>
            <a:r>
              <a:rPr lang="en-US" sz="1200" dirty="0">
                <a:solidFill>
                  <a:schemeClr val="tx1"/>
                </a:solidFill>
              </a:rPr>
              <a:t>d</a:t>
            </a:r>
            <a:r>
              <a:rPr lang="en-US" sz="1200" dirty="0" smtClean="0">
                <a:solidFill>
                  <a:schemeClr val="tx1"/>
                </a:solidFill>
              </a:rPr>
              <a:t>ata for</a:t>
            </a:r>
          </a:p>
          <a:p>
            <a:pPr algn="ctr"/>
            <a:r>
              <a:rPr lang="en-US" sz="1200" dirty="0">
                <a:solidFill>
                  <a:schemeClr val="tx1"/>
                </a:solidFill>
              </a:rPr>
              <a:t>t</a:t>
            </a:r>
            <a:r>
              <a:rPr lang="en-US" sz="1200" dirty="0" smtClean="0">
                <a:solidFill>
                  <a:schemeClr val="tx1"/>
                </a:solidFill>
              </a:rPr>
              <a:t>his period</a:t>
            </a:r>
          </a:p>
          <a:p>
            <a:pPr algn="ctr"/>
            <a:r>
              <a:rPr lang="en-US" sz="1200" dirty="0">
                <a:solidFill>
                  <a:schemeClr val="tx1"/>
                </a:solidFill>
              </a:rPr>
              <a:t>o</a:t>
            </a:r>
            <a:r>
              <a:rPr lang="en-US" sz="1200" dirty="0" smtClean="0">
                <a:solidFill>
                  <a:schemeClr val="tx1"/>
                </a:solidFill>
              </a:rPr>
              <a:t>f time</a:t>
            </a:r>
            <a:endParaRPr lang="en-US" sz="1200" dirty="0">
              <a:solidFill>
                <a:schemeClr val="tx1"/>
              </a:solidFill>
            </a:endParaRPr>
          </a:p>
        </p:txBody>
      </p:sp>
      <p:sp>
        <p:nvSpPr>
          <p:cNvPr id="12" name="Rectangle 11"/>
          <p:cNvSpPr/>
          <p:nvPr/>
        </p:nvSpPr>
        <p:spPr>
          <a:xfrm>
            <a:off x="3771450" y="4096026"/>
            <a:ext cx="2605142" cy="228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938838" y="2522677"/>
            <a:ext cx="1052789" cy="369332"/>
          </a:xfrm>
          <a:prstGeom prst="rect">
            <a:avLst/>
          </a:prstGeom>
        </p:spPr>
        <p:txBody>
          <a:bodyPr wrap="none">
            <a:spAutoFit/>
          </a:bodyPr>
          <a:lstStyle/>
          <a:p>
            <a:r>
              <a:rPr lang="en-US" dirty="0" smtClean="0"/>
              <a:t>Real data</a:t>
            </a:r>
            <a:endParaRPr lang="en-US" dirty="0"/>
          </a:p>
        </p:txBody>
      </p:sp>
      <p:cxnSp>
        <p:nvCxnSpPr>
          <p:cNvPr id="15" name="Straight Arrow Connector 14"/>
          <p:cNvCxnSpPr/>
          <p:nvPr/>
        </p:nvCxnSpPr>
        <p:spPr>
          <a:xfrm>
            <a:off x="2465232" y="2892009"/>
            <a:ext cx="0" cy="2056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034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Doubling Time changes during epidemic</a:t>
            </a:r>
            <a:endParaRPr lang="en-US" dirty="0"/>
          </a:p>
        </p:txBody>
      </p:sp>
      <p:pic>
        <p:nvPicPr>
          <p:cNvPr id="4" name="Picture 3"/>
          <p:cNvPicPr>
            <a:picLocks noChangeAspect="1"/>
          </p:cNvPicPr>
          <p:nvPr/>
        </p:nvPicPr>
        <p:blipFill>
          <a:blip r:embed="rId2"/>
          <a:stretch>
            <a:fillRect/>
          </a:stretch>
        </p:blipFill>
        <p:spPr>
          <a:xfrm>
            <a:off x="445997" y="1489633"/>
            <a:ext cx="7391400" cy="5384800"/>
          </a:xfrm>
          <a:prstGeom prst="rect">
            <a:avLst/>
          </a:prstGeom>
        </p:spPr>
      </p:pic>
      <p:cxnSp>
        <p:nvCxnSpPr>
          <p:cNvPr id="6" name="Straight Connector 5"/>
          <p:cNvCxnSpPr/>
          <p:nvPr/>
        </p:nvCxnSpPr>
        <p:spPr>
          <a:xfrm flipV="1">
            <a:off x="3227296" y="1690688"/>
            <a:ext cx="2330822" cy="2970962"/>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396645" y="1968108"/>
            <a:ext cx="1537600" cy="923330"/>
          </a:xfrm>
          <a:prstGeom prst="rect">
            <a:avLst/>
          </a:prstGeom>
        </p:spPr>
        <p:txBody>
          <a:bodyPr wrap="none">
            <a:spAutoFit/>
          </a:bodyPr>
          <a:lstStyle/>
          <a:p>
            <a:r>
              <a:rPr lang="en-US" b="1" dirty="0" smtClean="0"/>
              <a:t>Doubling time</a:t>
            </a:r>
          </a:p>
          <a:p>
            <a:r>
              <a:rPr lang="en-US" b="1" dirty="0"/>
              <a:t>i</a:t>
            </a:r>
            <a:r>
              <a:rPr lang="en-US" b="1" dirty="0" smtClean="0"/>
              <a:t>s 1.9 days in</a:t>
            </a:r>
          </a:p>
          <a:p>
            <a:r>
              <a:rPr lang="en-US" b="1" dirty="0" smtClean="0"/>
              <a:t>mid-March</a:t>
            </a:r>
            <a:endParaRPr lang="en-US" b="1" dirty="0"/>
          </a:p>
        </p:txBody>
      </p:sp>
      <p:sp>
        <p:nvSpPr>
          <p:cNvPr id="12" name="Rectangle 11"/>
          <p:cNvSpPr/>
          <p:nvPr/>
        </p:nvSpPr>
        <p:spPr>
          <a:xfrm>
            <a:off x="4737545" y="3388139"/>
            <a:ext cx="2038379" cy="1985159"/>
          </a:xfrm>
          <a:prstGeom prst="rect">
            <a:avLst/>
          </a:prstGeom>
          <a:solidFill>
            <a:schemeClr val="bg1"/>
          </a:solidFill>
        </p:spPr>
        <p:txBody>
          <a:bodyPr wrap="none" lIns="0" tIns="0">
            <a:spAutoFit/>
          </a:bodyPr>
          <a:lstStyle/>
          <a:p>
            <a:r>
              <a:rPr lang="en-US" b="1" dirty="0" smtClean="0"/>
              <a:t>Doubling time</a:t>
            </a:r>
          </a:p>
          <a:p>
            <a:r>
              <a:rPr lang="en-US" b="1" dirty="0"/>
              <a:t>i</a:t>
            </a:r>
            <a:r>
              <a:rPr lang="en-US" b="1" dirty="0" smtClean="0"/>
              <a:t>s 3.4 days later</a:t>
            </a:r>
          </a:p>
          <a:p>
            <a:r>
              <a:rPr lang="en-US" b="1" dirty="0"/>
              <a:t>i</a:t>
            </a:r>
            <a:r>
              <a:rPr lang="en-US" b="1" dirty="0" smtClean="0"/>
              <a:t>n March – epidemic</a:t>
            </a:r>
          </a:p>
          <a:p>
            <a:r>
              <a:rPr lang="en-US" b="1" dirty="0"/>
              <a:t>i</a:t>
            </a:r>
            <a:r>
              <a:rPr lang="en-US" b="1" dirty="0" smtClean="0"/>
              <a:t>s growing more</a:t>
            </a:r>
          </a:p>
          <a:p>
            <a:r>
              <a:rPr lang="en-US" b="1" dirty="0"/>
              <a:t>s</a:t>
            </a:r>
            <a:r>
              <a:rPr lang="en-US" b="1" dirty="0" smtClean="0"/>
              <a:t>lowly</a:t>
            </a:r>
          </a:p>
          <a:p>
            <a:r>
              <a:rPr lang="is-IS" b="1" dirty="0" smtClean="0"/>
              <a:t>…</a:t>
            </a:r>
            <a:endParaRPr lang="en-US" b="1" dirty="0"/>
          </a:p>
          <a:p>
            <a:r>
              <a:rPr lang="en-US" b="1" i="1" dirty="0" smtClean="0"/>
              <a:t>Bend the curve</a:t>
            </a:r>
            <a:endParaRPr lang="en-US" b="1" i="1" dirty="0"/>
          </a:p>
        </p:txBody>
      </p:sp>
    </p:spTree>
    <p:extLst>
      <p:ext uri="{BB962C8B-B14F-4D97-AF65-F5344CB8AC3E}">
        <p14:creationId xmlns:p14="http://schemas.microsoft.com/office/powerpoint/2010/main" val="1286747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302</Words>
  <Application>Microsoft Macintosh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Arial</vt:lpstr>
      <vt:lpstr>Office Theme</vt:lpstr>
      <vt:lpstr>R0 or Re or Doubling-Time: Which to Follow?</vt:lpstr>
      <vt:lpstr>R  = reproduction number  = average number cases arising from one case </vt:lpstr>
      <vt:lpstr>R  = reproduction number  = average number cases arising from one case </vt:lpstr>
      <vt:lpstr>R0 = initial reproduction number   (at beginning of epidemic)  Re = effective reproduction number   (at later times in the epidemic)   • Generally R0 &gt; Re • Generally Re falls as epidemic progresses • Epidemic ends when Re &lt; 1: spread is no longer exponential</vt:lpstr>
      <vt:lpstr>R0 &amp; Re: Hard to Measure, Sometimes Misleading</vt:lpstr>
      <vt:lpstr>Yes, R0 and two more quantities define epidemic</vt:lpstr>
      <vt:lpstr>“Doubling Time” is a simpler way</vt:lpstr>
      <vt:lpstr>Graphical approach   (note logarithmic y-axis)</vt:lpstr>
      <vt:lpstr>Doubling Time changes during epidemic</vt:lpstr>
      <vt:lpstr>Governor Cuomo uses doubling times</vt:lpstr>
      <vt:lpstr>Summary</vt:lpstr>
      <vt:lpstr>References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R0 or Re or Doubling-Time: Which to Follow?</dc:title>
  <dc:creator>No Name</dc:creator>
  <cp:lastModifiedBy>No Name</cp:lastModifiedBy>
  <cp:revision>20</cp:revision>
  <cp:lastPrinted>2020-03-26T21:03:01Z</cp:lastPrinted>
  <dcterms:created xsi:type="dcterms:W3CDTF">2020-03-26T04:43:28Z</dcterms:created>
  <dcterms:modified xsi:type="dcterms:W3CDTF">2020-03-26T22:32:27Z</dcterms:modified>
</cp:coreProperties>
</file>