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1" r:id="rId13"/>
    <p:sldId id="27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59acaf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59acaf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59acaf3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59acaf3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59acaf3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59acaf3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Yuml.me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[Ticket]-&gt;[User]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[Ticket]-&gt;[Concert]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[Concert]-*&gt;[Band]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[Band]-*&gt;[Concert]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 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Software Design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B031-B51B-462F-AF58-3080466C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COPY PASTE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89082-BBE6-4AEE-B146-B8681FDE3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Duplicate code is bad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How to avoid it</a:t>
            </a:r>
          </a:p>
        </p:txBody>
      </p:sp>
    </p:spTree>
    <p:extLst>
      <p:ext uri="{BB962C8B-B14F-4D97-AF65-F5344CB8AC3E}">
        <p14:creationId xmlns:p14="http://schemas.microsoft.com/office/powerpoint/2010/main" val="109886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CDAB2B-9056-432C-99BB-4F4E59ED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46" y="361758"/>
            <a:ext cx="7712108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2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modeling Exercise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450" y="1113800"/>
            <a:ext cx="297757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50" y="1404775"/>
            <a:ext cx="3301625" cy="15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0645-7044-4F27-BC38-DE789F7E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Exercise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45146-9B3B-4E8F-8F86-B999F6658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bookstore needs to sell books to people. A user can buy multiple books.</a:t>
            </a:r>
          </a:p>
          <a:p>
            <a:r>
              <a:rPr lang="en-US" dirty="0"/>
              <a:t>We need to track the price for a book. How can we do that?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TODO:</a:t>
            </a:r>
          </a:p>
          <a:p>
            <a:pPr marL="114300" indent="0">
              <a:buNone/>
            </a:pPr>
            <a:r>
              <a:rPr lang="en-US" dirty="0"/>
              <a:t>Determine relations + build database model (</a:t>
            </a:r>
            <a:r>
              <a:rPr lang="en-US" dirty="0" err="1"/>
              <a:t>mysql</a:t>
            </a:r>
            <a:r>
              <a:rPr lang="en-US" dirty="0"/>
              <a:t> / </a:t>
            </a:r>
            <a:r>
              <a:rPr lang="en-US" dirty="0" err="1"/>
              <a:t>sql</a:t>
            </a:r>
            <a:r>
              <a:rPr lang="en-US" dirty="0"/>
              <a:t> server)</a:t>
            </a:r>
          </a:p>
          <a:p>
            <a:pPr marL="114300" indent="0">
              <a:buNone/>
            </a:pPr>
            <a:r>
              <a:rPr lang="en-US" dirty="0"/>
              <a:t>Connect from </a:t>
            </a:r>
            <a:r>
              <a:rPr lang="en-US" dirty="0" err="1"/>
              <a:t>.net</a:t>
            </a:r>
            <a:r>
              <a:rPr lang="en-US" dirty="0"/>
              <a:t>/ java to this database</a:t>
            </a:r>
          </a:p>
        </p:txBody>
      </p:sp>
    </p:spTree>
    <p:extLst>
      <p:ext uri="{BB962C8B-B14F-4D97-AF65-F5344CB8AC3E}">
        <p14:creationId xmlns:p14="http://schemas.microsoft.com/office/powerpoint/2010/main" val="18960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Git classroom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Clean code, lesson #1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Class/Package design principles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Database modelling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OOP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L1_Revision.pdf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Relationship between classes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Dependency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Association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Aggregation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Composition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Generalization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Realization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C091-46FB-4CA3-A495-45E68FA9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code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21DCD-4213-4EFA-AFFA-667F6C82A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05" y="1017725"/>
            <a:ext cx="4755446" cy="388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2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D1D0-15B2-4596-B703-F77BA4CF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#1: </a:t>
            </a:r>
            <a:r>
              <a:rPr lang="en-US" dirty="0" err="1"/>
              <a:t>Namings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800CC-C3AD-4DF2-9A67-6A05E3B5F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Intention-Revealing Names</a:t>
            </a:r>
          </a:p>
          <a:p>
            <a:endParaRPr lang="en-US" dirty="0"/>
          </a:p>
          <a:p>
            <a:r>
              <a:rPr lang="en-US" b="1" dirty="0"/>
              <a:t>NO</a:t>
            </a:r>
            <a:r>
              <a:rPr lang="en-US" dirty="0"/>
              <a:t>: int d; // elapsed time in days</a:t>
            </a:r>
          </a:p>
          <a:p>
            <a:r>
              <a:rPr lang="en-US" b="1" dirty="0"/>
              <a:t>YES</a:t>
            </a:r>
          </a:p>
          <a:p>
            <a:pPr marL="114300" indent="0">
              <a:buNone/>
            </a:pPr>
            <a:r>
              <a:rPr lang="en-US" dirty="0"/>
              <a:t>int </a:t>
            </a:r>
            <a:r>
              <a:rPr lang="en-US" dirty="0" err="1"/>
              <a:t>elapsedTimeInDays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int </a:t>
            </a:r>
            <a:r>
              <a:rPr lang="en-US" dirty="0" err="1"/>
              <a:t>daysSinceCreation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int </a:t>
            </a:r>
            <a:r>
              <a:rPr lang="en-US" dirty="0" err="1"/>
              <a:t>daysSinceModification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int </a:t>
            </a:r>
            <a:r>
              <a:rPr lang="en-US" dirty="0" err="1"/>
              <a:t>fileAgeInDays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6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88E6-C1A9-4C64-9B5E-1697C28A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Namings</a:t>
            </a:r>
            <a:r>
              <a:rPr lang="en-US" dirty="0"/>
              <a:t> </a:t>
            </a:r>
            <a:r>
              <a:rPr lang="en-US" dirty="0" err="1"/>
              <a:t>cnt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F542C-2F29-4F24-B2E3-DB1509E1B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724644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What does this code do?</a:t>
            </a:r>
          </a:p>
          <a:p>
            <a:pPr marL="114300" indent="0">
              <a:buNone/>
            </a:pPr>
            <a:r>
              <a:rPr lang="en-US" b="1" dirty="0"/>
              <a:t>NO</a:t>
            </a:r>
          </a:p>
          <a:p>
            <a:pPr marL="114300" indent="0">
              <a:buNone/>
            </a:pPr>
            <a:r>
              <a:rPr lang="en-US" dirty="0"/>
              <a:t>public List&lt;int[]&gt; </a:t>
            </a:r>
            <a:r>
              <a:rPr lang="en-US" dirty="0" err="1"/>
              <a:t>getThem</a:t>
            </a:r>
            <a:r>
              <a:rPr lang="en-US" dirty="0"/>
              <a:t>() {</a:t>
            </a:r>
          </a:p>
          <a:p>
            <a:r>
              <a:rPr lang="en-US" dirty="0"/>
              <a:t>List&lt;int[]&gt; list1 = new </a:t>
            </a:r>
            <a:r>
              <a:rPr lang="en-US" dirty="0" err="1"/>
              <a:t>ArrayList</a:t>
            </a:r>
            <a:r>
              <a:rPr lang="en-US" dirty="0"/>
              <a:t>&lt;int[]&gt;();</a:t>
            </a:r>
          </a:p>
          <a:p>
            <a:r>
              <a:rPr lang="en-US" dirty="0"/>
              <a:t>for (int[] x : </a:t>
            </a:r>
            <a:r>
              <a:rPr lang="en-US" dirty="0" err="1"/>
              <a:t>theList</a:t>
            </a:r>
            <a:r>
              <a:rPr lang="en-US" dirty="0"/>
              <a:t>)</a:t>
            </a:r>
          </a:p>
          <a:p>
            <a:r>
              <a:rPr lang="en-US" dirty="0"/>
              <a:t>if (x[0] == 4)</a:t>
            </a:r>
          </a:p>
          <a:p>
            <a:r>
              <a:rPr lang="en-US" dirty="0"/>
              <a:t>list1.add(x);</a:t>
            </a:r>
          </a:p>
          <a:p>
            <a:r>
              <a:rPr lang="en-US" dirty="0"/>
              <a:t>return list1;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B28CE41-5EC6-4611-913F-7A6F0556B03E}"/>
              </a:ext>
            </a:extLst>
          </p:cNvPr>
          <p:cNvSpPr txBox="1">
            <a:spLocks/>
          </p:cNvSpPr>
          <p:nvPr/>
        </p:nvSpPr>
        <p:spPr>
          <a:xfrm>
            <a:off x="4764638" y="972531"/>
            <a:ext cx="472464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b="1" dirty="0"/>
              <a:t>What does this code do?</a:t>
            </a:r>
          </a:p>
          <a:p>
            <a:pPr marL="114300" indent="0">
              <a:buFont typeface="Arial"/>
              <a:buNone/>
            </a:pPr>
            <a:r>
              <a:rPr lang="en-US" b="1" dirty="0"/>
              <a:t>YES</a:t>
            </a:r>
          </a:p>
          <a:p>
            <a:pPr marL="114300" indent="0">
              <a:buFont typeface="Arial"/>
              <a:buNone/>
            </a:pPr>
            <a:r>
              <a:rPr lang="en-US" dirty="0"/>
              <a:t>public List&lt;Cell&gt; </a:t>
            </a:r>
            <a:r>
              <a:rPr lang="en-US" dirty="0" err="1"/>
              <a:t>getFlaggedCells</a:t>
            </a:r>
            <a:r>
              <a:rPr lang="en-US" dirty="0"/>
              <a:t>() {</a:t>
            </a:r>
          </a:p>
          <a:p>
            <a:pPr marL="114300" indent="0">
              <a:buFont typeface="Arial"/>
              <a:buNone/>
            </a:pPr>
            <a:r>
              <a:rPr lang="en-US" dirty="0"/>
              <a:t>List&lt;Cell&gt; </a:t>
            </a:r>
            <a:r>
              <a:rPr lang="en-US" dirty="0" err="1"/>
              <a:t>flaggedCells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&lt;Cell&gt;();</a:t>
            </a:r>
          </a:p>
          <a:p>
            <a:pPr marL="114300" indent="0">
              <a:buFont typeface="Arial"/>
              <a:buNone/>
            </a:pPr>
            <a:r>
              <a:rPr lang="en-US" dirty="0"/>
              <a:t>for (Cell </a:t>
            </a:r>
            <a:r>
              <a:rPr lang="en-US" dirty="0" err="1"/>
              <a:t>cell</a:t>
            </a:r>
            <a:r>
              <a:rPr lang="en-US" dirty="0"/>
              <a:t> : </a:t>
            </a:r>
            <a:r>
              <a:rPr lang="en-US" dirty="0" err="1"/>
              <a:t>gameBoard</a:t>
            </a:r>
            <a:r>
              <a:rPr lang="en-US" dirty="0"/>
              <a:t>)</a:t>
            </a:r>
          </a:p>
          <a:p>
            <a:pPr marL="114300" indent="0">
              <a:buFont typeface="Arial"/>
              <a:buNone/>
            </a:pPr>
            <a:r>
              <a:rPr lang="en-US" dirty="0"/>
              <a:t>if (</a:t>
            </a:r>
            <a:r>
              <a:rPr lang="en-US" dirty="0" err="1"/>
              <a:t>cell.isFlagged</a:t>
            </a:r>
            <a:r>
              <a:rPr lang="en-US" dirty="0"/>
              <a:t>())</a:t>
            </a:r>
          </a:p>
          <a:p>
            <a:pPr marL="114300" indent="0">
              <a:buFont typeface="Arial"/>
              <a:buNone/>
            </a:pPr>
            <a:r>
              <a:rPr lang="en-US" dirty="0" err="1"/>
              <a:t>flaggedCells.add</a:t>
            </a:r>
            <a:r>
              <a:rPr lang="en-US" dirty="0"/>
              <a:t>(cell);</a:t>
            </a:r>
          </a:p>
          <a:p>
            <a:pPr marL="114300" indent="0">
              <a:buFont typeface="Arial"/>
              <a:buNone/>
            </a:pPr>
            <a:r>
              <a:rPr lang="en-US" dirty="0"/>
              <a:t>return </a:t>
            </a:r>
            <a:r>
              <a:rPr lang="en-US" dirty="0" err="1"/>
              <a:t>flaggedCells</a:t>
            </a:r>
            <a:r>
              <a:rPr lang="en-US" dirty="0"/>
              <a:t>;</a:t>
            </a:r>
          </a:p>
          <a:p>
            <a:pPr marL="114300" indent="0">
              <a:buFont typeface="Arial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37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88E6-C1A9-4C64-9B5E-1697C28A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F542C-2F29-4F24-B2E3-DB1509E1B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724644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Use simple names</a:t>
            </a:r>
          </a:p>
          <a:p>
            <a:pPr marL="114300" indent="0">
              <a:buNone/>
            </a:pPr>
            <a:r>
              <a:rPr lang="en-US" dirty="0"/>
              <a:t>Use meaningful names</a:t>
            </a:r>
          </a:p>
          <a:p>
            <a:pPr marL="114300" indent="0">
              <a:buNone/>
            </a:pPr>
            <a:r>
              <a:rPr lang="en-US" dirty="0"/>
              <a:t>Use searchable names</a:t>
            </a:r>
          </a:p>
          <a:p>
            <a:pPr marL="114300" indent="0">
              <a:buNone/>
            </a:pPr>
            <a:r>
              <a:rPr lang="en-US" dirty="0"/>
              <a:t>Use camelCase or </a:t>
            </a:r>
            <a:r>
              <a:rPr lang="en-US" dirty="0" err="1"/>
              <a:t>pascalCase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Avoid </a:t>
            </a:r>
            <a:r>
              <a:rPr lang="en-US" dirty="0" err="1"/>
              <a:t>snake_case</a:t>
            </a:r>
            <a:r>
              <a:rPr lang="en-US" dirty="0"/>
              <a:t> (Exception Constants)</a:t>
            </a:r>
          </a:p>
          <a:p>
            <a:pPr marL="114300" indent="0">
              <a:buNone/>
            </a:pPr>
            <a:r>
              <a:rPr lang="en-US" dirty="0"/>
              <a:t>Use nouns for class and attribute names</a:t>
            </a:r>
          </a:p>
          <a:p>
            <a:pPr marL="114300" indent="0">
              <a:buNone/>
            </a:pPr>
            <a:r>
              <a:rPr lang="en-US" dirty="0"/>
              <a:t>Use Verbs for actions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B28CE41-5EC6-4611-913F-7A6F0556B03E}"/>
              </a:ext>
            </a:extLst>
          </p:cNvPr>
          <p:cNvSpPr txBox="1">
            <a:spLocks/>
          </p:cNvSpPr>
          <p:nvPr/>
        </p:nvSpPr>
        <p:spPr>
          <a:xfrm>
            <a:off x="4764638" y="972531"/>
            <a:ext cx="472464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6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28C4-D9B4-4E1B-AFB7-9E9CE173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6998B-E6EC-40BC-AE94-39E51A9A3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200" dirty="0"/>
              <a:t>public class Student</a:t>
            </a:r>
          </a:p>
          <a:p>
            <a:pPr marL="114300" indent="0">
              <a:buNone/>
            </a:pPr>
            <a:r>
              <a:rPr lang="en-US" sz="1200" dirty="0"/>
              <a:t>{</a:t>
            </a:r>
          </a:p>
          <a:p>
            <a:pPr marL="114300" indent="0">
              <a:buNone/>
            </a:pPr>
            <a:r>
              <a:rPr lang="en-US" sz="1200" dirty="0"/>
              <a:t> private int </a:t>
            </a:r>
            <a:r>
              <a:rPr lang="en-US" sz="1200" dirty="0" err="1"/>
              <a:t>yearOfBirth</a:t>
            </a:r>
            <a:r>
              <a:rPr lang="en-US" sz="1200" dirty="0"/>
              <a:t>;</a:t>
            </a:r>
          </a:p>
          <a:p>
            <a:pPr marL="114300" indent="0">
              <a:buNone/>
            </a:pPr>
            <a:r>
              <a:rPr lang="en-US" sz="1200" dirty="0"/>
              <a:t> public int Age { get; set; } </a:t>
            </a:r>
          </a:p>
          <a:p>
            <a:pPr marL="114300" indent="0">
              <a:buNone/>
            </a:pPr>
            <a:r>
              <a:rPr lang="en-US" sz="1200" dirty="0"/>
              <a:t> public Student (string name, int age) {…}</a:t>
            </a:r>
          </a:p>
          <a:p>
            <a:pPr marL="114300" indent="0">
              <a:buNone/>
            </a:pPr>
            <a:r>
              <a:rPr lang="en-US" sz="1200" dirty="0"/>
              <a:t> </a:t>
            </a:r>
          </a:p>
          <a:p>
            <a:pPr marL="114300" indent="0">
              <a:buNone/>
            </a:pPr>
            <a:r>
              <a:rPr lang="en-US" sz="1200" dirty="0"/>
              <a:t> public void </a:t>
            </a:r>
            <a:r>
              <a:rPr lang="en-US" sz="1200" dirty="0" err="1"/>
              <a:t>IsStudentReady</a:t>
            </a:r>
            <a:r>
              <a:rPr lang="en-US" sz="1200" dirty="0"/>
              <a:t>() {}</a:t>
            </a:r>
          </a:p>
          <a:p>
            <a:pPr marL="114300" indent="0">
              <a:buNone/>
            </a:pPr>
            <a:r>
              <a:rPr lang="en-US" sz="1200" dirty="0"/>
              <a:t> public string </a:t>
            </a:r>
            <a:r>
              <a:rPr lang="en-US" sz="1200" dirty="0" err="1"/>
              <a:t>GetAverage</a:t>
            </a:r>
            <a:r>
              <a:rPr lang="en-US" sz="1200" dirty="0"/>
              <a:t>() {}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 protected void … () {}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 private string </a:t>
            </a:r>
            <a:r>
              <a:rPr lang="en-US" sz="1200" dirty="0" err="1"/>
              <a:t>CalculateAverage</a:t>
            </a:r>
            <a:r>
              <a:rPr lang="en-US" sz="1200" dirty="0"/>
              <a:t>() {}</a:t>
            </a:r>
          </a:p>
          <a:p>
            <a:pPr marL="11430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7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28C4-D9B4-4E1B-AFB7-9E9CE173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6998B-E6EC-40BC-AE94-39E51A9A3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600" dirty="0"/>
              <a:t>Unless there is an exception, a hack or something really complicated to understand, do not comment out your code.</a:t>
            </a:r>
          </a:p>
          <a:p>
            <a:pPr marL="114300" indent="0">
              <a:buNone/>
            </a:pPr>
            <a:r>
              <a:rPr lang="en-US" sz="1600" dirty="0"/>
              <a:t>Code should be self descriptive</a:t>
            </a:r>
          </a:p>
          <a:p>
            <a:pPr marL="114300" indent="0">
              <a:buNone/>
            </a:pPr>
            <a:r>
              <a:rPr lang="en-US" sz="1600" dirty="0"/>
              <a:t>Documentation needs to be maintained and it tends to lack behind</a:t>
            </a:r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1796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404</Words>
  <Application>Microsoft Office PowerPoint</Application>
  <PresentationFormat>On-screen Show (16:9)</PresentationFormat>
  <Paragraphs>89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Lab 2</vt:lpstr>
      <vt:lpstr>Today</vt:lpstr>
      <vt:lpstr>OOP</vt:lpstr>
      <vt:lpstr>Clean code </vt:lpstr>
      <vt:lpstr>Lesson #1: Namings </vt:lpstr>
      <vt:lpstr>Namings cnt</vt:lpstr>
      <vt:lpstr>Namings</vt:lpstr>
      <vt:lpstr>Class design</vt:lpstr>
      <vt:lpstr>Comments</vt:lpstr>
      <vt:lpstr>NO COPY PASTE</vt:lpstr>
      <vt:lpstr>PowerPoint Presentation</vt:lpstr>
      <vt:lpstr>Data modeling Exercise</vt:lpstr>
      <vt:lpstr>Data modeling Exercise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cp:lastModifiedBy>Andrei Corovei</cp:lastModifiedBy>
  <cp:revision>25</cp:revision>
  <dcterms:modified xsi:type="dcterms:W3CDTF">2022-02-23T15:16:03Z</dcterms:modified>
</cp:coreProperties>
</file>