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1875" r:id="rId3"/>
    <p:sldId id="1876" r:id="rId4"/>
    <p:sldId id="1877" r:id="rId5"/>
    <p:sldId id="267" r:id="rId6"/>
    <p:sldId id="268" r:id="rId7"/>
    <p:sldId id="269" r:id="rId8"/>
    <p:sldId id="270" r:id="rId9"/>
    <p:sldId id="271" r:id="rId10"/>
    <p:sldId id="272" r:id="rId11"/>
    <p:sldId id="18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4AEDC5-EF68-4144-8A7E-9A1362D74464}" type="datetimeFigureOut">
              <a:rPr lang="en-US" smtClean="0"/>
              <a:t>2/13/2022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B383A-14C8-49D8-B6D5-49B967AC76EE}" type="slidenum">
              <a:rPr lang="en-US" smtClean="0"/>
              <a:t>‹#›</a:t>
            </a:fld>
            <a:endParaRPr lang="en-US"/>
          </a:p>
        </p:txBody>
      </p:sp>
    </p:spTree>
    <p:extLst>
      <p:ext uri="{BB962C8B-B14F-4D97-AF65-F5344CB8AC3E}">
        <p14:creationId xmlns:p14="http://schemas.microsoft.com/office/powerpoint/2010/main" val="2159260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with Azure background</a:t>
            </a:r>
          </a:p>
          <a:p>
            <a:pPr marL="171450" indent="-171450">
              <a:buFontTx/>
              <a:buChar char="-"/>
            </a:pPr>
            <a:r>
              <a:rPr lang="en-US" dirty="0"/>
              <a:t>Started working with VMs in our own Data center</a:t>
            </a:r>
          </a:p>
          <a:p>
            <a:pPr marL="171450" indent="-171450">
              <a:buFontTx/>
              <a:buChar char="-"/>
            </a:pPr>
            <a:r>
              <a:rPr lang="en-US" dirty="0"/>
              <a:t>Then worked on Cloud Services</a:t>
            </a:r>
          </a:p>
          <a:p>
            <a:pPr marL="171450" indent="-171450">
              <a:buFontTx/>
              <a:buChar char="-"/>
            </a:pPr>
            <a:r>
              <a:rPr lang="en-US" dirty="0"/>
              <a:t>Then worked with </a:t>
            </a:r>
            <a:r>
              <a:rPr lang="en-US" dirty="0" err="1"/>
              <a:t>AppServices</a:t>
            </a:r>
            <a:r>
              <a:rPr lang="en-US" dirty="0"/>
              <a:t> </a:t>
            </a:r>
          </a:p>
          <a:p>
            <a:pPr marL="171450" indent="-171450">
              <a:buFontTx/>
              <a:buChar cha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2/13/2022 8:29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499259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 de masa</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2/13/2022 8:29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451531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09F86-FC0C-4975-ACE3-82431FD577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195350-A046-457B-B085-2F385DD41B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344B23-4A59-4F77-BAC1-23935B513DBA}"/>
              </a:ext>
            </a:extLst>
          </p:cNvPr>
          <p:cNvSpPr>
            <a:spLocks noGrp="1"/>
          </p:cNvSpPr>
          <p:nvPr>
            <p:ph type="dt" sz="half" idx="10"/>
          </p:nvPr>
        </p:nvSpPr>
        <p:spPr/>
        <p:txBody>
          <a:bodyPr/>
          <a:lstStyle/>
          <a:p>
            <a:fld id="{83A76690-C0AF-41CA-9AA3-8E4DD0B2C195}" type="datetimeFigureOut">
              <a:rPr lang="en-US" smtClean="0"/>
              <a:t>2/13/2022</a:t>
            </a:fld>
            <a:endParaRPr lang="en-US"/>
          </a:p>
        </p:txBody>
      </p:sp>
      <p:sp>
        <p:nvSpPr>
          <p:cNvPr id="5" name="Footer Placeholder 4">
            <a:extLst>
              <a:ext uri="{FF2B5EF4-FFF2-40B4-BE49-F238E27FC236}">
                <a16:creationId xmlns:a16="http://schemas.microsoft.com/office/drawing/2014/main" id="{267611B3-7886-4D76-8988-73D5DA59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DDF770-4F3C-44F8-8C9E-8790393EF65C}"/>
              </a:ext>
            </a:extLst>
          </p:cNvPr>
          <p:cNvSpPr>
            <a:spLocks noGrp="1"/>
          </p:cNvSpPr>
          <p:nvPr>
            <p:ph type="sldNum" sz="quarter" idx="12"/>
          </p:nvPr>
        </p:nvSpPr>
        <p:spPr/>
        <p:txBody>
          <a:bodyPr/>
          <a:lstStyle/>
          <a:p>
            <a:fld id="{82A245CE-0756-4B06-99C9-161151893C81}" type="slidenum">
              <a:rPr lang="en-US" smtClean="0"/>
              <a:t>‹#›</a:t>
            </a:fld>
            <a:endParaRPr lang="en-US"/>
          </a:p>
        </p:txBody>
      </p:sp>
    </p:spTree>
    <p:extLst>
      <p:ext uri="{BB962C8B-B14F-4D97-AF65-F5344CB8AC3E}">
        <p14:creationId xmlns:p14="http://schemas.microsoft.com/office/powerpoint/2010/main" val="1910248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65BC4-6D98-417C-873D-726AD9B248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0CD60D-D5A5-4F52-9A9B-BA53D0482A3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BD6564-4704-4B27-8F07-AD17B91CB51C}"/>
              </a:ext>
            </a:extLst>
          </p:cNvPr>
          <p:cNvSpPr>
            <a:spLocks noGrp="1"/>
          </p:cNvSpPr>
          <p:nvPr>
            <p:ph type="dt" sz="half" idx="10"/>
          </p:nvPr>
        </p:nvSpPr>
        <p:spPr/>
        <p:txBody>
          <a:bodyPr/>
          <a:lstStyle/>
          <a:p>
            <a:fld id="{83A76690-C0AF-41CA-9AA3-8E4DD0B2C195}" type="datetimeFigureOut">
              <a:rPr lang="en-US" smtClean="0"/>
              <a:t>2/13/2022</a:t>
            </a:fld>
            <a:endParaRPr lang="en-US"/>
          </a:p>
        </p:txBody>
      </p:sp>
      <p:sp>
        <p:nvSpPr>
          <p:cNvPr id="5" name="Footer Placeholder 4">
            <a:extLst>
              <a:ext uri="{FF2B5EF4-FFF2-40B4-BE49-F238E27FC236}">
                <a16:creationId xmlns:a16="http://schemas.microsoft.com/office/drawing/2014/main" id="{76A5D7D6-B9EE-4E09-A327-95854CD5A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F2C3BA-879C-4CD5-B630-021DCC98173B}"/>
              </a:ext>
            </a:extLst>
          </p:cNvPr>
          <p:cNvSpPr>
            <a:spLocks noGrp="1"/>
          </p:cNvSpPr>
          <p:nvPr>
            <p:ph type="sldNum" sz="quarter" idx="12"/>
          </p:nvPr>
        </p:nvSpPr>
        <p:spPr/>
        <p:txBody>
          <a:bodyPr/>
          <a:lstStyle/>
          <a:p>
            <a:fld id="{82A245CE-0756-4B06-99C9-161151893C81}" type="slidenum">
              <a:rPr lang="en-US" smtClean="0"/>
              <a:t>‹#›</a:t>
            </a:fld>
            <a:endParaRPr lang="en-US"/>
          </a:p>
        </p:txBody>
      </p:sp>
    </p:spTree>
    <p:extLst>
      <p:ext uri="{BB962C8B-B14F-4D97-AF65-F5344CB8AC3E}">
        <p14:creationId xmlns:p14="http://schemas.microsoft.com/office/powerpoint/2010/main" val="3593324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8D2329-31E5-49FD-8F85-2C98A2D390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75FF6E-DF1B-4842-B6CD-0009F6E733B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57CB4-EA85-44F9-B3A5-E485740EA274}"/>
              </a:ext>
            </a:extLst>
          </p:cNvPr>
          <p:cNvSpPr>
            <a:spLocks noGrp="1"/>
          </p:cNvSpPr>
          <p:nvPr>
            <p:ph type="dt" sz="half" idx="10"/>
          </p:nvPr>
        </p:nvSpPr>
        <p:spPr/>
        <p:txBody>
          <a:bodyPr/>
          <a:lstStyle/>
          <a:p>
            <a:fld id="{83A76690-C0AF-41CA-9AA3-8E4DD0B2C195}" type="datetimeFigureOut">
              <a:rPr lang="en-US" smtClean="0"/>
              <a:t>2/13/2022</a:t>
            </a:fld>
            <a:endParaRPr lang="en-US"/>
          </a:p>
        </p:txBody>
      </p:sp>
      <p:sp>
        <p:nvSpPr>
          <p:cNvPr id="5" name="Footer Placeholder 4">
            <a:extLst>
              <a:ext uri="{FF2B5EF4-FFF2-40B4-BE49-F238E27FC236}">
                <a16:creationId xmlns:a16="http://schemas.microsoft.com/office/drawing/2014/main" id="{03991E9C-9FD8-4C2C-BAC8-0D3FE0893E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292A-7ABE-4399-B7ED-03D79A2DC600}"/>
              </a:ext>
            </a:extLst>
          </p:cNvPr>
          <p:cNvSpPr>
            <a:spLocks noGrp="1"/>
          </p:cNvSpPr>
          <p:nvPr>
            <p:ph type="sldNum" sz="quarter" idx="12"/>
          </p:nvPr>
        </p:nvSpPr>
        <p:spPr/>
        <p:txBody>
          <a:bodyPr/>
          <a:lstStyle/>
          <a:p>
            <a:fld id="{82A245CE-0756-4B06-99C9-161151893C81}" type="slidenum">
              <a:rPr lang="en-US" smtClean="0"/>
              <a:t>‹#›</a:t>
            </a:fld>
            <a:endParaRPr lang="en-US"/>
          </a:p>
        </p:txBody>
      </p:sp>
    </p:spTree>
    <p:extLst>
      <p:ext uri="{BB962C8B-B14F-4D97-AF65-F5344CB8AC3E}">
        <p14:creationId xmlns:p14="http://schemas.microsoft.com/office/powerpoint/2010/main" val="2022047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92221619"/>
      </p:ext>
    </p:extLst>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2544286"/>
          </a:xfrm>
        </p:spPr>
        <p:txBody>
          <a:bodyPr/>
          <a:lstStyle>
            <a:lvl1pPr>
              <a:spcBef>
                <a:spcPts val="392"/>
              </a:spcBef>
              <a:spcAft>
                <a:spcPts val="588"/>
              </a:spcAft>
              <a:defRPr sz="2400" b="0">
                <a:latin typeface="+mn-lt"/>
              </a:defRPr>
            </a:lvl1pPr>
            <a:lvl2pPr marL="336145" indent="-224097">
              <a:spcBef>
                <a:spcPts val="392"/>
              </a:spcBef>
              <a:spcAft>
                <a:spcPts val="588"/>
              </a:spcAft>
              <a:buFont typeface="Arial" panose="020B0604020202020204" pitchFamily="34" charset="0"/>
              <a:buChar char="•"/>
              <a:defRPr sz="2400" b="0">
                <a:solidFill>
                  <a:schemeClr val="tx1"/>
                </a:solidFill>
                <a:latin typeface="+mn-lt"/>
              </a:defRPr>
            </a:lvl2pPr>
            <a:lvl3pPr marL="280121" indent="-280121">
              <a:spcBef>
                <a:spcPts val="392"/>
              </a:spcBef>
              <a:spcAft>
                <a:spcPts val="588"/>
              </a:spcAft>
              <a:buFont typeface="Arial" panose="020B0604020202020204" pitchFamily="34" charset="0"/>
              <a:buChar char="•"/>
              <a:defRPr sz="2400" b="0">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sz="2400" b="0">
                <a:solidFill>
                  <a:schemeClr val="tx1"/>
                </a:solidFill>
                <a:latin typeface="+mn-lt"/>
              </a:defRPr>
            </a:lvl4pPr>
            <a:lvl5pPr marL="168072" indent="-168072">
              <a:spcBef>
                <a:spcPts val="392"/>
              </a:spcBef>
              <a:spcAft>
                <a:spcPts val="588"/>
              </a:spcAft>
              <a:buFont typeface="Arial" panose="020B0604020202020204" pitchFamily="34" charset="0"/>
              <a:buChar char="•"/>
              <a:defRPr sz="2400" b="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544286"/>
          </a:xfrm>
        </p:spPr>
        <p:txBody>
          <a:bodyPr/>
          <a:lstStyle>
            <a:lvl1pPr>
              <a:spcBef>
                <a:spcPts val="392"/>
              </a:spcBef>
              <a:spcAft>
                <a:spcPts val="588"/>
              </a:spcAft>
              <a:defRPr sz="2400" b="0">
                <a:latin typeface="+mn-lt"/>
              </a:defRPr>
            </a:lvl1pPr>
            <a:lvl2pPr marL="336145" indent="-224097">
              <a:spcBef>
                <a:spcPts val="392"/>
              </a:spcBef>
              <a:spcAft>
                <a:spcPts val="588"/>
              </a:spcAft>
              <a:buFont typeface="Arial" panose="020B0604020202020204" pitchFamily="34" charset="0"/>
              <a:buChar char="•"/>
              <a:defRPr sz="2400" b="0">
                <a:solidFill>
                  <a:schemeClr val="tx1"/>
                </a:solidFill>
                <a:latin typeface="+mn-lt"/>
              </a:defRPr>
            </a:lvl2pPr>
            <a:lvl3pPr marL="280121" indent="-280121">
              <a:spcBef>
                <a:spcPts val="392"/>
              </a:spcBef>
              <a:spcAft>
                <a:spcPts val="588"/>
              </a:spcAft>
              <a:buFont typeface="Arial" panose="020B0604020202020204" pitchFamily="34" charset="0"/>
              <a:buChar char="•"/>
              <a:defRPr sz="2400" b="0">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sz="2400" b="0">
                <a:solidFill>
                  <a:schemeClr val="tx1"/>
                </a:solidFill>
                <a:latin typeface="+mn-lt"/>
              </a:defRPr>
            </a:lvl4pPr>
            <a:lvl5pPr marL="168072" indent="-168072">
              <a:spcBef>
                <a:spcPts val="392"/>
              </a:spcBef>
              <a:spcAft>
                <a:spcPts val="588"/>
              </a:spcAft>
              <a:buFont typeface="Arial" panose="020B0604020202020204" pitchFamily="34" charset="0"/>
              <a:buChar char="•"/>
              <a:defRPr sz="2400" b="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10975574"/>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A503C-5386-4935-B1AD-05FB0F8BA6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BFC327-64DA-496B-94E5-61C89839E98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E55D04-6E2D-4B31-A229-24EBEA45F3EA}"/>
              </a:ext>
            </a:extLst>
          </p:cNvPr>
          <p:cNvSpPr>
            <a:spLocks noGrp="1"/>
          </p:cNvSpPr>
          <p:nvPr>
            <p:ph type="dt" sz="half" idx="10"/>
          </p:nvPr>
        </p:nvSpPr>
        <p:spPr/>
        <p:txBody>
          <a:bodyPr/>
          <a:lstStyle/>
          <a:p>
            <a:fld id="{83A76690-C0AF-41CA-9AA3-8E4DD0B2C195}" type="datetimeFigureOut">
              <a:rPr lang="en-US" smtClean="0"/>
              <a:t>2/13/2022</a:t>
            </a:fld>
            <a:endParaRPr lang="en-US"/>
          </a:p>
        </p:txBody>
      </p:sp>
      <p:sp>
        <p:nvSpPr>
          <p:cNvPr id="5" name="Footer Placeholder 4">
            <a:extLst>
              <a:ext uri="{FF2B5EF4-FFF2-40B4-BE49-F238E27FC236}">
                <a16:creationId xmlns:a16="http://schemas.microsoft.com/office/drawing/2014/main" id="{AEDBA4CD-C72A-41F0-9063-8ABF9559D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6AE318-CD6A-407D-8713-E21156DD89D2}"/>
              </a:ext>
            </a:extLst>
          </p:cNvPr>
          <p:cNvSpPr>
            <a:spLocks noGrp="1"/>
          </p:cNvSpPr>
          <p:nvPr>
            <p:ph type="sldNum" sz="quarter" idx="12"/>
          </p:nvPr>
        </p:nvSpPr>
        <p:spPr/>
        <p:txBody>
          <a:bodyPr/>
          <a:lstStyle/>
          <a:p>
            <a:fld id="{82A245CE-0756-4B06-99C9-161151893C81}" type="slidenum">
              <a:rPr lang="en-US" smtClean="0"/>
              <a:t>‹#›</a:t>
            </a:fld>
            <a:endParaRPr lang="en-US"/>
          </a:p>
        </p:txBody>
      </p:sp>
    </p:spTree>
    <p:extLst>
      <p:ext uri="{BB962C8B-B14F-4D97-AF65-F5344CB8AC3E}">
        <p14:creationId xmlns:p14="http://schemas.microsoft.com/office/powerpoint/2010/main" val="3684146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0F98-D9B6-4F30-9DCB-B418D953C1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89FC21-A93E-4B13-ABF1-33ACA7B390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1087E97-495F-47F8-9B50-662A799AF484}"/>
              </a:ext>
            </a:extLst>
          </p:cNvPr>
          <p:cNvSpPr>
            <a:spLocks noGrp="1"/>
          </p:cNvSpPr>
          <p:nvPr>
            <p:ph type="dt" sz="half" idx="10"/>
          </p:nvPr>
        </p:nvSpPr>
        <p:spPr/>
        <p:txBody>
          <a:bodyPr/>
          <a:lstStyle/>
          <a:p>
            <a:fld id="{83A76690-C0AF-41CA-9AA3-8E4DD0B2C195}" type="datetimeFigureOut">
              <a:rPr lang="en-US" smtClean="0"/>
              <a:t>2/13/2022</a:t>
            </a:fld>
            <a:endParaRPr lang="en-US"/>
          </a:p>
        </p:txBody>
      </p:sp>
      <p:sp>
        <p:nvSpPr>
          <p:cNvPr id="5" name="Footer Placeholder 4">
            <a:extLst>
              <a:ext uri="{FF2B5EF4-FFF2-40B4-BE49-F238E27FC236}">
                <a16:creationId xmlns:a16="http://schemas.microsoft.com/office/drawing/2014/main" id="{A480D2C7-F46F-4097-8691-CD264F9B7F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AD66EE-C111-42CF-A53C-E81F9338EF78}"/>
              </a:ext>
            </a:extLst>
          </p:cNvPr>
          <p:cNvSpPr>
            <a:spLocks noGrp="1"/>
          </p:cNvSpPr>
          <p:nvPr>
            <p:ph type="sldNum" sz="quarter" idx="12"/>
          </p:nvPr>
        </p:nvSpPr>
        <p:spPr/>
        <p:txBody>
          <a:bodyPr/>
          <a:lstStyle/>
          <a:p>
            <a:fld id="{82A245CE-0756-4B06-99C9-161151893C81}" type="slidenum">
              <a:rPr lang="en-US" smtClean="0"/>
              <a:t>‹#›</a:t>
            </a:fld>
            <a:endParaRPr lang="en-US"/>
          </a:p>
        </p:txBody>
      </p:sp>
    </p:spTree>
    <p:extLst>
      <p:ext uri="{BB962C8B-B14F-4D97-AF65-F5344CB8AC3E}">
        <p14:creationId xmlns:p14="http://schemas.microsoft.com/office/powerpoint/2010/main" val="184226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0064-B7AA-4553-A13D-16E2F9FDA0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C55B7E-4E5A-4D7B-B987-008CBA452CB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FA178F-C58E-40E9-A93F-2837B22D812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E4595D-FEED-4CD6-9DD7-C3997C3A9E59}"/>
              </a:ext>
            </a:extLst>
          </p:cNvPr>
          <p:cNvSpPr>
            <a:spLocks noGrp="1"/>
          </p:cNvSpPr>
          <p:nvPr>
            <p:ph type="dt" sz="half" idx="10"/>
          </p:nvPr>
        </p:nvSpPr>
        <p:spPr/>
        <p:txBody>
          <a:bodyPr/>
          <a:lstStyle/>
          <a:p>
            <a:fld id="{83A76690-C0AF-41CA-9AA3-8E4DD0B2C195}" type="datetimeFigureOut">
              <a:rPr lang="en-US" smtClean="0"/>
              <a:t>2/13/2022</a:t>
            </a:fld>
            <a:endParaRPr lang="en-US"/>
          </a:p>
        </p:txBody>
      </p:sp>
      <p:sp>
        <p:nvSpPr>
          <p:cNvPr id="6" name="Footer Placeholder 5">
            <a:extLst>
              <a:ext uri="{FF2B5EF4-FFF2-40B4-BE49-F238E27FC236}">
                <a16:creationId xmlns:a16="http://schemas.microsoft.com/office/drawing/2014/main" id="{DC358FE0-21FA-4C1E-B200-979CE5E57B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D57980-339B-4A1E-86D1-0526BAE7000D}"/>
              </a:ext>
            </a:extLst>
          </p:cNvPr>
          <p:cNvSpPr>
            <a:spLocks noGrp="1"/>
          </p:cNvSpPr>
          <p:nvPr>
            <p:ph type="sldNum" sz="quarter" idx="12"/>
          </p:nvPr>
        </p:nvSpPr>
        <p:spPr/>
        <p:txBody>
          <a:bodyPr/>
          <a:lstStyle/>
          <a:p>
            <a:fld id="{82A245CE-0756-4B06-99C9-161151893C81}" type="slidenum">
              <a:rPr lang="en-US" smtClean="0"/>
              <a:t>‹#›</a:t>
            </a:fld>
            <a:endParaRPr lang="en-US"/>
          </a:p>
        </p:txBody>
      </p:sp>
    </p:spTree>
    <p:extLst>
      <p:ext uri="{BB962C8B-B14F-4D97-AF65-F5344CB8AC3E}">
        <p14:creationId xmlns:p14="http://schemas.microsoft.com/office/powerpoint/2010/main" val="4272703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8FB7-5BCC-4989-BF42-65BA2A4767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2338EE-E3D7-4843-A489-E626AAD69E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7ED464C-21BE-4336-8D94-1C6EC0C82AD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43DE04-92E6-416A-91DA-D2318739B7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5EFBE2F-D1D6-4369-BD4D-9D76EFF304F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EA27CD-157A-4DF5-9B81-A3C600845841}"/>
              </a:ext>
            </a:extLst>
          </p:cNvPr>
          <p:cNvSpPr>
            <a:spLocks noGrp="1"/>
          </p:cNvSpPr>
          <p:nvPr>
            <p:ph type="dt" sz="half" idx="10"/>
          </p:nvPr>
        </p:nvSpPr>
        <p:spPr/>
        <p:txBody>
          <a:bodyPr/>
          <a:lstStyle/>
          <a:p>
            <a:fld id="{83A76690-C0AF-41CA-9AA3-8E4DD0B2C195}" type="datetimeFigureOut">
              <a:rPr lang="en-US" smtClean="0"/>
              <a:t>2/13/2022</a:t>
            </a:fld>
            <a:endParaRPr lang="en-US"/>
          </a:p>
        </p:txBody>
      </p:sp>
      <p:sp>
        <p:nvSpPr>
          <p:cNvPr id="8" name="Footer Placeholder 7">
            <a:extLst>
              <a:ext uri="{FF2B5EF4-FFF2-40B4-BE49-F238E27FC236}">
                <a16:creationId xmlns:a16="http://schemas.microsoft.com/office/drawing/2014/main" id="{E1442A27-3663-4FE0-995B-CB6CF04687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EBCA87-20DC-41CF-9CE3-0FF91D1AB6FB}"/>
              </a:ext>
            </a:extLst>
          </p:cNvPr>
          <p:cNvSpPr>
            <a:spLocks noGrp="1"/>
          </p:cNvSpPr>
          <p:nvPr>
            <p:ph type="sldNum" sz="quarter" idx="12"/>
          </p:nvPr>
        </p:nvSpPr>
        <p:spPr/>
        <p:txBody>
          <a:bodyPr/>
          <a:lstStyle/>
          <a:p>
            <a:fld id="{82A245CE-0756-4B06-99C9-161151893C81}" type="slidenum">
              <a:rPr lang="en-US" smtClean="0"/>
              <a:t>‹#›</a:t>
            </a:fld>
            <a:endParaRPr lang="en-US"/>
          </a:p>
        </p:txBody>
      </p:sp>
    </p:spTree>
    <p:extLst>
      <p:ext uri="{BB962C8B-B14F-4D97-AF65-F5344CB8AC3E}">
        <p14:creationId xmlns:p14="http://schemas.microsoft.com/office/powerpoint/2010/main" val="1452337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7AF4C-7022-475C-BF93-1066105BB3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4306DD-A3C4-4879-AF35-7B857E49981B}"/>
              </a:ext>
            </a:extLst>
          </p:cNvPr>
          <p:cNvSpPr>
            <a:spLocks noGrp="1"/>
          </p:cNvSpPr>
          <p:nvPr>
            <p:ph type="dt" sz="half" idx="10"/>
          </p:nvPr>
        </p:nvSpPr>
        <p:spPr/>
        <p:txBody>
          <a:bodyPr/>
          <a:lstStyle/>
          <a:p>
            <a:fld id="{83A76690-C0AF-41CA-9AA3-8E4DD0B2C195}" type="datetimeFigureOut">
              <a:rPr lang="en-US" smtClean="0"/>
              <a:t>2/13/2022</a:t>
            </a:fld>
            <a:endParaRPr lang="en-US"/>
          </a:p>
        </p:txBody>
      </p:sp>
      <p:sp>
        <p:nvSpPr>
          <p:cNvPr id="4" name="Footer Placeholder 3">
            <a:extLst>
              <a:ext uri="{FF2B5EF4-FFF2-40B4-BE49-F238E27FC236}">
                <a16:creationId xmlns:a16="http://schemas.microsoft.com/office/drawing/2014/main" id="{F50DD9E3-2473-4C26-8323-6C50702166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E5684D-736B-4915-9C38-106C7D95E130}"/>
              </a:ext>
            </a:extLst>
          </p:cNvPr>
          <p:cNvSpPr>
            <a:spLocks noGrp="1"/>
          </p:cNvSpPr>
          <p:nvPr>
            <p:ph type="sldNum" sz="quarter" idx="12"/>
          </p:nvPr>
        </p:nvSpPr>
        <p:spPr/>
        <p:txBody>
          <a:bodyPr/>
          <a:lstStyle/>
          <a:p>
            <a:fld id="{82A245CE-0756-4B06-99C9-161151893C81}" type="slidenum">
              <a:rPr lang="en-US" smtClean="0"/>
              <a:t>‹#›</a:t>
            </a:fld>
            <a:endParaRPr lang="en-US"/>
          </a:p>
        </p:txBody>
      </p:sp>
    </p:spTree>
    <p:extLst>
      <p:ext uri="{BB962C8B-B14F-4D97-AF65-F5344CB8AC3E}">
        <p14:creationId xmlns:p14="http://schemas.microsoft.com/office/powerpoint/2010/main" val="3161390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707775-3FD1-404F-B99D-FF3073D4F34E}"/>
              </a:ext>
            </a:extLst>
          </p:cNvPr>
          <p:cNvSpPr>
            <a:spLocks noGrp="1"/>
          </p:cNvSpPr>
          <p:nvPr>
            <p:ph type="dt" sz="half" idx="10"/>
          </p:nvPr>
        </p:nvSpPr>
        <p:spPr/>
        <p:txBody>
          <a:bodyPr/>
          <a:lstStyle/>
          <a:p>
            <a:fld id="{83A76690-C0AF-41CA-9AA3-8E4DD0B2C195}" type="datetimeFigureOut">
              <a:rPr lang="en-US" smtClean="0"/>
              <a:t>2/13/2022</a:t>
            </a:fld>
            <a:endParaRPr lang="en-US"/>
          </a:p>
        </p:txBody>
      </p:sp>
      <p:sp>
        <p:nvSpPr>
          <p:cNvPr id="3" name="Footer Placeholder 2">
            <a:extLst>
              <a:ext uri="{FF2B5EF4-FFF2-40B4-BE49-F238E27FC236}">
                <a16:creationId xmlns:a16="http://schemas.microsoft.com/office/drawing/2014/main" id="{E156C497-6AC3-48B3-A77C-D7EEA48B8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7B4988-F2DE-4904-BF3C-98D36CF797F5}"/>
              </a:ext>
            </a:extLst>
          </p:cNvPr>
          <p:cNvSpPr>
            <a:spLocks noGrp="1"/>
          </p:cNvSpPr>
          <p:nvPr>
            <p:ph type="sldNum" sz="quarter" idx="12"/>
          </p:nvPr>
        </p:nvSpPr>
        <p:spPr/>
        <p:txBody>
          <a:bodyPr/>
          <a:lstStyle/>
          <a:p>
            <a:fld id="{82A245CE-0756-4B06-99C9-161151893C81}" type="slidenum">
              <a:rPr lang="en-US" smtClean="0"/>
              <a:t>‹#›</a:t>
            </a:fld>
            <a:endParaRPr lang="en-US"/>
          </a:p>
        </p:txBody>
      </p:sp>
    </p:spTree>
    <p:extLst>
      <p:ext uri="{BB962C8B-B14F-4D97-AF65-F5344CB8AC3E}">
        <p14:creationId xmlns:p14="http://schemas.microsoft.com/office/powerpoint/2010/main" val="1889345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717A-A4DE-44C5-AF1A-738EEC4341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44F694-D4F9-4AF6-9B52-E467F3E136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7ABA9A-9847-4054-B74B-CBA8A8BE6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762C8D-B280-40CE-95F6-5590960AA794}"/>
              </a:ext>
            </a:extLst>
          </p:cNvPr>
          <p:cNvSpPr>
            <a:spLocks noGrp="1"/>
          </p:cNvSpPr>
          <p:nvPr>
            <p:ph type="dt" sz="half" idx="10"/>
          </p:nvPr>
        </p:nvSpPr>
        <p:spPr/>
        <p:txBody>
          <a:bodyPr/>
          <a:lstStyle/>
          <a:p>
            <a:fld id="{83A76690-C0AF-41CA-9AA3-8E4DD0B2C195}" type="datetimeFigureOut">
              <a:rPr lang="en-US" smtClean="0"/>
              <a:t>2/13/2022</a:t>
            </a:fld>
            <a:endParaRPr lang="en-US"/>
          </a:p>
        </p:txBody>
      </p:sp>
      <p:sp>
        <p:nvSpPr>
          <p:cNvPr id="6" name="Footer Placeholder 5">
            <a:extLst>
              <a:ext uri="{FF2B5EF4-FFF2-40B4-BE49-F238E27FC236}">
                <a16:creationId xmlns:a16="http://schemas.microsoft.com/office/drawing/2014/main" id="{46A6A93D-FE49-4095-BF1B-EDFAC6C169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36C3F-A3E5-489A-899F-DD8A8376979D}"/>
              </a:ext>
            </a:extLst>
          </p:cNvPr>
          <p:cNvSpPr>
            <a:spLocks noGrp="1"/>
          </p:cNvSpPr>
          <p:nvPr>
            <p:ph type="sldNum" sz="quarter" idx="12"/>
          </p:nvPr>
        </p:nvSpPr>
        <p:spPr/>
        <p:txBody>
          <a:bodyPr/>
          <a:lstStyle/>
          <a:p>
            <a:fld id="{82A245CE-0756-4B06-99C9-161151893C81}" type="slidenum">
              <a:rPr lang="en-US" smtClean="0"/>
              <a:t>‹#›</a:t>
            </a:fld>
            <a:endParaRPr lang="en-US"/>
          </a:p>
        </p:txBody>
      </p:sp>
    </p:spTree>
    <p:extLst>
      <p:ext uri="{BB962C8B-B14F-4D97-AF65-F5344CB8AC3E}">
        <p14:creationId xmlns:p14="http://schemas.microsoft.com/office/powerpoint/2010/main" val="939440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0C144-1F46-40A5-9E14-B10E026236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051A14-71C6-4574-9646-A6CF88B3A5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0E1108-6F75-4C80-A2C8-E8A144A6D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A45CDE-C03D-48E4-9295-28BAEB8B004C}"/>
              </a:ext>
            </a:extLst>
          </p:cNvPr>
          <p:cNvSpPr>
            <a:spLocks noGrp="1"/>
          </p:cNvSpPr>
          <p:nvPr>
            <p:ph type="dt" sz="half" idx="10"/>
          </p:nvPr>
        </p:nvSpPr>
        <p:spPr/>
        <p:txBody>
          <a:bodyPr/>
          <a:lstStyle/>
          <a:p>
            <a:fld id="{83A76690-C0AF-41CA-9AA3-8E4DD0B2C195}" type="datetimeFigureOut">
              <a:rPr lang="en-US" smtClean="0"/>
              <a:t>2/13/2022</a:t>
            </a:fld>
            <a:endParaRPr lang="en-US"/>
          </a:p>
        </p:txBody>
      </p:sp>
      <p:sp>
        <p:nvSpPr>
          <p:cNvPr id="6" name="Footer Placeholder 5">
            <a:extLst>
              <a:ext uri="{FF2B5EF4-FFF2-40B4-BE49-F238E27FC236}">
                <a16:creationId xmlns:a16="http://schemas.microsoft.com/office/drawing/2014/main" id="{7123C1FE-D991-4DFF-8AF6-AC361954DA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4508C2-411B-4C12-BCFD-0876ACCB7B8B}"/>
              </a:ext>
            </a:extLst>
          </p:cNvPr>
          <p:cNvSpPr>
            <a:spLocks noGrp="1"/>
          </p:cNvSpPr>
          <p:nvPr>
            <p:ph type="sldNum" sz="quarter" idx="12"/>
          </p:nvPr>
        </p:nvSpPr>
        <p:spPr/>
        <p:txBody>
          <a:bodyPr/>
          <a:lstStyle/>
          <a:p>
            <a:fld id="{82A245CE-0756-4B06-99C9-161151893C81}" type="slidenum">
              <a:rPr lang="en-US" smtClean="0"/>
              <a:t>‹#›</a:t>
            </a:fld>
            <a:endParaRPr lang="en-US"/>
          </a:p>
        </p:txBody>
      </p:sp>
    </p:spTree>
    <p:extLst>
      <p:ext uri="{BB962C8B-B14F-4D97-AF65-F5344CB8AC3E}">
        <p14:creationId xmlns:p14="http://schemas.microsoft.com/office/powerpoint/2010/main" val="2323746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F1C864-678B-4AD0-BF47-54C4757403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5EF060-8519-4D14-A3A3-5E0107B9A4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E5336A-1617-4869-813F-61ADA290CB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A76690-C0AF-41CA-9AA3-8E4DD0B2C195}" type="datetimeFigureOut">
              <a:rPr lang="en-US" smtClean="0"/>
              <a:t>2/13/2022</a:t>
            </a:fld>
            <a:endParaRPr lang="en-US"/>
          </a:p>
        </p:txBody>
      </p:sp>
      <p:sp>
        <p:nvSpPr>
          <p:cNvPr id="5" name="Footer Placeholder 4">
            <a:extLst>
              <a:ext uri="{FF2B5EF4-FFF2-40B4-BE49-F238E27FC236}">
                <a16:creationId xmlns:a16="http://schemas.microsoft.com/office/drawing/2014/main" id="{A05FECA1-B18D-40D7-A7A1-E2791112A0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A1FDFF-1279-45C3-9F30-7AD7EDE374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245CE-0756-4B06-99C9-161151893C81}" type="slidenum">
              <a:rPr lang="en-US" smtClean="0"/>
              <a:t>‹#›</a:t>
            </a:fld>
            <a:endParaRPr lang="en-US"/>
          </a:p>
        </p:txBody>
      </p:sp>
    </p:spTree>
    <p:extLst>
      <p:ext uri="{BB962C8B-B14F-4D97-AF65-F5344CB8AC3E}">
        <p14:creationId xmlns:p14="http://schemas.microsoft.com/office/powerpoint/2010/main" val="2866831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Andrei.Corovei@gmail.co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13EAE-EDE8-45ED-9289-17A8C887F29C}"/>
              </a:ext>
            </a:extLst>
          </p:cNvPr>
          <p:cNvSpPr>
            <a:spLocks noGrp="1"/>
          </p:cNvSpPr>
          <p:nvPr>
            <p:ph type="ctrTitle"/>
          </p:nvPr>
        </p:nvSpPr>
        <p:spPr/>
        <p:txBody>
          <a:bodyPr/>
          <a:lstStyle/>
          <a:p>
            <a:r>
              <a:rPr lang="en-US" dirty="0"/>
              <a:t>Software design </a:t>
            </a:r>
          </a:p>
        </p:txBody>
      </p:sp>
      <p:sp>
        <p:nvSpPr>
          <p:cNvPr id="3" name="Subtitle 2">
            <a:extLst>
              <a:ext uri="{FF2B5EF4-FFF2-40B4-BE49-F238E27FC236}">
                <a16:creationId xmlns:a16="http://schemas.microsoft.com/office/drawing/2014/main" id="{4A6ADEA5-D793-4526-B0AA-DCAC611FB484}"/>
              </a:ext>
            </a:extLst>
          </p:cNvPr>
          <p:cNvSpPr>
            <a:spLocks noGrp="1"/>
          </p:cNvSpPr>
          <p:nvPr>
            <p:ph type="subTitle" idx="1"/>
          </p:nvPr>
        </p:nvSpPr>
        <p:spPr/>
        <p:txBody>
          <a:bodyPr/>
          <a:lstStyle/>
          <a:p>
            <a:r>
              <a:rPr lang="en-US" dirty="0"/>
              <a:t>Lab 1</a:t>
            </a:r>
          </a:p>
        </p:txBody>
      </p:sp>
    </p:spTree>
    <p:extLst>
      <p:ext uri="{BB962C8B-B14F-4D97-AF65-F5344CB8AC3E}">
        <p14:creationId xmlns:p14="http://schemas.microsoft.com/office/powerpoint/2010/main" val="1684518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DF2-0119-4F1D-830B-051A7CF1A39A}"/>
              </a:ext>
            </a:extLst>
          </p:cNvPr>
          <p:cNvSpPr>
            <a:spLocks noGrp="1"/>
          </p:cNvSpPr>
          <p:nvPr>
            <p:ph type="title"/>
          </p:nvPr>
        </p:nvSpPr>
        <p:spPr/>
        <p:txBody>
          <a:bodyPr/>
          <a:lstStyle/>
          <a:p>
            <a:r>
              <a:rPr lang="en-US" dirty="0"/>
              <a:t>Some extra rules (</a:t>
            </a:r>
            <a:r>
              <a:rPr lang="en-US" dirty="0" err="1"/>
              <a:t>cnt</a:t>
            </a:r>
            <a:r>
              <a:rPr lang="en-US" dirty="0"/>
              <a:t>.)</a:t>
            </a:r>
          </a:p>
        </p:txBody>
      </p:sp>
      <p:sp>
        <p:nvSpPr>
          <p:cNvPr id="3" name="Content Placeholder 2">
            <a:extLst>
              <a:ext uri="{FF2B5EF4-FFF2-40B4-BE49-F238E27FC236}">
                <a16:creationId xmlns:a16="http://schemas.microsoft.com/office/drawing/2014/main" id="{1FD6516D-AF9E-437D-AC20-FE21F4EC279A}"/>
              </a:ext>
            </a:extLst>
          </p:cNvPr>
          <p:cNvSpPr>
            <a:spLocks noGrp="1"/>
          </p:cNvSpPr>
          <p:nvPr>
            <p:ph idx="1"/>
          </p:nvPr>
        </p:nvSpPr>
        <p:spPr/>
        <p:txBody>
          <a:bodyPr/>
          <a:lstStyle/>
          <a:p>
            <a:r>
              <a:rPr lang="en-US" dirty="0"/>
              <a:t>Creating a repository and putting everything under source control is </a:t>
            </a:r>
            <a:r>
              <a:rPr lang="en-US" b="1" dirty="0"/>
              <a:t>mandatory</a:t>
            </a:r>
            <a:r>
              <a:rPr lang="en-US" dirty="0"/>
              <a:t>.</a:t>
            </a:r>
          </a:p>
          <a:p>
            <a:r>
              <a:rPr lang="en-US" dirty="0"/>
              <a:t>Don’t write fluff in the documentations. Focus on the diagrams and just a few lines to explain them should be enough.</a:t>
            </a:r>
          </a:p>
          <a:p>
            <a:endParaRPr lang="en-US" dirty="0"/>
          </a:p>
          <a:p>
            <a:endParaRPr lang="en-US" dirty="0"/>
          </a:p>
        </p:txBody>
      </p:sp>
    </p:spTree>
    <p:extLst>
      <p:ext uri="{BB962C8B-B14F-4D97-AF65-F5344CB8AC3E}">
        <p14:creationId xmlns:p14="http://schemas.microsoft.com/office/powerpoint/2010/main" val="1145914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EB5D-E9F8-48C8-968A-1AD640A1AC32}"/>
              </a:ext>
            </a:extLst>
          </p:cNvPr>
          <p:cNvSpPr>
            <a:spLocks noGrp="1"/>
          </p:cNvSpPr>
          <p:nvPr>
            <p:ph type="title"/>
          </p:nvPr>
        </p:nvSpPr>
        <p:spPr/>
        <p:txBody>
          <a:bodyPr/>
          <a:lstStyle/>
          <a:p>
            <a:r>
              <a:rPr lang="en-US" dirty="0"/>
              <a:t>Repos</a:t>
            </a:r>
          </a:p>
        </p:txBody>
      </p:sp>
      <p:sp>
        <p:nvSpPr>
          <p:cNvPr id="3" name="Content Placeholder 2">
            <a:extLst>
              <a:ext uri="{FF2B5EF4-FFF2-40B4-BE49-F238E27FC236}">
                <a16:creationId xmlns:a16="http://schemas.microsoft.com/office/drawing/2014/main" id="{FDE9A96F-2892-463B-ABAE-1715AE6000A1}"/>
              </a:ext>
            </a:extLst>
          </p:cNvPr>
          <p:cNvSpPr>
            <a:spLocks noGrp="1"/>
          </p:cNvSpPr>
          <p:nvPr>
            <p:ph idx="1"/>
          </p:nvPr>
        </p:nvSpPr>
        <p:spPr/>
        <p:txBody>
          <a:bodyPr/>
          <a:lstStyle/>
          <a:p>
            <a:r>
              <a:rPr lang="en-US"/>
              <a:t>https://github.com/coroveiandrei/UTCNSoftwareDesignLab</a:t>
            </a:r>
          </a:p>
        </p:txBody>
      </p:sp>
    </p:spTree>
    <p:extLst>
      <p:ext uri="{BB962C8B-B14F-4D97-AF65-F5344CB8AC3E}">
        <p14:creationId xmlns:p14="http://schemas.microsoft.com/office/powerpoint/2010/main" val="1487984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FEE7-5008-4DA1-892C-91635126B322}"/>
              </a:ext>
            </a:extLst>
          </p:cNvPr>
          <p:cNvSpPr>
            <a:spLocks noGrp="1"/>
          </p:cNvSpPr>
          <p:nvPr>
            <p:ph type="title"/>
          </p:nvPr>
        </p:nvSpPr>
        <p:spPr/>
        <p:txBody>
          <a:bodyPr>
            <a:normAutofit fontScale="90000"/>
          </a:bodyPr>
          <a:lstStyle/>
          <a:p>
            <a:r>
              <a:rPr lang="en-US" dirty="0"/>
              <a:t>Hello! Instructor Introduction</a:t>
            </a:r>
          </a:p>
        </p:txBody>
      </p:sp>
      <p:sp>
        <p:nvSpPr>
          <p:cNvPr id="12" name="Text Placeholder 11">
            <a:extLst>
              <a:ext uri="{FF2B5EF4-FFF2-40B4-BE49-F238E27FC236}">
                <a16:creationId xmlns:a16="http://schemas.microsoft.com/office/drawing/2014/main" id="{07BCCABA-E2B3-4E60-8DF7-9DE67965D7C3}"/>
              </a:ext>
            </a:extLst>
          </p:cNvPr>
          <p:cNvSpPr>
            <a:spLocks noGrp="1"/>
          </p:cNvSpPr>
          <p:nvPr>
            <p:ph sz="quarter" idx="10"/>
          </p:nvPr>
        </p:nvSpPr>
        <p:spPr>
          <a:xfrm>
            <a:off x="418643" y="1456897"/>
            <a:ext cx="5394960" cy="3908762"/>
          </a:xfrm>
        </p:spPr>
        <p:txBody>
          <a:bodyPr/>
          <a:lstStyle/>
          <a:p>
            <a:pPr marL="342900" indent="-342900">
              <a:buFont typeface="Arial" panose="020B0604020202020204" pitchFamily="34" charset="0"/>
              <a:buChar char="•"/>
            </a:pPr>
            <a:r>
              <a:rPr lang="en-US" dirty="0">
                <a:latin typeface="+mn-lt"/>
              </a:rPr>
              <a:t>Instructor: Andrei Corovei</a:t>
            </a:r>
          </a:p>
          <a:p>
            <a:pPr marL="342900" indent="-342900">
              <a:buFont typeface="Arial" panose="020B0604020202020204" pitchFamily="34" charset="0"/>
              <a:buChar char="•"/>
            </a:pPr>
            <a:r>
              <a:rPr lang="en-US" dirty="0">
                <a:latin typeface="+mn-lt"/>
              </a:rPr>
              <a:t>MCT, Developer Associate, Azure Architect Cloud Technologies</a:t>
            </a:r>
          </a:p>
          <a:p>
            <a:pPr marL="342900" indent="-342900">
              <a:buFont typeface="Arial" panose="020B0604020202020204" pitchFamily="34" charset="0"/>
              <a:buChar char="•"/>
            </a:pPr>
            <a:r>
              <a:rPr lang="en-US" dirty="0" err="1">
                <a:latin typeface="+mn-lt"/>
              </a:rPr>
              <a:t>Qubiz</a:t>
            </a:r>
            <a:endParaRPr lang="en-US" dirty="0">
              <a:latin typeface="+mn-lt"/>
            </a:endParaRPr>
          </a:p>
          <a:p>
            <a:pPr marL="342900" indent="-342900">
              <a:buFont typeface="Arial" panose="020B0604020202020204" pitchFamily="34" charset="0"/>
              <a:buChar char="•"/>
            </a:pPr>
            <a:r>
              <a:rPr lang="en-US" dirty="0">
                <a:latin typeface="+mn-lt"/>
              </a:rPr>
              <a:t>andreicorovei.com</a:t>
            </a:r>
          </a:p>
          <a:p>
            <a:r>
              <a:rPr lang="en-US" dirty="0"/>
              <a:t>Twitter @andreicorovei</a:t>
            </a:r>
          </a:p>
          <a:p>
            <a:r>
              <a:rPr lang="en-US" dirty="0"/>
              <a:t>Mail: </a:t>
            </a:r>
            <a:r>
              <a:rPr lang="en-US" dirty="0">
                <a:hlinkClick r:id="rId3"/>
              </a:rPr>
              <a:t>Andrei.Corovei@gmail.com</a:t>
            </a:r>
            <a:endParaRPr lang="en-US" dirty="0">
              <a:latin typeface="+mn-lt"/>
            </a:endParaRPr>
          </a:p>
          <a:p>
            <a:pPr marL="342900" indent="-342900">
              <a:buFont typeface="Arial" panose="020B0604020202020204" pitchFamily="34" charset="0"/>
              <a:buChar char="•"/>
            </a:pPr>
            <a:endParaRPr lang="en-US" dirty="0">
              <a:latin typeface="+mn-lt"/>
            </a:endParaRPr>
          </a:p>
          <a:p>
            <a:pPr marL="342900" indent="-342900">
              <a:buFont typeface="Arial" panose="020B0604020202020204" pitchFamily="34" charset="0"/>
              <a:buChar char="•"/>
            </a:pPr>
            <a:endParaRPr lang="en-US" dirty="0">
              <a:highlight>
                <a:srgbClr val="FFFF00"/>
              </a:highlight>
              <a:latin typeface="+mn-lt"/>
            </a:endParaRPr>
          </a:p>
          <a:p>
            <a:pPr marL="342900" indent="-342900">
              <a:buFont typeface="Arial" panose="020B0604020202020204" pitchFamily="34" charset="0"/>
              <a:buChar char="•"/>
            </a:pPr>
            <a:endParaRPr lang="en-US" dirty="0">
              <a:latin typeface="+mn-lt"/>
            </a:endParaRPr>
          </a:p>
        </p:txBody>
      </p:sp>
      <p:pic>
        <p:nvPicPr>
          <p:cNvPr id="3" name="Picture 2" descr="Hello badge. ">
            <a:extLst>
              <a:ext uri="{FF2B5EF4-FFF2-40B4-BE49-F238E27FC236}">
                <a16:creationId xmlns:a16="http://schemas.microsoft.com/office/drawing/2014/main" id="{8C416332-8E30-452A-89EC-38E582D24070}"/>
              </a:ext>
            </a:extLst>
          </p:cNvPr>
          <p:cNvPicPr>
            <a:picLocks noChangeAspect="1"/>
          </p:cNvPicPr>
          <p:nvPr/>
        </p:nvPicPr>
        <p:blipFill>
          <a:blip r:embed="rId4"/>
          <a:stretch>
            <a:fillRect/>
          </a:stretch>
        </p:blipFill>
        <p:spPr>
          <a:xfrm>
            <a:off x="8585200" y="1987550"/>
            <a:ext cx="2438400" cy="1562100"/>
          </a:xfrm>
          <a:prstGeom prst="rect">
            <a:avLst/>
          </a:prstGeom>
        </p:spPr>
      </p:pic>
    </p:spTree>
    <p:extLst>
      <p:ext uri="{BB962C8B-B14F-4D97-AF65-F5344CB8AC3E}">
        <p14:creationId xmlns:p14="http://schemas.microsoft.com/office/powerpoint/2010/main" val="145539405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25493-FCF3-4310-89AD-8D2366C7C3E5}"/>
              </a:ext>
            </a:extLst>
          </p:cNvPr>
          <p:cNvSpPr>
            <a:spLocks noGrp="1"/>
          </p:cNvSpPr>
          <p:nvPr>
            <p:ph type="title"/>
          </p:nvPr>
        </p:nvSpPr>
        <p:spPr/>
        <p:txBody>
          <a:bodyPr>
            <a:normAutofit fontScale="90000"/>
          </a:bodyPr>
          <a:lstStyle/>
          <a:p>
            <a:r>
              <a:rPr lang="en-US" dirty="0"/>
              <a:t>Hello! Student Introductions</a:t>
            </a:r>
          </a:p>
        </p:txBody>
      </p:sp>
      <p:sp>
        <p:nvSpPr>
          <p:cNvPr id="3" name="Text Placeholder 2">
            <a:extLst>
              <a:ext uri="{FF2B5EF4-FFF2-40B4-BE49-F238E27FC236}">
                <a16:creationId xmlns:a16="http://schemas.microsoft.com/office/drawing/2014/main" id="{82791BD5-DD42-4211-AC55-9AE143C30DA2}"/>
              </a:ext>
            </a:extLst>
          </p:cNvPr>
          <p:cNvSpPr>
            <a:spLocks noGrp="1"/>
          </p:cNvSpPr>
          <p:nvPr>
            <p:ph sz="quarter" idx="10"/>
          </p:nvPr>
        </p:nvSpPr>
        <p:spPr>
          <a:xfrm>
            <a:off x="418642" y="1456897"/>
            <a:ext cx="5394960" cy="3041858"/>
          </a:xfrm>
        </p:spPr>
        <p:txBody>
          <a:bodyPr/>
          <a:lstStyle/>
          <a:p>
            <a:r>
              <a:rPr lang="en-US" dirty="0"/>
              <a:t>Let’s get acquainted:</a:t>
            </a:r>
          </a:p>
          <a:p>
            <a:pPr marL="457200" indent="-457200">
              <a:buFont typeface="Arial" panose="020B0604020202020204" pitchFamily="34" charset="0"/>
              <a:buChar char="•"/>
            </a:pPr>
            <a:r>
              <a:rPr lang="en-US" dirty="0"/>
              <a:t>Your name</a:t>
            </a:r>
          </a:p>
          <a:p>
            <a:pPr marL="457200" indent="-457200">
              <a:buFont typeface="Arial" panose="020B0604020202020204" pitchFamily="34" charset="0"/>
              <a:buChar char="•"/>
            </a:pPr>
            <a:r>
              <a:rPr lang="en-US" dirty="0"/>
              <a:t>Your expectations for the lab</a:t>
            </a:r>
          </a:p>
          <a:p>
            <a:endParaRPr lang="en-US" dirty="0"/>
          </a:p>
          <a:p>
            <a:endParaRPr lang="en-US" dirty="0"/>
          </a:p>
        </p:txBody>
      </p:sp>
      <p:pic>
        <p:nvPicPr>
          <p:cNvPr id="10" name="Picture 9" descr="Hello badge.">
            <a:extLst>
              <a:ext uri="{FF2B5EF4-FFF2-40B4-BE49-F238E27FC236}">
                <a16:creationId xmlns:a16="http://schemas.microsoft.com/office/drawing/2014/main" id="{1BEB5A76-C667-4BD5-BA7C-04A1CD08CAB8}"/>
              </a:ext>
            </a:extLst>
          </p:cNvPr>
          <p:cNvPicPr>
            <a:picLocks noChangeAspect="1"/>
          </p:cNvPicPr>
          <p:nvPr/>
        </p:nvPicPr>
        <p:blipFill>
          <a:blip r:embed="rId3"/>
          <a:stretch>
            <a:fillRect/>
          </a:stretch>
        </p:blipFill>
        <p:spPr>
          <a:xfrm>
            <a:off x="8188642" y="1943100"/>
            <a:ext cx="2276475" cy="1485900"/>
          </a:xfrm>
          <a:prstGeom prst="rect">
            <a:avLst/>
          </a:prstGeom>
        </p:spPr>
      </p:pic>
    </p:spTree>
    <p:extLst>
      <p:ext uri="{BB962C8B-B14F-4D97-AF65-F5344CB8AC3E}">
        <p14:creationId xmlns:p14="http://schemas.microsoft.com/office/powerpoint/2010/main" val="268668138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54CB3-2FF5-4B4E-A83B-F4064ED5FB08}"/>
              </a:ext>
            </a:extLst>
          </p:cNvPr>
          <p:cNvSpPr>
            <a:spLocks noGrp="1"/>
          </p:cNvSpPr>
          <p:nvPr>
            <p:ph type="title"/>
          </p:nvPr>
        </p:nvSpPr>
        <p:spPr/>
        <p:txBody>
          <a:bodyPr>
            <a:normAutofit fontScale="90000"/>
          </a:bodyPr>
          <a:lstStyle/>
          <a:p>
            <a:r>
              <a:rPr lang="en-US" dirty="0"/>
              <a:t>Why do we need Software design?</a:t>
            </a:r>
          </a:p>
        </p:txBody>
      </p:sp>
      <p:pic>
        <p:nvPicPr>
          <p:cNvPr id="5" name="Google Shape;243;p27">
            <a:extLst>
              <a:ext uri="{FF2B5EF4-FFF2-40B4-BE49-F238E27FC236}">
                <a16:creationId xmlns:a16="http://schemas.microsoft.com/office/drawing/2014/main" id="{4577EB41-C809-48A5-8BCA-E8215B04ACB4}"/>
              </a:ext>
            </a:extLst>
          </p:cNvPr>
          <p:cNvPicPr preferRelativeResize="0"/>
          <p:nvPr/>
        </p:nvPicPr>
        <p:blipFill rotWithShape="1">
          <a:blip r:embed="rId2">
            <a:alphaModFix/>
          </a:blip>
          <a:srcRect/>
          <a:stretch/>
        </p:blipFill>
        <p:spPr>
          <a:xfrm>
            <a:off x="1264692" y="1231986"/>
            <a:ext cx="9410700" cy="5045061"/>
          </a:xfrm>
          <a:prstGeom prst="rect">
            <a:avLst/>
          </a:prstGeom>
          <a:noFill/>
          <a:ln>
            <a:noFill/>
          </a:ln>
        </p:spPr>
      </p:pic>
    </p:spTree>
    <p:extLst>
      <p:ext uri="{BB962C8B-B14F-4D97-AF65-F5344CB8AC3E}">
        <p14:creationId xmlns:p14="http://schemas.microsoft.com/office/powerpoint/2010/main" val="40928039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31E45-B2D4-4229-B43E-2A8A8B6077AA}"/>
              </a:ext>
            </a:extLst>
          </p:cNvPr>
          <p:cNvSpPr>
            <a:spLocks noGrp="1"/>
          </p:cNvSpPr>
          <p:nvPr>
            <p:ph type="title"/>
          </p:nvPr>
        </p:nvSpPr>
        <p:spPr/>
        <p:txBody>
          <a:bodyPr/>
          <a:lstStyle/>
          <a:p>
            <a:r>
              <a:rPr lang="en-US" dirty="0"/>
              <a:t>Schedule</a:t>
            </a:r>
          </a:p>
        </p:txBody>
      </p:sp>
      <p:pic>
        <p:nvPicPr>
          <p:cNvPr id="5" name="Picture 4">
            <a:extLst>
              <a:ext uri="{FF2B5EF4-FFF2-40B4-BE49-F238E27FC236}">
                <a16:creationId xmlns:a16="http://schemas.microsoft.com/office/drawing/2014/main" id="{3AD511A0-84A5-422E-A1AE-1B545ED25279}"/>
              </a:ext>
            </a:extLst>
          </p:cNvPr>
          <p:cNvPicPr>
            <a:picLocks noChangeAspect="1"/>
          </p:cNvPicPr>
          <p:nvPr/>
        </p:nvPicPr>
        <p:blipFill>
          <a:blip r:embed="rId2"/>
          <a:stretch>
            <a:fillRect/>
          </a:stretch>
        </p:blipFill>
        <p:spPr>
          <a:xfrm>
            <a:off x="18585" y="0"/>
            <a:ext cx="12154829" cy="6858000"/>
          </a:xfrm>
          <a:prstGeom prst="rect">
            <a:avLst/>
          </a:prstGeom>
        </p:spPr>
      </p:pic>
    </p:spTree>
    <p:extLst>
      <p:ext uri="{BB962C8B-B14F-4D97-AF65-F5344CB8AC3E}">
        <p14:creationId xmlns:p14="http://schemas.microsoft.com/office/powerpoint/2010/main" val="1152647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8966E9B-8E92-43D2-AD01-50168C421C38}"/>
              </a:ext>
            </a:extLst>
          </p:cNvPr>
          <p:cNvPicPr>
            <a:picLocks noChangeAspect="1"/>
          </p:cNvPicPr>
          <p:nvPr/>
        </p:nvPicPr>
        <p:blipFill>
          <a:blip r:embed="rId2"/>
          <a:stretch>
            <a:fillRect/>
          </a:stretch>
        </p:blipFill>
        <p:spPr>
          <a:xfrm>
            <a:off x="0" y="1978685"/>
            <a:ext cx="12192000" cy="2900629"/>
          </a:xfrm>
          <a:prstGeom prst="rect">
            <a:avLst/>
          </a:prstGeom>
        </p:spPr>
      </p:pic>
    </p:spTree>
    <p:extLst>
      <p:ext uri="{BB962C8B-B14F-4D97-AF65-F5344CB8AC3E}">
        <p14:creationId xmlns:p14="http://schemas.microsoft.com/office/powerpoint/2010/main" val="1537700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FE2AA-634E-4724-91A0-1B0E67087AE2}"/>
              </a:ext>
            </a:extLst>
          </p:cNvPr>
          <p:cNvSpPr>
            <a:spLocks noGrp="1"/>
          </p:cNvSpPr>
          <p:nvPr>
            <p:ph type="title"/>
          </p:nvPr>
        </p:nvSpPr>
        <p:spPr/>
        <p:txBody>
          <a:bodyPr/>
          <a:lstStyle/>
          <a:p>
            <a:r>
              <a:rPr lang="en-US" dirty="0"/>
              <a:t>Rules and grading</a:t>
            </a:r>
          </a:p>
        </p:txBody>
      </p:sp>
      <p:sp>
        <p:nvSpPr>
          <p:cNvPr id="3" name="Content Placeholder 2">
            <a:extLst>
              <a:ext uri="{FF2B5EF4-FFF2-40B4-BE49-F238E27FC236}">
                <a16:creationId xmlns:a16="http://schemas.microsoft.com/office/drawing/2014/main" id="{BC5B4AEB-9CBC-446F-B642-2FC96D6AB5BB}"/>
              </a:ext>
            </a:extLst>
          </p:cNvPr>
          <p:cNvSpPr>
            <a:spLocks noGrp="1"/>
          </p:cNvSpPr>
          <p:nvPr>
            <p:ph idx="1"/>
          </p:nvPr>
        </p:nvSpPr>
        <p:spPr/>
        <p:txBody>
          <a:bodyPr>
            <a:normAutofit/>
          </a:bodyPr>
          <a:lstStyle/>
          <a:p>
            <a:pPr algn="just" rtl="0" fontAlgn="base">
              <a:spcBef>
                <a:spcPts val="0"/>
              </a:spcBef>
              <a:spcAft>
                <a:spcPts val="0"/>
              </a:spcAft>
              <a:buFont typeface="Arial" panose="020B0604020202020204" pitchFamily="34" charset="0"/>
              <a:buChar char="•"/>
            </a:pPr>
            <a:r>
              <a:rPr lang="en-US" sz="1800" b="1" i="0" u="none" strike="noStrike" dirty="0">
                <a:effectLst/>
                <a:latin typeface="Times New Roman" panose="02020603050405020304" pitchFamily="18" charset="0"/>
              </a:rPr>
              <a:t>Laboratory policy</a:t>
            </a:r>
            <a:endParaRPr lang="en-US" sz="1800" b="1" i="0" u="none" strike="noStrike" dirty="0">
              <a:effectLst/>
              <a:latin typeface="Arial" panose="020B0604020202020204" pitchFamily="34" charset="0"/>
            </a:endParaRPr>
          </a:p>
          <a:p>
            <a:pPr marL="742950" lvl="1" indent="-285750" algn="just" rtl="0" fontAlgn="base">
              <a:spcBef>
                <a:spcPts val="0"/>
              </a:spcBef>
              <a:spcAft>
                <a:spcPts val="0"/>
              </a:spcAft>
              <a:buFont typeface="Arial" panose="020B0604020202020204" pitchFamily="34" charset="0"/>
              <a:buChar char="•"/>
            </a:pPr>
            <a:r>
              <a:rPr lang="en-US" sz="1800" b="1" i="0" u="none" strike="noStrike" dirty="0">
                <a:effectLst/>
                <a:latin typeface="Times New Roman" panose="02020603050405020304" pitchFamily="18" charset="0"/>
              </a:rPr>
              <a:t>Laboratory sessions are compulsory – no more than 3 absences are allowed. </a:t>
            </a:r>
            <a:endParaRPr lang="en-US" sz="1800" b="1" i="0" u="none" strike="noStrike" dirty="0">
              <a:effectLst/>
              <a:latin typeface="Arial" panose="020B0604020202020204" pitchFamily="34" charset="0"/>
            </a:endParaRPr>
          </a:p>
          <a:p>
            <a:pPr marL="742950" lvl="1" indent="-285750" algn="just" rtl="0" fontAlgn="base">
              <a:spcBef>
                <a:spcPts val="0"/>
              </a:spcBef>
              <a:spcAft>
                <a:spcPts val="0"/>
              </a:spcAft>
              <a:buFont typeface="Arial" panose="020B0604020202020204" pitchFamily="34" charset="0"/>
              <a:buChar char="•"/>
            </a:pPr>
            <a:r>
              <a:rPr lang="en-US" sz="1800" b="1" i="0" u="none" strike="noStrike" dirty="0">
                <a:effectLst/>
                <a:latin typeface="Times New Roman" panose="02020603050405020304" pitchFamily="18" charset="0"/>
              </a:rPr>
              <a:t>Assignments and project deliverables must be presented when established. One delay/semester is accepted, while the other delays are penalized as following:</a:t>
            </a:r>
            <a:endParaRPr lang="en-US" sz="1800" b="1" i="0" u="none" strike="noStrike" dirty="0">
              <a:effectLst/>
              <a:latin typeface="Arial" panose="020B0604020202020204" pitchFamily="34" charset="0"/>
            </a:endParaRPr>
          </a:p>
          <a:p>
            <a:pPr marL="1143000" lvl="2" indent="-228600" algn="just" rtl="0" fontAlgn="base">
              <a:spcBef>
                <a:spcPts val="0"/>
              </a:spcBef>
              <a:spcAft>
                <a:spcPts val="0"/>
              </a:spcAft>
              <a:buFont typeface="Arial" panose="020B0604020202020204" pitchFamily="34" charset="0"/>
              <a:buChar char="•"/>
            </a:pPr>
            <a:r>
              <a:rPr lang="en-US" sz="1800" b="1" i="0" u="none" strike="noStrike" dirty="0">
                <a:effectLst/>
                <a:latin typeface="Times New Roman" panose="02020603050405020304" pitchFamily="18" charset="0"/>
              </a:rPr>
              <a:t>You have a delay of 1 week then you lose one point of the assignment final grade. (Not applied if it is the first delay in the semester.)</a:t>
            </a:r>
            <a:endParaRPr lang="en-US" sz="1800" b="1" i="0" u="none" strike="noStrike" dirty="0">
              <a:effectLst/>
              <a:latin typeface="Arial" panose="020B0604020202020204" pitchFamily="34" charset="0"/>
            </a:endParaRPr>
          </a:p>
          <a:p>
            <a:pPr marL="1143000" lvl="2" indent="-228600" algn="just" rtl="0" fontAlgn="base">
              <a:spcBef>
                <a:spcPts val="0"/>
              </a:spcBef>
              <a:spcAft>
                <a:spcPts val="0"/>
              </a:spcAft>
              <a:buFont typeface="Arial" panose="020B0604020202020204" pitchFamily="34" charset="0"/>
              <a:buChar char="•"/>
            </a:pPr>
            <a:r>
              <a:rPr lang="en-US" sz="1800" b="1" i="0" u="none" strike="noStrike" dirty="0">
                <a:effectLst/>
                <a:latin typeface="Times New Roman" panose="02020603050405020304" pitchFamily="18" charset="0"/>
              </a:rPr>
              <a:t>You have a delay of 2 weeks then you lose two points of the assignment final grade.</a:t>
            </a:r>
            <a:endParaRPr lang="en-US" sz="1800" b="1" i="0" u="none" strike="noStrike" dirty="0">
              <a:effectLst/>
              <a:latin typeface="Arial" panose="020B0604020202020204" pitchFamily="34" charset="0"/>
            </a:endParaRPr>
          </a:p>
          <a:p>
            <a:pPr marL="1143000" lvl="2" indent="-228600" algn="just" rtl="0" fontAlgn="base">
              <a:spcBef>
                <a:spcPts val="0"/>
              </a:spcBef>
              <a:spcAft>
                <a:spcPts val="0"/>
              </a:spcAft>
              <a:buFont typeface="Arial" panose="020B0604020202020204" pitchFamily="34" charset="0"/>
              <a:buChar char="•"/>
            </a:pPr>
            <a:r>
              <a:rPr lang="en-US" sz="1800" b="1" i="0" u="none" strike="noStrike" dirty="0">
                <a:effectLst/>
                <a:latin typeface="Times New Roman" panose="02020603050405020304" pitchFamily="18" charset="0"/>
              </a:rPr>
              <a:t>You have a delay of 3 weeks then you lose four points of the assignment final grade.</a:t>
            </a:r>
            <a:endParaRPr lang="en-US" sz="1800" b="1" i="0" u="none" strike="noStrike" dirty="0">
              <a:effectLst/>
              <a:latin typeface="Arial" panose="020B0604020202020204" pitchFamily="34" charset="0"/>
            </a:endParaRPr>
          </a:p>
          <a:p>
            <a:pPr marL="1143000" lvl="2" indent="-228600" algn="just" rtl="0" fontAlgn="base">
              <a:spcBef>
                <a:spcPts val="0"/>
              </a:spcBef>
              <a:spcAft>
                <a:spcPts val="0"/>
              </a:spcAft>
              <a:buFont typeface="Arial" panose="020B0604020202020204" pitchFamily="34" charset="0"/>
              <a:buChar char="•"/>
            </a:pPr>
            <a:r>
              <a:rPr lang="en-US" sz="1800" b="1" i="0" u="none" strike="noStrike" dirty="0">
                <a:effectLst/>
                <a:latin typeface="Times New Roman" panose="02020603050405020304" pitchFamily="18" charset="0"/>
              </a:rPr>
              <a:t>You have a delay of &gt; 3 weeks then you do not pass the assignment.</a:t>
            </a:r>
            <a:endParaRPr lang="en-US" sz="1800" b="1" i="0" u="none" strike="noStrike" dirty="0">
              <a:effectLst/>
              <a:latin typeface="Arial" panose="020B0604020202020204" pitchFamily="34" charset="0"/>
            </a:endParaRPr>
          </a:p>
          <a:p>
            <a:pPr marL="914400" lvl="2" indent="0" rtl="0" fontAlgn="base">
              <a:spcBef>
                <a:spcPts val="0"/>
              </a:spcBef>
              <a:spcAft>
                <a:spcPts val="0"/>
              </a:spcAft>
              <a:buNone/>
            </a:pPr>
            <a:endParaRPr lang="en-US" sz="1800" b="1" i="0" u="none" strike="noStrike" dirty="0">
              <a:effectLst/>
              <a:latin typeface="Arial" panose="020B0604020202020204" pitchFamily="34" charset="0"/>
            </a:endParaRPr>
          </a:p>
          <a:p>
            <a:pPr marL="742950" lvl="1" indent="-285750" algn="just" rtl="0" fontAlgn="base">
              <a:spcBef>
                <a:spcPts val="0"/>
              </a:spcBef>
              <a:spcAft>
                <a:spcPts val="0"/>
              </a:spcAft>
              <a:buFont typeface="Arial" panose="020B0604020202020204" pitchFamily="34" charset="0"/>
              <a:buChar char="•"/>
            </a:pPr>
            <a:r>
              <a:rPr lang="en-US" sz="1800" b="1" i="0" u="none" strike="noStrike" dirty="0">
                <a:effectLst/>
                <a:latin typeface="Times New Roman" panose="02020603050405020304" pitchFamily="18" charset="0"/>
              </a:rPr>
              <a:t>A single assignment can be presented during a laboratory session.</a:t>
            </a:r>
            <a:endParaRPr lang="en-US" sz="1800" b="1" i="0" u="none" strike="noStrike" dirty="0">
              <a:effectLst/>
              <a:latin typeface="Arial" panose="020B0604020202020204" pitchFamily="34" charset="0"/>
            </a:endParaRPr>
          </a:p>
          <a:p>
            <a:pPr marL="742950" lvl="1" indent="-285750" algn="just" rtl="0" fontAlgn="base">
              <a:spcBef>
                <a:spcPts val="0"/>
              </a:spcBef>
              <a:spcAft>
                <a:spcPts val="0"/>
              </a:spcAft>
              <a:buFont typeface="Arial" panose="020B0604020202020204" pitchFamily="34" charset="0"/>
              <a:buChar char="•"/>
            </a:pPr>
            <a:r>
              <a:rPr lang="en-US" sz="1800" b="1" i="0" u="none" strike="noStrike" dirty="0">
                <a:effectLst/>
                <a:latin typeface="Times New Roman" panose="02020603050405020304" pitchFamily="18" charset="0"/>
              </a:rPr>
              <a:t>No migration between groups is allowed </a:t>
            </a:r>
            <a:endParaRPr lang="en-US" sz="1800" b="1" i="0" u="none" strike="noStrike" dirty="0">
              <a:effectLst/>
              <a:latin typeface="Arial" panose="020B0604020202020204" pitchFamily="34" charset="0"/>
            </a:endParaRPr>
          </a:p>
          <a:p>
            <a:pPr marL="0" indent="0">
              <a:buNone/>
            </a:pPr>
            <a:endParaRPr lang="en-US" sz="1800" dirty="0"/>
          </a:p>
        </p:txBody>
      </p:sp>
    </p:spTree>
    <p:extLst>
      <p:ext uri="{BB962C8B-B14F-4D97-AF65-F5344CB8AC3E}">
        <p14:creationId xmlns:p14="http://schemas.microsoft.com/office/powerpoint/2010/main" val="2480366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6F49-286C-45DB-9BA1-0C991008B85C}"/>
              </a:ext>
            </a:extLst>
          </p:cNvPr>
          <p:cNvSpPr>
            <a:spLocks noGrp="1"/>
          </p:cNvSpPr>
          <p:nvPr>
            <p:ph type="title"/>
          </p:nvPr>
        </p:nvSpPr>
        <p:spPr/>
        <p:txBody>
          <a:bodyPr/>
          <a:lstStyle/>
          <a:p>
            <a:r>
              <a:rPr lang="en-US" dirty="0"/>
              <a:t>Grading</a:t>
            </a:r>
          </a:p>
        </p:txBody>
      </p:sp>
      <p:sp>
        <p:nvSpPr>
          <p:cNvPr id="3" name="Content Placeholder 2">
            <a:extLst>
              <a:ext uri="{FF2B5EF4-FFF2-40B4-BE49-F238E27FC236}">
                <a16:creationId xmlns:a16="http://schemas.microsoft.com/office/drawing/2014/main" id="{7CADD540-81FC-4525-B833-16177670B053}"/>
              </a:ext>
            </a:extLst>
          </p:cNvPr>
          <p:cNvSpPr>
            <a:spLocks noGrp="1"/>
          </p:cNvSpPr>
          <p:nvPr>
            <p:ph idx="1"/>
          </p:nvPr>
        </p:nvSpPr>
        <p:spPr/>
        <p:txBody>
          <a:bodyPr/>
          <a:lstStyle/>
          <a:p>
            <a:endParaRPr lang="en-GB" dirty="0">
              <a:effectLst/>
            </a:endParaRPr>
          </a:p>
          <a:p>
            <a:pPr lvl="1" fontAlgn="base"/>
            <a:r>
              <a:rPr lang="en-GB" dirty="0"/>
              <a:t>Assignment grading = 0.4 * </a:t>
            </a:r>
            <a:r>
              <a:rPr lang="en-GB" dirty="0" err="1"/>
              <a:t>Documentation_grade</a:t>
            </a:r>
            <a:r>
              <a:rPr lang="en-GB" dirty="0"/>
              <a:t> + 0.6 * </a:t>
            </a:r>
            <a:r>
              <a:rPr lang="en-GB" dirty="0" err="1"/>
              <a:t>Implementation_grade</a:t>
            </a:r>
            <a:r>
              <a:rPr lang="en-GB" dirty="0"/>
              <a:t> </a:t>
            </a:r>
          </a:p>
          <a:p>
            <a:pPr lvl="1" fontAlgn="base"/>
            <a:r>
              <a:rPr lang="en-GB" dirty="0"/>
              <a:t>Project grading = 0.1*Deliverable1 + 0.1*Deliverable2 + 0.1*Deliverable3 + 0.3*Final Design + 0.4*Implementation  </a:t>
            </a:r>
          </a:p>
          <a:p>
            <a:pPr lvl="1" fontAlgn="base"/>
            <a:r>
              <a:rPr lang="en-GB" dirty="0"/>
              <a:t>Extra points/ penalties can be given each lab</a:t>
            </a:r>
          </a:p>
          <a:p>
            <a:endParaRPr lang="en-US" dirty="0"/>
          </a:p>
        </p:txBody>
      </p:sp>
    </p:spTree>
    <p:extLst>
      <p:ext uri="{BB962C8B-B14F-4D97-AF65-F5344CB8AC3E}">
        <p14:creationId xmlns:p14="http://schemas.microsoft.com/office/powerpoint/2010/main" val="232303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699A-AE66-431E-A523-BD9D1B0E1BBF}"/>
              </a:ext>
            </a:extLst>
          </p:cNvPr>
          <p:cNvSpPr>
            <a:spLocks noGrp="1"/>
          </p:cNvSpPr>
          <p:nvPr>
            <p:ph type="title"/>
          </p:nvPr>
        </p:nvSpPr>
        <p:spPr/>
        <p:txBody>
          <a:bodyPr/>
          <a:lstStyle/>
          <a:p>
            <a:r>
              <a:rPr lang="en-US" dirty="0"/>
              <a:t>Some extra rules</a:t>
            </a:r>
          </a:p>
        </p:txBody>
      </p:sp>
      <p:sp>
        <p:nvSpPr>
          <p:cNvPr id="3" name="Content Placeholder 2">
            <a:extLst>
              <a:ext uri="{FF2B5EF4-FFF2-40B4-BE49-F238E27FC236}">
                <a16:creationId xmlns:a16="http://schemas.microsoft.com/office/drawing/2014/main" id="{B1047F68-BDA4-4B0E-ADC2-0659946997CF}"/>
              </a:ext>
            </a:extLst>
          </p:cNvPr>
          <p:cNvSpPr>
            <a:spLocks noGrp="1"/>
          </p:cNvSpPr>
          <p:nvPr>
            <p:ph idx="1"/>
          </p:nvPr>
        </p:nvSpPr>
        <p:spPr>
          <a:xfrm>
            <a:off x="838200" y="1408922"/>
            <a:ext cx="10515600" cy="5262466"/>
          </a:xfrm>
        </p:spPr>
        <p:txBody>
          <a:bodyPr>
            <a:normAutofit fontScale="77500" lnSpcReduction="20000"/>
          </a:bodyPr>
          <a:lstStyle/>
          <a:p>
            <a:r>
              <a:rPr lang="en-US" dirty="0"/>
              <a:t>I appreciate and understand </a:t>
            </a:r>
            <a:r>
              <a:rPr lang="en-US" b="1" dirty="0"/>
              <a:t>personal effort and honesty </a:t>
            </a:r>
            <a:r>
              <a:rPr lang="en-US" dirty="0"/>
              <a:t>– it might be the case that I will accept homework that is just 60-70% complete over one that is 100% complete but was copied. Therefore I </a:t>
            </a:r>
            <a:r>
              <a:rPr lang="en-US" b="1" dirty="0"/>
              <a:t>encourage </a:t>
            </a:r>
            <a:r>
              <a:rPr lang="en-US" dirty="0"/>
              <a:t>you to do the homework by  yourselves.</a:t>
            </a:r>
          </a:p>
          <a:p>
            <a:endParaRPr lang="en-US" dirty="0"/>
          </a:p>
          <a:p>
            <a:r>
              <a:rPr lang="en-US" dirty="0"/>
              <a:t>I encourage you to </a:t>
            </a:r>
            <a:r>
              <a:rPr lang="en-US" b="1" dirty="0"/>
              <a:t>discuss with me and within yourselves </a:t>
            </a:r>
            <a:r>
              <a:rPr lang="en-US" dirty="0"/>
              <a:t>and </a:t>
            </a:r>
            <a:r>
              <a:rPr lang="en-US" b="1" dirty="0"/>
              <a:t>ask when things are not clear. </a:t>
            </a:r>
            <a:r>
              <a:rPr lang="en-US" dirty="0"/>
              <a:t>The right software design is not a single solution, thus there might be multiple solutions for one problem. Take the time to ask as many questions as possible during the labs and send me emails whenever something is not clear. </a:t>
            </a:r>
          </a:p>
          <a:p>
            <a:endParaRPr lang="en-US" b="1" dirty="0"/>
          </a:p>
          <a:p>
            <a:r>
              <a:rPr lang="en-US" dirty="0"/>
              <a:t>When submitting the homework I will also ask some basic theoretical questions and some practical questions about the assignment. The purpose of these questions is to make sure that you understand the concepts and not learn them by hard. It is also a good time for you to ask for feedback and ideas for improvements.</a:t>
            </a:r>
          </a:p>
          <a:p>
            <a:endParaRPr lang="en-US" dirty="0"/>
          </a:p>
          <a:p>
            <a:r>
              <a:rPr lang="en-US" b="1" dirty="0"/>
              <a:t>Mistakes </a:t>
            </a:r>
            <a:r>
              <a:rPr lang="en-US" dirty="0"/>
              <a:t>are totally allowed, allow yourself to do them. No one is perfect and the best way to get better is to recognize and learn from our mistakes. And as I said, there is no one-only solution </a:t>
            </a:r>
            <a:r>
              <a:rPr lang="en-US"/>
              <a:t>to software design.</a:t>
            </a:r>
            <a:endParaRPr lang="en-US" dirty="0"/>
          </a:p>
          <a:p>
            <a:endParaRPr lang="en-US" dirty="0"/>
          </a:p>
          <a:p>
            <a:endParaRPr lang="en-US" dirty="0"/>
          </a:p>
        </p:txBody>
      </p:sp>
    </p:spTree>
    <p:extLst>
      <p:ext uri="{BB962C8B-B14F-4D97-AF65-F5344CB8AC3E}">
        <p14:creationId xmlns:p14="http://schemas.microsoft.com/office/powerpoint/2010/main" val="2685056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599</Words>
  <Application>Microsoft Office PowerPoint</Application>
  <PresentationFormat>Widescreen</PresentationFormat>
  <Paragraphs>56</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Segoe UI</vt:lpstr>
      <vt:lpstr>Times New Roman</vt:lpstr>
      <vt:lpstr>Office Theme</vt:lpstr>
      <vt:lpstr>Software design </vt:lpstr>
      <vt:lpstr>Hello! Instructor Introduction</vt:lpstr>
      <vt:lpstr>Hello! Student Introductions</vt:lpstr>
      <vt:lpstr>Why do we need Software design?</vt:lpstr>
      <vt:lpstr>Schedule</vt:lpstr>
      <vt:lpstr>PowerPoint Presentation</vt:lpstr>
      <vt:lpstr>Rules and grading</vt:lpstr>
      <vt:lpstr>Grading</vt:lpstr>
      <vt:lpstr>Some extra rules</vt:lpstr>
      <vt:lpstr>Some extra rules (cnt.)</vt:lpstr>
      <vt:lpstr>Repos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dc:title>
  <dc:creator>Andrei Corovei</dc:creator>
  <cp:lastModifiedBy>Andrei Corovei</cp:lastModifiedBy>
  <cp:revision>33</cp:revision>
  <dcterms:created xsi:type="dcterms:W3CDTF">2018-02-17T08:47:32Z</dcterms:created>
  <dcterms:modified xsi:type="dcterms:W3CDTF">2022-02-13T06:30:14Z</dcterms:modified>
</cp:coreProperties>
</file>