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7" r:id="rId6"/>
    <p:sldId id="289" r:id="rId7"/>
    <p:sldId id="290" r:id="rId8"/>
    <p:sldId id="288" r:id="rId9"/>
    <p:sldId id="294" r:id="rId10"/>
    <p:sldId id="295" r:id="rId11"/>
    <p:sldId id="292" r:id="rId12"/>
    <p:sldId id="293" r:id="rId13"/>
    <p:sldId id="291" r:id="rId14"/>
    <p:sldId id="296" r:id="rId15"/>
    <p:sldId id="297" r:id="rId16"/>
    <p:sldId id="298" r:id="rId17"/>
    <p:sldId id="299" r:id="rId18"/>
    <p:sldId id="283"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040B"/>
    <a:srgbClr val="0A687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70460" autoAdjust="0"/>
  </p:normalViewPr>
  <p:slideViewPr>
    <p:cSldViewPr snapToGrid="0" showGuides="1">
      <p:cViewPr varScale="1">
        <p:scale>
          <a:sx n="78" d="100"/>
          <a:sy n="78" d="100"/>
        </p:scale>
        <p:origin x="2964" y="91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Hate Crimes Before and After 9/11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583497375328083E-2"/>
          <c:y val="0.16890369457532234"/>
          <c:w val="0.90295816929133854"/>
          <c:h val="0.52574391696419553"/>
        </c:manualLayout>
      </c:layout>
      <c:barChart>
        <c:barDir val="col"/>
        <c:grouping val="clustered"/>
        <c:varyColors val="0"/>
        <c:ser>
          <c:idx val="0"/>
          <c:order val="0"/>
          <c:tx>
            <c:strRef>
              <c:f>Sheet1!$B$1</c:f>
              <c:strCache>
                <c:ptCount val="1"/>
                <c:pt idx="0">
                  <c:v>Anti-Race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Sheet1!$B$2:$B$3</c:f>
              <c:numCache>
                <c:formatCode>0.00%</c:formatCode>
                <c:ptCount val="2"/>
                <c:pt idx="0">
                  <c:v>0.68899999999999995</c:v>
                </c:pt>
                <c:pt idx="1">
                  <c:v>0.61550000000000005</c:v>
                </c:pt>
              </c:numCache>
            </c:numRef>
          </c:val>
          <c:extLst>
            <c:ext xmlns:c16="http://schemas.microsoft.com/office/drawing/2014/chart" uri="{C3380CC4-5D6E-409C-BE32-E72D297353CC}">
              <c16:uniqueId val="{00000000-A566-4C36-B8F3-807F2CED3842}"/>
            </c:ext>
          </c:extLst>
        </c:ser>
        <c:ser>
          <c:idx val="1"/>
          <c:order val="1"/>
          <c:tx>
            <c:strRef>
              <c:f>Sheet1!$C$1</c:f>
              <c:strCache>
                <c:ptCount val="1"/>
                <c:pt idx="0">
                  <c:v>Anti-Religion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Sheet1!$C$2:$C$3</c:f>
              <c:numCache>
                <c:formatCode>0.00%</c:formatCode>
                <c:ptCount val="2"/>
                <c:pt idx="0">
                  <c:v>0.1734</c:v>
                </c:pt>
                <c:pt idx="1">
                  <c:v>0.18759999999999999</c:v>
                </c:pt>
              </c:numCache>
            </c:numRef>
          </c:val>
          <c:extLst>
            <c:ext xmlns:c16="http://schemas.microsoft.com/office/drawing/2014/chart" uri="{C3380CC4-5D6E-409C-BE32-E72D297353CC}">
              <c16:uniqueId val="{00000001-A566-4C36-B8F3-807F2CED3842}"/>
            </c:ext>
          </c:extLst>
        </c:ser>
        <c:ser>
          <c:idx val="2"/>
          <c:order val="2"/>
          <c:tx>
            <c:strRef>
              <c:f>Sheet1!$D$1</c:f>
              <c:strCache>
                <c:ptCount val="1"/>
                <c:pt idx="0">
                  <c:v>Anti-LGBTQ</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Sheet1!$D$2:$D$3</c:f>
              <c:numCache>
                <c:formatCode>0.00%</c:formatCode>
                <c:ptCount val="2"/>
                <c:pt idx="0">
                  <c:v>0.1361</c:v>
                </c:pt>
                <c:pt idx="1">
                  <c:v>0.18049999999999999</c:v>
                </c:pt>
              </c:numCache>
            </c:numRef>
          </c:val>
          <c:extLst>
            <c:ext xmlns:c16="http://schemas.microsoft.com/office/drawing/2014/chart" uri="{C3380CC4-5D6E-409C-BE32-E72D297353CC}">
              <c16:uniqueId val="{00000002-A566-4C36-B8F3-807F2CED3842}"/>
            </c:ext>
          </c:extLst>
        </c:ser>
        <c:ser>
          <c:idx val="3"/>
          <c:order val="3"/>
          <c:tx>
            <c:strRef>
              <c:f>Sheet1!$E$1</c:f>
              <c:strCache>
                <c:ptCount val="1"/>
                <c:pt idx="0">
                  <c:v>Anti-Disability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Sheet1!$E$2:$E$3</c:f>
              <c:numCache>
                <c:formatCode>0.00%</c:formatCode>
                <c:ptCount val="2"/>
                <c:pt idx="0">
                  <c:v>1.5E-3</c:v>
                </c:pt>
                <c:pt idx="1">
                  <c:v>1.2800000000000001E-2</c:v>
                </c:pt>
              </c:numCache>
            </c:numRef>
          </c:val>
          <c:extLst>
            <c:ext xmlns:c16="http://schemas.microsoft.com/office/drawing/2014/chart" uri="{C3380CC4-5D6E-409C-BE32-E72D297353CC}">
              <c16:uniqueId val="{00000003-A566-4C36-B8F3-807F2CED3842}"/>
            </c:ext>
          </c:extLst>
        </c:ser>
        <c:ser>
          <c:idx val="4"/>
          <c:order val="4"/>
          <c:tx>
            <c:strRef>
              <c:f>Sheet1!$F$1</c:f>
              <c:strCache>
                <c:ptCount val="1"/>
                <c:pt idx="0">
                  <c:v>Anti-Gender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Sheet1!$F$2:$F$3</c:f>
              <c:numCache>
                <c:formatCode>0.00%</c:formatCode>
                <c:ptCount val="2"/>
                <c:pt idx="0" formatCode="0%">
                  <c:v>0</c:v>
                </c:pt>
                <c:pt idx="1">
                  <c:v>3.5999999999999999E-3</c:v>
                </c:pt>
              </c:numCache>
            </c:numRef>
          </c:val>
          <c:extLst>
            <c:ext xmlns:c16="http://schemas.microsoft.com/office/drawing/2014/chart" uri="{C3380CC4-5D6E-409C-BE32-E72D297353CC}">
              <c16:uniqueId val="{00000004-A566-4C36-B8F3-807F2CED3842}"/>
            </c:ext>
          </c:extLst>
        </c:ser>
        <c:dLbls>
          <c:dLblPos val="outEnd"/>
          <c:showLegendKey val="0"/>
          <c:showVal val="1"/>
          <c:showCatName val="0"/>
          <c:showSerName val="0"/>
          <c:showPercent val="0"/>
          <c:showBubbleSize val="0"/>
        </c:dLbls>
        <c:gapWidth val="219"/>
        <c:overlap val="-27"/>
        <c:axId val="954205247"/>
        <c:axId val="1389663520"/>
      </c:barChart>
      <c:catAx>
        <c:axId val="95420524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Categories</a:t>
                </a:r>
                <a:r>
                  <a:rPr lang="en-US" baseline="0" dirty="0"/>
                  <a:t> pre and post 9/11</a:t>
                </a:r>
                <a:endParaRPr lang="en-US" dirty="0"/>
              </a:p>
            </c:rich>
          </c:tx>
          <c:layout>
            <c:manualLayout>
              <c:xMode val="edge"/>
              <c:yMode val="edge"/>
              <c:x val="0.41277091535433069"/>
              <c:y val="0.7778886148793353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9663520"/>
        <c:crosses val="autoZero"/>
        <c:auto val="1"/>
        <c:lblAlgn val="ctr"/>
        <c:lblOffset val="100"/>
        <c:noMultiLvlLbl val="0"/>
      </c:catAx>
      <c:valAx>
        <c:axId val="1389663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 of total</a:t>
                </a:r>
                <a:r>
                  <a:rPr lang="en-US" baseline="0" dirty="0"/>
                  <a:t> incidents</a:t>
                </a:r>
                <a:endParaRPr lang="en-US" dirty="0"/>
              </a:p>
            </c:rich>
          </c:tx>
          <c:layout>
            <c:manualLayout>
              <c:xMode val="edge"/>
              <c:yMode val="edge"/>
              <c:x val="8.3333333333333332E-3"/>
              <c:y val="0.1652892350295204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4205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[hate_crime.csv]All Years!PivotTable7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Totals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'All Years'!$B$3</c:f>
              <c:strCache>
                <c:ptCount val="1"/>
                <c:pt idx="0">
                  <c:v>Total</c:v>
                </c:pt>
              </c:strCache>
            </c:strRef>
          </c:tx>
          <c:spPr>
            <a:solidFill>
              <a:schemeClr val="accent4"/>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2-05FF-41F9-BE5C-02E505BC1F42}"/>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3-05FF-41F9-BE5C-02E505BC1F42}"/>
              </c:ext>
            </c:extLst>
          </c:dPt>
          <c:dPt>
            <c:idx val="9"/>
            <c:invertIfNegative val="0"/>
            <c:bubble3D val="0"/>
            <c:spPr>
              <a:solidFill>
                <a:schemeClr val="accent2"/>
              </a:solidFill>
              <a:ln>
                <a:noFill/>
              </a:ln>
              <a:effectLst/>
            </c:spPr>
            <c:extLst>
              <c:ext xmlns:c16="http://schemas.microsoft.com/office/drawing/2014/chart" uri="{C3380CC4-5D6E-409C-BE32-E72D297353CC}">
                <c16:uniqueId val="{00000004-05FF-41F9-BE5C-02E505BC1F42}"/>
              </c:ext>
            </c:extLst>
          </c:dPt>
          <c:dPt>
            <c:idx val="13"/>
            <c:invertIfNegative val="0"/>
            <c:bubble3D val="0"/>
            <c:spPr>
              <a:solidFill>
                <a:schemeClr val="accent2"/>
              </a:solidFill>
              <a:ln>
                <a:noFill/>
              </a:ln>
              <a:effectLst/>
            </c:spPr>
            <c:extLst>
              <c:ext xmlns:c16="http://schemas.microsoft.com/office/drawing/2014/chart" uri="{C3380CC4-5D6E-409C-BE32-E72D297353CC}">
                <c16:uniqueId val="{00000005-05FF-41F9-BE5C-02E505BC1F42}"/>
              </c:ext>
            </c:extLst>
          </c:dPt>
          <c:dPt>
            <c:idx val="17"/>
            <c:invertIfNegative val="0"/>
            <c:bubble3D val="0"/>
            <c:spPr>
              <a:solidFill>
                <a:schemeClr val="accent2"/>
              </a:solidFill>
              <a:ln>
                <a:noFill/>
              </a:ln>
              <a:effectLst/>
            </c:spPr>
            <c:extLst>
              <c:ext xmlns:c16="http://schemas.microsoft.com/office/drawing/2014/chart" uri="{C3380CC4-5D6E-409C-BE32-E72D297353CC}">
                <c16:uniqueId val="{00000006-05FF-41F9-BE5C-02E505BC1F42}"/>
              </c:ext>
            </c:extLst>
          </c:dPt>
          <c:dPt>
            <c:idx val="21"/>
            <c:invertIfNegative val="0"/>
            <c:bubble3D val="0"/>
            <c:spPr>
              <a:solidFill>
                <a:schemeClr val="accent2"/>
              </a:solidFill>
              <a:ln>
                <a:noFill/>
              </a:ln>
              <a:effectLst/>
            </c:spPr>
            <c:extLst>
              <c:ext xmlns:c16="http://schemas.microsoft.com/office/drawing/2014/chart" uri="{C3380CC4-5D6E-409C-BE32-E72D297353CC}">
                <c16:uniqueId val="{00000007-05FF-41F9-BE5C-02E505BC1F42}"/>
              </c:ext>
            </c:extLst>
          </c:dPt>
          <c:dPt>
            <c:idx val="23"/>
            <c:invertIfNegative val="0"/>
            <c:bubble3D val="0"/>
            <c:spPr>
              <a:solidFill>
                <a:schemeClr val="accent3"/>
              </a:solidFill>
              <a:ln>
                <a:noFill/>
              </a:ln>
              <a:effectLst/>
            </c:spPr>
            <c:extLst>
              <c:ext xmlns:c16="http://schemas.microsoft.com/office/drawing/2014/chart" uri="{C3380CC4-5D6E-409C-BE32-E72D297353CC}">
                <c16:uniqueId val="{0000000A-05FF-41F9-BE5C-02E505BC1F42}"/>
              </c:ext>
            </c:extLst>
          </c:dPt>
          <c:dPt>
            <c:idx val="25"/>
            <c:invertIfNegative val="0"/>
            <c:bubble3D val="0"/>
            <c:spPr>
              <a:solidFill>
                <a:schemeClr val="accent2"/>
              </a:solidFill>
              <a:ln>
                <a:noFill/>
              </a:ln>
              <a:effectLst/>
            </c:spPr>
            <c:extLst>
              <c:ext xmlns:c16="http://schemas.microsoft.com/office/drawing/2014/chart" uri="{C3380CC4-5D6E-409C-BE32-E72D297353CC}">
                <c16:uniqueId val="{00000008-05FF-41F9-BE5C-02E505BC1F42}"/>
              </c:ext>
            </c:extLst>
          </c:dPt>
          <c:dPt>
            <c:idx val="29"/>
            <c:invertIfNegative val="0"/>
            <c:bubble3D val="0"/>
            <c:spPr>
              <a:solidFill>
                <a:schemeClr val="accent2"/>
              </a:solidFill>
              <a:ln>
                <a:noFill/>
              </a:ln>
              <a:effectLst/>
            </c:spPr>
            <c:extLst>
              <c:ext xmlns:c16="http://schemas.microsoft.com/office/drawing/2014/chart" uri="{C3380CC4-5D6E-409C-BE32-E72D297353CC}">
                <c16:uniqueId val="{00000009-05FF-41F9-BE5C-02E505BC1F42}"/>
              </c:ext>
            </c:extLst>
          </c:dPt>
          <c:trendline>
            <c:spPr>
              <a:ln w="19050" cap="rnd">
                <a:solidFill>
                  <a:schemeClr val="accent1"/>
                </a:solidFill>
                <a:prstDash val="sysDot"/>
              </a:ln>
              <a:effectLst/>
            </c:spPr>
            <c:trendlineType val="movingAvg"/>
            <c:period val="2"/>
            <c:dispRSqr val="0"/>
            <c:dispEq val="0"/>
          </c:trendline>
          <c:cat>
            <c:strRef>
              <c:f>'All Years'!$A$4:$A$36</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'All Years'!$B$4:$B$36</c:f>
              <c:numCache>
                <c:formatCode>General</c:formatCode>
                <c:ptCount val="32"/>
                <c:pt idx="0">
                  <c:v>4589</c:v>
                </c:pt>
                <c:pt idx="1">
                  <c:v>6662</c:v>
                </c:pt>
                <c:pt idx="2">
                  <c:v>7604</c:v>
                </c:pt>
                <c:pt idx="3">
                  <c:v>5953</c:v>
                </c:pt>
                <c:pt idx="4">
                  <c:v>7949</c:v>
                </c:pt>
                <c:pt idx="5">
                  <c:v>8789</c:v>
                </c:pt>
                <c:pt idx="6">
                  <c:v>8105</c:v>
                </c:pt>
                <c:pt idx="7">
                  <c:v>7889</c:v>
                </c:pt>
                <c:pt idx="8">
                  <c:v>7940</c:v>
                </c:pt>
                <c:pt idx="9">
                  <c:v>8217</c:v>
                </c:pt>
                <c:pt idx="10">
                  <c:v>9730</c:v>
                </c:pt>
                <c:pt idx="11">
                  <c:v>7485</c:v>
                </c:pt>
                <c:pt idx="12">
                  <c:v>7539</c:v>
                </c:pt>
                <c:pt idx="13">
                  <c:v>7684</c:v>
                </c:pt>
                <c:pt idx="14">
                  <c:v>7411</c:v>
                </c:pt>
                <c:pt idx="15">
                  <c:v>7715</c:v>
                </c:pt>
                <c:pt idx="16">
                  <c:v>7623</c:v>
                </c:pt>
                <c:pt idx="17">
                  <c:v>8039</c:v>
                </c:pt>
                <c:pt idx="18">
                  <c:v>6612</c:v>
                </c:pt>
                <c:pt idx="19">
                  <c:v>6628</c:v>
                </c:pt>
                <c:pt idx="20">
                  <c:v>6299</c:v>
                </c:pt>
                <c:pt idx="21">
                  <c:v>6592</c:v>
                </c:pt>
                <c:pt idx="22">
                  <c:v>6044</c:v>
                </c:pt>
                <c:pt idx="23">
                  <c:v>5597</c:v>
                </c:pt>
                <c:pt idx="24">
                  <c:v>5843</c:v>
                </c:pt>
                <c:pt idx="25">
                  <c:v>6270</c:v>
                </c:pt>
                <c:pt idx="26">
                  <c:v>7327</c:v>
                </c:pt>
                <c:pt idx="27">
                  <c:v>7179</c:v>
                </c:pt>
                <c:pt idx="28">
                  <c:v>7868</c:v>
                </c:pt>
                <c:pt idx="29">
                  <c:v>9949</c:v>
                </c:pt>
                <c:pt idx="30">
                  <c:v>10889</c:v>
                </c:pt>
                <c:pt idx="31">
                  <c:v>11643</c:v>
                </c:pt>
              </c:numCache>
            </c:numRef>
          </c:val>
          <c:extLst>
            <c:ext xmlns:c16="http://schemas.microsoft.com/office/drawing/2014/chart" uri="{C3380CC4-5D6E-409C-BE32-E72D297353CC}">
              <c16:uniqueId val="{00000001-05FF-41F9-BE5C-02E505BC1F42}"/>
            </c:ext>
          </c:extLst>
        </c:ser>
        <c:dLbls>
          <c:showLegendKey val="0"/>
          <c:showVal val="0"/>
          <c:showCatName val="0"/>
          <c:showSerName val="0"/>
          <c:showPercent val="0"/>
          <c:showBubbleSize val="0"/>
        </c:dLbls>
        <c:gapWidth val="219"/>
        <c:overlap val="-27"/>
        <c:axId val="590879087"/>
        <c:axId val="573304191"/>
      </c:barChart>
      <c:catAx>
        <c:axId val="5908790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Yearly</a:t>
                </a:r>
                <a:r>
                  <a:rPr lang="en-US" baseline="0" dirty="0"/>
                  <a:t> </a:t>
                </a:r>
                <a:r>
                  <a:rPr lang="en-US" dirty="0"/>
                  <a:t>Totals w/ trendline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304191"/>
        <c:crosses val="autoZero"/>
        <c:auto val="1"/>
        <c:lblAlgn val="ctr"/>
        <c:lblOffset val="100"/>
        <c:noMultiLvlLbl val="0"/>
      </c:catAx>
      <c:valAx>
        <c:axId val="57330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Incidents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0879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a:t>
            </a:r>
            <a:r>
              <a:rPr lang="en-US" baseline="0" dirty="0"/>
              <a:t> Over Year Change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3"/>
              </a:solidFill>
              <a:round/>
            </a:ln>
            <a:effectLst/>
          </c:spPr>
          <c:marker>
            <c:symbol val="circle"/>
            <c:size val="5"/>
            <c:spPr>
              <a:solidFill>
                <a:schemeClr val="accent3"/>
              </a:solidFill>
              <a:ln w="9525">
                <a:solidFill>
                  <a:schemeClr val="accent3"/>
                </a:solidFill>
              </a:ln>
              <a:effectLst/>
            </c:spPr>
          </c:marker>
          <c:dLbls>
            <c:dLbl>
              <c:idx val="1"/>
              <c:layout>
                <c:manualLayout>
                  <c:x val="-5.231791338582677E-3"/>
                  <c:y val="-3.6090236263275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339E-4A1E-92C3-9B1C74EF3C03}"/>
                </c:ext>
              </c:extLst>
            </c:dLbl>
            <c:dLbl>
              <c:idx val="2"/>
              <c:layout>
                <c:manualLayout>
                  <c:x val="-2.0265666010498708E-2"/>
                  <c:y val="3.25844951069609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339E-4A1E-92C3-9B1C74EF3C03}"/>
                </c:ext>
              </c:extLst>
            </c:dLbl>
            <c:dLbl>
              <c:idx val="4"/>
              <c:layout>
                <c:manualLayout>
                  <c:x val="-2.3333333333333335E-3"/>
                  <c:y val="-5.05480744464825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39E-4A1E-92C3-9B1C74EF3C03}"/>
                </c:ext>
              </c:extLst>
            </c:dLbl>
            <c:dLbl>
              <c:idx val="5"/>
              <c:layout>
                <c:manualLayout>
                  <c:x val="-1.5768290682414698E-2"/>
                  <c:y val="3.98134141985647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39E-4A1E-92C3-9B1C74EF3C03}"/>
                </c:ext>
              </c:extLst>
            </c:dLbl>
            <c:dLbl>
              <c:idx val="6"/>
              <c:layout>
                <c:manualLayout>
                  <c:x val="-1.6809957349081365E-2"/>
                  <c:y val="7.59580096565836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493-430F-B662-7BAC731F5619}"/>
                </c:ext>
              </c:extLst>
            </c:dLbl>
            <c:dLbl>
              <c:idx val="10"/>
              <c:layout>
                <c:manualLayout>
                  <c:x val="-1.8182332677165354E-2"/>
                  <c:y val="2.89700355611590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39E-4A1E-92C3-9B1C74EF3C03}"/>
                </c:ext>
              </c:extLst>
            </c:dLbl>
            <c:dLbl>
              <c:idx val="13"/>
              <c:layout>
                <c:manualLayout>
                  <c:x val="-1.6882874015748107E-2"/>
                  <c:y val="6.87290905649798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493-430F-B662-7BAC731F5619}"/>
                </c:ext>
              </c:extLst>
            </c:dLbl>
            <c:dLbl>
              <c:idx val="15"/>
              <c:layout>
                <c:manualLayout>
                  <c:x val="-1.6067749343832021E-2"/>
                  <c:y val="9.04158478397912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493-430F-B662-7BAC731F5619}"/>
                </c:ext>
              </c:extLst>
            </c:dLbl>
            <c:dLbl>
              <c:idx val="17"/>
              <c:layout>
                <c:manualLayout>
                  <c:x val="-1.8481791338582677E-2"/>
                  <c:y val="3.25844951069608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39E-4A1E-92C3-9B1C74EF3C03}"/>
                </c:ext>
              </c:extLst>
            </c:dLbl>
            <c:dLbl>
              <c:idx val="19"/>
              <c:layout>
                <c:manualLayout>
                  <c:x val="-1.6809957349081289E-2"/>
                  <c:y val="5.78857119275741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493-430F-B662-7BAC731F5619}"/>
                </c:ext>
              </c:extLst>
            </c:dLbl>
            <c:dLbl>
              <c:idx val="21"/>
              <c:layout>
                <c:manualLayout>
                  <c:x val="-1.7851624015748108E-2"/>
                  <c:y val="5.06567928359704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339E-4A1E-92C3-9B1C74EF3C03}"/>
                </c:ext>
              </c:extLst>
            </c:dLbl>
            <c:dLbl>
              <c:idx val="22"/>
              <c:layout>
                <c:manualLayout>
                  <c:x val="-1.5692749343832021E-2"/>
                  <c:y val="4.34278737443665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39E-4A1E-92C3-9B1C74EF3C03}"/>
                </c:ext>
              </c:extLst>
            </c:dLbl>
            <c:dLbl>
              <c:idx val="26"/>
              <c:layout>
                <c:manualLayout>
                  <c:x val="-1.4726624015748032E-2"/>
                  <c:y val="8.31869287481872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39E-4A1E-92C3-9B1C74EF3C0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numRef>
              <c:f>Sheet1!$B$5:$B$35</c:f>
              <c:numCache>
                <c:formatCode>General</c:formatCode>
                <c:ptCount val="31"/>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pt idx="29">
                  <c:v>2021</c:v>
                </c:pt>
                <c:pt idx="30">
                  <c:v>2022</c:v>
                </c:pt>
              </c:numCache>
            </c:numRef>
          </c:cat>
          <c:val>
            <c:numRef>
              <c:f>Sheet1!$C$5:$C$35</c:f>
              <c:numCache>
                <c:formatCode>0%</c:formatCode>
                <c:ptCount val="31"/>
                <c:pt idx="0">
                  <c:v>0.45</c:v>
                </c:pt>
                <c:pt idx="1">
                  <c:v>0.14000000000000001</c:v>
                </c:pt>
                <c:pt idx="2">
                  <c:v>-0.22</c:v>
                </c:pt>
                <c:pt idx="3">
                  <c:v>0.33</c:v>
                </c:pt>
                <c:pt idx="4">
                  <c:v>0.11</c:v>
                </c:pt>
                <c:pt idx="5">
                  <c:v>-0.08</c:v>
                </c:pt>
                <c:pt idx="6">
                  <c:v>-0.03</c:v>
                </c:pt>
                <c:pt idx="7">
                  <c:v>6.5000000000000006E-3</c:v>
                </c:pt>
                <c:pt idx="8">
                  <c:v>3.49E-2</c:v>
                </c:pt>
                <c:pt idx="9">
                  <c:v>0.18410000000000001</c:v>
                </c:pt>
                <c:pt idx="10">
                  <c:v>-0.23070000000000002</c:v>
                </c:pt>
                <c:pt idx="11">
                  <c:v>7.1999999999999998E-3</c:v>
                </c:pt>
                <c:pt idx="12">
                  <c:v>1.9199999999999998E-2</c:v>
                </c:pt>
                <c:pt idx="13">
                  <c:v>-3.5499999999999997E-2</c:v>
                </c:pt>
                <c:pt idx="14">
                  <c:v>4.0999999999999995E-2</c:v>
                </c:pt>
                <c:pt idx="15">
                  <c:v>-1.1899999999999999E-2</c:v>
                </c:pt>
                <c:pt idx="16">
                  <c:v>5.4600000000000003E-2</c:v>
                </c:pt>
                <c:pt idx="17">
                  <c:v>-0.17749999999999999</c:v>
                </c:pt>
                <c:pt idx="18">
                  <c:v>2.3999999999999998E-3</c:v>
                </c:pt>
                <c:pt idx="19">
                  <c:v>-4.9599999999999998E-2</c:v>
                </c:pt>
                <c:pt idx="20">
                  <c:v>4.6500000000000007E-2</c:v>
                </c:pt>
                <c:pt idx="21">
                  <c:v>-8.3100000000000007E-2</c:v>
                </c:pt>
                <c:pt idx="22">
                  <c:v>-7.400000000000001E-2</c:v>
                </c:pt>
                <c:pt idx="23">
                  <c:v>4.4000000000000004E-2</c:v>
                </c:pt>
                <c:pt idx="24">
                  <c:v>7.3099999999999998E-2</c:v>
                </c:pt>
                <c:pt idx="25">
                  <c:v>0.1686</c:v>
                </c:pt>
                <c:pt idx="26">
                  <c:v>-2.0199999999999999E-2</c:v>
                </c:pt>
                <c:pt idx="27">
                  <c:v>9.6000000000000002E-2</c:v>
                </c:pt>
                <c:pt idx="28">
                  <c:v>0.26450000000000001</c:v>
                </c:pt>
                <c:pt idx="29">
                  <c:v>9.4499999999999987E-2</c:v>
                </c:pt>
                <c:pt idx="30">
                  <c:v>6.9199999999999998E-2</c:v>
                </c:pt>
              </c:numCache>
            </c:numRef>
          </c:val>
          <c:smooth val="0"/>
          <c:extLst>
            <c:ext xmlns:c16="http://schemas.microsoft.com/office/drawing/2014/chart" uri="{C3380CC4-5D6E-409C-BE32-E72D297353CC}">
              <c16:uniqueId val="{00000000-339E-4A1E-92C3-9B1C74EF3C03}"/>
            </c:ext>
          </c:extLst>
        </c:ser>
        <c:dLbls>
          <c:showLegendKey val="0"/>
          <c:showVal val="0"/>
          <c:showCatName val="0"/>
          <c:showSerName val="0"/>
          <c:showPercent val="0"/>
          <c:showBubbleSize val="0"/>
        </c:dLbls>
        <c:marker val="1"/>
        <c:smooth val="0"/>
        <c:axId val="245547807"/>
        <c:axId val="558775823"/>
      </c:lineChart>
      <c:catAx>
        <c:axId val="245547807"/>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dirty="0"/>
                  <a:t>Year over year change</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75823"/>
        <c:crosses val="autoZero"/>
        <c:auto val="1"/>
        <c:lblAlgn val="ctr"/>
        <c:lblOffset val="100"/>
        <c:noMultiLvlLbl val="0"/>
      </c:catAx>
      <c:valAx>
        <c:axId val="558775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Percentage of changes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245547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[hate_crime.csv]Race!PivotTable7</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Racial Bias</a:t>
            </a:r>
            <a:r>
              <a:rPr lang="en-US" sz="1400" baseline="0" dirty="0"/>
              <a:t> Incidents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335153653265642E-2"/>
          <c:y val="3.9621584091919806E-2"/>
          <c:w val="0.79076772991067257"/>
          <c:h val="0.80209656888993774"/>
        </c:manualLayout>
      </c:layout>
      <c:lineChart>
        <c:grouping val="standard"/>
        <c:varyColors val="0"/>
        <c:ser>
          <c:idx val="0"/>
          <c:order val="0"/>
          <c:tx>
            <c:strRef>
              <c:f>Race!$B$3:$B$4</c:f>
              <c:strCache>
                <c:ptCount val="1"/>
                <c:pt idx="0">
                  <c:v>Anti-Black or African American</c:v>
                </c:pt>
              </c:strCache>
            </c:strRef>
          </c:tx>
          <c:spPr>
            <a:ln w="28575" cap="rnd">
              <a:solidFill>
                <a:schemeClr val="accent1"/>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Race!$B$5:$B$37</c:f>
              <c:numCache>
                <c:formatCode>General</c:formatCode>
                <c:ptCount val="32"/>
                <c:pt idx="0">
                  <c:v>1624</c:v>
                </c:pt>
                <c:pt idx="1">
                  <c:v>2311</c:v>
                </c:pt>
                <c:pt idx="2">
                  <c:v>2821</c:v>
                </c:pt>
                <c:pt idx="3">
                  <c:v>2178</c:v>
                </c:pt>
                <c:pt idx="4">
                  <c:v>2989</c:v>
                </c:pt>
                <c:pt idx="5">
                  <c:v>3675</c:v>
                </c:pt>
                <c:pt idx="6">
                  <c:v>3145</c:v>
                </c:pt>
                <c:pt idx="7">
                  <c:v>2960</c:v>
                </c:pt>
                <c:pt idx="8">
                  <c:v>2983</c:v>
                </c:pt>
                <c:pt idx="9">
                  <c:v>2936</c:v>
                </c:pt>
                <c:pt idx="10">
                  <c:v>2920</c:v>
                </c:pt>
                <c:pt idx="11">
                  <c:v>2506</c:v>
                </c:pt>
                <c:pt idx="12">
                  <c:v>2572</c:v>
                </c:pt>
                <c:pt idx="13">
                  <c:v>2758</c:v>
                </c:pt>
                <c:pt idx="14">
                  <c:v>2669</c:v>
                </c:pt>
                <c:pt idx="15">
                  <c:v>2631</c:v>
                </c:pt>
                <c:pt idx="16">
                  <c:v>2672</c:v>
                </c:pt>
                <c:pt idx="17">
                  <c:v>2951</c:v>
                </c:pt>
                <c:pt idx="18">
                  <c:v>2297</c:v>
                </c:pt>
                <c:pt idx="19">
                  <c:v>2201</c:v>
                </c:pt>
                <c:pt idx="20">
                  <c:v>2099</c:v>
                </c:pt>
                <c:pt idx="21">
                  <c:v>2059</c:v>
                </c:pt>
                <c:pt idx="22">
                  <c:v>1908</c:v>
                </c:pt>
                <c:pt idx="23">
                  <c:v>1647</c:v>
                </c:pt>
                <c:pt idx="24">
                  <c:v>1753</c:v>
                </c:pt>
                <c:pt idx="25">
                  <c:v>1769</c:v>
                </c:pt>
                <c:pt idx="26">
                  <c:v>2060</c:v>
                </c:pt>
                <c:pt idx="27">
                  <c:v>1949</c:v>
                </c:pt>
                <c:pt idx="28">
                  <c:v>2179</c:v>
                </c:pt>
                <c:pt idx="29">
                  <c:v>3499</c:v>
                </c:pt>
                <c:pt idx="30">
                  <c:v>3295</c:v>
                </c:pt>
                <c:pt idx="31">
                  <c:v>3424</c:v>
                </c:pt>
              </c:numCache>
            </c:numRef>
          </c:val>
          <c:smooth val="0"/>
          <c:extLst>
            <c:ext xmlns:c16="http://schemas.microsoft.com/office/drawing/2014/chart" uri="{C3380CC4-5D6E-409C-BE32-E72D297353CC}">
              <c16:uniqueId val="{00000000-59C8-4A7F-899F-4AC8077EA2B4}"/>
            </c:ext>
          </c:extLst>
        </c:ser>
        <c:ser>
          <c:idx val="1"/>
          <c:order val="1"/>
          <c:tx>
            <c:strRef>
              <c:f>Race!$C$3:$C$4</c:f>
              <c:strCache>
                <c:ptCount val="1"/>
                <c:pt idx="0">
                  <c:v>Anti-American Indian or Alaska Native</c:v>
                </c:pt>
              </c:strCache>
            </c:strRef>
          </c:tx>
          <c:spPr>
            <a:ln w="28575" cap="rnd">
              <a:solidFill>
                <a:schemeClr val="accent2"/>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Race!$C$5:$C$37</c:f>
              <c:numCache>
                <c:formatCode>General</c:formatCode>
                <c:ptCount val="32"/>
                <c:pt idx="0">
                  <c:v>11</c:v>
                </c:pt>
                <c:pt idx="1">
                  <c:v>26</c:v>
                </c:pt>
                <c:pt idx="2">
                  <c:v>28</c:v>
                </c:pt>
                <c:pt idx="3">
                  <c:v>24</c:v>
                </c:pt>
                <c:pt idx="4">
                  <c:v>41</c:v>
                </c:pt>
                <c:pt idx="5">
                  <c:v>51</c:v>
                </c:pt>
                <c:pt idx="6">
                  <c:v>38</c:v>
                </c:pt>
                <c:pt idx="7">
                  <c:v>52</c:v>
                </c:pt>
                <c:pt idx="8">
                  <c:v>49</c:v>
                </c:pt>
                <c:pt idx="9">
                  <c:v>58</c:v>
                </c:pt>
                <c:pt idx="10">
                  <c:v>78</c:v>
                </c:pt>
                <c:pt idx="11">
                  <c:v>62</c:v>
                </c:pt>
                <c:pt idx="12">
                  <c:v>69</c:v>
                </c:pt>
                <c:pt idx="13">
                  <c:v>84</c:v>
                </c:pt>
                <c:pt idx="14">
                  <c:v>79</c:v>
                </c:pt>
                <c:pt idx="15">
                  <c:v>61</c:v>
                </c:pt>
                <c:pt idx="16">
                  <c:v>60</c:v>
                </c:pt>
                <c:pt idx="17">
                  <c:v>56</c:v>
                </c:pt>
                <c:pt idx="18">
                  <c:v>68</c:v>
                </c:pt>
                <c:pt idx="19">
                  <c:v>44</c:v>
                </c:pt>
                <c:pt idx="20">
                  <c:v>63</c:v>
                </c:pt>
                <c:pt idx="21">
                  <c:v>105</c:v>
                </c:pt>
                <c:pt idx="22">
                  <c:v>93</c:v>
                </c:pt>
                <c:pt idx="23">
                  <c:v>137</c:v>
                </c:pt>
                <c:pt idx="24">
                  <c:v>131</c:v>
                </c:pt>
                <c:pt idx="25">
                  <c:v>158</c:v>
                </c:pt>
                <c:pt idx="26">
                  <c:v>243</c:v>
                </c:pt>
                <c:pt idx="27">
                  <c:v>183</c:v>
                </c:pt>
                <c:pt idx="28">
                  <c:v>101</c:v>
                </c:pt>
                <c:pt idx="29">
                  <c:v>108</c:v>
                </c:pt>
                <c:pt idx="30">
                  <c:v>144</c:v>
                </c:pt>
                <c:pt idx="31">
                  <c:v>194</c:v>
                </c:pt>
              </c:numCache>
            </c:numRef>
          </c:val>
          <c:smooth val="0"/>
          <c:extLst>
            <c:ext xmlns:c16="http://schemas.microsoft.com/office/drawing/2014/chart" uri="{C3380CC4-5D6E-409C-BE32-E72D297353CC}">
              <c16:uniqueId val="{00000001-59C8-4A7F-899F-4AC8077EA2B4}"/>
            </c:ext>
          </c:extLst>
        </c:ser>
        <c:ser>
          <c:idx val="2"/>
          <c:order val="2"/>
          <c:tx>
            <c:strRef>
              <c:f>Race!$D$3:$D$4</c:f>
              <c:strCache>
                <c:ptCount val="1"/>
                <c:pt idx="0">
                  <c:v>Anti-Arab</c:v>
                </c:pt>
              </c:strCache>
            </c:strRef>
          </c:tx>
          <c:spPr>
            <a:ln w="28575" cap="rnd">
              <a:solidFill>
                <a:schemeClr val="accent3"/>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Race!$D$5:$D$37</c:f>
              <c:numCache>
                <c:formatCode>General</c:formatCode>
                <c:ptCount val="32"/>
                <c:pt idx="0">
                  <c:v>73</c:v>
                </c:pt>
                <c:pt idx="1">
                  <c:v>60</c:v>
                </c:pt>
                <c:pt idx="2">
                  <c:v>55</c:v>
                </c:pt>
                <c:pt idx="3">
                  <c:v>52</c:v>
                </c:pt>
                <c:pt idx="4">
                  <c:v>55</c:v>
                </c:pt>
                <c:pt idx="5">
                  <c:v>40</c:v>
                </c:pt>
                <c:pt idx="6">
                  <c:v>34</c:v>
                </c:pt>
                <c:pt idx="7">
                  <c:v>25</c:v>
                </c:pt>
                <c:pt idx="8">
                  <c:v>24</c:v>
                </c:pt>
                <c:pt idx="9">
                  <c:v>38</c:v>
                </c:pt>
                <c:pt idx="10">
                  <c:v>254</c:v>
                </c:pt>
                <c:pt idx="11">
                  <c:v>80</c:v>
                </c:pt>
                <c:pt idx="12">
                  <c:v>14</c:v>
                </c:pt>
                <c:pt idx="23">
                  <c:v>7</c:v>
                </c:pt>
                <c:pt idx="24">
                  <c:v>39</c:v>
                </c:pt>
                <c:pt idx="25">
                  <c:v>51</c:v>
                </c:pt>
                <c:pt idx="26">
                  <c:v>104</c:v>
                </c:pt>
                <c:pt idx="27">
                  <c:v>80</c:v>
                </c:pt>
                <c:pt idx="28">
                  <c:v>101</c:v>
                </c:pt>
                <c:pt idx="29">
                  <c:v>80</c:v>
                </c:pt>
                <c:pt idx="30">
                  <c:v>103</c:v>
                </c:pt>
                <c:pt idx="31">
                  <c:v>92</c:v>
                </c:pt>
              </c:numCache>
            </c:numRef>
          </c:val>
          <c:smooth val="0"/>
          <c:extLst>
            <c:ext xmlns:c16="http://schemas.microsoft.com/office/drawing/2014/chart" uri="{C3380CC4-5D6E-409C-BE32-E72D297353CC}">
              <c16:uniqueId val="{00000002-59C8-4A7F-899F-4AC8077EA2B4}"/>
            </c:ext>
          </c:extLst>
        </c:ser>
        <c:ser>
          <c:idx val="3"/>
          <c:order val="3"/>
          <c:tx>
            <c:strRef>
              <c:f>Race!$E$3:$E$4</c:f>
              <c:strCache>
                <c:ptCount val="1"/>
                <c:pt idx="0">
                  <c:v>Anti-Asian</c:v>
                </c:pt>
              </c:strCache>
            </c:strRef>
          </c:tx>
          <c:spPr>
            <a:ln w="28575" cap="rnd">
              <a:solidFill>
                <a:schemeClr val="accent4"/>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Race!$E$5:$E$37</c:f>
              <c:numCache>
                <c:formatCode>General</c:formatCode>
                <c:ptCount val="32"/>
                <c:pt idx="0">
                  <c:v>269</c:v>
                </c:pt>
                <c:pt idx="1">
                  <c:v>222</c:v>
                </c:pt>
                <c:pt idx="2">
                  <c:v>260</c:v>
                </c:pt>
                <c:pt idx="3">
                  <c:v>211</c:v>
                </c:pt>
                <c:pt idx="4">
                  <c:v>355</c:v>
                </c:pt>
                <c:pt idx="5">
                  <c:v>355</c:v>
                </c:pt>
                <c:pt idx="6">
                  <c:v>346</c:v>
                </c:pt>
                <c:pt idx="7">
                  <c:v>295</c:v>
                </c:pt>
                <c:pt idx="8">
                  <c:v>303</c:v>
                </c:pt>
                <c:pt idx="9">
                  <c:v>280</c:v>
                </c:pt>
                <c:pt idx="10">
                  <c:v>280</c:v>
                </c:pt>
                <c:pt idx="11">
                  <c:v>219</c:v>
                </c:pt>
                <c:pt idx="12">
                  <c:v>234</c:v>
                </c:pt>
                <c:pt idx="13">
                  <c:v>222</c:v>
                </c:pt>
                <c:pt idx="14">
                  <c:v>208</c:v>
                </c:pt>
                <c:pt idx="15">
                  <c:v>184</c:v>
                </c:pt>
                <c:pt idx="16">
                  <c:v>190</c:v>
                </c:pt>
                <c:pt idx="17">
                  <c:v>143</c:v>
                </c:pt>
                <c:pt idx="18">
                  <c:v>127</c:v>
                </c:pt>
                <c:pt idx="19">
                  <c:v>150</c:v>
                </c:pt>
                <c:pt idx="20">
                  <c:v>137</c:v>
                </c:pt>
                <c:pt idx="21">
                  <c:v>143</c:v>
                </c:pt>
                <c:pt idx="22">
                  <c:v>134</c:v>
                </c:pt>
                <c:pt idx="23">
                  <c:v>139</c:v>
                </c:pt>
                <c:pt idx="24">
                  <c:v>114</c:v>
                </c:pt>
                <c:pt idx="25">
                  <c:v>113</c:v>
                </c:pt>
                <c:pt idx="26">
                  <c:v>128</c:v>
                </c:pt>
                <c:pt idx="27">
                  <c:v>148</c:v>
                </c:pt>
                <c:pt idx="28">
                  <c:v>188</c:v>
                </c:pt>
                <c:pt idx="29">
                  <c:v>333</c:v>
                </c:pt>
                <c:pt idx="30">
                  <c:v>753</c:v>
                </c:pt>
                <c:pt idx="31">
                  <c:v>499</c:v>
                </c:pt>
              </c:numCache>
            </c:numRef>
          </c:val>
          <c:smooth val="0"/>
          <c:extLst>
            <c:ext xmlns:c16="http://schemas.microsoft.com/office/drawing/2014/chart" uri="{C3380CC4-5D6E-409C-BE32-E72D297353CC}">
              <c16:uniqueId val="{00000003-59C8-4A7F-899F-4AC8077EA2B4}"/>
            </c:ext>
          </c:extLst>
        </c:ser>
        <c:ser>
          <c:idx val="4"/>
          <c:order val="4"/>
          <c:tx>
            <c:strRef>
              <c:f>Race!$F$3:$F$4</c:f>
              <c:strCache>
                <c:ptCount val="1"/>
                <c:pt idx="0">
                  <c:v>Anti-Hispanic or Latino</c:v>
                </c:pt>
              </c:strCache>
            </c:strRef>
          </c:tx>
          <c:spPr>
            <a:ln w="28575" cap="rnd">
              <a:solidFill>
                <a:schemeClr val="accent5"/>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Race!$F$5:$F$37</c:f>
              <c:numCache>
                <c:formatCode>General</c:formatCode>
                <c:ptCount val="32"/>
                <c:pt idx="0">
                  <c:v>231</c:v>
                </c:pt>
                <c:pt idx="1">
                  <c:v>371</c:v>
                </c:pt>
                <c:pt idx="2">
                  <c:v>416</c:v>
                </c:pt>
                <c:pt idx="3">
                  <c:v>340</c:v>
                </c:pt>
                <c:pt idx="4">
                  <c:v>516</c:v>
                </c:pt>
                <c:pt idx="5">
                  <c:v>564</c:v>
                </c:pt>
                <c:pt idx="6">
                  <c:v>490</c:v>
                </c:pt>
                <c:pt idx="7">
                  <c:v>494</c:v>
                </c:pt>
                <c:pt idx="8">
                  <c:v>476</c:v>
                </c:pt>
                <c:pt idx="9">
                  <c:v>571</c:v>
                </c:pt>
                <c:pt idx="10">
                  <c:v>605</c:v>
                </c:pt>
                <c:pt idx="11">
                  <c:v>481</c:v>
                </c:pt>
                <c:pt idx="12">
                  <c:v>432</c:v>
                </c:pt>
                <c:pt idx="13">
                  <c:v>477</c:v>
                </c:pt>
                <c:pt idx="14">
                  <c:v>538</c:v>
                </c:pt>
                <c:pt idx="15">
                  <c:v>589</c:v>
                </c:pt>
                <c:pt idx="16">
                  <c:v>598</c:v>
                </c:pt>
                <c:pt idx="17">
                  <c:v>574</c:v>
                </c:pt>
                <c:pt idx="18">
                  <c:v>485</c:v>
                </c:pt>
                <c:pt idx="19">
                  <c:v>534</c:v>
                </c:pt>
                <c:pt idx="20">
                  <c:v>405</c:v>
                </c:pt>
                <c:pt idx="21">
                  <c:v>429</c:v>
                </c:pt>
                <c:pt idx="22">
                  <c:v>341</c:v>
                </c:pt>
                <c:pt idx="23">
                  <c:v>306</c:v>
                </c:pt>
                <c:pt idx="24">
                  <c:v>299</c:v>
                </c:pt>
                <c:pt idx="25">
                  <c:v>348</c:v>
                </c:pt>
                <c:pt idx="26">
                  <c:v>434</c:v>
                </c:pt>
                <c:pt idx="27">
                  <c:v>494</c:v>
                </c:pt>
                <c:pt idx="28">
                  <c:v>562</c:v>
                </c:pt>
                <c:pt idx="29">
                  <c:v>610</c:v>
                </c:pt>
                <c:pt idx="30">
                  <c:v>694</c:v>
                </c:pt>
                <c:pt idx="31">
                  <c:v>738</c:v>
                </c:pt>
              </c:numCache>
            </c:numRef>
          </c:val>
          <c:smooth val="0"/>
          <c:extLst>
            <c:ext xmlns:c16="http://schemas.microsoft.com/office/drawing/2014/chart" uri="{C3380CC4-5D6E-409C-BE32-E72D297353CC}">
              <c16:uniqueId val="{00000004-59C8-4A7F-899F-4AC8077EA2B4}"/>
            </c:ext>
          </c:extLst>
        </c:ser>
        <c:ser>
          <c:idx val="5"/>
          <c:order val="5"/>
          <c:tx>
            <c:strRef>
              <c:f>Race!$G$3:$G$4</c:f>
              <c:strCache>
                <c:ptCount val="1"/>
                <c:pt idx="0">
                  <c:v>Anti-Multiple Races, Group</c:v>
                </c:pt>
              </c:strCache>
            </c:strRef>
          </c:tx>
          <c:spPr>
            <a:ln w="28575" cap="rnd">
              <a:solidFill>
                <a:schemeClr val="accent6"/>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Race!$G$5:$G$37</c:f>
              <c:numCache>
                <c:formatCode>General</c:formatCode>
                <c:ptCount val="32"/>
                <c:pt idx="0">
                  <c:v>86</c:v>
                </c:pt>
                <c:pt idx="1">
                  <c:v>145</c:v>
                </c:pt>
                <c:pt idx="2">
                  <c:v>161</c:v>
                </c:pt>
                <c:pt idx="3">
                  <c:v>127</c:v>
                </c:pt>
                <c:pt idx="4">
                  <c:v>221</c:v>
                </c:pt>
                <c:pt idx="5">
                  <c:v>210</c:v>
                </c:pt>
                <c:pt idx="6">
                  <c:v>215</c:v>
                </c:pt>
                <c:pt idx="7">
                  <c:v>288</c:v>
                </c:pt>
                <c:pt idx="8">
                  <c:v>214</c:v>
                </c:pt>
                <c:pt idx="9">
                  <c:v>246</c:v>
                </c:pt>
                <c:pt idx="10">
                  <c:v>218</c:v>
                </c:pt>
                <c:pt idx="11">
                  <c:v>159</c:v>
                </c:pt>
                <c:pt idx="12">
                  <c:v>161</c:v>
                </c:pt>
                <c:pt idx="13">
                  <c:v>184</c:v>
                </c:pt>
                <c:pt idx="14">
                  <c:v>191</c:v>
                </c:pt>
                <c:pt idx="15">
                  <c:v>233</c:v>
                </c:pt>
                <c:pt idx="16">
                  <c:v>214</c:v>
                </c:pt>
                <c:pt idx="17">
                  <c:v>221</c:v>
                </c:pt>
                <c:pt idx="18">
                  <c:v>179</c:v>
                </c:pt>
                <c:pt idx="19">
                  <c:v>165</c:v>
                </c:pt>
                <c:pt idx="20">
                  <c:v>136</c:v>
                </c:pt>
                <c:pt idx="21">
                  <c:v>122</c:v>
                </c:pt>
                <c:pt idx="22">
                  <c:v>96</c:v>
                </c:pt>
                <c:pt idx="23">
                  <c:v>84</c:v>
                </c:pt>
                <c:pt idx="24">
                  <c:v>113</c:v>
                </c:pt>
                <c:pt idx="25">
                  <c:v>141</c:v>
                </c:pt>
                <c:pt idx="26">
                  <c:v>185</c:v>
                </c:pt>
                <c:pt idx="27">
                  <c:v>134</c:v>
                </c:pt>
                <c:pt idx="28">
                  <c:v>132</c:v>
                </c:pt>
                <c:pt idx="29">
                  <c:v>234</c:v>
                </c:pt>
                <c:pt idx="30">
                  <c:v>196</c:v>
                </c:pt>
                <c:pt idx="31">
                  <c:v>232</c:v>
                </c:pt>
              </c:numCache>
            </c:numRef>
          </c:val>
          <c:smooth val="0"/>
          <c:extLst>
            <c:ext xmlns:c16="http://schemas.microsoft.com/office/drawing/2014/chart" uri="{C3380CC4-5D6E-409C-BE32-E72D297353CC}">
              <c16:uniqueId val="{00000005-59C8-4A7F-899F-4AC8077EA2B4}"/>
            </c:ext>
          </c:extLst>
        </c:ser>
        <c:ser>
          <c:idx val="6"/>
          <c:order val="6"/>
          <c:tx>
            <c:strRef>
              <c:f>Race!$H$3:$H$4</c:f>
              <c:strCache>
                <c:ptCount val="1"/>
                <c:pt idx="0">
                  <c:v>Anti-Native Hawaiian or Other Pacific Islander</c:v>
                </c:pt>
              </c:strCache>
            </c:strRef>
          </c:tx>
          <c:spPr>
            <a:ln w="28575" cap="rnd">
              <a:solidFill>
                <a:schemeClr val="accent1">
                  <a:lumMod val="60000"/>
                </a:schemeClr>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Race!$H$5:$H$37</c:f>
              <c:numCache>
                <c:formatCode>General</c:formatCode>
                <c:ptCount val="32"/>
                <c:pt idx="22">
                  <c:v>3</c:v>
                </c:pt>
                <c:pt idx="23">
                  <c:v>3</c:v>
                </c:pt>
                <c:pt idx="24">
                  <c:v>4</c:v>
                </c:pt>
                <c:pt idx="25">
                  <c:v>9</c:v>
                </c:pt>
                <c:pt idx="26">
                  <c:v>14</c:v>
                </c:pt>
                <c:pt idx="27">
                  <c:v>14</c:v>
                </c:pt>
                <c:pt idx="28">
                  <c:v>21</c:v>
                </c:pt>
                <c:pt idx="29">
                  <c:v>20</c:v>
                </c:pt>
                <c:pt idx="30">
                  <c:v>50</c:v>
                </c:pt>
                <c:pt idx="31">
                  <c:v>26</c:v>
                </c:pt>
              </c:numCache>
            </c:numRef>
          </c:val>
          <c:smooth val="0"/>
          <c:extLst>
            <c:ext xmlns:c16="http://schemas.microsoft.com/office/drawing/2014/chart" uri="{C3380CC4-5D6E-409C-BE32-E72D297353CC}">
              <c16:uniqueId val="{00000006-59C8-4A7F-899F-4AC8077EA2B4}"/>
            </c:ext>
          </c:extLst>
        </c:ser>
        <c:ser>
          <c:idx val="7"/>
          <c:order val="7"/>
          <c:tx>
            <c:strRef>
              <c:f>Race!$I$3:$I$4</c:f>
              <c:strCache>
                <c:ptCount val="1"/>
                <c:pt idx="0">
                  <c:v>Anti-White</c:v>
                </c:pt>
              </c:strCache>
            </c:strRef>
          </c:tx>
          <c:spPr>
            <a:ln w="28575" cap="rnd">
              <a:solidFill>
                <a:schemeClr val="accent2">
                  <a:lumMod val="60000"/>
                </a:schemeClr>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Race!$I$5:$I$37</c:f>
              <c:numCache>
                <c:formatCode>General</c:formatCode>
                <c:ptCount val="32"/>
                <c:pt idx="0">
                  <c:v>837</c:v>
                </c:pt>
                <c:pt idx="1">
                  <c:v>1349</c:v>
                </c:pt>
                <c:pt idx="2">
                  <c:v>1475</c:v>
                </c:pt>
                <c:pt idx="3">
                  <c:v>1014</c:v>
                </c:pt>
                <c:pt idx="4">
                  <c:v>1228</c:v>
                </c:pt>
                <c:pt idx="5">
                  <c:v>1106</c:v>
                </c:pt>
                <c:pt idx="6">
                  <c:v>1009</c:v>
                </c:pt>
                <c:pt idx="7">
                  <c:v>802</c:v>
                </c:pt>
                <c:pt idx="8">
                  <c:v>787</c:v>
                </c:pt>
                <c:pt idx="9">
                  <c:v>904</c:v>
                </c:pt>
                <c:pt idx="10">
                  <c:v>818</c:v>
                </c:pt>
                <c:pt idx="11">
                  <c:v>709</c:v>
                </c:pt>
                <c:pt idx="12">
                  <c:v>826</c:v>
                </c:pt>
                <c:pt idx="13">
                  <c:v>826</c:v>
                </c:pt>
                <c:pt idx="14">
                  <c:v>817</c:v>
                </c:pt>
                <c:pt idx="15">
                  <c:v>858</c:v>
                </c:pt>
                <c:pt idx="16">
                  <c:v>742</c:v>
                </c:pt>
                <c:pt idx="17">
                  <c:v>759</c:v>
                </c:pt>
                <c:pt idx="18">
                  <c:v>538</c:v>
                </c:pt>
                <c:pt idx="19">
                  <c:v>575</c:v>
                </c:pt>
                <c:pt idx="20">
                  <c:v>527</c:v>
                </c:pt>
                <c:pt idx="21">
                  <c:v>685</c:v>
                </c:pt>
                <c:pt idx="22">
                  <c:v>670</c:v>
                </c:pt>
                <c:pt idx="23">
                  <c:v>610</c:v>
                </c:pt>
                <c:pt idx="24">
                  <c:v>611</c:v>
                </c:pt>
                <c:pt idx="25">
                  <c:v>738</c:v>
                </c:pt>
                <c:pt idx="26">
                  <c:v>710</c:v>
                </c:pt>
                <c:pt idx="27">
                  <c:v>781</c:v>
                </c:pt>
                <c:pt idx="28">
                  <c:v>679</c:v>
                </c:pt>
                <c:pt idx="29">
                  <c:v>1083</c:v>
                </c:pt>
                <c:pt idx="30">
                  <c:v>1076</c:v>
                </c:pt>
                <c:pt idx="31">
                  <c:v>966</c:v>
                </c:pt>
              </c:numCache>
            </c:numRef>
          </c:val>
          <c:smooth val="0"/>
          <c:extLst>
            <c:ext xmlns:c16="http://schemas.microsoft.com/office/drawing/2014/chart" uri="{C3380CC4-5D6E-409C-BE32-E72D297353CC}">
              <c16:uniqueId val="{00000007-59C8-4A7F-899F-4AC8077EA2B4}"/>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rgbClr val="000000">
                        <a:lumMod val="65000"/>
                        <a:lumOff val="35000"/>
                      </a:srgbClr>
                    </a:solidFill>
                  </a:rPr>
                  <a:t>Incident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a:t>
                </a:r>
                <a:r>
                  <a:rPr lang="en-US" baseline="0" dirty="0"/>
                  <a:t> Incidents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layout>
        <c:manualLayout>
          <c:xMode val="edge"/>
          <c:yMode val="edge"/>
          <c:x val="0.84639455262288477"/>
          <c:y val="5.4217755915159316E-2"/>
          <c:w val="0.14631377831816875"/>
          <c:h val="0.900655613842425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[hate_crime.csv]LGBTQ!PivotTable7</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LGBTQ</a:t>
            </a:r>
            <a:r>
              <a:rPr lang="en-US" sz="1400" b="0" i="0" u="none" strike="noStrike" kern="1200" spc="0" baseline="0" dirty="0">
                <a:solidFill>
                  <a:srgbClr val="000000">
                    <a:lumMod val="65000"/>
                    <a:lumOff val="35000"/>
                  </a:srgbClr>
                </a:solidFill>
              </a:rPr>
              <a:t> Bias Incidents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038221784776901E-2"/>
          <c:y val="3.9621572854486156E-2"/>
          <c:w val="0.77948654855643063"/>
          <c:h val="0.80569858618769852"/>
        </c:manualLayout>
      </c:layout>
      <c:lineChart>
        <c:grouping val="standard"/>
        <c:varyColors val="0"/>
        <c:ser>
          <c:idx val="0"/>
          <c:order val="0"/>
          <c:tx>
            <c:strRef>
              <c:f>LGBTQ!$B$3:$B$4</c:f>
              <c:strCache>
                <c:ptCount val="1"/>
                <c:pt idx="0">
                  <c:v>Anti-Bisexual</c:v>
                </c:pt>
              </c:strCache>
            </c:strRef>
          </c:tx>
          <c:spPr>
            <a:ln w="28575" cap="rnd">
              <a:solidFill>
                <a:schemeClr val="accent1"/>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LGBTQ!$B$5:$B$37</c:f>
              <c:numCache>
                <c:formatCode>General</c:formatCode>
                <c:ptCount val="32"/>
                <c:pt idx="0">
                  <c:v>1</c:v>
                </c:pt>
                <c:pt idx="1">
                  <c:v>3</c:v>
                </c:pt>
                <c:pt idx="2">
                  <c:v>2</c:v>
                </c:pt>
                <c:pt idx="3">
                  <c:v>7</c:v>
                </c:pt>
                <c:pt idx="4">
                  <c:v>18</c:v>
                </c:pt>
                <c:pt idx="5">
                  <c:v>10</c:v>
                </c:pt>
                <c:pt idx="6">
                  <c:v>9</c:v>
                </c:pt>
                <c:pt idx="7">
                  <c:v>17</c:v>
                </c:pt>
                <c:pt idx="8">
                  <c:v>23</c:v>
                </c:pt>
                <c:pt idx="9">
                  <c:v>21</c:v>
                </c:pt>
                <c:pt idx="10">
                  <c:v>15</c:v>
                </c:pt>
                <c:pt idx="11">
                  <c:v>16</c:v>
                </c:pt>
                <c:pt idx="12">
                  <c:v>8</c:v>
                </c:pt>
                <c:pt idx="13">
                  <c:v>15</c:v>
                </c:pt>
                <c:pt idx="14">
                  <c:v>26</c:v>
                </c:pt>
                <c:pt idx="15">
                  <c:v>20</c:v>
                </c:pt>
                <c:pt idx="16">
                  <c:v>23</c:v>
                </c:pt>
                <c:pt idx="17">
                  <c:v>28</c:v>
                </c:pt>
                <c:pt idx="18">
                  <c:v>24</c:v>
                </c:pt>
                <c:pt idx="19">
                  <c:v>26</c:v>
                </c:pt>
                <c:pt idx="20">
                  <c:v>24</c:v>
                </c:pt>
                <c:pt idx="21">
                  <c:v>38</c:v>
                </c:pt>
                <c:pt idx="22">
                  <c:v>26</c:v>
                </c:pt>
                <c:pt idx="23">
                  <c:v>34</c:v>
                </c:pt>
                <c:pt idx="24">
                  <c:v>31</c:v>
                </c:pt>
                <c:pt idx="25">
                  <c:v>23</c:v>
                </c:pt>
                <c:pt idx="26">
                  <c:v>24</c:v>
                </c:pt>
                <c:pt idx="27">
                  <c:v>20</c:v>
                </c:pt>
                <c:pt idx="28">
                  <c:v>31</c:v>
                </c:pt>
                <c:pt idx="29">
                  <c:v>19</c:v>
                </c:pt>
                <c:pt idx="30">
                  <c:v>37</c:v>
                </c:pt>
                <c:pt idx="31">
                  <c:v>35</c:v>
                </c:pt>
              </c:numCache>
            </c:numRef>
          </c:val>
          <c:smooth val="0"/>
          <c:extLst>
            <c:ext xmlns:c16="http://schemas.microsoft.com/office/drawing/2014/chart" uri="{C3380CC4-5D6E-409C-BE32-E72D297353CC}">
              <c16:uniqueId val="{00000000-3B3A-4678-B310-4CF6907476B2}"/>
            </c:ext>
          </c:extLst>
        </c:ser>
        <c:ser>
          <c:idx val="1"/>
          <c:order val="1"/>
          <c:tx>
            <c:strRef>
              <c:f>LGBTQ!$C$3:$C$4</c:f>
              <c:strCache>
                <c:ptCount val="1"/>
                <c:pt idx="0">
                  <c:v>Anti-Gay (Male)</c:v>
                </c:pt>
              </c:strCache>
            </c:strRef>
          </c:tx>
          <c:spPr>
            <a:ln w="28575" cap="rnd">
              <a:solidFill>
                <a:schemeClr val="accent2"/>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LGBTQ!$C$5:$C$37</c:f>
              <c:numCache>
                <c:formatCode>General</c:formatCode>
                <c:ptCount val="32"/>
                <c:pt idx="0">
                  <c:v>290</c:v>
                </c:pt>
                <c:pt idx="1">
                  <c:v>561</c:v>
                </c:pt>
                <c:pt idx="2">
                  <c:v>615</c:v>
                </c:pt>
                <c:pt idx="3">
                  <c:v>501</c:v>
                </c:pt>
                <c:pt idx="4">
                  <c:v>735</c:v>
                </c:pt>
                <c:pt idx="5">
                  <c:v>757</c:v>
                </c:pt>
                <c:pt idx="6">
                  <c:v>761</c:v>
                </c:pt>
                <c:pt idx="7">
                  <c:v>870</c:v>
                </c:pt>
                <c:pt idx="8">
                  <c:v>922</c:v>
                </c:pt>
                <c:pt idx="9">
                  <c:v>905</c:v>
                </c:pt>
                <c:pt idx="10">
                  <c:v>991</c:v>
                </c:pt>
                <c:pt idx="11">
                  <c:v>824</c:v>
                </c:pt>
                <c:pt idx="12">
                  <c:v>791</c:v>
                </c:pt>
                <c:pt idx="13">
                  <c:v>737</c:v>
                </c:pt>
                <c:pt idx="14">
                  <c:v>668</c:v>
                </c:pt>
                <c:pt idx="15">
                  <c:v>744</c:v>
                </c:pt>
                <c:pt idx="16">
                  <c:v>777</c:v>
                </c:pt>
                <c:pt idx="17">
                  <c:v>798</c:v>
                </c:pt>
                <c:pt idx="18">
                  <c:v>685</c:v>
                </c:pt>
                <c:pt idx="19">
                  <c:v>739</c:v>
                </c:pt>
                <c:pt idx="20">
                  <c:v>763</c:v>
                </c:pt>
                <c:pt idx="21">
                  <c:v>725</c:v>
                </c:pt>
                <c:pt idx="22">
                  <c:v>759</c:v>
                </c:pt>
                <c:pt idx="23">
                  <c:v>612</c:v>
                </c:pt>
                <c:pt idx="24">
                  <c:v>667</c:v>
                </c:pt>
                <c:pt idx="25">
                  <c:v>689</c:v>
                </c:pt>
                <c:pt idx="26">
                  <c:v>676</c:v>
                </c:pt>
                <c:pt idx="27">
                  <c:v>743</c:v>
                </c:pt>
                <c:pt idx="28">
                  <c:v>765</c:v>
                </c:pt>
                <c:pt idx="29">
                  <c:v>763</c:v>
                </c:pt>
                <c:pt idx="30">
                  <c:v>950</c:v>
                </c:pt>
                <c:pt idx="31">
                  <c:v>1077</c:v>
                </c:pt>
              </c:numCache>
            </c:numRef>
          </c:val>
          <c:smooth val="0"/>
          <c:extLst>
            <c:ext xmlns:c16="http://schemas.microsoft.com/office/drawing/2014/chart" uri="{C3380CC4-5D6E-409C-BE32-E72D297353CC}">
              <c16:uniqueId val="{00000001-3B3A-4678-B310-4CF6907476B2}"/>
            </c:ext>
          </c:extLst>
        </c:ser>
        <c:ser>
          <c:idx val="2"/>
          <c:order val="2"/>
          <c:tx>
            <c:strRef>
              <c:f>LGBTQ!$D$3:$D$4</c:f>
              <c:strCache>
                <c:ptCount val="1"/>
                <c:pt idx="0">
                  <c:v>Anti-Lesbian (Female)</c:v>
                </c:pt>
              </c:strCache>
            </c:strRef>
          </c:tx>
          <c:spPr>
            <a:ln w="28575" cap="rnd">
              <a:solidFill>
                <a:schemeClr val="accent3"/>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LGBTQ!$D$5:$D$37</c:f>
              <c:numCache>
                <c:formatCode>General</c:formatCode>
                <c:ptCount val="32"/>
                <c:pt idx="0">
                  <c:v>43</c:v>
                </c:pt>
                <c:pt idx="1">
                  <c:v>93</c:v>
                </c:pt>
                <c:pt idx="2">
                  <c:v>121</c:v>
                </c:pt>
                <c:pt idx="3">
                  <c:v>100</c:v>
                </c:pt>
                <c:pt idx="4">
                  <c:v>146</c:v>
                </c:pt>
                <c:pt idx="5">
                  <c:v>150</c:v>
                </c:pt>
                <c:pt idx="6">
                  <c:v>187</c:v>
                </c:pt>
                <c:pt idx="7">
                  <c:v>232</c:v>
                </c:pt>
                <c:pt idx="8">
                  <c:v>186</c:v>
                </c:pt>
                <c:pt idx="9">
                  <c:v>192</c:v>
                </c:pt>
                <c:pt idx="10">
                  <c:v>205</c:v>
                </c:pt>
                <c:pt idx="11">
                  <c:v>173</c:v>
                </c:pt>
                <c:pt idx="12">
                  <c:v>184</c:v>
                </c:pt>
                <c:pt idx="13">
                  <c:v>165</c:v>
                </c:pt>
                <c:pt idx="14">
                  <c:v>161</c:v>
                </c:pt>
                <c:pt idx="15">
                  <c:v>162</c:v>
                </c:pt>
                <c:pt idx="16">
                  <c:v>145</c:v>
                </c:pt>
                <c:pt idx="17">
                  <c:v>159</c:v>
                </c:pt>
                <c:pt idx="18">
                  <c:v>186</c:v>
                </c:pt>
                <c:pt idx="19">
                  <c:v>144</c:v>
                </c:pt>
                <c:pt idx="20">
                  <c:v>138</c:v>
                </c:pt>
                <c:pt idx="21">
                  <c:v>171</c:v>
                </c:pt>
                <c:pt idx="22">
                  <c:v>165</c:v>
                </c:pt>
                <c:pt idx="23">
                  <c:v>131</c:v>
                </c:pt>
                <c:pt idx="24">
                  <c:v>137</c:v>
                </c:pt>
                <c:pt idx="25">
                  <c:v>130</c:v>
                </c:pt>
                <c:pt idx="26">
                  <c:v>129</c:v>
                </c:pt>
                <c:pt idx="27">
                  <c:v>131</c:v>
                </c:pt>
                <c:pt idx="28">
                  <c:v>115</c:v>
                </c:pt>
                <c:pt idx="29">
                  <c:v>127</c:v>
                </c:pt>
                <c:pt idx="30">
                  <c:v>189</c:v>
                </c:pt>
                <c:pt idx="31">
                  <c:v>191</c:v>
                </c:pt>
              </c:numCache>
            </c:numRef>
          </c:val>
          <c:smooth val="0"/>
          <c:extLst>
            <c:ext xmlns:c16="http://schemas.microsoft.com/office/drawing/2014/chart" uri="{C3380CC4-5D6E-409C-BE32-E72D297353CC}">
              <c16:uniqueId val="{00000002-3B3A-4678-B310-4CF6907476B2}"/>
            </c:ext>
          </c:extLst>
        </c:ser>
        <c:ser>
          <c:idx val="3"/>
          <c:order val="3"/>
          <c:tx>
            <c:strRef>
              <c:f>LGBTQ!$E$3:$E$4</c:f>
              <c:strCache>
                <c:ptCount val="1"/>
                <c:pt idx="0">
                  <c:v>Anti-Lesbian, Gay, Bisexual, or Transgender (Mixed Group)</c:v>
                </c:pt>
              </c:strCache>
            </c:strRef>
          </c:tx>
          <c:spPr>
            <a:ln w="28575" cap="rnd">
              <a:solidFill>
                <a:schemeClr val="accent4"/>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LGBTQ!$E$5:$E$37</c:f>
              <c:numCache>
                <c:formatCode>General</c:formatCode>
                <c:ptCount val="32"/>
                <c:pt idx="0">
                  <c:v>68</c:v>
                </c:pt>
                <c:pt idx="1">
                  <c:v>100</c:v>
                </c:pt>
                <c:pt idx="2">
                  <c:v>94</c:v>
                </c:pt>
                <c:pt idx="3">
                  <c:v>64</c:v>
                </c:pt>
                <c:pt idx="4">
                  <c:v>103</c:v>
                </c:pt>
                <c:pt idx="5">
                  <c:v>85</c:v>
                </c:pt>
                <c:pt idx="6">
                  <c:v>140</c:v>
                </c:pt>
                <c:pt idx="7">
                  <c:v>161</c:v>
                </c:pt>
                <c:pt idx="8">
                  <c:v>178</c:v>
                </c:pt>
                <c:pt idx="9">
                  <c:v>187</c:v>
                </c:pt>
                <c:pt idx="10">
                  <c:v>177</c:v>
                </c:pt>
                <c:pt idx="11">
                  <c:v>223</c:v>
                </c:pt>
                <c:pt idx="12">
                  <c:v>251</c:v>
                </c:pt>
                <c:pt idx="13">
                  <c:v>244</c:v>
                </c:pt>
                <c:pt idx="14">
                  <c:v>200</c:v>
                </c:pt>
                <c:pt idx="15">
                  <c:v>241</c:v>
                </c:pt>
                <c:pt idx="16">
                  <c:v>309</c:v>
                </c:pt>
                <c:pt idx="17">
                  <c:v>318</c:v>
                </c:pt>
                <c:pt idx="18">
                  <c:v>310</c:v>
                </c:pt>
                <c:pt idx="19">
                  <c:v>347</c:v>
                </c:pt>
                <c:pt idx="20">
                  <c:v>364</c:v>
                </c:pt>
                <c:pt idx="21">
                  <c:v>337</c:v>
                </c:pt>
                <c:pt idx="22">
                  <c:v>293</c:v>
                </c:pt>
                <c:pt idx="23">
                  <c:v>246</c:v>
                </c:pt>
                <c:pt idx="24">
                  <c:v>202</c:v>
                </c:pt>
                <c:pt idx="25">
                  <c:v>246</c:v>
                </c:pt>
                <c:pt idx="26">
                  <c:v>284</c:v>
                </c:pt>
                <c:pt idx="27">
                  <c:v>306</c:v>
                </c:pt>
                <c:pt idx="28">
                  <c:v>303</c:v>
                </c:pt>
                <c:pt idx="29">
                  <c:v>340</c:v>
                </c:pt>
                <c:pt idx="30">
                  <c:v>522</c:v>
                </c:pt>
                <c:pt idx="31">
                  <c:v>622</c:v>
                </c:pt>
              </c:numCache>
            </c:numRef>
          </c:val>
          <c:smooth val="0"/>
          <c:extLst>
            <c:ext xmlns:c16="http://schemas.microsoft.com/office/drawing/2014/chart" uri="{C3380CC4-5D6E-409C-BE32-E72D297353CC}">
              <c16:uniqueId val="{00000003-3B3A-4678-B310-4CF6907476B2}"/>
            </c:ext>
          </c:extLst>
        </c:ser>
        <c:ser>
          <c:idx val="4"/>
          <c:order val="4"/>
          <c:tx>
            <c:strRef>
              <c:f>LGBTQ!$F$3:$F$4</c:f>
              <c:strCache>
                <c:ptCount val="1"/>
                <c:pt idx="0">
                  <c:v>Anti-Transgender</c:v>
                </c:pt>
              </c:strCache>
            </c:strRef>
          </c:tx>
          <c:spPr>
            <a:ln w="28575" cap="rnd">
              <a:solidFill>
                <a:schemeClr val="accent5"/>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LGBTQ!$F$5:$F$37</c:f>
              <c:numCache>
                <c:formatCode>General</c:formatCode>
                <c:ptCount val="32"/>
                <c:pt idx="22">
                  <c:v>23</c:v>
                </c:pt>
                <c:pt idx="23">
                  <c:v>60</c:v>
                </c:pt>
                <c:pt idx="24">
                  <c:v>73</c:v>
                </c:pt>
                <c:pt idx="25">
                  <c:v>106</c:v>
                </c:pt>
                <c:pt idx="26">
                  <c:v>108</c:v>
                </c:pt>
                <c:pt idx="27">
                  <c:v>143</c:v>
                </c:pt>
                <c:pt idx="28">
                  <c:v>159</c:v>
                </c:pt>
                <c:pt idx="29">
                  <c:v>222</c:v>
                </c:pt>
                <c:pt idx="30">
                  <c:v>250</c:v>
                </c:pt>
                <c:pt idx="31">
                  <c:v>338</c:v>
                </c:pt>
              </c:numCache>
            </c:numRef>
          </c:val>
          <c:smooth val="0"/>
          <c:extLst>
            <c:ext xmlns:c16="http://schemas.microsoft.com/office/drawing/2014/chart" uri="{C3380CC4-5D6E-409C-BE32-E72D297353CC}">
              <c16:uniqueId val="{00000004-3B3A-4678-B310-4CF6907476B2}"/>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rgbClr val="000000">
                        <a:lumMod val="65000"/>
                        <a:lumOff val="35000"/>
                      </a:srgbClr>
                    </a:solidFill>
                  </a:rPr>
                  <a:t>Incident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rgbClr val="000000">
                        <a:lumMod val="65000"/>
                        <a:lumOff val="35000"/>
                      </a:srgbClr>
                    </a:solidFill>
                  </a:rPr>
                  <a:t>Total Incidents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layout>
        <c:manualLayout>
          <c:xMode val="edge"/>
          <c:yMode val="edge"/>
          <c:x val="0.83660810367454086"/>
          <c:y val="0.18077392248182497"/>
          <c:w val="0.15714189632545933"/>
          <c:h val="0.696083250114794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[hate_crime.csv]Religion!PivotTable7</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Religious</a:t>
            </a:r>
            <a:r>
              <a:rPr lang="en-US" sz="1400" b="0" i="0" u="none" strike="noStrike" kern="1200" spc="0" baseline="0" dirty="0">
                <a:solidFill>
                  <a:srgbClr val="000000">
                    <a:lumMod val="65000"/>
                    <a:lumOff val="35000"/>
                  </a:srgbClr>
                </a:solidFill>
              </a:rPr>
              <a:t> Bias Incidents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88221784776903E-2"/>
          <c:y val="3.9759066319374876E-2"/>
          <c:w val="0.77099729330708666"/>
          <c:h val="0.80502432788109501"/>
        </c:manualLayout>
      </c:layout>
      <c:lineChart>
        <c:grouping val="standard"/>
        <c:varyColors val="0"/>
        <c:ser>
          <c:idx val="0"/>
          <c:order val="0"/>
          <c:tx>
            <c:strRef>
              <c:f>Religion!$B$3:$B$4</c:f>
              <c:strCache>
                <c:ptCount val="1"/>
                <c:pt idx="0">
                  <c:v>Anti-Atheism/Agnosticism</c:v>
                </c:pt>
              </c:strCache>
            </c:strRef>
          </c:tx>
          <c:spPr>
            <a:ln w="28575" cap="rnd">
              <a:solidFill>
                <a:schemeClr val="accent1"/>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Religion!$B$5:$B$37</c:f>
              <c:numCache>
                <c:formatCode>General</c:formatCode>
                <c:ptCount val="32"/>
                <c:pt idx="0">
                  <c:v>4</c:v>
                </c:pt>
                <c:pt idx="1">
                  <c:v>1</c:v>
                </c:pt>
                <c:pt idx="2">
                  <c:v>3</c:v>
                </c:pt>
                <c:pt idx="3">
                  <c:v>3</c:v>
                </c:pt>
                <c:pt idx="4">
                  <c:v>1</c:v>
                </c:pt>
                <c:pt idx="5">
                  <c:v>2</c:v>
                </c:pt>
                <c:pt idx="6">
                  <c:v>3</c:v>
                </c:pt>
                <c:pt idx="7">
                  <c:v>2</c:v>
                </c:pt>
                <c:pt idx="8">
                  <c:v>4</c:v>
                </c:pt>
                <c:pt idx="9">
                  <c:v>4</c:v>
                </c:pt>
                <c:pt idx="10">
                  <c:v>5</c:v>
                </c:pt>
                <c:pt idx="11">
                  <c:v>2</c:v>
                </c:pt>
                <c:pt idx="12">
                  <c:v>9</c:v>
                </c:pt>
                <c:pt idx="13">
                  <c:v>6</c:v>
                </c:pt>
                <c:pt idx="14">
                  <c:v>4</c:v>
                </c:pt>
                <c:pt idx="15">
                  <c:v>7</c:v>
                </c:pt>
                <c:pt idx="16">
                  <c:v>7</c:v>
                </c:pt>
                <c:pt idx="17">
                  <c:v>14</c:v>
                </c:pt>
                <c:pt idx="18">
                  <c:v>10</c:v>
                </c:pt>
                <c:pt idx="19">
                  <c:v>5</c:v>
                </c:pt>
                <c:pt idx="20">
                  <c:v>4</c:v>
                </c:pt>
                <c:pt idx="21">
                  <c:v>13</c:v>
                </c:pt>
                <c:pt idx="22">
                  <c:v>7</c:v>
                </c:pt>
                <c:pt idx="23">
                  <c:v>10</c:v>
                </c:pt>
                <c:pt idx="24">
                  <c:v>2</c:v>
                </c:pt>
                <c:pt idx="25">
                  <c:v>5</c:v>
                </c:pt>
                <c:pt idx="26">
                  <c:v>6</c:v>
                </c:pt>
                <c:pt idx="27">
                  <c:v>4</c:v>
                </c:pt>
                <c:pt idx="28">
                  <c:v>6</c:v>
                </c:pt>
                <c:pt idx="29">
                  <c:v>12</c:v>
                </c:pt>
                <c:pt idx="30">
                  <c:v>21</c:v>
                </c:pt>
                <c:pt idx="31">
                  <c:v>14</c:v>
                </c:pt>
              </c:numCache>
            </c:numRef>
          </c:val>
          <c:smooth val="0"/>
          <c:extLst>
            <c:ext xmlns:c16="http://schemas.microsoft.com/office/drawing/2014/chart" uri="{C3380CC4-5D6E-409C-BE32-E72D297353CC}">
              <c16:uniqueId val="{00000000-DC23-4816-AE80-71C16EBE2C16}"/>
            </c:ext>
          </c:extLst>
        </c:ser>
        <c:ser>
          <c:idx val="1"/>
          <c:order val="1"/>
          <c:tx>
            <c:strRef>
              <c:f>Religion!$C$3:$C$4</c:f>
              <c:strCache>
                <c:ptCount val="1"/>
                <c:pt idx="0">
                  <c:v>Anti-Buddhist</c:v>
                </c:pt>
              </c:strCache>
            </c:strRef>
          </c:tx>
          <c:spPr>
            <a:ln w="28575" cap="rnd">
              <a:solidFill>
                <a:schemeClr val="accent2"/>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Religion!$C$5:$C$37</c:f>
              <c:numCache>
                <c:formatCode>General</c:formatCode>
                <c:ptCount val="32"/>
                <c:pt idx="24">
                  <c:v>1</c:v>
                </c:pt>
                <c:pt idx="25">
                  <c:v>1</c:v>
                </c:pt>
                <c:pt idx="26">
                  <c:v>15</c:v>
                </c:pt>
                <c:pt idx="27">
                  <c:v>9</c:v>
                </c:pt>
                <c:pt idx="28">
                  <c:v>7</c:v>
                </c:pt>
                <c:pt idx="29">
                  <c:v>21</c:v>
                </c:pt>
                <c:pt idx="30">
                  <c:v>30</c:v>
                </c:pt>
                <c:pt idx="31">
                  <c:v>20</c:v>
                </c:pt>
              </c:numCache>
            </c:numRef>
          </c:val>
          <c:smooth val="0"/>
          <c:extLst>
            <c:ext xmlns:c16="http://schemas.microsoft.com/office/drawing/2014/chart" uri="{C3380CC4-5D6E-409C-BE32-E72D297353CC}">
              <c16:uniqueId val="{00000001-DC23-4816-AE80-71C16EBE2C16}"/>
            </c:ext>
          </c:extLst>
        </c:ser>
        <c:ser>
          <c:idx val="2"/>
          <c:order val="2"/>
          <c:tx>
            <c:strRef>
              <c:f>Religion!$D$3:$D$4</c:f>
              <c:strCache>
                <c:ptCount val="1"/>
                <c:pt idx="0">
                  <c:v>Anti-Catholic</c:v>
                </c:pt>
              </c:strCache>
            </c:strRef>
          </c:tx>
          <c:spPr>
            <a:ln w="28575" cap="rnd">
              <a:solidFill>
                <a:schemeClr val="accent3"/>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Religion!$D$5:$D$37</c:f>
              <c:numCache>
                <c:formatCode>General</c:formatCode>
                <c:ptCount val="32"/>
                <c:pt idx="0">
                  <c:v>19</c:v>
                </c:pt>
                <c:pt idx="1">
                  <c:v>18</c:v>
                </c:pt>
                <c:pt idx="2">
                  <c:v>32</c:v>
                </c:pt>
                <c:pt idx="3">
                  <c:v>18</c:v>
                </c:pt>
                <c:pt idx="4">
                  <c:v>31</c:v>
                </c:pt>
                <c:pt idx="5">
                  <c:v>35</c:v>
                </c:pt>
                <c:pt idx="6">
                  <c:v>32</c:v>
                </c:pt>
                <c:pt idx="7">
                  <c:v>60</c:v>
                </c:pt>
                <c:pt idx="8">
                  <c:v>36</c:v>
                </c:pt>
                <c:pt idx="9">
                  <c:v>56</c:v>
                </c:pt>
                <c:pt idx="10">
                  <c:v>36</c:v>
                </c:pt>
                <c:pt idx="11">
                  <c:v>51</c:v>
                </c:pt>
                <c:pt idx="12">
                  <c:v>75</c:v>
                </c:pt>
                <c:pt idx="13">
                  <c:v>57</c:v>
                </c:pt>
                <c:pt idx="14">
                  <c:v>67</c:v>
                </c:pt>
                <c:pt idx="15">
                  <c:v>75</c:v>
                </c:pt>
                <c:pt idx="16">
                  <c:v>61</c:v>
                </c:pt>
                <c:pt idx="17">
                  <c:v>79</c:v>
                </c:pt>
                <c:pt idx="18">
                  <c:v>52</c:v>
                </c:pt>
                <c:pt idx="19">
                  <c:v>58</c:v>
                </c:pt>
                <c:pt idx="20">
                  <c:v>73</c:v>
                </c:pt>
                <c:pt idx="21">
                  <c:v>75</c:v>
                </c:pt>
                <c:pt idx="22">
                  <c:v>70</c:v>
                </c:pt>
                <c:pt idx="23">
                  <c:v>69</c:v>
                </c:pt>
                <c:pt idx="24">
                  <c:v>53</c:v>
                </c:pt>
                <c:pt idx="25">
                  <c:v>62</c:v>
                </c:pt>
                <c:pt idx="26">
                  <c:v>70</c:v>
                </c:pt>
                <c:pt idx="27">
                  <c:v>50</c:v>
                </c:pt>
                <c:pt idx="28">
                  <c:v>68</c:v>
                </c:pt>
                <c:pt idx="29">
                  <c:v>76</c:v>
                </c:pt>
                <c:pt idx="30">
                  <c:v>99</c:v>
                </c:pt>
                <c:pt idx="31">
                  <c:v>107</c:v>
                </c:pt>
              </c:numCache>
            </c:numRef>
          </c:val>
          <c:smooth val="0"/>
          <c:extLst>
            <c:ext xmlns:c16="http://schemas.microsoft.com/office/drawing/2014/chart" uri="{C3380CC4-5D6E-409C-BE32-E72D297353CC}">
              <c16:uniqueId val="{00000002-DC23-4816-AE80-71C16EBE2C16}"/>
            </c:ext>
          </c:extLst>
        </c:ser>
        <c:ser>
          <c:idx val="3"/>
          <c:order val="3"/>
          <c:tx>
            <c:strRef>
              <c:f>Religion!$E$3:$E$4</c:f>
              <c:strCache>
                <c:ptCount val="1"/>
                <c:pt idx="0">
                  <c:v>Anti-Church of Jesus Christ</c:v>
                </c:pt>
              </c:strCache>
            </c:strRef>
          </c:tx>
          <c:spPr>
            <a:ln w="28575" cap="rnd">
              <a:solidFill>
                <a:schemeClr val="accent4"/>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Religion!$E$5:$E$37</c:f>
              <c:numCache>
                <c:formatCode>General</c:formatCode>
                <c:ptCount val="32"/>
                <c:pt idx="24">
                  <c:v>8</c:v>
                </c:pt>
                <c:pt idx="25">
                  <c:v>7</c:v>
                </c:pt>
                <c:pt idx="26">
                  <c:v>11</c:v>
                </c:pt>
                <c:pt idx="27">
                  <c:v>8</c:v>
                </c:pt>
                <c:pt idx="28">
                  <c:v>11</c:v>
                </c:pt>
                <c:pt idx="29">
                  <c:v>8</c:v>
                </c:pt>
                <c:pt idx="30">
                  <c:v>16</c:v>
                </c:pt>
                <c:pt idx="31">
                  <c:v>30</c:v>
                </c:pt>
              </c:numCache>
            </c:numRef>
          </c:val>
          <c:smooth val="0"/>
          <c:extLst>
            <c:ext xmlns:c16="http://schemas.microsoft.com/office/drawing/2014/chart" uri="{C3380CC4-5D6E-409C-BE32-E72D297353CC}">
              <c16:uniqueId val="{00000003-DC23-4816-AE80-71C16EBE2C16}"/>
            </c:ext>
          </c:extLst>
        </c:ser>
        <c:ser>
          <c:idx val="4"/>
          <c:order val="4"/>
          <c:tx>
            <c:strRef>
              <c:f>Religion!$F$3:$F$4</c:f>
              <c:strCache>
                <c:ptCount val="1"/>
                <c:pt idx="0">
                  <c:v>Anti-Eastern Orthodox (Russian, Greek, Other)</c:v>
                </c:pt>
              </c:strCache>
            </c:strRef>
          </c:tx>
          <c:spPr>
            <a:ln w="28575" cap="rnd">
              <a:solidFill>
                <a:schemeClr val="accent5"/>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Religion!$F$5:$F$37</c:f>
              <c:numCache>
                <c:formatCode>General</c:formatCode>
                <c:ptCount val="32"/>
                <c:pt idx="24">
                  <c:v>48</c:v>
                </c:pt>
                <c:pt idx="25">
                  <c:v>32</c:v>
                </c:pt>
                <c:pt idx="26">
                  <c:v>20</c:v>
                </c:pt>
                <c:pt idx="27">
                  <c:v>31</c:v>
                </c:pt>
                <c:pt idx="28">
                  <c:v>54</c:v>
                </c:pt>
                <c:pt idx="29">
                  <c:v>53</c:v>
                </c:pt>
                <c:pt idx="30">
                  <c:v>55</c:v>
                </c:pt>
                <c:pt idx="31">
                  <c:v>78</c:v>
                </c:pt>
              </c:numCache>
            </c:numRef>
          </c:val>
          <c:smooth val="0"/>
          <c:extLst>
            <c:ext xmlns:c16="http://schemas.microsoft.com/office/drawing/2014/chart" uri="{C3380CC4-5D6E-409C-BE32-E72D297353CC}">
              <c16:uniqueId val="{00000004-DC23-4816-AE80-71C16EBE2C16}"/>
            </c:ext>
          </c:extLst>
        </c:ser>
        <c:ser>
          <c:idx val="5"/>
          <c:order val="5"/>
          <c:tx>
            <c:strRef>
              <c:f>Religion!$G$3:$G$4</c:f>
              <c:strCache>
                <c:ptCount val="1"/>
                <c:pt idx="0">
                  <c:v>Anti-Hindu</c:v>
                </c:pt>
              </c:strCache>
            </c:strRef>
          </c:tx>
          <c:spPr>
            <a:ln w="28575" cap="rnd">
              <a:solidFill>
                <a:schemeClr val="accent6"/>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Religion!$G$5:$G$37</c:f>
              <c:numCache>
                <c:formatCode>General</c:formatCode>
                <c:ptCount val="32"/>
                <c:pt idx="24">
                  <c:v>5</c:v>
                </c:pt>
                <c:pt idx="25">
                  <c:v>11</c:v>
                </c:pt>
                <c:pt idx="26">
                  <c:v>10</c:v>
                </c:pt>
                <c:pt idx="27">
                  <c:v>13</c:v>
                </c:pt>
                <c:pt idx="28">
                  <c:v>6</c:v>
                </c:pt>
                <c:pt idx="29">
                  <c:v>10</c:v>
                </c:pt>
                <c:pt idx="30">
                  <c:v>12</c:v>
                </c:pt>
                <c:pt idx="31">
                  <c:v>25</c:v>
                </c:pt>
              </c:numCache>
            </c:numRef>
          </c:val>
          <c:smooth val="0"/>
          <c:extLst>
            <c:ext xmlns:c16="http://schemas.microsoft.com/office/drawing/2014/chart" uri="{C3380CC4-5D6E-409C-BE32-E72D297353CC}">
              <c16:uniqueId val="{00000005-DC23-4816-AE80-71C16EBE2C16}"/>
            </c:ext>
          </c:extLst>
        </c:ser>
        <c:ser>
          <c:idx val="6"/>
          <c:order val="6"/>
          <c:tx>
            <c:strRef>
              <c:f>Religion!$H$3:$H$4</c:f>
              <c:strCache>
                <c:ptCount val="1"/>
                <c:pt idx="0">
                  <c:v>Anti-Islamic (Muslim)</c:v>
                </c:pt>
              </c:strCache>
            </c:strRef>
          </c:tx>
          <c:spPr>
            <a:ln w="28575" cap="rnd">
              <a:solidFill>
                <a:schemeClr val="accent1">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Religion!$H$5:$H$37</c:f>
              <c:numCache>
                <c:formatCode>General</c:formatCode>
                <c:ptCount val="32"/>
                <c:pt idx="0">
                  <c:v>10</c:v>
                </c:pt>
                <c:pt idx="1">
                  <c:v>15</c:v>
                </c:pt>
                <c:pt idx="2">
                  <c:v>13</c:v>
                </c:pt>
                <c:pt idx="3">
                  <c:v>17</c:v>
                </c:pt>
                <c:pt idx="4">
                  <c:v>29</c:v>
                </c:pt>
                <c:pt idx="5">
                  <c:v>27</c:v>
                </c:pt>
                <c:pt idx="6">
                  <c:v>28</c:v>
                </c:pt>
                <c:pt idx="7">
                  <c:v>21</c:v>
                </c:pt>
                <c:pt idx="8">
                  <c:v>32</c:v>
                </c:pt>
                <c:pt idx="9">
                  <c:v>29</c:v>
                </c:pt>
                <c:pt idx="10">
                  <c:v>499</c:v>
                </c:pt>
                <c:pt idx="11">
                  <c:v>156</c:v>
                </c:pt>
                <c:pt idx="12">
                  <c:v>148</c:v>
                </c:pt>
                <c:pt idx="13">
                  <c:v>158</c:v>
                </c:pt>
                <c:pt idx="14">
                  <c:v>138</c:v>
                </c:pt>
                <c:pt idx="15">
                  <c:v>156</c:v>
                </c:pt>
                <c:pt idx="16">
                  <c:v>115</c:v>
                </c:pt>
                <c:pt idx="17">
                  <c:v>105</c:v>
                </c:pt>
                <c:pt idx="18">
                  <c:v>107</c:v>
                </c:pt>
                <c:pt idx="19">
                  <c:v>160</c:v>
                </c:pt>
                <c:pt idx="20">
                  <c:v>162</c:v>
                </c:pt>
                <c:pt idx="21">
                  <c:v>148</c:v>
                </c:pt>
                <c:pt idx="22">
                  <c:v>138</c:v>
                </c:pt>
                <c:pt idx="23">
                  <c:v>156</c:v>
                </c:pt>
                <c:pt idx="24">
                  <c:v>258</c:v>
                </c:pt>
                <c:pt idx="25">
                  <c:v>310</c:v>
                </c:pt>
                <c:pt idx="26">
                  <c:v>277</c:v>
                </c:pt>
                <c:pt idx="27">
                  <c:v>192</c:v>
                </c:pt>
                <c:pt idx="28">
                  <c:v>185</c:v>
                </c:pt>
                <c:pt idx="29">
                  <c:v>129</c:v>
                </c:pt>
                <c:pt idx="30">
                  <c:v>153</c:v>
                </c:pt>
                <c:pt idx="31">
                  <c:v>158</c:v>
                </c:pt>
              </c:numCache>
            </c:numRef>
          </c:val>
          <c:smooth val="0"/>
          <c:extLst>
            <c:ext xmlns:c16="http://schemas.microsoft.com/office/drawing/2014/chart" uri="{C3380CC4-5D6E-409C-BE32-E72D297353CC}">
              <c16:uniqueId val="{00000006-DC23-4816-AE80-71C16EBE2C16}"/>
            </c:ext>
          </c:extLst>
        </c:ser>
        <c:ser>
          <c:idx val="7"/>
          <c:order val="7"/>
          <c:tx>
            <c:strRef>
              <c:f>Religion!$I$3:$I$4</c:f>
              <c:strCache>
                <c:ptCount val="1"/>
                <c:pt idx="0">
                  <c:v>Anti-Jehovah's Witness</c:v>
                </c:pt>
              </c:strCache>
            </c:strRef>
          </c:tx>
          <c:spPr>
            <a:ln w="28575" cap="rnd">
              <a:solidFill>
                <a:schemeClr val="accent2">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Religion!$I$5:$I$37</c:f>
              <c:numCache>
                <c:formatCode>General</c:formatCode>
                <c:ptCount val="32"/>
                <c:pt idx="24">
                  <c:v>1</c:v>
                </c:pt>
                <c:pt idx="25">
                  <c:v>2</c:v>
                </c:pt>
                <c:pt idx="26">
                  <c:v>6</c:v>
                </c:pt>
                <c:pt idx="27">
                  <c:v>10</c:v>
                </c:pt>
                <c:pt idx="28">
                  <c:v>6</c:v>
                </c:pt>
                <c:pt idx="29">
                  <c:v>7</c:v>
                </c:pt>
                <c:pt idx="30">
                  <c:v>6</c:v>
                </c:pt>
                <c:pt idx="31">
                  <c:v>14</c:v>
                </c:pt>
              </c:numCache>
            </c:numRef>
          </c:val>
          <c:smooth val="0"/>
          <c:extLst>
            <c:ext xmlns:c16="http://schemas.microsoft.com/office/drawing/2014/chart" uri="{C3380CC4-5D6E-409C-BE32-E72D297353CC}">
              <c16:uniqueId val="{00000007-DC23-4816-AE80-71C16EBE2C16}"/>
            </c:ext>
          </c:extLst>
        </c:ser>
        <c:ser>
          <c:idx val="8"/>
          <c:order val="8"/>
          <c:tx>
            <c:strRef>
              <c:f>Religion!$J$3:$J$4</c:f>
              <c:strCache>
                <c:ptCount val="1"/>
                <c:pt idx="0">
                  <c:v>Anti-Jewish</c:v>
                </c:pt>
              </c:strCache>
            </c:strRef>
          </c:tx>
          <c:spPr>
            <a:ln w="28575" cap="rnd">
              <a:solidFill>
                <a:schemeClr val="accent3">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Religion!$J$5:$J$37</c:f>
              <c:numCache>
                <c:formatCode>General</c:formatCode>
                <c:ptCount val="32"/>
                <c:pt idx="0">
                  <c:v>793</c:v>
                </c:pt>
                <c:pt idx="1">
                  <c:v>1020</c:v>
                </c:pt>
                <c:pt idx="2">
                  <c:v>1140</c:v>
                </c:pt>
                <c:pt idx="3">
                  <c:v>919</c:v>
                </c:pt>
                <c:pt idx="4">
                  <c:v>1059</c:v>
                </c:pt>
                <c:pt idx="5">
                  <c:v>1109</c:v>
                </c:pt>
                <c:pt idx="6">
                  <c:v>1088</c:v>
                </c:pt>
                <c:pt idx="7">
                  <c:v>1084</c:v>
                </c:pt>
                <c:pt idx="8">
                  <c:v>1112</c:v>
                </c:pt>
                <c:pt idx="9">
                  <c:v>1121</c:v>
                </c:pt>
                <c:pt idx="10">
                  <c:v>1051</c:v>
                </c:pt>
                <c:pt idx="11">
                  <c:v>938</c:v>
                </c:pt>
                <c:pt idx="12">
                  <c:v>931</c:v>
                </c:pt>
                <c:pt idx="13">
                  <c:v>965</c:v>
                </c:pt>
                <c:pt idx="14">
                  <c:v>935</c:v>
                </c:pt>
                <c:pt idx="15">
                  <c:v>967</c:v>
                </c:pt>
                <c:pt idx="16">
                  <c:v>972</c:v>
                </c:pt>
                <c:pt idx="17">
                  <c:v>1036</c:v>
                </c:pt>
                <c:pt idx="18">
                  <c:v>932</c:v>
                </c:pt>
                <c:pt idx="19">
                  <c:v>887</c:v>
                </c:pt>
                <c:pt idx="20">
                  <c:v>769</c:v>
                </c:pt>
                <c:pt idx="21">
                  <c:v>868</c:v>
                </c:pt>
                <c:pt idx="22">
                  <c:v>630</c:v>
                </c:pt>
                <c:pt idx="23">
                  <c:v>613</c:v>
                </c:pt>
                <c:pt idx="24">
                  <c:v>666</c:v>
                </c:pt>
                <c:pt idx="25">
                  <c:v>690</c:v>
                </c:pt>
                <c:pt idx="26">
                  <c:v>957</c:v>
                </c:pt>
                <c:pt idx="27">
                  <c:v>851</c:v>
                </c:pt>
                <c:pt idx="28">
                  <c:v>1053</c:v>
                </c:pt>
                <c:pt idx="29">
                  <c:v>854</c:v>
                </c:pt>
                <c:pt idx="30">
                  <c:v>824</c:v>
                </c:pt>
                <c:pt idx="31">
                  <c:v>1124</c:v>
                </c:pt>
              </c:numCache>
            </c:numRef>
          </c:val>
          <c:smooth val="0"/>
          <c:extLst>
            <c:ext xmlns:c16="http://schemas.microsoft.com/office/drawing/2014/chart" uri="{C3380CC4-5D6E-409C-BE32-E72D297353CC}">
              <c16:uniqueId val="{00000008-DC23-4816-AE80-71C16EBE2C16}"/>
            </c:ext>
          </c:extLst>
        </c:ser>
        <c:ser>
          <c:idx val="9"/>
          <c:order val="9"/>
          <c:tx>
            <c:strRef>
              <c:f>Religion!$K$3:$K$4</c:f>
              <c:strCache>
                <c:ptCount val="1"/>
                <c:pt idx="0">
                  <c:v>Anti-Multiple Religions, Group</c:v>
                </c:pt>
              </c:strCache>
            </c:strRef>
          </c:tx>
          <c:spPr>
            <a:ln w="28575" cap="rnd">
              <a:solidFill>
                <a:schemeClr val="accent4">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Religion!$K$5:$K$37</c:f>
              <c:numCache>
                <c:formatCode>General</c:formatCode>
                <c:ptCount val="32"/>
                <c:pt idx="0">
                  <c:v>11</c:v>
                </c:pt>
                <c:pt idx="1">
                  <c:v>14</c:v>
                </c:pt>
                <c:pt idx="2">
                  <c:v>14</c:v>
                </c:pt>
                <c:pt idx="3">
                  <c:v>14</c:v>
                </c:pt>
                <c:pt idx="4">
                  <c:v>19</c:v>
                </c:pt>
                <c:pt idx="5">
                  <c:v>24</c:v>
                </c:pt>
                <c:pt idx="6">
                  <c:v>24</c:v>
                </c:pt>
                <c:pt idx="7">
                  <c:v>41</c:v>
                </c:pt>
                <c:pt idx="8">
                  <c:v>32</c:v>
                </c:pt>
                <c:pt idx="9">
                  <c:v>49</c:v>
                </c:pt>
                <c:pt idx="10">
                  <c:v>46</c:v>
                </c:pt>
                <c:pt idx="11">
                  <c:v>25</c:v>
                </c:pt>
                <c:pt idx="12">
                  <c:v>23</c:v>
                </c:pt>
                <c:pt idx="13">
                  <c:v>35</c:v>
                </c:pt>
                <c:pt idx="14">
                  <c:v>40</c:v>
                </c:pt>
                <c:pt idx="15">
                  <c:v>70</c:v>
                </c:pt>
                <c:pt idx="16">
                  <c:v>55</c:v>
                </c:pt>
                <c:pt idx="17">
                  <c:v>67</c:v>
                </c:pt>
                <c:pt idx="18">
                  <c:v>48</c:v>
                </c:pt>
                <c:pt idx="19">
                  <c:v>48</c:v>
                </c:pt>
                <c:pt idx="20">
                  <c:v>53</c:v>
                </c:pt>
                <c:pt idx="21">
                  <c:v>75</c:v>
                </c:pt>
                <c:pt idx="22">
                  <c:v>43</c:v>
                </c:pt>
                <c:pt idx="23">
                  <c:v>46</c:v>
                </c:pt>
                <c:pt idx="24">
                  <c:v>51</c:v>
                </c:pt>
                <c:pt idx="25">
                  <c:v>34</c:v>
                </c:pt>
                <c:pt idx="26">
                  <c:v>50</c:v>
                </c:pt>
                <c:pt idx="27">
                  <c:v>46</c:v>
                </c:pt>
                <c:pt idx="28">
                  <c:v>40</c:v>
                </c:pt>
                <c:pt idx="29">
                  <c:v>52</c:v>
                </c:pt>
                <c:pt idx="30">
                  <c:v>37</c:v>
                </c:pt>
                <c:pt idx="31">
                  <c:v>42</c:v>
                </c:pt>
              </c:numCache>
            </c:numRef>
          </c:val>
          <c:smooth val="0"/>
          <c:extLst>
            <c:ext xmlns:c16="http://schemas.microsoft.com/office/drawing/2014/chart" uri="{C3380CC4-5D6E-409C-BE32-E72D297353CC}">
              <c16:uniqueId val="{00000009-DC23-4816-AE80-71C16EBE2C16}"/>
            </c:ext>
          </c:extLst>
        </c:ser>
        <c:ser>
          <c:idx val="10"/>
          <c:order val="10"/>
          <c:tx>
            <c:strRef>
              <c:f>Religion!$L$3:$L$4</c:f>
              <c:strCache>
                <c:ptCount val="1"/>
                <c:pt idx="0">
                  <c:v>Anti-Other Christian</c:v>
                </c:pt>
              </c:strCache>
            </c:strRef>
          </c:tx>
          <c:spPr>
            <a:ln w="28575" cap="rnd">
              <a:solidFill>
                <a:schemeClr val="accent5">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Religion!$L$5:$L$37</c:f>
              <c:numCache>
                <c:formatCode>General</c:formatCode>
                <c:ptCount val="32"/>
                <c:pt idx="24">
                  <c:v>15</c:v>
                </c:pt>
                <c:pt idx="25">
                  <c:v>37</c:v>
                </c:pt>
                <c:pt idx="26">
                  <c:v>25</c:v>
                </c:pt>
                <c:pt idx="27">
                  <c:v>50</c:v>
                </c:pt>
                <c:pt idx="28">
                  <c:v>51</c:v>
                </c:pt>
                <c:pt idx="29">
                  <c:v>58</c:v>
                </c:pt>
                <c:pt idx="30">
                  <c:v>54</c:v>
                </c:pt>
                <c:pt idx="31">
                  <c:v>97</c:v>
                </c:pt>
              </c:numCache>
            </c:numRef>
          </c:val>
          <c:smooth val="0"/>
          <c:extLst>
            <c:ext xmlns:c16="http://schemas.microsoft.com/office/drawing/2014/chart" uri="{C3380CC4-5D6E-409C-BE32-E72D297353CC}">
              <c16:uniqueId val="{0000000A-DC23-4816-AE80-71C16EBE2C16}"/>
            </c:ext>
          </c:extLst>
        </c:ser>
        <c:ser>
          <c:idx val="11"/>
          <c:order val="11"/>
          <c:tx>
            <c:strRef>
              <c:f>Religion!$M$3:$M$4</c:f>
              <c:strCache>
                <c:ptCount val="1"/>
                <c:pt idx="0">
                  <c:v>Anti-Protestant</c:v>
                </c:pt>
              </c:strCache>
            </c:strRef>
          </c:tx>
          <c:spPr>
            <a:ln w="28575" cap="rnd">
              <a:solidFill>
                <a:schemeClr val="accent6">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Religion!$M$5:$M$37</c:f>
              <c:numCache>
                <c:formatCode>General</c:formatCode>
                <c:ptCount val="32"/>
                <c:pt idx="0">
                  <c:v>26</c:v>
                </c:pt>
                <c:pt idx="1">
                  <c:v>28</c:v>
                </c:pt>
                <c:pt idx="2">
                  <c:v>30</c:v>
                </c:pt>
                <c:pt idx="3">
                  <c:v>30</c:v>
                </c:pt>
                <c:pt idx="4">
                  <c:v>36</c:v>
                </c:pt>
                <c:pt idx="5">
                  <c:v>75</c:v>
                </c:pt>
                <c:pt idx="6">
                  <c:v>54</c:v>
                </c:pt>
                <c:pt idx="7">
                  <c:v>60</c:v>
                </c:pt>
                <c:pt idx="8">
                  <c:v>50</c:v>
                </c:pt>
                <c:pt idx="9">
                  <c:v>59</c:v>
                </c:pt>
                <c:pt idx="10">
                  <c:v>34</c:v>
                </c:pt>
                <c:pt idx="11">
                  <c:v>53</c:v>
                </c:pt>
                <c:pt idx="12">
                  <c:v>48</c:v>
                </c:pt>
                <c:pt idx="13">
                  <c:v>38</c:v>
                </c:pt>
                <c:pt idx="14">
                  <c:v>56</c:v>
                </c:pt>
                <c:pt idx="15">
                  <c:v>60</c:v>
                </c:pt>
                <c:pt idx="16">
                  <c:v>56</c:v>
                </c:pt>
                <c:pt idx="17">
                  <c:v>55</c:v>
                </c:pt>
                <c:pt idx="18">
                  <c:v>38</c:v>
                </c:pt>
                <c:pt idx="19">
                  <c:v>41</c:v>
                </c:pt>
                <c:pt idx="20">
                  <c:v>44</c:v>
                </c:pt>
                <c:pt idx="21">
                  <c:v>38</c:v>
                </c:pt>
                <c:pt idx="22">
                  <c:v>38</c:v>
                </c:pt>
                <c:pt idx="23">
                  <c:v>27</c:v>
                </c:pt>
                <c:pt idx="24">
                  <c:v>37</c:v>
                </c:pt>
                <c:pt idx="25">
                  <c:v>16</c:v>
                </c:pt>
                <c:pt idx="26">
                  <c:v>40</c:v>
                </c:pt>
                <c:pt idx="27">
                  <c:v>34</c:v>
                </c:pt>
                <c:pt idx="28">
                  <c:v>24</c:v>
                </c:pt>
                <c:pt idx="29">
                  <c:v>38</c:v>
                </c:pt>
                <c:pt idx="30">
                  <c:v>40</c:v>
                </c:pt>
                <c:pt idx="31">
                  <c:v>63</c:v>
                </c:pt>
              </c:numCache>
            </c:numRef>
          </c:val>
          <c:smooth val="0"/>
          <c:extLst>
            <c:ext xmlns:c16="http://schemas.microsoft.com/office/drawing/2014/chart" uri="{C3380CC4-5D6E-409C-BE32-E72D297353CC}">
              <c16:uniqueId val="{0000000B-DC23-4816-AE80-71C16EBE2C16}"/>
            </c:ext>
          </c:extLst>
        </c:ser>
        <c:ser>
          <c:idx val="12"/>
          <c:order val="12"/>
          <c:tx>
            <c:strRef>
              <c:f>Religion!$N$3:$N$4</c:f>
              <c:strCache>
                <c:ptCount val="1"/>
                <c:pt idx="0">
                  <c:v>Anti-Sikh</c:v>
                </c:pt>
              </c:strCache>
            </c:strRef>
          </c:tx>
          <c:spPr>
            <a:ln w="28575" cap="rnd">
              <a:solidFill>
                <a:schemeClr val="accent1">
                  <a:lumMod val="80000"/>
                  <a:lumOff val="2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Religion!$N$5:$N$37</c:f>
              <c:numCache>
                <c:formatCode>General</c:formatCode>
                <c:ptCount val="32"/>
                <c:pt idx="24">
                  <c:v>6</c:v>
                </c:pt>
                <c:pt idx="25">
                  <c:v>10</c:v>
                </c:pt>
                <c:pt idx="26">
                  <c:v>18</c:v>
                </c:pt>
                <c:pt idx="27">
                  <c:v>41</c:v>
                </c:pt>
                <c:pt idx="28">
                  <c:v>53</c:v>
                </c:pt>
                <c:pt idx="29">
                  <c:v>92</c:v>
                </c:pt>
                <c:pt idx="30">
                  <c:v>191</c:v>
                </c:pt>
                <c:pt idx="31">
                  <c:v>181</c:v>
                </c:pt>
              </c:numCache>
            </c:numRef>
          </c:val>
          <c:smooth val="0"/>
          <c:extLst>
            <c:ext xmlns:c16="http://schemas.microsoft.com/office/drawing/2014/chart" uri="{C3380CC4-5D6E-409C-BE32-E72D297353CC}">
              <c16:uniqueId val="{0000000C-DC23-4816-AE80-71C16EBE2C16}"/>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rgbClr val="000000">
                        <a:lumMod val="65000"/>
                        <a:lumOff val="35000"/>
                      </a:srgbClr>
                    </a:solidFill>
                  </a:rPr>
                  <a:t>Incident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rgbClr val="000000">
                        <a:lumMod val="65000"/>
                        <a:lumOff val="35000"/>
                      </a:srgbClr>
                    </a:solidFill>
                    <a:latin typeface="+mn-lt"/>
                    <a:ea typeface="+mn-ea"/>
                    <a:cs typeface="+mn-cs"/>
                  </a:defRPr>
                </a:pPr>
                <a:r>
                  <a:rPr lang="en-US" sz="1000" b="0" i="0" u="none" strike="noStrike" kern="1200" baseline="0" dirty="0">
                    <a:solidFill>
                      <a:srgbClr val="000000">
                        <a:lumMod val="65000"/>
                        <a:lumOff val="35000"/>
                      </a:srgbClr>
                    </a:solidFill>
                  </a:rPr>
                  <a:t>Total Incidents</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layout>
        <c:manualLayout>
          <c:xMode val="edge"/>
          <c:yMode val="edge"/>
          <c:x val="0.83332718175853016"/>
          <c:y val="5.8939898635726122E-2"/>
          <c:w val="0.16042281824146981"/>
          <c:h val="0.860433439281615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[hate_crime.csv]Gender!PivotTable7</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Gender</a:t>
            </a:r>
            <a:r>
              <a:rPr lang="en-US" sz="1400" baseline="0" dirty="0"/>
              <a:t> </a:t>
            </a:r>
            <a:r>
              <a:rPr lang="en-US" sz="1400" b="0" i="0" u="none" strike="noStrike" kern="1200" spc="0" baseline="0" dirty="0">
                <a:solidFill>
                  <a:srgbClr val="000000">
                    <a:lumMod val="65000"/>
                    <a:lumOff val="35000"/>
                  </a:srgbClr>
                </a:solidFill>
              </a:rPr>
              <a:t> Bias Incidents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Gender!$B$3:$B$4</c:f>
              <c:strCache>
                <c:ptCount val="1"/>
                <c:pt idx="0">
                  <c:v>Anti-Female</c:v>
                </c:pt>
              </c:strCache>
            </c:strRef>
          </c:tx>
          <c:spPr>
            <a:ln w="28575" cap="rnd">
              <a:solidFill>
                <a:schemeClr val="accent1"/>
              </a:solidFill>
              <a:round/>
            </a:ln>
            <a:effectLst/>
          </c:spPr>
          <c:marker>
            <c:symbol val="none"/>
          </c:marker>
          <c:dPt>
            <c:idx val="4"/>
            <c:marker>
              <c:symbol val="none"/>
            </c:marker>
            <c:bubble3D val="0"/>
            <c:extLst>
              <c:ext xmlns:c16="http://schemas.microsoft.com/office/drawing/2014/chart" uri="{C3380CC4-5D6E-409C-BE32-E72D297353CC}">
                <c16:uniqueId val="{00000002-A2E8-4576-A629-DF15ED7A9BEF}"/>
              </c:ext>
            </c:extLst>
          </c:dPt>
          <c:cat>
            <c:strRef>
              <c:f>Gender!$A$5:$A$16</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Gender!$B$5:$B$16</c:f>
              <c:numCache>
                <c:formatCode>General</c:formatCode>
                <c:ptCount val="11"/>
                <c:pt idx="0">
                  <c:v>2</c:v>
                </c:pt>
                <c:pt idx="1">
                  <c:v>13</c:v>
                </c:pt>
                <c:pt idx="2">
                  <c:v>23</c:v>
                </c:pt>
                <c:pt idx="3">
                  <c:v>17</c:v>
                </c:pt>
                <c:pt idx="4">
                  <c:v>21</c:v>
                </c:pt>
                <c:pt idx="5">
                  <c:v>51</c:v>
                </c:pt>
                <c:pt idx="6">
                  <c:v>40</c:v>
                </c:pt>
                <c:pt idx="7">
                  <c:v>54</c:v>
                </c:pt>
                <c:pt idx="8">
                  <c:v>56</c:v>
                </c:pt>
                <c:pt idx="9">
                  <c:v>79</c:v>
                </c:pt>
                <c:pt idx="10">
                  <c:v>77</c:v>
                </c:pt>
              </c:numCache>
            </c:numRef>
          </c:val>
          <c:smooth val="0"/>
          <c:extLst>
            <c:ext xmlns:c16="http://schemas.microsoft.com/office/drawing/2014/chart" uri="{C3380CC4-5D6E-409C-BE32-E72D297353CC}">
              <c16:uniqueId val="{00000000-A2E8-4576-A629-DF15ED7A9BEF}"/>
            </c:ext>
          </c:extLst>
        </c:ser>
        <c:ser>
          <c:idx val="1"/>
          <c:order val="1"/>
          <c:tx>
            <c:strRef>
              <c:f>Gender!$C$3:$C$4</c:f>
              <c:strCache>
                <c:ptCount val="1"/>
                <c:pt idx="0">
                  <c:v>Anti-Male</c:v>
                </c:pt>
              </c:strCache>
            </c:strRef>
          </c:tx>
          <c:spPr>
            <a:ln w="28575" cap="rnd">
              <a:solidFill>
                <a:schemeClr val="accent2"/>
              </a:solidFill>
              <a:round/>
            </a:ln>
            <a:effectLst/>
          </c:spPr>
          <c:marker>
            <c:symbol val="none"/>
          </c:marker>
          <c:cat>
            <c:strRef>
              <c:f>Gender!$A$5:$A$16</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Gender!$C$5:$C$16</c:f>
              <c:numCache>
                <c:formatCode>General</c:formatCode>
                <c:ptCount val="11"/>
                <c:pt idx="1">
                  <c:v>7</c:v>
                </c:pt>
                <c:pt idx="2">
                  <c:v>10</c:v>
                </c:pt>
                <c:pt idx="3">
                  <c:v>7</c:v>
                </c:pt>
                <c:pt idx="4">
                  <c:v>7</c:v>
                </c:pt>
                <c:pt idx="5">
                  <c:v>23</c:v>
                </c:pt>
                <c:pt idx="6">
                  <c:v>22</c:v>
                </c:pt>
                <c:pt idx="7">
                  <c:v>16</c:v>
                </c:pt>
                <c:pt idx="8">
                  <c:v>21</c:v>
                </c:pt>
                <c:pt idx="9">
                  <c:v>18</c:v>
                </c:pt>
                <c:pt idx="10">
                  <c:v>18</c:v>
                </c:pt>
              </c:numCache>
            </c:numRef>
          </c:val>
          <c:smooth val="0"/>
          <c:extLst>
            <c:ext xmlns:c16="http://schemas.microsoft.com/office/drawing/2014/chart" uri="{C3380CC4-5D6E-409C-BE32-E72D297353CC}">
              <c16:uniqueId val="{00000001-A2E8-4576-A629-DF15ED7A9BEF}"/>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Incident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rgbClr val="000000">
                        <a:lumMod val="65000"/>
                        <a:lumOff val="35000"/>
                      </a:srgbClr>
                    </a:solidFill>
                  </a:rPr>
                  <a:t>Total Incidents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86B39D-D37D-4C74-BBEF-0D90FD5EF5DA}"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4B664A82-B0A6-4F0C-BF0A-E6465F60B7B4}">
      <dgm:prSet phldrT="[Text]"/>
      <dgm:spPr/>
      <dgm:t>
        <a:bodyPr/>
        <a:lstStyle/>
        <a:p>
          <a:r>
            <a:rPr lang="en-US" dirty="0"/>
            <a:t>INITIAL REVIEW</a:t>
          </a:r>
        </a:p>
      </dgm:t>
    </dgm:pt>
    <dgm:pt modelId="{71089179-8943-4E61-B894-06CB6203CFE7}" type="parTrans" cxnId="{2D83BA97-C9AA-4268-9F4C-3C2F2F0C9DC9}">
      <dgm:prSet/>
      <dgm:spPr/>
      <dgm:t>
        <a:bodyPr/>
        <a:lstStyle/>
        <a:p>
          <a:endParaRPr lang="en-US"/>
        </a:p>
      </dgm:t>
    </dgm:pt>
    <dgm:pt modelId="{6DC7C083-9E9E-4558-9A9A-01BEEB2A6A4E}" type="sibTrans" cxnId="{2D83BA97-C9AA-4268-9F4C-3C2F2F0C9DC9}">
      <dgm:prSet/>
      <dgm:spPr/>
      <dgm:t>
        <a:bodyPr/>
        <a:lstStyle/>
        <a:p>
          <a:endParaRPr lang="en-US"/>
        </a:p>
      </dgm:t>
    </dgm:pt>
    <dgm:pt modelId="{8471C913-9081-46E6-9CC2-341E9F520184}">
      <dgm:prSet phldrT="[Text]"/>
      <dgm:spPr/>
      <dgm:t>
        <a:bodyPr/>
        <a:lstStyle/>
        <a:p>
          <a:r>
            <a:rPr lang="en-US" dirty="0"/>
            <a:t>We review the CSV file provided to better understand the data we’re working with.</a:t>
          </a:r>
        </a:p>
      </dgm:t>
    </dgm:pt>
    <dgm:pt modelId="{E9E5102B-E41F-456C-BFA9-B59984AC5BCC}" type="parTrans" cxnId="{885A241D-36E6-421F-8D3A-4CAA01518452}">
      <dgm:prSet/>
      <dgm:spPr/>
      <dgm:t>
        <a:bodyPr/>
        <a:lstStyle/>
        <a:p>
          <a:endParaRPr lang="en-US"/>
        </a:p>
      </dgm:t>
    </dgm:pt>
    <dgm:pt modelId="{FF16C4A0-95BC-42D0-97FE-D086FA4EA6DA}" type="sibTrans" cxnId="{885A241D-36E6-421F-8D3A-4CAA01518452}">
      <dgm:prSet/>
      <dgm:spPr/>
      <dgm:t>
        <a:bodyPr/>
        <a:lstStyle/>
        <a:p>
          <a:endParaRPr lang="en-US"/>
        </a:p>
      </dgm:t>
    </dgm:pt>
    <dgm:pt modelId="{533F9142-1031-4261-BD84-5FEF731D4AF2}">
      <dgm:prSet phldrT="[Text]"/>
      <dgm:spPr/>
      <dgm:t>
        <a:bodyPr/>
        <a:lstStyle/>
        <a:p>
          <a:r>
            <a:rPr lang="en-US" dirty="0"/>
            <a:t>IMPORT DEPENDENCIES</a:t>
          </a:r>
        </a:p>
      </dgm:t>
    </dgm:pt>
    <dgm:pt modelId="{C5E78BE5-2A7C-45B7-A9B7-38D108D89CC7}" type="parTrans" cxnId="{E6298868-0A07-40B5-946E-2D3B759D4097}">
      <dgm:prSet/>
      <dgm:spPr/>
      <dgm:t>
        <a:bodyPr/>
        <a:lstStyle/>
        <a:p>
          <a:endParaRPr lang="en-US"/>
        </a:p>
      </dgm:t>
    </dgm:pt>
    <dgm:pt modelId="{762181E9-E334-490B-8902-5C917C04011A}" type="sibTrans" cxnId="{E6298868-0A07-40B5-946E-2D3B759D4097}">
      <dgm:prSet/>
      <dgm:spPr/>
      <dgm:t>
        <a:bodyPr/>
        <a:lstStyle/>
        <a:p>
          <a:endParaRPr lang="en-US"/>
        </a:p>
      </dgm:t>
    </dgm:pt>
    <dgm:pt modelId="{1AB39EC4-7EDC-4D8E-ACDD-D24A7461F97B}">
      <dgm:prSet phldrT="[Text]"/>
      <dgm:spPr/>
      <dgm:t>
        <a:bodyPr/>
        <a:lstStyle/>
        <a:p>
          <a:pPr>
            <a:buNone/>
          </a:pPr>
          <a:r>
            <a:rPr lang="en-US" dirty="0"/>
            <a:t>We used: </a:t>
          </a:r>
        </a:p>
        <a:p>
          <a:pPr>
            <a:buFont typeface="Arial" panose="020B0604020202020204" pitchFamily="34" charset="0"/>
            <a:buChar char="•"/>
          </a:pPr>
          <a:r>
            <a:rPr lang="en-US" dirty="0" err="1"/>
            <a:t>pathlib</a:t>
          </a:r>
          <a:endParaRPr lang="en-US" dirty="0"/>
        </a:p>
        <a:p>
          <a:pPr>
            <a:buFont typeface="Arial" panose="020B0604020202020204" pitchFamily="34" charset="0"/>
            <a:buChar char="•"/>
          </a:pPr>
          <a:r>
            <a:rPr lang="en-US" dirty="0" err="1"/>
            <a:t>numpy</a:t>
          </a:r>
          <a:endParaRPr lang="en-US" dirty="0"/>
        </a:p>
        <a:p>
          <a:pPr>
            <a:buFont typeface="Arial" panose="020B0604020202020204" pitchFamily="34" charset="0"/>
            <a:buChar char="•"/>
          </a:pPr>
          <a:r>
            <a:rPr lang="en-US" dirty="0"/>
            <a:t>matplotlib</a:t>
          </a:r>
        </a:p>
        <a:p>
          <a:pPr>
            <a:buFont typeface="Arial" panose="020B0604020202020204" pitchFamily="34" charset="0"/>
            <a:buChar char="•"/>
          </a:pPr>
          <a:r>
            <a:rPr lang="en-US" dirty="0" err="1"/>
            <a:t>os</a:t>
          </a:r>
          <a:endParaRPr lang="en-US" dirty="0"/>
        </a:p>
        <a:p>
          <a:pPr>
            <a:buFont typeface="Arial" panose="020B0604020202020204" pitchFamily="34" charset="0"/>
            <a:buChar char="•"/>
          </a:pPr>
          <a:r>
            <a:rPr lang="en-US" dirty="0" err="1"/>
            <a:t>scipy.stats</a:t>
          </a:r>
          <a:endParaRPr lang="en-US" dirty="0"/>
        </a:p>
        <a:p>
          <a:pPr>
            <a:buFont typeface="Arial" panose="020B0604020202020204" pitchFamily="34" charset="0"/>
            <a:buChar char="•"/>
          </a:pPr>
          <a:endParaRPr lang="en-US" dirty="0"/>
        </a:p>
      </dgm:t>
    </dgm:pt>
    <dgm:pt modelId="{537AD70C-5FBC-45BF-BF7F-FFF4EA3138D5}" type="parTrans" cxnId="{4EB2D8FF-47A8-4C9C-81D4-25332ED106D8}">
      <dgm:prSet/>
      <dgm:spPr/>
      <dgm:t>
        <a:bodyPr/>
        <a:lstStyle/>
        <a:p>
          <a:endParaRPr lang="en-US"/>
        </a:p>
      </dgm:t>
    </dgm:pt>
    <dgm:pt modelId="{ACE5FA99-1774-4C20-8709-B74BE543585D}" type="sibTrans" cxnId="{4EB2D8FF-47A8-4C9C-81D4-25332ED106D8}">
      <dgm:prSet/>
      <dgm:spPr/>
      <dgm:t>
        <a:bodyPr/>
        <a:lstStyle/>
        <a:p>
          <a:endParaRPr lang="en-US"/>
        </a:p>
      </dgm:t>
    </dgm:pt>
    <dgm:pt modelId="{12BDABA7-F40D-4912-9EF4-CC7C89528DAC}">
      <dgm:prSet phldrT="[Text]"/>
      <dgm:spPr/>
      <dgm:t>
        <a:bodyPr/>
        <a:lstStyle/>
        <a:p>
          <a:r>
            <a:rPr lang="en-US" dirty="0"/>
            <a:t>CSV CLEAN UP</a:t>
          </a:r>
        </a:p>
      </dgm:t>
    </dgm:pt>
    <dgm:pt modelId="{9D650E4D-9108-4B41-8BA0-C41D39E2D7EF}" type="parTrans" cxnId="{32DF63C8-022D-441F-AFEE-032E228A5617}">
      <dgm:prSet/>
      <dgm:spPr/>
      <dgm:t>
        <a:bodyPr/>
        <a:lstStyle/>
        <a:p>
          <a:endParaRPr lang="en-US"/>
        </a:p>
      </dgm:t>
    </dgm:pt>
    <dgm:pt modelId="{444EC6F6-8416-4979-BA01-C37BC9354CDC}" type="sibTrans" cxnId="{32DF63C8-022D-441F-AFEE-032E228A5617}">
      <dgm:prSet/>
      <dgm:spPr/>
      <dgm:t>
        <a:bodyPr/>
        <a:lstStyle/>
        <a:p>
          <a:endParaRPr lang="en-US"/>
        </a:p>
      </dgm:t>
    </dgm:pt>
    <dgm:pt modelId="{DE12C5C2-DF85-433F-913D-BBC7B2A49A81}">
      <dgm:prSet phldrT="[Text]"/>
      <dgm:spPr/>
      <dgm:t>
        <a:bodyPr/>
        <a:lstStyle/>
        <a:p>
          <a:r>
            <a:rPr lang="en-US" dirty="0"/>
            <a:t>With the </a:t>
          </a:r>
          <a:r>
            <a:rPr lang="en-US" dirty="0" err="1"/>
            <a:t>bias’</a:t>
          </a:r>
          <a:r>
            <a:rPr lang="en-US" dirty="0"/>
            <a:t> grouped we’re then able to begin analyzing the data to determine any trends and test out hypothesis </a:t>
          </a:r>
        </a:p>
      </dgm:t>
    </dgm:pt>
    <dgm:pt modelId="{BE3DA7BA-36CE-4EC9-8881-24CE0362B5BA}" type="parTrans" cxnId="{8B4DF4FE-884F-42F0-A9FC-0FEED2D71FBC}">
      <dgm:prSet/>
      <dgm:spPr/>
      <dgm:t>
        <a:bodyPr/>
        <a:lstStyle/>
        <a:p>
          <a:endParaRPr lang="en-US"/>
        </a:p>
      </dgm:t>
    </dgm:pt>
    <dgm:pt modelId="{D07465A5-5406-4744-B261-B7FA307394F0}" type="sibTrans" cxnId="{8B4DF4FE-884F-42F0-A9FC-0FEED2D71FBC}">
      <dgm:prSet/>
      <dgm:spPr/>
      <dgm:t>
        <a:bodyPr/>
        <a:lstStyle/>
        <a:p>
          <a:endParaRPr lang="en-US"/>
        </a:p>
      </dgm:t>
    </dgm:pt>
    <dgm:pt modelId="{EF938071-6BCD-430F-93BF-9B3B76FB7810}">
      <dgm:prSet phldrT="[Text]"/>
      <dgm:spPr/>
      <dgm:t>
        <a:bodyPr/>
        <a:lstStyle/>
        <a:p>
          <a:r>
            <a:rPr lang="en-US" dirty="0"/>
            <a:t>ANALYZING AND VISUALS</a:t>
          </a:r>
        </a:p>
      </dgm:t>
    </dgm:pt>
    <dgm:pt modelId="{4704B59D-E58E-4233-9DCF-8E5434C83C1E}" type="parTrans" cxnId="{F1CD02C0-8314-48D0-99C0-1DBC3F9BB89E}">
      <dgm:prSet/>
      <dgm:spPr/>
      <dgm:t>
        <a:bodyPr/>
        <a:lstStyle/>
        <a:p>
          <a:endParaRPr lang="en-US"/>
        </a:p>
      </dgm:t>
    </dgm:pt>
    <dgm:pt modelId="{20B7C432-9CEA-4D58-BF06-3909BD5FCA5F}" type="sibTrans" cxnId="{F1CD02C0-8314-48D0-99C0-1DBC3F9BB89E}">
      <dgm:prSet/>
      <dgm:spPr/>
      <dgm:t>
        <a:bodyPr/>
        <a:lstStyle/>
        <a:p>
          <a:endParaRPr lang="en-US"/>
        </a:p>
      </dgm:t>
    </dgm:pt>
    <dgm:pt modelId="{319072B7-F7E1-49AB-ACAA-5069D676D3B5}">
      <dgm:prSet phldrT="[Text]"/>
      <dgm:spPr/>
      <dgm:t>
        <a:bodyPr/>
        <a:lstStyle/>
        <a:p>
          <a:r>
            <a:rPr lang="en-US" dirty="0"/>
            <a:t>CATEGORIZING THE BIAS</a:t>
          </a:r>
        </a:p>
      </dgm:t>
    </dgm:pt>
    <dgm:pt modelId="{9FC496FA-199A-458B-958D-4B7E5970E565}" type="parTrans" cxnId="{A04DA01E-20A7-444C-B1B8-4580712B341F}">
      <dgm:prSet/>
      <dgm:spPr/>
      <dgm:t>
        <a:bodyPr/>
        <a:lstStyle/>
        <a:p>
          <a:endParaRPr lang="en-US"/>
        </a:p>
      </dgm:t>
    </dgm:pt>
    <dgm:pt modelId="{2071334D-D647-45AA-A9BD-6AB01464AEB8}" type="sibTrans" cxnId="{A04DA01E-20A7-444C-B1B8-4580712B341F}">
      <dgm:prSet/>
      <dgm:spPr/>
      <dgm:t>
        <a:bodyPr/>
        <a:lstStyle/>
        <a:p>
          <a:endParaRPr lang="en-US"/>
        </a:p>
      </dgm:t>
    </dgm:pt>
    <dgm:pt modelId="{EC27F431-7511-4CE9-B415-9E68DD9A0A8B}">
      <dgm:prSet/>
      <dgm:spPr/>
      <dgm:t>
        <a:bodyPr/>
        <a:lstStyle/>
        <a:p>
          <a:r>
            <a:rPr lang="en-US" dirty="0"/>
            <a:t>Removed the columns of data that weren’t vital for analysis</a:t>
          </a:r>
        </a:p>
      </dgm:t>
    </dgm:pt>
    <dgm:pt modelId="{78515C73-4CBC-4D19-9DF3-86CC0EB023D5}" type="parTrans" cxnId="{5E7CD6A3-D259-462E-BC9F-FCD4A6212397}">
      <dgm:prSet/>
      <dgm:spPr/>
      <dgm:t>
        <a:bodyPr/>
        <a:lstStyle/>
        <a:p>
          <a:endParaRPr lang="en-US"/>
        </a:p>
      </dgm:t>
    </dgm:pt>
    <dgm:pt modelId="{DF364216-37E4-49CA-BD47-0D4239CE127B}" type="sibTrans" cxnId="{5E7CD6A3-D259-462E-BC9F-FCD4A6212397}">
      <dgm:prSet/>
      <dgm:spPr/>
      <dgm:t>
        <a:bodyPr/>
        <a:lstStyle/>
        <a:p>
          <a:endParaRPr lang="en-US"/>
        </a:p>
      </dgm:t>
    </dgm:pt>
    <dgm:pt modelId="{FAD35C39-6BFE-420C-AAF5-65908080304B}">
      <dgm:prSet/>
      <dgm:spPr/>
      <dgm:t>
        <a:bodyPr/>
        <a:lstStyle/>
        <a:p>
          <a:r>
            <a:rPr lang="en-US" dirty="0"/>
            <a:t>The largest challenge was in creating category groups for the bias description without losing any necessary data </a:t>
          </a:r>
        </a:p>
      </dgm:t>
    </dgm:pt>
    <dgm:pt modelId="{5F2BF598-05B1-4229-8477-A1269EB781F8}" type="parTrans" cxnId="{8E3627CE-1ED0-4818-A082-058CF81BEC4D}">
      <dgm:prSet/>
      <dgm:spPr/>
      <dgm:t>
        <a:bodyPr/>
        <a:lstStyle/>
        <a:p>
          <a:endParaRPr lang="en-US"/>
        </a:p>
      </dgm:t>
    </dgm:pt>
    <dgm:pt modelId="{7067E733-D338-44D2-BC66-1B2F978BD011}" type="sibTrans" cxnId="{8E3627CE-1ED0-4818-A082-058CF81BEC4D}">
      <dgm:prSet/>
      <dgm:spPr/>
      <dgm:t>
        <a:bodyPr/>
        <a:lstStyle/>
        <a:p>
          <a:endParaRPr lang="en-US"/>
        </a:p>
      </dgm:t>
    </dgm:pt>
    <dgm:pt modelId="{A6E4AFB5-4265-4853-AB2A-E08C94C4D6D6}" type="pres">
      <dgm:prSet presAssocID="{B086B39D-D37D-4C74-BBEF-0D90FD5EF5DA}" presName="Name0" presStyleCnt="0">
        <dgm:presLayoutVars>
          <dgm:chMax val="7"/>
          <dgm:chPref val="5"/>
          <dgm:dir/>
          <dgm:animOne val="branch"/>
          <dgm:animLvl val="lvl"/>
        </dgm:presLayoutVars>
      </dgm:prSet>
      <dgm:spPr/>
    </dgm:pt>
    <dgm:pt modelId="{1BC7E286-880D-4969-B005-6545E0FFDAD1}" type="pres">
      <dgm:prSet presAssocID="{EF938071-6BCD-430F-93BF-9B3B76FB7810}" presName="ChildAccent5" presStyleCnt="0"/>
      <dgm:spPr/>
    </dgm:pt>
    <dgm:pt modelId="{859E1C2E-43AF-43A6-B8D2-56BC83970CE0}" type="pres">
      <dgm:prSet presAssocID="{EF938071-6BCD-430F-93BF-9B3B76FB7810}" presName="ChildAccent" presStyleLbl="alignImgPlace1" presStyleIdx="0" presStyleCnt="5"/>
      <dgm:spPr/>
    </dgm:pt>
    <dgm:pt modelId="{5A8DC7A6-F777-450A-9A42-58CC5F0A586E}" type="pres">
      <dgm:prSet presAssocID="{EF938071-6BCD-430F-93BF-9B3B76FB7810}" presName="Child5" presStyleLbl="revTx" presStyleIdx="0" presStyleCnt="0">
        <dgm:presLayoutVars>
          <dgm:chMax val="0"/>
          <dgm:chPref val="0"/>
          <dgm:bulletEnabled val="1"/>
        </dgm:presLayoutVars>
      </dgm:prSet>
      <dgm:spPr/>
    </dgm:pt>
    <dgm:pt modelId="{CDBEA1ED-8CE1-4AB2-9196-404FB03CB1B0}" type="pres">
      <dgm:prSet presAssocID="{EF938071-6BCD-430F-93BF-9B3B76FB7810}" presName="Parent5" presStyleLbl="node1" presStyleIdx="0" presStyleCnt="5">
        <dgm:presLayoutVars>
          <dgm:chMax val="2"/>
          <dgm:chPref val="1"/>
          <dgm:bulletEnabled val="1"/>
        </dgm:presLayoutVars>
      </dgm:prSet>
      <dgm:spPr/>
    </dgm:pt>
    <dgm:pt modelId="{90C6041F-6928-4388-8EC9-79D637375AFF}" type="pres">
      <dgm:prSet presAssocID="{319072B7-F7E1-49AB-ACAA-5069D676D3B5}" presName="ChildAccent4" presStyleCnt="0"/>
      <dgm:spPr/>
    </dgm:pt>
    <dgm:pt modelId="{17B41F48-7C12-4141-9960-F7CFB9346B43}" type="pres">
      <dgm:prSet presAssocID="{319072B7-F7E1-49AB-ACAA-5069D676D3B5}" presName="ChildAccent" presStyleLbl="alignImgPlace1" presStyleIdx="1" presStyleCnt="5"/>
      <dgm:spPr/>
    </dgm:pt>
    <dgm:pt modelId="{402E65B2-D31C-4213-9FB5-2155D3499B47}" type="pres">
      <dgm:prSet presAssocID="{319072B7-F7E1-49AB-ACAA-5069D676D3B5}" presName="Child4" presStyleLbl="revTx" presStyleIdx="0" presStyleCnt="0">
        <dgm:presLayoutVars>
          <dgm:chMax val="0"/>
          <dgm:chPref val="0"/>
          <dgm:bulletEnabled val="1"/>
        </dgm:presLayoutVars>
      </dgm:prSet>
      <dgm:spPr/>
    </dgm:pt>
    <dgm:pt modelId="{88752184-0616-4F5C-A619-808B498D1C96}" type="pres">
      <dgm:prSet presAssocID="{319072B7-F7E1-49AB-ACAA-5069D676D3B5}" presName="Parent4" presStyleLbl="node1" presStyleIdx="1" presStyleCnt="5">
        <dgm:presLayoutVars>
          <dgm:chMax val="2"/>
          <dgm:chPref val="1"/>
          <dgm:bulletEnabled val="1"/>
        </dgm:presLayoutVars>
      </dgm:prSet>
      <dgm:spPr/>
    </dgm:pt>
    <dgm:pt modelId="{068C3007-50CA-4366-88A6-55B51CE1FEE7}" type="pres">
      <dgm:prSet presAssocID="{12BDABA7-F40D-4912-9EF4-CC7C89528DAC}" presName="ChildAccent3" presStyleCnt="0"/>
      <dgm:spPr/>
    </dgm:pt>
    <dgm:pt modelId="{54F4EB43-BED0-41EC-8418-E26A4C03817B}" type="pres">
      <dgm:prSet presAssocID="{12BDABA7-F40D-4912-9EF4-CC7C89528DAC}" presName="ChildAccent" presStyleLbl="alignImgPlace1" presStyleIdx="2" presStyleCnt="5"/>
      <dgm:spPr/>
    </dgm:pt>
    <dgm:pt modelId="{1CCE294A-DA12-4094-9116-D3D7D00F91EF}" type="pres">
      <dgm:prSet presAssocID="{12BDABA7-F40D-4912-9EF4-CC7C89528DAC}" presName="Child3" presStyleLbl="revTx" presStyleIdx="0" presStyleCnt="0">
        <dgm:presLayoutVars>
          <dgm:chMax val="0"/>
          <dgm:chPref val="0"/>
          <dgm:bulletEnabled val="1"/>
        </dgm:presLayoutVars>
      </dgm:prSet>
      <dgm:spPr/>
    </dgm:pt>
    <dgm:pt modelId="{5B9DF8AE-A909-43D5-9F44-F817B5DE873C}" type="pres">
      <dgm:prSet presAssocID="{12BDABA7-F40D-4912-9EF4-CC7C89528DAC}" presName="Parent3" presStyleLbl="node1" presStyleIdx="2" presStyleCnt="5">
        <dgm:presLayoutVars>
          <dgm:chMax val="2"/>
          <dgm:chPref val="1"/>
          <dgm:bulletEnabled val="1"/>
        </dgm:presLayoutVars>
      </dgm:prSet>
      <dgm:spPr/>
    </dgm:pt>
    <dgm:pt modelId="{B3C017A3-15FD-44EA-86C8-6401AD6A0D78}" type="pres">
      <dgm:prSet presAssocID="{533F9142-1031-4261-BD84-5FEF731D4AF2}" presName="ChildAccent2" presStyleCnt="0"/>
      <dgm:spPr/>
    </dgm:pt>
    <dgm:pt modelId="{765FD7DA-A30C-4865-938C-5387CAC013BE}" type="pres">
      <dgm:prSet presAssocID="{533F9142-1031-4261-BD84-5FEF731D4AF2}" presName="ChildAccent" presStyleLbl="alignImgPlace1" presStyleIdx="3" presStyleCnt="5"/>
      <dgm:spPr/>
    </dgm:pt>
    <dgm:pt modelId="{7F5B8CCA-B980-4B41-AA73-AFF0BA7AD7B2}" type="pres">
      <dgm:prSet presAssocID="{533F9142-1031-4261-BD84-5FEF731D4AF2}" presName="Child2" presStyleLbl="revTx" presStyleIdx="0" presStyleCnt="0">
        <dgm:presLayoutVars>
          <dgm:chMax val="0"/>
          <dgm:chPref val="0"/>
          <dgm:bulletEnabled val="1"/>
        </dgm:presLayoutVars>
      </dgm:prSet>
      <dgm:spPr/>
    </dgm:pt>
    <dgm:pt modelId="{184D990A-33F9-4D8B-A3AC-B7C2958B2663}" type="pres">
      <dgm:prSet presAssocID="{533F9142-1031-4261-BD84-5FEF731D4AF2}" presName="Parent2" presStyleLbl="node1" presStyleIdx="3" presStyleCnt="5">
        <dgm:presLayoutVars>
          <dgm:chMax val="2"/>
          <dgm:chPref val="1"/>
          <dgm:bulletEnabled val="1"/>
        </dgm:presLayoutVars>
      </dgm:prSet>
      <dgm:spPr/>
    </dgm:pt>
    <dgm:pt modelId="{8661B4DE-A6E0-44E7-85FC-DA4B9ECD412F}" type="pres">
      <dgm:prSet presAssocID="{4B664A82-B0A6-4F0C-BF0A-E6465F60B7B4}" presName="ChildAccent1" presStyleCnt="0"/>
      <dgm:spPr/>
    </dgm:pt>
    <dgm:pt modelId="{5EE1B9D8-84C3-49D8-8F34-1E383536315A}" type="pres">
      <dgm:prSet presAssocID="{4B664A82-B0A6-4F0C-BF0A-E6465F60B7B4}" presName="ChildAccent" presStyleLbl="alignImgPlace1" presStyleIdx="4" presStyleCnt="5"/>
      <dgm:spPr/>
    </dgm:pt>
    <dgm:pt modelId="{31041197-27BA-4480-BB67-F7670AF5796B}" type="pres">
      <dgm:prSet presAssocID="{4B664A82-B0A6-4F0C-BF0A-E6465F60B7B4}" presName="Child1" presStyleLbl="revTx" presStyleIdx="0" presStyleCnt="0">
        <dgm:presLayoutVars>
          <dgm:chMax val="0"/>
          <dgm:chPref val="0"/>
          <dgm:bulletEnabled val="1"/>
        </dgm:presLayoutVars>
      </dgm:prSet>
      <dgm:spPr/>
    </dgm:pt>
    <dgm:pt modelId="{30F4BA2C-F0C1-40D8-B73A-4D494653DBB8}" type="pres">
      <dgm:prSet presAssocID="{4B664A82-B0A6-4F0C-BF0A-E6465F60B7B4}" presName="Parent1" presStyleLbl="node1" presStyleIdx="4" presStyleCnt="5">
        <dgm:presLayoutVars>
          <dgm:chMax val="2"/>
          <dgm:chPref val="1"/>
          <dgm:bulletEnabled val="1"/>
        </dgm:presLayoutVars>
      </dgm:prSet>
      <dgm:spPr/>
    </dgm:pt>
  </dgm:ptLst>
  <dgm:cxnLst>
    <dgm:cxn modelId="{FCE72C14-7B6B-4925-9ED8-DE58C21F8AAE}" type="presOf" srcId="{1AB39EC4-7EDC-4D8E-ACDD-D24A7461F97B}" destId="{7F5B8CCA-B980-4B41-AA73-AFF0BA7AD7B2}" srcOrd="1" destOrd="0" presId="urn:microsoft.com/office/officeart/2011/layout/InterconnectedBlockProcess"/>
    <dgm:cxn modelId="{8E1A1215-92C8-45C1-A3DA-0D2FBEBDDDD6}" type="presOf" srcId="{8471C913-9081-46E6-9CC2-341E9F520184}" destId="{31041197-27BA-4480-BB67-F7670AF5796B}" srcOrd="1" destOrd="0" presId="urn:microsoft.com/office/officeart/2011/layout/InterconnectedBlockProcess"/>
    <dgm:cxn modelId="{885A241D-36E6-421F-8D3A-4CAA01518452}" srcId="{4B664A82-B0A6-4F0C-BF0A-E6465F60B7B4}" destId="{8471C913-9081-46E6-9CC2-341E9F520184}" srcOrd="0" destOrd="0" parTransId="{E9E5102B-E41F-456C-BFA9-B59984AC5BCC}" sibTransId="{FF16C4A0-95BC-42D0-97FE-D086FA4EA6DA}"/>
    <dgm:cxn modelId="{A04DA01E-20A7-444C-B1B8-4580712B341F}" srcId="{B086B39D-D37D-4C74-BBEF-0D90FD5EF5DA}" destId="{319072B7-F7E1-49AB-ACAA-5069D676D3B5}" srcOrd="3" destOrd="0" parTransId="{9FC496FA-199A-458B-958D-4B7E5970E565}" sibTransId="{2071334D-D647-45AA-A9BD-6AB01464AEB8}"/>
    <dgm:cxn modelId="{93F7FD31-5085-44F9-BC4C-D8041F62743E}" type="presOf" srcId="{EF938071-6BCD-430F-93BF-9B3B76FB7810}" destId="{CDBEA1ED-8CE1-4AB2-9196-404FB03CB1B0}" srcOrd="0" destOrd="0" presId="urn:microsoft.com/office/officeart/2011/layout/InterconnectedBlockProcess"/>
    <dgm:cxn modelId="{39C67B32-49F6-4673-86BC-59AF39B66D34}" type="presOf" srcId="{FAD35C39-6BFE-420C-AAF5-65908080304B}" destId="{17B41F48-7C12-4141-9960-F7CFB9346B43}" srcOrd="0" destOrd="0" presId="urn:microsoft.com/office/officeart/2011/layout/InterconnectedBlockProcess"/>
    <dgm:cxn modelId="{E56E2033-0FEB-4ABD-AB93-A49A8172F483}" type="presOf" srcId="{12BDABA7-F40D-4912-9EF4-CC7C89528DAC}" destId="{5B9DF8AE-A909-43D5-9F44-F817B5DE873C}" srcOrd="0" destOrd="0" presId="urn:microsoft.com/office/officeart/2011/layout/InterconnectedBlockProcess"/>
    <dgm:cxn modelId="{59577160-F9B7-4B4E-B0E0-A099B8D5BED8}" type="presOf" srcId="{319072B7-F7E1-49AB-ACAA-5069D676D3B5}" destId="{88752184-0616-4F5C-A619-808B498D1C96}" srcOrd="0" destOrd="0" presId="urn:microsoft.com/office/officeart/2011/layout/InterconnectedBlockProcess"/>
    <dgm:cxn modelId="{2CA51044-9174-458E-8078-06571204A8D1}" type="presOf" srcId="{4B664A82-B0A6-4F0C-BF0A-E6465F60B7B4}" destId="{30F4BA2C-F0C1-40D8-B73A-4D494653DBB8}" srcOrd="0" destOrd="0" presId="urn:microsoft.com/office/officeart/2011/layout/InterconnectedBlockProcess"/>
    <dgm:cxn modelId="{E6298868-0A07-40B5-946E-2D3B759D4097}" srcId="{B086B39D-D37D-4C74-BBEF-0D90FD5EF5DA}" destId="{533F9142-1031-4261-BD84-5FEF731D4AF2}" srcOrd="1" destOrd="0" parTransId="{C5E78BE5-2A7C-45B7-A9B7-38D108D89CC7}" sibTransId="{762181E9-E334-490B-8902-5C917C04011A}"/>
    <dgm:cxn modelId="{2F932455-A8B0-4B73-BC0E-198B8128FD5F}" type="presOf" srcId="{533F9142-1031-4261-BD84-5FEF731D4AF2}" destId="{184D990A-33F9-4D8B-A3AC-B7C2958B2663}" srcOrd="0" destOrd="0" presId="urn:microsoft.com/office/officeart/2011/layout/InterconnectedBlockProcess"/>
    <dgm:cxn modelId="{42E4F659-70CE-4348-AFBC-F5608AE74B52}" type="presOf" srcId="{EC27F431-7511-4CE9-B415-9E68DD9A0A8B}" destId="{1CCE294A-DA12-4094-9116-D3D7D00F91EF}" srcOrd="1" destOrd="0" presId="urn:microsoft.com/office/officeart/2011/layout/InterconnectedBlockProcess"/>
    <dgm:cxn modelId="{7BC58381-CBCC-474C-B043-72CB83B1C0A8}" type="presOf" srcId="{B086B39D-D37D-4C74-BBEF-0D90FD5EF5DA}" destId="{A6E4AFB5-4265-4853-AB2A-E08C94C4D6D6}" srcOrd="0" destOrd="0" presId="urn:microsoft.com/office/officeart/2011/layout/InterconnectedBlockProcess"/>
    <dgm:cxn modelId="{AA864489-A630-4990-9B3E-A865D51D504A}" type="presOf" srcId="{DE12C5C2-DF85-433F-913D-BBC7B2A49A81}" destId="{5A8DC7A6-F777-450A-9A42-58CC5F0A586E}" srcOrd="1" destOrd="0" presId="urn:microsoft.com/office/officeart/2011/layout/InterconnectedBlockProcess"/>
    <dgm:cxn modelId="{2D83BA97-C9AA-4268-9F4C-3C2F2F0C9DC9}" srcId="{B086B39D-D37D-4C74-BBEF-0D90FD5EF5DA}" destId="{4B664A82-B0A6-4F0C-BF0A-E6465F60B7B4}" srcOrd="0" destOrd="0" parTransId="{71089179-8943-4E61-B894-06CB6203CFE7}" sibTransId="{6DC7C083-9E9E-4558-9A9A-01BEEB2A6A4E}"/>
    <dgm:cxn modelId="{53660898-BAD3-48E1-AE0F-35EB8E4798F7}" type="presOf" srcId="{EC27F431-7511-4CE9-B415-9E68DD9A0A8B}" destId="{54F4EB43-BED0-41EC-8418-E26A4C03817B}" srcOrd="0" destOrd="0" presId="urn:microsoft.com/office/officeart/2011/layout/InterconnectedBlockProcess"/>
    <dgm:cxn modelId="{25825099-7918-45C2-962B-84F694E863BA}" type="presOf" srcId="{FAD35C39-6BFE-420C-AAF5-65908080304B}" destId="{402E65B2-D31C-4213-9FB5-2155D3499B47}" srcOrd="1" destOrd="0" presId="urn:microsoft.com/office/officeart/2011/layout/InterconnectedBlockProcess"/>
    <dgm:cxn modelId="{5E7CD6A3-D259-462E-BC9F-FCD4A6212397}" srcId="{12BDABA7-F40D-4912-9EF4-CC7C89528DAC}" destId="{EC27F431-7511-4CE9-B415-9E68DD9A0A8B}" srcOrd="0" destOrd="0" parTransId="{78515C73-4CBC-4D19-9DF3-86CC0EB023D5}" sibTransId="{DF364216-37E4-49CA-BD47-0D4239CE127B}"/>
    <dgm:cxn modelId="{F1CD02C0-8314-48D0-99C0-1DBC3F9BB89E}" srcId="{B086B39D-D37D-4C74-BBEF-0D90FD5EF5DA}" destId="{EF938071-6BCD-430F-93BF-9B3B76FB7810}" srcOrd="4" destOrd="0" parTransId="{4704B59D-E58E-4233-9DCF-8E5434C83C1E}" sibTransId="{20B7C432-9CEA-4D58-BF06-3909BD5FCA5F}"/>
    <dgm:cxn modelId="{32DF63C8-022D-441F-AFEE-032E228A5617}" srcId="{B086B39D-D37D-4C74-BBEF-0D90FD5EF5DA}" destId="{12BDABA7-F40D-4912-9EF4-CC7C89528DAC}" srcOrd="2" destOrd="0" parTransId="{9D650E4D-9108-4B41-8BA0-C41D39E2D7EF}" sibTransId="{444EC6F6-8416-4979-BA01-C37BC9354CDC}"/>
    <dgm:cxn modelId="{1080B4C8-7586-4E10-8306-8D48ADF201DB}" type="presOf" srcId="{DE12C5C2-DF85-433F-913D-BBC7B2A49A81}" destId="{859E1C2E-43AF-43A6-B8D2-56BC83970CE0}" srcOrd="0" destOrd="0" presId="urn:microsoft.com/office/officeart/2011/layout/InterconnectedBlockProcess"/>
    <dgm:cxn modelId="{9FB15ECA-26B1-4912-8D93-574B774DBF13}" type="presOf" srcId="{8471C913-9081-46E6-9CC2-341E9F520184}" destId="{5EE1B9D8-84C3-49D8-8F34-1E383536315A}" srcOrd="0" destOrd="0" presId="urn:microsoft.com/office/officeart/2011/layout/InterconnectedBlockProcess"/>
    <dgm:cxn modelId="{8E3627CE-1ED0-4818-A082-058CF81BEC4D}" srcId="{319072B7-F7E1-49AB-ACAA-5069D676D3B5}" destId="{FAD35C39-6BFE-420C-AAF5-65908080304B}" srcOrd="0" destOrd="0" parTransId="{5F2BF598-05B1-4229-8477-A1269EB781F8}" sibTransId="{7067E733-D338-44D2-BC66-1B2F978BD011}"/>
    <dgm:cxn modelId="{57534CDB-7068-421F-A80E-B0C7CDBAC436}" type="presOf" srcId="{1AB39EC4-7EDC-4D8E-ACDD-D24A7461F97B}" destId="{765FD7DA-A30C-4865-938C-5387CAC013BE}" srcOrd="0" destOrd="0" presId="urn:microsoft.com/office/officeart/2011/layout/InterconnectedBlockProcess"/>
    <dgm:cxn modelId="{8B4DF4FE-884F-42F0-A9FC-0FEED2D71FBC}" srcId="{EF938071-6BCD-430F-93BF-9B3B76FB7810}" destId="{DE12C5C2-DF85-433F-913D-BBC7B2A49A81}" srcOrd="0" destOrd="0" parTransId="{BE3DA7BA-36CE-4EC9-8881-24CE0362B5BA}" sibTransId="{D07465A5-5406-4744-B261-B7FA307394F0}"/>
    <dgm:cxn modelId="{4EB2D8FF-47A8-4C9C-81D4-25332ED106D8}" srcId="{533F9142-1031-4261-BD84-5FEF731D4AF2}" destId="{1AB39EC4-7EDC-4D8E-ACDD-D24A7461F97B}" srcOrd="0" destOrd="0" parTransId="{537AD70C-5FBC-45BF-BF7F-FFF4EA3138D5}" sibTransId="{ACE5FA99-1774-4C20-8709-B74BE543585D}"/>
    <dgm:cxn modelId="{DA80BDE3-E287-401D-B6F3-DBB8DDAB313F}" type="presParOf" srcId="{A6E4AFB5-4265-4853-AB2A-E08C94C4D6D6}" destId="{1BC7E286-880D-4969-B005-6545E0FFDAD1}" srcOrd="0" destOrd="0" presId="urn:microsoft.com/office/officeart/2011/layout/InterconnectedBlockProcess"/>
    <dgm:cxn modelId="{DE5F3C8F-BBFA-4CBA-9033-57868067E3DB}" type="presParOf" srcId="{1BC7E286-880D-4969-B005-6545E0FFDAD1}" destId="{859E1C2E-43AF-43A6-B8D2-56BC83970CE0}" srcOrd="0" destOrd="0" presId="urn:microsoft.com/office/officeart/2011/layout/InterconnectedBlockProcess"/>
    <dgm:cxn modelId="{A0287E16-8C33-48AC-94DA-25B2D188ADEA}" type="presParOf" srcId="{A6E4AFB5-4265-4853-AB2A-E08C94C4D6D6}" destId="{5A8DC7A6-F777-450A-9A42-58CC5F0A586E}" srcOrd="1" destOrd="0" presId="urn:microsoft.com/office/officeart/2011/layout/InterconnectedBlockProcess"/>
    <dgm:cxn modelId="{45703D77-536D-4A5A-A8E5-D4805167BCF5}" type="presParOf" srcId="{A6E4AFB5-4265-4853-AB2A-E08C94C4D6D6}" destId="{CDBEA1ED-8CE1-4AB2-9196-404FB03CB1B0}" srcOrd="2" destOrd="0" presId="urn:microsoft.com/office/officeart/2011/layout/InterconnectedBlockProcess"/>
    <dgm:cxn modelId="{E3DB6737-720F-45E6-AD49-3F5E6E70CC05}" type="presParOf" srcId="{A6E4AFB5-4265-4853-AB2A-E08C94C4D6D6}" destId="{90C6041F-6928-4388-8EC9-79D637375AFF}" srcOrd="3" destOrd="0" presId="urn:microsoft.com/office/officeart/2011/layout/InterconnectedBlockProcess"/>
    <dgm:cxn modelId="{AC3A7125-DE39-4BDC-A2AC-0B46AD0594A9}" type="presParOf" srcId="{90C6041F-6928-4388-8EC9-79D637375AFF}" destId="{17B41F48-7C12-4141-9960-F7CFB9346B43}" srcOrd="0" destOrd="0" presId="urn:microsoft.com/office/officeart/2011/layout/InterconnectedBlockProcess"/>
    <dgm:cxn modelId="{E97DDE9D-2146-40A6-A825-FF3ACB081291}" type="presParOf" srcId="{A6E4AFB5-4265-4853-AB2A-E08C94C4D6D6}" destId="{402E65B2-D31C-4213-9FB5-2155D3499B47}" srcOrd="4" destOrd="0" presId="urn:microsoft.com/office/officeart/2011/layout/InterconnectedBlockProcess"/>
    <dgm:cxn modelId="{CF4B83EA-C083-45C8-AE3A-D36E9DD30592}" type="presParOf" srcId="{A6E4AFB5-4265-4853-AB2A-E08C94C4D6D6}" destId="{88752184-0616-4F5C-A619-808B498D1C96}" srcOrd="5" destOrd="0" presId="urn:microsoft.com/office/officeart/2011/layout/InterconnectedBlockProcess"/>
    <dgm:cxn modelId="{7DA4D8A6-B874-4A7B-A1AF-E762AD1EEBE6}" type="presParOf" srcId="{A6E4AFB5-4265-4853-AB2A-E08C94C4D6D6}" destId="{068C3007-50CA-4366-88A6-55B51CE1FEE7}" srcOrd="6" destOrd="0" presId="urn:microsoft.com/office/officeart/2011/layout/InterconnectedBlockProcess"/>
    <dgm:cxn modelId="{EBB8FCA9-398E-4C4E-9A1A-0C7F5BFF2C79}" type="presParOf" srcId="{068C3007-50CA-4366-88A6-55B51CE1FEE7}" destId="{54F4EB43-BED0-41EC-8418-E26A4C03817B}" srcOrd="0" destOrd="0" presId="urn:microsoft.com/office/officeart/2011/layout/InterconnectedBlockProcess"/>
    <dgm:cxn modelId="{F13C161F-5646-48A1-9896-B3D89F1E3296}" type="presParOf" srcId="{A6E4AFB5-4265-4853-AB2A-E08C94C4D6D6}" destId="{1CCE294A-DA12-4094-9116-D3D7D00F91EF}" srcOrd="7" destOrd="0" presId="urn:microsoft.com/office/officeart/2011/layout/InterconnectedBlockProcess"/>
    <dgm:cxn modelId="{945F46D3-27A9-43E3-A002-AE0352E72055}" type="presParOf" srcId="{A6E4AFB5-4265-4853-AB2A-E08C94C4D6D6}" destId="{5B9DF8AE-A909-43D5-9F44-F817B5DE873C}" srcOrd="8" destOrd="0" presId="urn:microsoft.com/office/officeart/2011/layout/InterconnectedBlockProcess"/>
    <dgm:cxn modelId="{F63CD370-BCED-4A63-A7F7-DA9A9569F988}" type="presParOf" srcId="{A6E4AFB5-4265-4853-AB2A-E08C94C4D6D6}" destId="{B3C017A3-15FD-44EA-86C8-6401AD6A0D78}" srcOrd="9" destOrd="0" presId="urn:microsoft.com/office/officeart/2011/layout/InterconnectedBlockProcess"/>
    <dgm:cxn modelId="{0E9A5044-E81B-46D9-98FA-69289DEB02EE}" type="presParOf" srcId="{B3C017A3-15FD-44EA-86C8-6401AD6A0D78}" destId="{765FD7DA-A30C-4865-938C-5387CAC013BE}" srcOrd="0" destOrd="0" presId="urn:microsoft.com/office/officeart/2011/layout/InterconnectedBlockProcess"/>
    <dgm:cxn modelId="{BE12B00D-557F-4E9C-9EA2-FF4DDE17A771}" type="presParOf" srcId="{A6E4AFB5-4265-4853-AB2A-E08C94C4D6D6}" destId="{7F5B8CCA-B980-4B41-AA73-AFF0BA7AD7B2}" srcOrd="10" destOrd="0" presId="urn:microsoft.com/office/officeart/2011/layout/InterconnectedBlockProcess"/>
    <dgm:cxn modelId="{6AB23AC3-879E-4F10-BCFF-7522E4E25A89}" type="presParOf" srcId="{A6E4AFB5-4265-4853-AB2A-E08C94C4D6D6}" destId="{184D990A-33F9-4D8B-A3AC-B7C2958B2663}" srcOrd="11" destOrd="0" presId="urn:microsoft.com/office/officeart/2011/layout/InterconnectedBlockProcess"/>
    <dgm:cxn modelId="{EA9C6CCD-FF03-4B32-885D-F391C8A249E9}" type="presParOf" srcId="{A6E4AFB5-4265-4853-AB2A-E08C94C4D6D6}" destId="{8661B4DE-A6E0-44E7-85FC-DA4B9ECD412F}" srcOrd="12" destOrd="0" presId="urn:microsoft.com/office/officeart/2011/layout/InterconnectedBlockProcess"/>
    <dgm:cxn modelId="{F37A8483-775F-4F7C-9027-7A7000E2B3C5}" type="presParOf" srcId="{8661B4DE-A6E0-44E7-85FC-DA4B9ECD412F}" destId="{5EE1B9D8-84C3-49D8-8F34-1E383536315A}" srcOrd="0" destOrd="0" presId="urn:microsoft.com/office/officeart/2011/layout/InterconnectedBlockProcess"/>
    <dgm:cxn modelId="{C312A0E6-EDC0-4795-8B0D-F0239E08468A}" type="presParOf" srcId="{A6E4AFB5-4265-4853-AB2A-E08C94C4D6D6}" destId="{31041197-27BA-4480-BB67-F7670AF5796B}" srcOrd="13" destOrd="0" presId="urn:microsoft.com/office/officeart/2011/layout/InterconnectedBlockProcess"/>
    <dgm:cxn modelId="{8C5F1920-355F-49E4-AACD-7801E054996E}" type="presParOf" srcId="{A6E4AFB5-4265-4853-AB2A-E08C94C4D6D6}" destId="{30F4BA2C-F0C1-40D8-B73A-4D494653DBB8}" srcOrd="14"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1C2E-43AF-43A6-B8D2-56BC83970CE0}">
      <dsp:nvSpPr>
        <dsp:cNvPr id="0" name=""/>
        <dsp:cNvSpPr/>
      </dsp:nvSpPr>
      <dsp:spPr>
        <a:xfrm>
          <a:off x="8162310" y="1028700"/>
          <a:ext cx="1620189" cy="4114801"/>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With the </a:t>
          </a:r>
          <a:r>
            <a:rPr lang="en-US" sz="1700" kern="1200" dirty="0" err="1"/>
            <a:t>bias’</a:t>
          </a:r>
          <a:r>
            <a:rPr lang="en-US" sz="1700" kern="1200" dirty="0"/>
            <a:t> grouped we’re then able to begin analyzing the data to determine any trends and test out hypothesis </a:t>
          </a:r>
        </a:p>
      </dsp:txBody>
      <dsp:txXfrm>
        <a:off x="8367971" y="1028700"/>
        <a:ext cx="1414528" cy="4114801"/>
      </dsp:txXfrm>
    </dsp:sp>
    <dsp:sp modelId="{CDBEA1ED-8CE1-4AB2-9196-404FB03CB1B0}">
      <dsp:nvSpPr>
        <dsp:cNvPr id="0" name=""/>
        <dsp:cNvSpPr/>
      </dsp:nvSpPr>
      <dsp:spPr>
        <a:xfrm>
          <a:off x="8162310" y="0"/>
          <a:ext cx="1620189" cy="1028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ANALYZING AND VISUALS</a:t>
          </a:r>
        </a:p>
      </dsp:txBody>
      <dsp:txXfrm>
        <a:off x="8162310" y="0"/>
        <a:ext cx="1620189" cy="1028700"/>
      </dsp:txXfrm>
    </dsp:sp>
    <dsp:sp modelId="{17B41F48-7C12-4141-9960-F7CFB9346B43}">
      <dsp:nvSpPr>
        <dsp:cNvPr id="0" name=""/>
        <dsp:cNvSpPr/>
      </dsp:nvSpPr>
      <dsp:spPr>
        <a:xfrm>
          <a:off x="6546169" y="1028700"/>
          <a:ext cx="1620189" cy="3857626"/>
        </a:xfrm>
        <a:prstGeom prst="wedgeRectCallout">
          <a:avLst>
            <a:gd name="adj1" fmla="val 62500"/>
            <a:gd name="adj2" fmla="val 20830"/>
          </a:avLst>
        </a:prstGeom>
        <a:solidFill>
          <a:schemeClr val="accent1">
            <a:tint val="50000"/>
            <a:hueOff val="-4258520"/>
            <a:satOff val="-7577"/>
            <a:lumOff val="2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The largest challenge was in creating category groups for the bias description without losing any necessary data </a:t>
          </a:r>
        </a:p>
      </dsp:txBody>
      <dsp:txXfrm>
        <a:off x="6751830" y="1028700"/>
        <a:ext cx="1414528" cy="3857626"/>
      </dsp:txXfrm>
    </dsp:sp>
    <dsp:sp modelId="{88752184-0616-4F5C-A619-808B498D1C96}">
      <dsp:nvSpPr>
        <dsp:cNvPr id="0" name=""/>
        <dsp:cNvSpPr/>
      </dsp:nvSpPr>
      <dsp:spPr>
        <a:xfrm>
          <a:off x="6546169" y="128587"/>
          <a:ext cx="1620189" cy="9001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CATEGORIZING THE BIAS</a:t>
          </a:r>
        </a:p>
      </dsp:txBody>
      <dsp:txXfrm>
        <a:off x="6546169" y="128587"/>
        <a:ext cx="1620189" cy="900112"/>
      </dsp:txXfrm>
    </dsp:sp>
    <dsp:sp modelId="{54F4EB43-BED0-41EC-8418-E26A4C03817B}">
      <dsp:nvSpPr>
        <dsp:cNvPr id="0" name=""/>
        <dsp:cNvSpPr/>
      </dsp:nvSpPr>
      <dsp:spPr>
        <a:xfrm>
          <a:off x="4925979" y="1028700"/>
          <a:ext cx="1620189" cy="3600451"/>
        </a:xfrm>
        <a:prstGeom prst="wedgeRectCallout">
          <a:avLst>
            <a:gd name="adj1" fmla="val 62500"/>
            <a:gd name="adj2" fmla="val 20830"/>
          </a:avLst>
        </a:prstGeom>
        <a:solidFill>
          <a:schemeClr val="accent1">
            <a:tint val="50000"/>
            <a:hueOff val="-8517040"/>
            <a:satOff val="-15154"/>
            <a:lumOff val="4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Removed the columns of data that weren’t vital for analysis</a:t>
          </a:r>
        </a:p>
      </dsp:txBody>
      <dsp:txXfrm>
        <a:off x="5131640" y="1028700"/>
        <a:ext cx="1414528" cy="3600451"/>
      </dsp:txXfrm>
    </dsp:sp>
    <dsp:sp modelId="{5B9DF8AE-A909-43D5-9F44-F817B5DE873C}">
      <dsp:nvSpPr>
        <dsp:cNvPr id="0" name=""/>
        <dsp:cNvSpPr/>
      </dsp:nvSpPr>
      <dsp:spPr>
        <a:xfrm>
          <a:off x="4925979" y="261289"/>
          <a:ext cx="1620189" cy="77152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CSV CLEAN UP</a:t>
          </a:r>
        </a:p>
      </dsp:txBody>
      <dsp:txXfrm>
        <a:off x="4925979" y="261289"/>
        <a:ext cx="1620189" cy="771525"/>
      </dsp:txXfrm>
    </dsp:sp>
    <dsp:sp modelId="{765FD7DA-A30C-4865-938C-5387CAC013BE}">
      <dsp:nvSpPr>
        <dsp:cNvPr id="0" name=""/>
        <dsp:cNvSpPr/>
      </dsp:nvSpPr>
      <dsp:spPr>
        <a:xfrm>
          <a:off x="3305789" y="1028700"/>
          <a:ext cx="1620189" cy="3343276"/>
        </a:xfrm>
        <a:prstGeom prst="wedgeRectCallout">
          <a:avLst>
            <a:gd name="adj1" fmla="val 62500"/>
            <a:gd name="adj2" fmla="val 20830"/>
          </a:avLst>
        </a:prstGeom>
        <a:solidFill>
          <a:schemeClr val="accent1">
            <a:tint val="50000"/>
            <a:hueOff val="-12775560"/>
            <a:satOff val="-22731"/>
            <a:lumOff val="6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We used: </a:t>
          </a:r>
        </a:p>
        <a:p>
          <a:pPr marL="0" lvl="0" indent="0" algn="r" defTabSz="755650">
            <a:lnSpc>
              <a:spcPct val="90000"/>
            </a:lnSpc>
            <a:spcBef>
              <a:spcPct val="0"/>
            </a:spcBef>
            <a:spcAft>
              <a:spcPct val="35000"/>
            </a:spcAft>
            <a:buFont typeface="Arial" panose="020B0604020202020204" pitchFamily="34" charset="0"/>
            <a:buNone/>
          </a:pPr>
          <a:r>
            <a:rPr lang="en-US" sz="1700" kern="1200" dirty="0" err="1"/>
            <a:t>pathlib</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r>
            <a:rPr lang="en-US" sz="1700" kern="1200" dirty="0" err="1"/>
            <a:t>numpy</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r>
            <a:rPr lang="en-US" sz="1700" kern="1200" dirty="0"/>
            <a:t>matplotlib</a:t>
          </a:r>
        </a:p>
        <a:p>
          <a:pPr marL="0" lvl="0" indent="0" algn="r" defTabSz="755650">
            <a:lnSpc>
              <a:spcPct val="90000"/>
            </a:lnSpc>
            <a:spcBef>
              <a:spcPct val="0"/>
            </a:spcBef>
            <a:spcAft>
              <a:spcPct val="35000"/>
            </a:spcAft>
            <a:buFont typeface="Arial" panose="020B0604020202020204" pitchFamily="34" charset="0"/>
            <a:buNone/>
          </a:pPr>
          <a:r>
            <a:rPr lang="en-US" sz="1700" kern="1200" dirty="0" err="1"/>
            <a:t>os</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r>
            <a:rPr lang="en-US" sz="1700" kern="1200" dirty="0" err="1"/>
            <a:t>scipy.stats</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endParaRPr lang="en-US" sz="1700" kern="1200" dirty="0"/>
        </a:p>
      </dsp:txBody>
      <dsp:txXfrm>
        <a:off x="3511450" y="1028700"/>
        <a:ext cx="1414528" cy="3343276"/>
      </dsp:txXfrm>
    </dsp:sp>
    <dsp:sp modelId="{184D990A-33F9-4D8B-A3AC-B7C2958B2663}">
      <dsp:nvSpPr>
        <dsp:cNvPr id="0" name=""/>
        <dsp:cNvSpPr/>
      </dsp:nvSpPr>
      <dsp:spPr>
        <a:xfrm>
          <a:off x="3305789" y="385762"/>
          <a:ext cx="1620189" cy="6429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IMPORT DEPENDENCIES</a:t>
          </a:r>
        </a:p>
      </dsp:txBody>
      <dsp:txXfrm>
        <a:off x="3305789" y="385762"/>
        <a:ext cx="1620189" cy="642937"/>
      </dsp:txXfrm>
    </dsp:sp>
    <dsp:sp modelId="{5EE1B9D8-84C3-49D8-8F34-1E383536315A}">
      <dsp:nvSpPr>
        <dsp:cNvPr id="0" name=""/>
        <dsp:cNvSpPr/>
      </dsp:nvSpPr>
      <dsp:spPr>
        <a:xfrm>
          <a:off x="1685599" y="1028700"/>
          <a:ext cx="1620189" cy="3086101"/>
        </a:xfrm>
        <a:prstGeom prst="wedgeRectCallout">
          <a:avLst>
            <a:gd name="adj1" fmla="val 62500"/>
            <a:gd name="adj2" fmla="val 20830"/>
          </a:avLst>
        </a:prstGeom>
        <a:solidFill>
          <a:schemeClr val="accent1">
            <a:tint val="50000"/>
            <a:hueOff val="-17034080"/>
            <a:satOff val="-30308"/>
            <a:lumOff val="9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We review the CSV file provided to better understand the data we’re working with.</a:t>
          </a:r>
        </a:p>
      </dsp:txBody>
      <dsp:txXfrm>
        <a:off x="1891260" y="1028700"/>
        <a:ext cx="1414528" cy="3086101"/>
      </dsp:txXfrm>
    </dsp:sp>
    <dsp:sp modelId="{30F4BA2C-F0C1-40D8-B73A-4D494653DBB8}">
      <dsp:nvSpPr>
        <dsp:cNvPr id="0" name=""/>
        <dsp:cNvSpPr/>
      </dsp:nvSpPr>
      <dsp:spPr>
        <a:xfrm>
          <a:off x="1685599" y="514350"/>
          <a:ext cx="1620189" cy="514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INITIAL REVIEW</a:t>
          </a:r>
        </a:p>
      </dsp:txBody>
      <dsp:txXfrm>
        <a:off x="1685599" y="514350"/>
        <a:ext cx="1620189" cy="51435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2/7/2024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4226-5619-42E0-94E4-C774974AB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422F2-DC77-F1E0-A582-A27F0FB5EF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BA5251-F439-85C3-1460-AB649B923A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CCD7AD-BCD7-11C2-E6BD-D9A06635635F}"/>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56878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1BB0C-C117-AA57-6ECC-E19E64AC31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CDFACE-BBDD-4842-D792-3D44CC74D6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0E9EB0-C71D-3A44-C8BA-AA48806B14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575FAE-5D2D-CFFF-0512-778A0747945E}"/>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141656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35080-0641-885C-46BB-B098711CC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92C828-437E-C17C-9628-4A73EF469A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C5E6E-A42E-0F90-EEAE-E3962EF263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53817-C13F-5DE7-68E2-6077D3D16692}"/>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80501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7F85F-CEEA-3A3C-EAC6-9B9F84FD22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6F814A-D4EF-1C0E-C540-27A1111271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A62504-869E-FD0A-9D08-D62B6B6E78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33F3DD-A31D-91DD-D2F4-9196433B7968}"/>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990446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E80DA-948D-7BB1-9F57-5ACE2611AE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20FD1-63E3-9C16-ECE9-00F867306D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D1312D-485D-04E9-FC5D-6FAF1C57DB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1C514-54FE-411D-1805-5FB4F1123544}"/>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897209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F00E-81B1-3A0E-F369-EFDD807D8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05375-13EA-B0B4-75F3-B68AE79459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F81FF3-9C88-09BC-E167-1690E565C9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649422-6003-B721-BFA9-2A846DD0E656}"/>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73471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5721C-35AE-3984-E4DC-C397684178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43BD-C9D1-B155-19A3-3F2C001D0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EC8DF9-E720-2133-79EF-B7337F0DE8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BEE0-855F-9BB4-56A2-6B1768194216}"/>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7968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284C5-B042-F0D6-74C9-2378F51CF4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83B3B-5581-9015-2868-E55E09F02D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154621-03A0-D3C7-CE15-9E87A99A2DCA}"/>
              </a:ext>
            </a:extLst>
          </p:cNvPr>
          <p:cNvSpPr>
            <a:spLocks noGrp="1"/>
          </p:cNvSpPr>
          <p:nvPr>
            <p:ph type="body" idx="1"/>
          </p:nvPr>
        </p:nvSpPr>
        <p:spPr/>
        <p:txBody>
          <a:bodyPr/>
          <a:lstStyle/>
          <a:p>
            <a:r>
              <a:rPr lang="en-US" dirty="0"/>
              <a:t>We have one main hypothesis and our findings led us to more questions </a:t>
            </a:r>
          </a:p>
        </p:txBody>
      </p:sp>
      <p:sp>
        <p:nvSpPr>
          <p:cNvPr id="4" name="Slide Number Placeholder 3">
            <a:extLst>
              <a:ext uri="{FF2B5EF4-FFF2-40B4-BE49-F238E27FC236}">
                <a16:creationId xmlns:a16="http://schemas.microsoft.com/office/drawing/2014/main" id="{45D10430-0226-5455-E328-1EE6A21467D9}"/>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51808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0966D-BF24-F361-E543-D7612C21E5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3612F-3157-1461-67B5-D95FA1D23A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E8C9E-7D7D-3CA6-BBAF-0916F7CFD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446C98-9CD1-93B9-8A6F-8642E8370FA8}"/>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8141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45A02-DAFC-A2C4-2149-41DCE5E445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5CA71-4A3A-C72A-8D20-B8FEE9BF97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9A333-9DDB-3A1F-D07C-3122838F48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981F-7267-AF99-CB54-84D11A4F6988}"/>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85215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CD54-86E3-293A-BD85-256B87E0A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9F3366-6003-8E1E-0056-06EA75391F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5C9E98-29DB-6250-0A10-4B70D2E1E6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CB4899-D791-A9C0-AD80-EC714C8507F6}"/>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7022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B2CA-6F8D-1D46-C59C-C3E8D1661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F0A6E-A0F2-3BEB-A469-783E5B40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6F062-B2BA-96AC-5A33-57DA6C3322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A41F56-484E-A22C-286D-75C5A1F63D5B}"/>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73653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2/7/2024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2/7/2024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1946572"/>
            <a:ext cx="9144000" cy="1661993"/>
          </a:xfrm>
        </p:spPr>
        <p:txBody>
          <a:bodyPr lIns="0" tIns="0" rIns="0" bIns="0" anchor="t">
            <a:spAutoFit/>
          </a:bodyPr>
          <a:lstStyle/>
          <a:p>
            <a:r>
              <a:rPr lang="en-US" b="1" dirty="0">
                <a:solidFill>
                  <a:schemeClr val="bg1"/>
                </a:solidFill>
              </a:rPr>
              <a:t>Hate Crime Analysis</a:t>
            </a:r>
            <a:br>
              <a:rPr lang="en-US"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3685862-DE1B-56E9-7023-8D6E2FF9095D}"/>
              </a:ext>
            </a:extLst>
          </p:cNvPr>
          <p:cNvSpPr txBox="1"/>
          <p:nvPr/>
        </p:nvSpPr>
        <p:spPr>
          <a:xfrm>
            <a:off x="2606615" y="3784394"/>
            <a:ext cx="6978770" cy="1569660"/>
          </a:xfrm>
          <a:prstGeom prst="rect">
            <a:avLst/>
          </a:prstGeom>
          <a:noFill/>
        </p:spPr>
        <p:txBody>
          <a:bodyPr wrap="square" rtlCol="0">
            <a:spAutoFit/>
          </a:bodyPr>
          <a:lstStyle/>
          <a:p>
            <a:r>
              <a:rPr lang="en-US" sz="3200" b="1" dirty="0">
                <a:solidFill>
                  <a:schemeClr val="accent4"/>
                </a:solidFill>
              </a:rPr>
              <a:t>Rossie Jimenez </a:t>
            </a:r>
          </a:p>
          <a:p>
            <a:r>
              <a:rPr lang="en-US" sz="3200" b="1" dirty="0">
                <a:solidFill>
                  <a:schemeClr val="accent4"/>
                </a:solidFill>
              </a:rPr>
              <a:t>Emanuel Diaz</a:t>
            </a:r>
          </a:p>
          <a:p>
            <a:r>
              <a:rPr lang="en-US" sz="3200" b="1" dirty="0">
                <a:solidFill>
                  <a:schemeClr val="accent4"/>
                </a:solidFill>
              </a:rPr>
              <a:t>Steven Carrasquillo</a:t>
            </a:r>
            <a:endParaRPr lang="en-US" sz="3200" b="1" dirty="0"/>
          </a:p>
        </p:txBody>
      </p:sp>
      <p:pic>
        <p:nvPicPr>
          <p:cNvPr id="11" name="Graphic 10" descr="Users with solid fill">
            <a:extLst>
              <a:ext uri="{FF2B5EF4-FFF2-40B4-BE49-F238E27FC236}">
                <a16:creationId xmlns:a16="http://schemas.microsoft.com/office/drawing/2014/main" id="{CF55385F-839A-FC4A-A309-90BB743B6A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811" y="3873360"/>
            <a:ext cx="1391728" cy="1391728"/>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BA5F-C7CC-CBA8-B242-BEE03C68108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AD1C773-4FC6-20AB-A092-268FB6081E46}"/>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C33DF1B2-3981-EB33-CC56-54D6A994D16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82A7F4E-804D-B5FA-ADE1-33E99E94E32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D1C71F3-9357-C962-5E43-CBD51BDFFDC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37AC37B-2021-A92A-4D09-2B62C7B8843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D4F6F9-E3EE-8E04-1AC5-FDCE7B68DFBD}"/>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A346030-FFCD-9B68-AE1B-F0AD724537DE}"/>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Year over year changes</a:t>
            </a:r>
          </a:p>
        </p:txBody>
      </p:sp>
      <p:sp>
        <p:nvSpPr>
          <p:cNvPr id="50" name="Rectangle 49">
            <a:extLst>
              <a:ext uri="{FF2B5EF4-FFF2-40B4-BE49-F238E27FC236}">
                <a16:creationId xmlns:a16="http://schemas.microsoft.com/office/drawing/2014/main" id="{8B853749-59B0-1DAF-96FA-F190CE0D7273}"/>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0.14</a:t>
            </a:r>
          </a:p>
        </p:txBody>
      </p:sp>
      <p:sp>
        <p:nvSpPr>
          <p:cNvPr id="51" name="Rectangle 50">
            <a:extLst>
              <a:ext uri="{FF2B5EF4-FFF2-40B4-BE49-F238E27FC236}">
                <a16:creationId xmlns:a16="http://schemas.microsoft.com/office/drawing/2014/main" id="{BBEB4E05-8AC8-5C3C-CFD5-12763D523497}"/>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Standard Deviation</a:t>
            </a:r>
          </a:p>
        </p:txBody>
      </p:sp>
      <p:graphicFrame>
        <p:nvGraphicFramePr>
          <p:cNvPr id="18" name="Chart 17">
            <a:extLst>
              <a:ext uri="{FF2B5EF4-FFF2-40B4-BE49-F238E27FC236}">
                <a16:creationId xmlns:a16="http://schemas.microsoft.com/office/drawing/2014/main" id="{2FC41AA3-F6B3-4C14-882D-EE0673492304}"/>
              </a:ext>
            </a:extLst>
          </p:cNvPr>
          <p:cNvGraphicFramePr>
            <a:graphicFrameLocks/>
          </p:cNvGraphicFramePr>
          <p:nvPr>
            <p:extLst>
              <p:ext uri="{D42A27DB-BD31-4B8C-83A1-F6EECF244321}">
                <p14:modId xmlns:p14="http://schemas.microsoft.com/office/powerpoint/2010/main" val="3102673731"/>
              </p:ext>
            </p:extLst>
          </p:nvPr>
        </p:nvGraphicFramePr>
        <p:xfrm>
          <a:off x="0" y="990601"/>
          <a:ext cx="12192000" cy="351366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A416DB01-A65A-ED15-7FE1-611EF185A101}"/>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sp>
        <p:nvSpPr>
          <p:cNvPr id="24" name="TextBox 23">
            <a:extLst>
              <a:ext uri="{FF2B5EF4-FFF2-40B4-BE49-F238E27FC236}">
                <a16:creationId xmlns:a16="http://schemas.microsoft.com/office/drawing/2014/main" id="{E867C7A5-1471-99A5-33F2-68FBA7FC5B9A}"/>
              </a:ext>
            </a:extLst>
          </p:cNvPr>
          <p:cNvSpPr txBox="1"/>
          <p:nvPr/>
        </p:nvSpPr>
        <p:spPr>
          <a:xfrm>
            <a:off x="733988" y="4971968"/>
            <a:ext cx="3476061" cy="579646"/>
          </a:xfrm>
          <a:prstGeom prst="rect">
            <a:avLst/>
          </a:prstGeom>
          <a:noFill/>
        </p:spPr>
        <p:txBody>
          <a:bodyPr wrap="square">
            <a:spAutoFit/>
          </a:bodyPr>
          <a:lstStyle/>
          <a:p>
            <a:pPr>
              <a:lnSpc>
                <a:spcPts val="1900"/>
              </a:lnSpc>
            </a:pPr>
            <a:r>
              <a:rPr lang="en-US" sz="1800" dirty="0">
                <a:solidFill>
                  <a:schemeClr val="tx1">
                    <a:lumMod val="75000"/>
                    <a:lumOff val="25000"/>
                  </a:schemeClr>
                </a:solidFill>
                <a:cs typeface="Segoe UI" panose="020B0502040204020203" pitchFamily="34" charset="0"/>
              </a:rPr>
              <a:t>Avg change is 4%. The trendline indicates the change is declining</a:t>
            </a:r>
          </a:p>
        </p:txBody>
      </p:sp>
      <p:sp>
        <p:nvSpPr>
          <p:cNvPr id="25" name="TextBox 24">
            <a:extLst>
              <a:ext uri="{FF2B5EF4-FFF2-40B4-BE49-F238E27FC236}">
                <a16:creationId xmlns:a16="http://schemas.microsoft.com/office/drawing/2014/main" id="{8B46C9BD-0A04-833A-F4F7-0F050F6A62DC}"/>
              </a:ext>
            </a:extLst>
          </p:cNvPr>
          <p:cNvSpPr txBox="1"/>
          <p:nvPr/>
        </p:nvSpPr>
        <p:spPr>
          <a:xfrm>
            <a:off x="4133846" y="4971968"/>
            <a:ext cx="3762377" cy="823302"/>
          </a:xfrm>
          <a:prstGeom prst="rect">
            <a:avLst/>
          </a:prstGeom>
          <a:noFill/>
        </p:spPr>
        <p:txBody>
          <a:bodyPr wrap="square">
            <a:spAutoFit/>
          </a:bodyPr>
          <a:lstStyle/>
          <a:p>
            <a:pPr>
              <a:lnSpc>
                <a:spcPts val="1900"/>
              </a:lnSpc>
            </a:pPr>
            <a:r>
              <a:rPr lang="en-US" sz="1800" dirty="0">
                <a:solidFill>
                  <a:schemeClr val="tx1">
                    <a:lumMod val="75000"/>
                    <a:lumOff val="25000"/>
                  </a:schemeClr>
                </a:solidFill>
                <a:cs typeface="Segoe UI" panose="020B0502040204020203" pitchFamily="34" charset="0"/>
              </a:rPr>
              <a:t>At first the changes YoY are major but as more data is collected the changes start to be less drastic. </a:t>
            </a:r>
          </a:p>
        </p:txBody>
      </p:sp>
    </p:spTree>
    <p:extLst>
      <p:ext uri="{BB962C8B-B14F-4D97-AF65-F5344CB8AC3E}">
        <p14:creationId xmlns:p14="http://schemas.microsoft.com/office/powerpoint/2010/main" val="84036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56F63-1E34-DA26-4647-D3719E6A018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52D4284-6C44-2F76-0737-3DCB7EA69CF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DC7F61B0-9188-2CAA-CDB6-EBDF4F03B8D5}"/>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C7284FB2-A267-9AF9-2C71-E19AB4B82D4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707CB04-75AA-CC11-0CAD-28268A62AA9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F5D3422-1B94-0CFC-2A3A-FA15212D650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848D21-0497-9D2B-3FBE-2268E3E5DC32}"/>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0A0C34E-1B0E-B7CF-FE79-B5974BC0BE4C}"/>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F25B2D43-2569-B84C-EB75-FC04F531A784}"/>
              </a:ext>
            </a:extLst>
          </p:cNvPr>
          <p:cNvSpPr/>
          <p:nvPr/>
        </p:nvSpPr>
        <p:spPr>
          <a:xfrm>
            <a:off x="838206" y="5128604"/>
            <a:ext cx="2924169" cy="709233"/>
          </a:xfrm>
          <a:prstGeom prst="rect">
            <a:avLst/>
          </a:prstGeom>
        </p:spPr>
        <p:txBody>
          <a:bodyPr wrap="square" lIns="0" tIns="0" rIns="0" bIns="0" anchor="t">
            <a:spAutoFit/>
          </a:bodyPr>
          <a:lstStyle/>
          <a:p>
            <a:pPr>
              <a:lnSpc>
                <a:spcPts val="1900"/>
              </a:lnSpc>
            </a:pPr>
            <a:r>
              <a:rPr lang="en-US" sz="1400" b="1" dirty="0">
                <a:solidFill>
                  <a:schemeClr val="accent1"/>
                </a:solidFill>
                <a:latin typeface="+mj-lt"/>
                <a:cs typeface="Segoe UI" panose="020B0502040204020203" pitchFamily="34" charset="0"/>
              </a:rPr>
              <a:t>Anti-Black or African American is consistently the highest targeted racial group for hate crimes</a:t>
            </a:r>
          </a:p>
        </p:txBody>
      </p:sp>
      <p:sp>
        <p:nvSpPr>
          <p:cNvPr id="48" name="Rectangle 47">
            <a:extLst>
              <a:ext uri="{FF2B5EF4-FFF2-40B4-BE49-F238E27FC236}">
                <a16:creationId xmlns:a16="http://schemas.microsoft.com/office/drawing/2014/main" id="{A236EDC5-8AF2-B441-8C07-69D774979D77}"/>
              </a:ext>
            </a:extLst>
          </p:cNvPr>
          <p:cNvSpPr/>
          <p:nvPr/>
        </p:nvSpPr>
        <p:spPr>
          <a:xfrm>
            <a:off x="4698927" y="5250431"/>
            <a:ext cx="2743195" cy="465577"/>
          </a:xfrm>
          <a:prstGeom prst="rect">
            <a:avLst/>
          </a:prstGeom>
        </p:spPr>
        <p:txBody>
          <a:bodyPr wrap="square" lIns="0" tIns="0" rIns="0" bIns="0" anchor="t">
            <a:spAutoFit/>
          </a:bodyPr>
          <a:lstStyle/>
          <a:p>
            <a:pPr>
              <a:lnSpc>
                <a:spcPts val="1900"/>
              </a:lnSpc>
            </a:pPr>
            <a:r>
              <a:rPr lang="en-US" sz="1400" b="1" dirty="0">
                <a:solidFill>
                  <a:schemeClr val="accent3"/>
                </a:solidFill>
                <a:latin typeface="+mj-lt"/>
                <a:cs typeface="Segoe UI" panose="020B0502040204020203" pitchFamily="34" charset="0"/>
              </a:rPr>
              <a:t>In 2001 we do see a spike in Anti-Arab hate crimes</a:t>
            </a:r>
          </a:p>
        </p:txBody>
      </p:sp>
      <p:sp>
        <p:nvSpPr>
          <p:cNvPr id="51" name="Rectangle 50">
            <a:extLst>
              <a:ext uri="{FF2B5EF4-FFF2-40B4-BE49-F238E27FC236}">
                <a16:creationId xmlns:a16="http://schemas.microsoft.com/office/drawing/2014/main" id="{D3888FB2-9BEF-E10F-4D77-C08C54BBD801}"/>
              </a:ext>
            </a:extLst>
          </p:cNvPr>
          <p:cNvSpPr/>
          <p:nvPr/>
        </p:nvSpPr>
        <p:spPr>
          <a:xfrm>
            <a:off x="8610599" y="5006775"/>
            <a:ext cx="2743195" cy="952890"/>
          </a:xfrm>
          <a:prstGeom prst="rect">
            <a:avLst/>
          </a:prstGeom>
        </p:spPr>
        <p:txBody>
          <a:bodyPr wrap="square" lIns="0" tIns="0" rIns="0" bIns="0" anchor="t">
            <a:spAutoFit/>
          </a:bodyPr>
          <a:lstStyle/>
          <a:p>
            <a:pPr>
              <a:lnSpc>
                <a:spcPts val="1900"/>
              </a:lnSpc>
            </a:pPr>
            <a:r>
              <a:rPr lang="en-US" sz="1400" b="1" dirty="0">
                <a:solidFill>
                  <a:schemeClr val="accent4"/>
                </a:solidFill>
                <a:latin typeface="+mj-lt"/>
                <a:cs typeface="Segoe UI" panose="020B0502040204020203" pitchFamily="34" charset="0"/>
              </a:rPr>
              <a:t>Anti-Asian hate crimes are consistent until 2020 when we start to see a spike, with it peaking in 2021.</a:t>
            </a:r>
          </a:p>
        </p:txBody>
      </p:sp>
      <p:sp>
        <p:nvSpPr>
          <p:cNvPr id="6" name="TextBox 5">
            <a:extLst>
              <a:ext uri="{FF2B5EF4-FFF2-40B4-BE49-F238E27FC236}">
                <a16:creationId xmlns:a16="http://schemas.microsoft.com/office/drawing/2014/main" id="{83FC8793-25B8-5018-94C0-CAA813595887}"/>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2" name="Chart 1">
            <a:extLst>
              <a:ext uri="{FF2B5EF4-FFF2-40B4-BE49-F238E27FC236}">
                <a16:creationId xmlns:a16="http://schemas.microsoft.com/office/drawing/2014/main" id="{7C56FDBC-126B-3307-A721-4B6447438630}"/>
              </a:ext>
            </a:extLst>
          </p:cNvPr>
          <p:cNvGraphicFramePr>
            <a:graphicFrameLocks/>
          </p:cNvGraphicFramePr>
          <p:nvPr>
            <p:extLst>
              <p:ext uri="{D42A27DB-BD31-4B8C-83A1-F6EECF244321}">
                <p14:modId xmlns:p14="http://schemas.microsoft.com/office/powerpoint/2010/main" val="320503939"/>
              </p:ext>
            </p:extLst>
          </p:nvPr>
        </p:nvGraphicFramePr>
        <p:xfrm>
          <a:off x="0" y="978408"/>
          <a:ext cx="12191996" cy="35258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752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DA0E2-B2EF-E019-6212-981B8FB1DAE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BCC2952-244A-9E17-36D6-4739B05BF603}"/>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D49C10A2-3C31-6779-3330-4203B1B68AF9}"/>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65B79840-C628-D474-08B2-DAB5FF5BC68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DC3725D-FD58-753E-7DF0-48E7E7E2638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73AE2CD1-AF5F-A3B6-3008-59753ED1A5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B54B47-B086-269C-6653-ED420EEE5F0B}"/>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D13C24-EE36-1BD3-2AF6-132263ED28D2}"/>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516C22-F13F-A98F-30AB-68B9AB21054C}"/>
              </a:ext>
            </a:extLst>
          </p:cNvPr>
          <p:cNvSpPr/>
          <p:nvPr/>
        </p:nvSpPr>
        <p:spPr>
          <a:xfrm>
            <a:off x="838206" y="5128604"/>
            <a:ext cx="2924169" cy="709233"/>
          </a:xfrm>
          <a:prstGeom prst="rect">
            <a:avLst/>
          </a:prstGeom>
        </p:spPr>
        <p:txBody>
          <a:bodyPr wrap="square" lIns="0" tIns="0" rIns="0" bIns="0" anchor="t">
            <a:spAutoFit/>
          </a:bodyPr>
          <a:lstStyle/>
          <a:p>
            <a:pPr>
              <a:lnSpc>
                <a:spcPts val="1900"/>
              </a:lnSpc>
            </a:pPr>
            <a:r>
              <a:rPr lang="en-US" sz="1400" b="1" dirty="0">
                <a:solidFill>
                  <a:schemeClr val="accent2"/>
                </a:solidFill>
                <a:latin typeface="+mj-lt"/>
                <a:cs typeface="Segoe UI" panose="020B0502040204020203" pitchFamily="34" charset="0"/>
              </a:rPr>
              <a:t>Anti-Gay (Male) crimes remain significantly hire than other groups in the LGBTQ category</a:t>
            </a:r>
          </a:p>
        </p:txBody>
      </p:sp>
      <p:sp>
        <p:nvSpPr>
          <p:cNvPr id="48" name="Rectangle 47">
            <a:extLst>
              <a:ext uri="{FF2B5EF4-FFF2-40B4-BE49-F238E27FC236}">
                <a16:creationId xmlns:a16="http://schemas.microsoft.com/office/drawing/2014/main" id="{0BCF4FF1-52AC-5E0E-8F3C-4742412BE857}"/>
              </a:ext>
            </a:extLst>
          </p:cNvPr>
          <p:cNvSpPr/>
          <p:nvPr/>
        </p:nvSpPr>
        <p:spPr>
          <a:xfrm>
            <a:off x="4698927" y="5250431"/>
            <a:ext cx="2743195" cy="709233"/>
          </a:xfrm>
          <a:prstGeom prst="rect">
            <a:avLst/>
          </a:prstGeom>
        </p:spPr>
        <p:txBody>
          <a:bodyPr wrap="square" lIns="0" tIns="0" rIns="0" bIns="0" anchor="t">
            <a:spAutoFit/>
          </a:bodyPr>
          <a:lstStyle/>
          <a:p>
            <a:pPr>
              <a:lnSpc>
                <a:spcPts val="1900"/>
              </a:lnSpc>
            </a:pPr>
            <a:r>
              <a:rPr lang="en-US" sz="1400" b="1" dirty="0">
                <a:solidFill>
                  <a:schemeClr val="accent3"/>
                </a:solidFill>
                <a:latin typeface="+mj-lt"/>
                <a:cs typeface="Segoe UI" panose="020B0502040204020203" pitchFamily="34" charset="0"/>
              </a:rPr>
              <a:t>Anti-Transgender specific crimes weren’t included in the reporting until 2013</a:t>
            </a:r>
          </a:p>
        </p:txBody>
      </p:sp>
      <p:sp>
        <p:nvSpPr>
          <p:cNvPr id="6" name="TextBox 5">
            <a:extLst>
              <a:ext uri="{FF2B5EF4-FFF2-40B4-BE49-F238E27FC236}">
                <a16:creationId xmlns:a16="http://schemas.microsoft.com/office/drawing/2014/main" id="{11DAC9B0-875C-5F52-93EF-7E507F347068}"/>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3" name="Chart 2">
            <a:extLst>
              <a:ext uri="{FF2B5EF4-FFF2-40B4-BE49-F238E27FC236}">
                <a16:creationId xmlns:a16="http://schemas.microsoft.com/office/drawing/2014/main" id="{0E567CD8-F8E5-491D-BE7E-1FD424952092}"/>
              </a:ext>
            </a:extLst>
          </p:cNvPr>
          <p:cNvGraphicFramePr>
            <a:graphicFrameLocks/>
          </p:cNvGraphicFramePr>
          <p:nvPr>
            <p:extLst>
              <p:ext uri="{D42A27DB-BD31-4B8C-83A1-F6EECF244321}">
                <p14:modId xmlns:p14="http://schemas.microsoft.com/office/powerpoint/2010/main" val="2040305309"/>
              </p:ext>
            </p:extLst>
          </p:nvPr>
        </p:nvGraphicFramePr>
        <p:xfrm>
          <a:off x="0" y="978408"/>
          <a:ext cx="12192000" cy="35258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635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0289D-06CD-41B7-B82F-C10158D7ABA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4776DDE-CB21-A8CB-4075-E2EAE5645DFB}"/>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5795A560-FCE1-1CF2-85C3-824E0B63534C}"/>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A237BC49-7237-D46B-E9A1-E77414FDCBE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8B78C1C-DA60-5180-519E-B97D75334F1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CAC5A85-E18F-9EF6-76B5-9504D6CE023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7B0CF7-9501-3334-7786-12B3700AAE61}"/>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2EBBFD5-86D3-78D2-18DB-C94BC8126CE6}"/>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E908E2B-F7AB-109E-217E-B659E75F2039}"/>
              </a:ext>
            </a:extLst>
          </p:cNvPr>
          <p:cNvSpPr/>
          <p:nvPr/>
        </p:nvSpPr>
        <p:spPr>
          <a:xfrm>
            <a:off x="838206" y="5128604"/>
            <a:ext cx="2924169" cy="709233"/>
          </a:xfrm>
          <a:prstGeom prst="rect">
            <a:avLst/>
          </a:prstGeom>
        </p:spPr>
        <p:txBody>
          <a:bodyPr wrap="square" lIns="0" tIns="0" rIns="0" bIns="0" anchor="t">
            <a:spAutoFit/>
          </a:bodyPr>
          <a:lstStyle/>
          <a:p>
            <a:pPr>
              <a:lnSpc>
                <a:spcPts val="1900"/>
              </a:lnSpc>
            </a:pPr>
            <a:r>
              <a:rPr lang="en-US" sz="1400" b="1" dirty="0">
                <a:solidFill>
                  <a:srgbClr val="0A6877"/>
                </a:solidFill>
                <a:latin typeface="+mj-lt"/>
                <a:cs typeface="Segoe UI" panose="020B0502040204020203" pitchFamily="34" charset="0"/>
              </a:rPr>
              <a:t>Anti-Jewish is consistently the highest targeted religious group for hate crimes</a:t>
            </a:r>
          </a:p>
        </p:txBody>
      </p:sp>
      <p:sp>
        <p:nvSpPr>
          <p:cNvPr id="48" name="Rectangle 47">
            <a:extLst>
              <a:ext uri="{FF2B5EF4-FFF2-40B4-BE49-F238E27FC236}">
                <a16:creationId xmlns:a16="http://schemas.microsoft.com/office/drawing/2014/main" id="{2C92029C-2B4E-1D29-A706-C3B94F79BC38}"/>
              </a:ext>
            </a:extLst>
          </p:cNvPr>
          <p:cNvSpPr/>
          <p:nvPr/>
        </p:nvSpPr>
        <p:spPr>
          <a:xfrm>
            <a:off x="4698927" y="5128603"/>
            <a:ext cx="2743195" cy="709233"/>
          </a:xfrm>
          <a:prstGeom prst="rect">
            <a:avLst/>
          </a:prstGeom>
        </p:spPr>
        <p:txBody>
          <a:bodyPr wrap="square" lIns="0" tIns="0" rIns="0" bIns="0" anchor="t">
            <a:spAutoFit/>
          </a:bodyPr>
          <a:lstStyle/>
          <a:p>
            <a:pPr>
              <a:lnSpc>
                <a:spcPts val="1900"/>
              </a:lnSpc>
            </a:pPr>
            <a:r>
              <a:rPr lang="en-US" sz="1400" b="1" dirty="0">
                <a:solidFill>
                  <a:srgbClr val="88040B"/>
                </a:solidFill>
                <a:latin typeface="+mj-lt"/>
                <a:cs typeface="Segoe UI" panose="020B0502040204020203" pitchFamily="34" charset="0"/>
              </a:rPr>
              <a:t>In 2001 we do see a spike in Anti-Islamic (Muslim) hate crimes</a:t>
            </a:r>
          </a:p>
        </p:txBody>
      </p:sp>
      <p:sp>
        <p:nvSpPr>
          <p:cNvPr id="51" name="Rectangle 50">
            <a:extLst>
              <a:ext uri="{FF2B5EF4-FFF2-40B4-BE49-F238E27FC236}">
                <a16:creationId xmlns:a16="http://schemas.microsoft.com/office/drawing/2014/main" id="{78B383C0-328C-17A9-A0D6-303FFF7268E7}"/>
              </a:ext>
            </a:extLst>
          </p:cNvPr>
          <p:cNvSpPr/>
          <p:nvPr/>
        </p:nvSpPr>
        <p:spPr>
          <a:xfrm>
            <a:off x="8610599" y="5250430"/>
            <a:ext cx="2743195" cy="465577"/>
          </a:xfrm>
          <a:prstGeom prst="rect">
            <a:avLst/>
          </a:prstGeom>
        </p:spPr>
        <p:txBody>
          <a:bodyPr wrap="square" lIns="0" tIns="0" rIns="0" bIns="0" anchor="t">
            <a:spAutoFit/>
          </a:bodyPr>
          <a:lstStyle/>
          <a:p>
            <a:pPr>
              <a:lnSpc>
                <a:spcPts val="1900"/>
              </a:lnSpc>
            </a:pPr>
            <a:r>
              <a:rPr lang="en-US" sz="1400" b="1" dirty="0">
                <a:solidFill>
                  <a:schemeClr val="accent4"/>
                </a:solidFill>
                <a:latin typeface="+mj-lt"/>
                <a:cs typeface="Segoe UI" panose="020B0502040204020203" pitchFamily="34" charset="0"/>
              </a:rPr>
              <a:t>All other groups stay around the same rate YoY.</a:t>
            </a:r>
          </a:p>
        </p:txBody>
      </p:sp>
      <p:sp>
        <p:nvSpPr>
          <p:cNvPr id="6" name="TextBox 5">
            <a:extLst>
              <a:ext uri="{FF2B5EF4-FFF2-40B4-BE49-F238E27FC236}">
                <a16:creationId xmlns:a16="http://schemas.microsoft.com/office/drawing/2014/main" id="{6BB4F686-2DB0-5409-0D36-55EC920B14F0}"/>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2" name="Chart 1">
            <a:extLst>
              <a:ext uri="{FF2B5EF4-FFF2-40B4-BE49-F238E27FC236}">
                <a16:creationId xmlns:a16="http://schemas.microsoft.com/office/drawing/2014/main" id="{62939F2E-C087-44AB-9F5D-F7210E92F80F}"/>
              </a:ext>
            </a:extLst>
          </p:cNvPr>
          <p:cNvGraphicFramePr>
            <a:graphicFrameLocks/>
          </p:cNvGraphicFramePr>
          <p:nvPr>
            <p:extLst>
              <p:ext uri="{D42A27DB-BD31-4B8C-83A1-F6EECF244321}">
                <p14:modId xmlns:p14="http://schemas.microsoft.com/office/powerpoint/2010/main" val="2829967015"/>
              </p:ext>
            </p:extLst>
          </p:nvPr>
        </p:nvGraphicFramePr>
        <p:xfrm>
          <a:off x="0" y="978409"/>
          <a:ext cx="12192000" cy="3513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914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CD465-AAE7-70BC-B1F5-B935AF9DCA7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74A2319-D561-2B0C-EB8A-1F149AA2BC54}"/>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871AFB9F-574B-6070-DB9C-6C53D43FD95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3A2D31D8-C735-9709-B4F2-253FE32498B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A1E9A72-9879-33BF-297F-12D80325029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744092B-1E55-F6BF-2B3B-2438B91ACD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D3A1AE-7A06-DCF1-D250-3F5C72D202DD}"/>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A158BD-0D91-5B8A-35C0-9EBDB46DCFB0}"/>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050A62D-5A60-0B7A-278D-A096548CDD74}"/>
              </a:ext>
            </a:extLst>
          </p:cNvPr>
          <p:cNvSpPr/>
          <p:nvPr/>
        </p:nvSpPr>
        <p:spPr>
          <a:xfrm>
            <a:off x="838206" y="5250430"/>
            <a:ext cx="2924169" cy="465577"/>
          </a:xfrm>
          <a:prstGeom prst="rect">
            <a:avLst/>
          </a:prstGeom>
        </p:spPr>
        <p:txBody>
          <a:bodyPr wrap="square" lIns="0" tIns="0" rIns="0" bIns="0" anchor="t">
            <a:spAutoFit/>
          </a:bodyPr>
          <a:lstStyle/>
          <a:p>
            <a:pPr>
              <a:lnSpc>
                <a:spcPts val="1900"/>
              </a:lnSpc>
            </a:pPr>
            <a:r>
              <a:rPr lang="en-US" sz="1400" b="1" dirty="0">
                <a:solidFill>
                  <a:schemeClr val="tx2"/>
                </a:solidFill>
                <a:latin typeface="+mj-lt"/>
                <a:cs typeface="Segoe UI" panose="020B0502040204020203" pitchFamily="34" charset="0"/>
              </a:rPr>
              <a:t>Gender biased crimes weren’t reported until 2012</a:t>
            </a:r>
          </a:p>
        </p:txBody>
      </p:sp>
      <p:sp>
        <p:nvSpPr>
          <p:cNvPr id="48" name="Rectangle 47">
            <a:extLst>
              <a:ext uri="{FF2B5EF4-FFF2-40B4-BE49-F238E27FC236}">
                <a16:creationId xmlns:a16="http://schemas.microsoft.com/office/drawing/2014/main" id="{6599CD5C-5993-45D5-6D73-B6D95F0C191B}"/>
              </a:ext>
            </a:extLst>
          </p:cNvPr>
          <p:cNvSpPr/>
          <p:nvPr/>
        </p:nvSpPr>
        <p:spPr>
          <a:xfrm>
            <a:off x="4698929" y="5128601"/>
            <a:ext cx="2949643" cy="709233"/>
          </a:xfrm>
          <a:prstGeom prst="rect">
            <a:avLst/>
          </a:prstGeom>
        </p:spPr>
        <p:txBody>
          <a:bodyPr wrap="square" lIns="0" tIns="0" rIns="0" bIns="0" anchor="t">
            <a:spAutoFit/>
          </a:bodyPr>
          <a:lstStyle/>
          <a:p>
            <a:pPr>
              <a:lnSpc>
                <a:spcPts val="1900"/>
              </a:lnSpc>
            </a:pPr>
            <a:r>
              <a:rPr lang="en-US" sz="1400" b="1" dirty="0">
                <a:solidFill>
                  <a:schemeClr val="accent5"/>
                </a:solidFill>
                <a:latin typeface="+mj-lt"/>
                <a:cs typeface="Segoe UI" panose="020B0502040204020203" pitchFamily="34" charset="0"/>
              </a:rPr>
              <a:t>Whenever we see an increase in anti-male crimes there is also an increase in Anti-Female crimes</a:t>
            </a:r>
          </a:p>
        </p:txBody>
      </p:sp>
      <p:sp>
        <p:nvSpPr>
          <p:cNvPr id="51" name="Rectangle 50">
            <a:extLst>
              <a:ext uri="{FF2B5EF4-FFF2-40B4-BE49-F238E27FC236}">
                <a16:creationId xmlns:a16="http://schemas.microsoft.com/office/drawing/2014/main" id="{5CAF3525-65B7-718E-63D4-7E17D21FDB7C}"/>
              </a:ext>
            </a:extLst>
          </p:cNvPr>
          <p:cNvSpPr/>
          <p:nvPr/>
        </p:nvSpPr>
        <p:spPr>
          <a:xfrm>
            <a:off x="8610599" y="5006775"/>
            <a:ext cx="2743195" cy="952890"/>
          </a:xfrm>
          <a:prstGeom prst="rect">
            <a:avLst/>
          </a:prstGeom>
        </p:spPr>
        <p:txBody>
          <a:bodyPr wrap="square" lIns="0" tIns="0" rIns="0" bIns="0" anchor="t">
            <a:spAutoFit/>
          </a:bodyPr>
          <a:lstStyle/>
          <a:p>
            <a:pPr>
              <a:lnSpc>
                <a:spcPts val="1900"/>
              </a:lnSpc>
            </a:pPr>
            <a:r>
              <a:rPr lang="en-US" sz="1400" b="1" dirty="0">
                <a:solidFill>
                  <a:schemeClr val="accent4"/>
                </a:solidFill>
                <a:latin typeface="+mj-lt"/>
                <a:cs typeface="Segoe UI" panose="020B0502040204020203" pitchFamily="34" charset="0"/>
              </a:rPr>
              <a:t>Gender Identity (transgender and non-binary) biases were provided as considered their own separate category</a:t>
            </a:r>
          </a:p>
        </p:txBody>
      </p:sp>
      <p:sp>
        <p:nvSpPr>
          <p:cNvPr id="6" name="TextBox 5">
            <a:extLst>
              <a:ext uri="{FF2B5EF4-FFF2-40B4-BE49-F238E27FC236}">
                <a16:creationId xmlns:a16="http://schemas.microsoft.com/office/drawing/2014/main" id="{55168F26-9912-81B7-DEF9-2D081F645921}"/>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3" name="Chart 2">
            <a:extLst>
              <a:ext uri="{FF2B5EF4-FFF2-40B4-BE49-F238E27FC236}">
                <a16:creationId xmlns:a16="http://schemas.microsoft.com/office/drawing/2014/main" id="{F4A2C50F-6000-494E-9581-DDDB30420F18}"/>
              </a:ext>
            </a:extLst>
          </p:cNvPr>
          <p:cNvGraphicFramePr>
            <a:graphicFrameLocks/>
          </p:cNvGraphicFramePr>
          <p:nvPr>
            <p:extLst>
              <p:ext uri="{D42A27DB-BD31-4B8C-83A1-F6EECF244321}">
                <p14:modId xmlns:p14="http://schemas.microsoft.com/office/powerpoint/2010/main" val="3963436127"/>
              </p:ext>
            </p:extLst>
          </p:nvPr>
        </p:nvGraphicFramePr>
        <p:xfrm>
          <a:off x="514351" y="1103232"/>
          <a:ext cx="11153774" cy="32511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654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906688"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Hypothesis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Null Hypothesis</a:t>
            </a:r>
          </a:p>
        </p:txBody>
      </p:sp>
      <p:sp>
        <p:nvSpPr>
          <p:cNvPr id="38" name="Rectangle 37">
            <a:extLst>
              <a:ext uri="{FF2B5EF4-FFF2-40B4-BE49-F238E27FC236}">
                <a16:creationId xmlns:a16="http://schemas.microsoft.com/office/drawing/2014/main" id="{5ECF613A-FCF5-4CC5-AA46-DABB088D7230}"/>
              </a:ext>
            </a:extLst>
          </p:cNvPr>
          <p:cNvSpPr/>
          <p:nvPr/>
        </p:nvSpPr>
        <p:spPr>
          <a:xfrm>
            <a:off x="906684" y="3007594"/>
            <a:ext cx="4967513" cy="43088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Our Hypothesis on the surface was incorrect. We didn’t see a change to the targeted group based on category. </a:t>
            </a:r>
          </a:p>
        </p:txBody>
      </p:sp>
      <p:sp>
        <p:nvSpPr>
          <p:cNvPr id="40" name="Rectangle 39">
            <a:extLst>
              <a:ext uri="{FF2B5EF4-FFF2-40B4-BE49-F238E27FC236}">
                <a16:creationId xmlns:a16="http://schemas.microsoft.com/office/drawing/2014/main" id="{5842CE6B-862D-4B18-B10B-3436A7D24058}"/>
              </a:ext>
            </a:extLst>
          </p:cNvPr>
          <p:cNvSpPr/>
          <p:nvPr/>
        </p:nvSpPr>
        <p:spPr>
          <a:xfrm>
            <a:off x="6313714" y="3115317"/>
            <a:ext cx="4967505" cy="43088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null hypothesis is also technically incorrect when you look at the details within each category</a:t>
            </a:r>
          </a:p>
        </p:txBody>
      </p:sp>
      <p:sp>
        <p:nvSpPr>
          <p:cNvPr id="43" name="Rectangle 42">
            <a:extLst>
              <a:ext uri="{FF2B5EF4-FFF2-40B4-BE49-F238E27FC236}">
                <a16:creationId xmlns:a16="http://schemas.microsoft.com/office/drawing/2014/main" id="{6173DD7D-A9F5-4D7E-A942-64AE3F48B264}"/>
              </a:ext>
            </a:extLst>
          </p:cNvPr>
          <p:cNvSpPr/>
          <p:nvPr/>
        </p:nvSpPr>
        <p:spPr>
          <a:xfrm>
            <a:off x="906685" y="2150768"/>
            <a:ext cx="4967514" cy="492443"/>
          </a:xfrm>
          <a:prstGeom prst="rect">
            <a:avLst/>
          </a:prstGeom>
        </p:spPr>
        <p:txBody>
          <a:bodyPr wrap="square" lIns="0" tIns="0" rIns="0" bIns="0" anchor="t">
            <a:spAutoFit/>
          </a:bodyPr>
          <a:lstStyle/>
          <a:p>
            <a:r>
              <a:rPr lang="en-US" sz="1600" b="1" dirty="0">
                <a:solidFill>
                  <a:schemeClr val="tx1"/>
                </a:solidFill>
              </a:rPr>
              <a:t>Hate crimes prior to 9/11 targeted a different population group vs post 9/11.</a:t>
            </a:r>
            <a:endParaRPr lang="en-US" sz="1600" b="1"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95967C4C-72D9-469E-BB08-F31A36FBD11D}"/>
              </a:ext>
            </a:extLst>
          </p:cNvPr>
          <p:cNvSpPr/>
          <p:nvPr/>
        </p:nvSpPr>
        <p:spPr>
          <a:xfrm>
            <a:off x="6313715" y="2274506"/>
            <a:ext cx="4967511" cy="246221"/>
          </a:xfrm>
          <a:prstGeom prst="rect">
            <a:avLst/>
          </a:prstGeom>
        </p:spPr>
        <p:txBody>
          <a:bodyPr wrap="square" lIns="0" tIns="0" rIns="0" bIns="0" anchor="t">
            <a:spAutoFit/>
          </a:bodyPr>
          <a:lstStyle/>
          <a:p>
            <a:r>
              <a:rPr lang="en-US" sz="1600" b="1" dirty="0">
                <a:solidFill>
                  <a:schemeClr val="tx1"/>
                </a:solidFill>
              </a:rPr>
              <a:t>There is no change to the targeted population</a:t>
            </a:r>
            <a:endParaRPr lang="en-US" sz="1600" b="1" dirty="0">
              <a:solidFill>
                <a:schemeClr val="tx1">
                  <a:lumMod val="75000"/>
                  <a:lumOff val="25000"/>
                </a:schemeClr>
              </a:solidFill>
              <a:cs typeface="Segoe UI" panose="020B0502040204020203" pitchFamily="34" charset="0"/>
            </a:endParaRPr>
          </a:p>
        </p:txBody>
      </p:sp>
      <p:sp>
        <p:nvSpPr>
          <p:cNvPr id="3" name="TextBox 2">
            <a:extLst>
              <a:ext uri="{FF2B5EF4-FFF2-40B4-BE49-F238E27FC236}">
                <a16:creationId xmlns:a16="http://schemas.microsoft.com/office/drawing/2014/main" id="{C20D0C54-BDD7-B3B8-1060-C1B483E2B8F9}"/>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Findings</a:t>
            </a:r>
            <a:endParaRPr lang="en-US" b="1" dirty="0"/>
          </a:p>
        </p:txBody>
      </p:sp>
      <p:cxnSp>
        <p:nvCxnSpPr>
          <p:cNvPr id="5" name="Straight Connector 4">
            <a:extLst>
              <a:ext uri="{FF2B5EF4-FFF2-40B4-BE49-F238E27FC236}">
                <a16:creationId xmlns:a16="http://schemas.microsoft.com/office/drawing/2014/main" id="{BEA3DC87-BFC5-6664-E133-D83C4CFA3F27}"/>
              </a:ext>
            </a:extLst>
          </p:cNvPr>
          <p:cNvCxnSpPr/>
          <p:nvPr/>
        </p:nvCxnSpPr>
        <p:spPr>
          <a:xfrm>
            <a:off x="1038225" y="2781621"/>
            <a:ext cx="104394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 name="Straight Connector 9">
            <a:extLst>
              <a:ext uri="{FF2B5EF4-FFF2-40B4-BE49-F238E27FC236}">
                <a16:creationId xmlns:a16="http://schemas.microsoft.com/office/drawing/2014/main" id="{4740ACF5-4D2D-DC5B-718F-31EDC9870275}"/>
              </a:ext>
            </a:extLst>
          </p:cNvPr>
          <p:cNvCxnSpPr>
            <a:cxnSpLocks/>
          </p:cNvCxnSpPr>
          <p:nvPr/>
        </p:nvCxnSpPr>
        <p:spPr>
          <a:xfrm>
            <a:off x="6096000" y="1236368"/>
            <a:ext cx="0" cy="2695575"/>
          </a:xfrm>
          <a:prstGeom prst="line">
            <a:avLst/>
          </a:prstGeom>
        </p:spPr>
        <p:style>
          <a:lnRef idx="1">
            <a:schemeClr val="accent5"/>
          </a:lnRef>
          <a:fillRef idx="0">
            <a:schemeClr val="accent5"/>
          </a:fillRef>
          <a:effectRef idx="0">
            <a:schemeClr val="accent5"/>
          </a:effectRef>
          <a:fontRef idx="minor">
            <a:schemeClr val="tx1"/>
          </a:fontRef>
        </p:style>
      </p:cxnSp>
      <p:cxnSp>
        <p:nvCxnSpPr>
          <p:cNvPr id="17" name="Straight Connector 16">
            <a:extLst>
              <a:ext uri="{FF2B5EF4-FFF2-40B4-BE49-F238E27FC236}">
                <a16:creationId xmlns:a16="http://schemas.microsoft.com/office/drawing/2014/main" id="{338A1E09-B589-7BE2-5882-FD84F810F64D}"/>
              </a:ext>
            </a:extLst>
          </p:cNvPr>
          <p:cNvCxnSpPr/>
          <p:nvPr/>
        </p:nvCxnSpPr>
        <p:spPr>
          <a:xfrm>
            <a:off x="1094016" y="3934146"/>
            <a:ext cx="10439400"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Rectangle: Rounded Corners 17">
            <a:extLst>
              <a:ext uri="{FF2B5EF4-FFF2-40B4-BE49-F238E27FC236}">
                <a16:creationId xmlns:a16="http://schemas.microsoft.com/office/drawing/2014/main" id="{7AC74F7B-28D2-79EE-303E-4B561BDEE3DC}"/>
              </a:ext>
            </a:extLst>
          </p:cNvPr>
          <p:cNvSpPr/>
          <p:nvPr/>
        </p:nvSpPr>
        <p:spPr>
          <a:xfrm>
            <a:off x="3612243" y="408176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Conclusion</a:t>
            </a:r>
          </a:p>
        </p:txBody>
      </p:sp>
      <p:sp>
        <p:nvSpPr>
          <p:cNvPr id="19" name="Rectangle 18">
            <a:extLst>
              <a:ext uri="{FF2B5EF4-FFF2-40B4-BE49-F238E27FC236}">
                <a16:creationId xmlns:a16="http://schemas.microsoft.com/office/drawing/2014/main" id="{8202A05A-A093-9658-71CC-757DB51CCF51}"/>
              </a:ext>
            </a:extLst>
          </p:cNvPr>
          <p:cNvSpPr/>
          <p:nvPr/>
        </p:nvSpPr>
        <p:spPr>
          <a:xfrm>
            <a:off x="3005138" y="4881013"/>
            <a:ext cx="6181725"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Upon reviewing the detailed view, we can see that in 2001 there is a spike in Anti-Arab, Anti-Hispanic or Latino and Anti-Islamic (Muslim) hate crimes. </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Post 2001, the Anti-Islamic (Muslim) hate crimes continue to be the second highest targeted religious group. When before 2001 they were fairly close to the other groups. </a:t>
            </a:r>
          </a:p>
        </p:txBody>
      </p:sp>
    </p:spTree>
    <p:extLst>
      <p:ext uri="{BB962C8B-B14F-4D97-AF65-F5344CB8AC3E}">
        <p14:creationId xmlns:p14="http://schemas.microsoft.com/office/powerpoint/2010/main" val="72736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3359751"/>
            <a:ext cx="9144000" cy="138499"/>
          </a:xfrm>
        </p:spPr>
        <p:txBody>
          <a:bodyPr lIns="0" tIns="0" rIns="0" bIns="0" anchor="ctr">
            <a:spAutoFit/>
          </a:bodyPr>
          <a:lstStyle/>
          <a:p>
            <a:r>
              <a:rPr lang="en-US" sz="1000" b="1" dirty="0">
                <a:solidFill>
                  <a:schemeClr val="bg1"/>
                </a:solidFill>
              </a:rPr>
              <a:t>Fin.</a:t>
            </a:r>
            <a:endParaRPr lang="en-US" sz="10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671"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9009"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6347"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2907938" y="2901948"/>
            <a:ext cx="2044686" cy="215444"/>
          </a:xfrm>
          <a:prstGeom prst="rect">
            <a:avLst/>
          </a:prstGeom>
        </p:spPr>
        <p:txBody>
          <a:bodyPr wrap="square" lIns="0" tIns="0" rIns="0" bIns="0">
            <a:spAutoFit/>
          </a:bodyPr>
          <a:lstStyle/>
          <a:p>
            <a:pPr algn="ctr"/>
            <a:r>
              <a:rPr lang="en-US" sz="1400" b="1" dirty="0">
                <a:solidFill>
                  <a:schemeClr val="bg1"/>
                </a:solidFill>
              </a:rPr>
              <a:t>HYPOTHESES </a:t>
            </a:r>
          </a:p>
        </p:txBody>
      </p:sp>
      <p:sp>
        <p:nvSpPr>
          <p:cNvPr id="47" name="Rectangle 46">
            <a:extLst>
              <a:ext uri="{FF2B5EF4-FFF2-40B4-BE49-F238E27FC236}">
                <a16:creationId xmlns:a16="http://schemas.microsoft.com/office/drawing/2014/main" id="{1751D31D-3535-411D-8BAC-95CCC90AB185}"/>
              </a:ext>
            </a:extLst>
          </p:cNvPr>
          <p:cNvSpPr/>
          <p:nvPr/>
        </p:nvSpPr>
        <p:spPr>
          <a:xfrm>
            <a:off x="746535" y="2917337"/>
            <a:ext cx="2031737" cy="215444"/>
          </a:xfrm>
          <a:prstGeom prst="rect">
            <a:avLst/>
          </a:prstGeom>
        </p:spPr>
        <p:txBody>
          <a:bodyPr wrap="square" lIns="0" tIns="0" rIns="0" bIns="0">
            <a:spAutoFit/>
          </a:bodyPr>
          <a:lstStyle/>
          <a:p>
            <a:pPr algn="ctr"/>
            <a:r>
              <a:rPr lang="en-US" sz="1400" b="1" dirty="0">
                <a:solidFill>
                  <a:schemeClr val="bg1"/>
                </a:solidFill>
              </a:rPr>
              <a:t>DATA INTRODUCTION</a:t>
            </a:r>
          </a:p>
        </p:txBody>
      </p:sp>
      <p:sp>
        <p:nvSpPr>
          <p:cNvPr id="48" name="Rectangle 47">
            <a:extLst>
              <a:ext uri="{FF2B5EF4-FFF2-40B4-BE49-F238E27FC236}">
                <a16:creationId xmlns:a16="http://schemas.microsoft.com/office/drawing/2014/main" id="{FA4D735A-8F75-4E2A-8F1A-CC303B0718BA}"/>
              </a:ext>
            </a:extLst>
          </p:cNvPr>
          <p:cNvSpPr/>
          <p:nvPr/>
        </p:nvSpPr>
        <p:spPr>
          <a:xfrm>
            <a:off x="5069341" y="2886560"/>
            <a:ext cx="2044686" cy="246221"/>
          </a:xfrm>
          <a:prstGeom prst="rect">
            <a:avLst/>
          </a:prstGeom>
        </p:spPr>
        <p:txBody>
          <a:bodyPr wrap="square" lIns="0" tIns="0" rIns="0" bIns="0">
            <a:spAutoFit/>
          </a:bodyPr>
          <a:lstStyle/>
          <a:p>
            <a:pPr algn="ctr"/>
            <a:r>
              <a:rPr lang="en-US" sz="1600" b="1" dirty="0">
                <a:solidFill>
                  <a:schemeClr val="bg1"/>
                </a:solidFill>
              </a:rPr>
              <a:t>DATA CLEAN UP</a:t>
            </a:r>
          </a:p>
        </p:txBody>
      </p:sp>
      <p:sp>
        <p:nvSpPr>
          <p:cNvPr id="49" name="Rectangle 48">
            <a:extLst>
              <a:ext uri="{FF2B5EF4-FFF2-40B4-BE49-F238E27FC236}">
                <a16:creationId xmlns:a16="http://schemas.microsoft.com/office/drawing/2014/main" id="{54AB9282-0505-49EB-AABF-998083225E3A}"/>
              </a:ext>
            </a:extLst>
          </p:cNvPr>
          <p:cNvSpPr/>
          <p:nvPr/>
        </p:nvSpPr>
        <p:spPr>
          <a:xfrm>
            <a:off x="7238298" y="2886560"/>
            <a:ext cx="2044686" cy="246221"/>
          </a:xfrm>
          <a:prstGeom prst="rect">
            <a:avLst/>
          </a:prstGeom>
        </p:spPr>
        <p:txBody>
          <a:bodyPr wrap="square" lIns="0" tIns="0" rIns="0" bIns="0">
            <a:spAutoFit/>
          </a:bodyPr>
          <a:lstStyle/>
          <a:p>
            <a:pPr algn="ctr"/>
            <a:r>
              <a:rPr lang="en-US" sz="1600" b="1" dirty="0">
                <a:solidFill>
                  <a:schemeClr val="bg1"/>
                </a:solidFill>
              </a:rPr>
              <a:t>CRIME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409413" y="2886560"/>
            <a:ext cx="2042526" cy="246221"/>
          </a:xfrm>
          <a:prstGeom prst="rect">
            <a:avLst/>
          </a:prstGeom>
        </p:spPr>
        <p:txBody>
          <a:bodyPr wrap="square" lIns="0" tIns="0" rIns="0" bIns="0">
            <a:spAutoFit/>
          </a:bodyPr>
          <a:lstStyle/>
          <a:p>
            <a:pPr algn="ctr"/>
            <a:r>
              <a:rPr lang="en-US" sz="1600" b="1" dirty="0">
                <a:solidFill>
                  <a:schemeClr val="bg1"/>
                </a:solidFill>
              </a:rPr>
              <a:t>ANALYSIS FINDINGS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dive into the aspects of our data, exploring its origin, acquisition methods, and the valuable insights it holds.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present our formulated hypothesis and its corresponding null hypothesis.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walk through our process of data wrangling and cleanup, outlining the steps taken to ensure the reliability of our dataset.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dive into the heart of our analysis, presenting the findings from the exploration of hate crime data.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unveil the key findings derived from our analysis, shedding light on whether our initial hypothesis holds true. .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6021892" y="2254189"/>
            <a:ext cx="457200" cy="457200"/>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5" name="Graphic 4" descr="Document with solid fill">
            <a:extLst>
              <a:ext uri="{FF2B5EF4-FFF2-40B4-BE49-F238E27FC236}">
                <a16:creationId xmlns:a16="http://schemas.microsoft.com/office/drawing/2014/main" id="{49CBDF8A-30FF-387A-9A7A-32563AC6BF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7006" y="2162749"/>
            <a:ext cx="548640" cy="548640"/>
          </a:xfrm>
          <a:prstGeom prst="rect">
            <a:avLst/>
          </a:prstGeom>
        </p:spPr>
      </p:pic>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106455"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7" name="Graphic 6" descr="Questions with solid fill">
            <a:extLst>
              <a:ext uri="{FF2B5EF4-FFF2-40B4-BE49-F238E27FC236}">
                <a16:creationId xmlns:a16="http://schemas.microsoft.com/office/drawing/2014/main" id="{2BCA8B8F-AA37-5109-E496-E3F2DB185F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3009" y="2081658"/>
            <a:ext cx="731520" cy="731520"/>
          </a:xfrm>
          <a:prstGeom prst="rect">
            <a:avLst/>
          </a:prstGeom>
        </p:spPr>
      </p:pic>
      <p:pic>
        <p:nvPicPr>
          <p:cNvPr id="12" name="Graphic 11" descr="Magnifying glass with solid fill">
            <a:extLst>
              <a:ext uri="{FF2B5EF4-FFF2-40B4-BE49-F238E27FC236}">
                <a16:creationId xmlns:a16="http://schemas.microsoft.com/office/drawing/2014/main" id="{B9F566C0-5B43-577D-D995-993407C629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6263" y="2174490"/>
            <a:ext cx="640080" cy="640080"/>
          </a:xfrm>
          <a:prstGeom prst="rect">
            <a:avLst/>
          </a:prstGeom>
        </p:spPr>
      </p:pic>
      <p:sp>
        <p:nvSpPr>
          <p:cNvPr id="13" name="TextBox 12">
            <a:extLst>
              <a:ext uri="{FF2B5EF4-FFF2-40B4-BE49-F238E27FC236}">
                <a16:creationId xmlns:a16="http://schemas.microsoft.com/office/drawing/2014/main" id="{D0D552E8-2EC7-07C1-AFAF-FD0F56A0540A}"/>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Agenda</a:t>
            </a:r>
            <a:endParaRPr lang="en-US" b="1" dirty="0"/>
          </a:p>
        </p:txBody>
      </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4BD28-A6A6-261A-3A42-387F83A598EA}"/>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6EE5C0E3-FEEB-4B88-2E38-7A1BB52FF088}"/>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4D544083-8B4A-A56E-73C9-AA2319BD327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DBAAFEC-672E-E0FC-5CAA-DB64F3F76578}"/>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160E7CD-A033-6E5C-0926-C3BD2186BE7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8CE789-3E1B-6337-5769-A0ABFE7D92D1}"/>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Introduction</a:t>
            </a:r>
            <a:endParaRPr lang="en-US" b="1" dirty="0"/>
          </a:p>
        </p:txBody>
      </p:sp>
      <p:pic>
        <p:nvPicPr>
          <p:cNvPr id="4" name="Picture 3">
            <a:extLst>
              <a:ext uri="{FF2B5EF4-FFF2-40B4-BE49-F238E27FC236}">
                <a16:creationId xmlns:a16="http://schemas.microsoft.com/office/drawing/2014/main" id="{26655613-6407-002F-25FE-C94DD36969CD}"/>
              </a:ext>
            </a:extLst>
          </p:cNvPr>
          <p:cNvPicPr>
            <a:picLocks noChangeAspect="1"/>
          </p:cNvPicPr>
          <p:nvPr/>
        </p:nvPicPr>
        <p:blipFill>
          <a:blip r:embed="rId3"/>
          <a:stretch>
            <a:fillRect/>
          </a:stretch>
        </p:blipFill>
        <p:spPr>
          <a:xfrm>
            <a:off x="5037549" y="5463465"/>
            <a:ext cx="3279754" cy="596319"/>
          </a:xfrm>
          <a:prstGeom prst="rect">
            <a:avLst/>
          </a:prstGeom>
        </p:spPr>
      </p:pic>
      <p:sp>
        <p:nvSpPr>
          <p:cNvPr id="5" name="Rectangle: Rounded Corners 4">
            <a:extLst>
              <a:ext uri="{FF2B5EF4-FFF2-40B4-BE49-F238E27FC236}">
                <a16:creationId xmlns:a16="http://schemas.microsoft.com/office/drawing/2014/main" id="{1934E1C3-89E3-9A27-1CF4-1D58DAF896AC}"/>
              </a:ext>
            </a:extLst>
          </p:cNvPr>
          <p:cNvSpPr/>
          <p:nvPr/>
        </p:nvSpPr>
        <p:spPr>
          <a:xfrm>
            <a:off x="687908" y="1394535"/>
            <a:ext cx="5989518" cy="2062794"/>
          </a:xfrm>
          <a:prstGeom prst="roundRect">
            <a:avLst/>
          </a:prstGeom>
          <a:noFill/>
          <a:ln w="28575">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April 23, 1990, congress passed the HCSA (Hate Crime Statistics Act) requiring the Attorney General to collect data on crimes committed because of the victim's race, religion, disability, sexual orientation, or ethnicity. Since 1992 the </a:t>
            </a:r>
            <a:r>
              <a:rPr lang="en-US" dirty="0" err="1">
                <a:solidFill>
                  <a:schemeClr val="tx1"/>
                </a:solidFill>
              </a:rPr>
              <a:t>DoJ</a:t>
            </a:r>
            <a:r>
              <a:rPr lang="en-US" dirty="0">
                <a:solidFill>
                  <a:schemeClr val="tx1"/>
                </a:solidFill>
              </a:rPr>
              <a:t> through the FBI had jointly published an annual report on hate crime statistics. </a:t>
            </a:r>
          </a:p>
        </p:txBody>
      </p:sp>
      <p:sp>
        <p:nvSpPr>
          <p:cNvPr id="7" name="Rectangle: Rounded Corners 6">
            <a:extLst>
              <a:ext uri="{FF2B5EF4-FFF2-40B4-BE49-F238E27FC236}">
                <a16:creationId xmlns:a16="http://schemas.microsoft.com/office/drawing/2014/main" id="{C0F568B9-1C5E-6E5B-86B9-791F3D18A94B}"/>
              </a:ext>
            </a:extLst>
          </p:cNvPr>
          <p:cNvSpPr/>
          <p:nvPr/>
        </p:nvSpPr>
        <p:spPr>
          <a:xfrm>
            <a:off x="3682667" y="3873456"/>
            <a:ext cx="5989518" cy="1327176"/>
          </a:xfrm>
          <a:prstGeom prst="roundRect">
            <a:avLst/>
          </a:prstGeom>
          <a:noFill/>
          <a:ln w="28575">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Through the FBI’s Crime Data Explorer site, the public can view all published hate crime reports from 1991 through 2022 (being the most recently published report). </a:t>
            </a:r>
          </a:p>
        </p:txBody>
      </p:sp>
    </p:spTree>
    <p:extLst>
      <p:ext uri="{BB962C8B-B14F-4D97-AF65-F5344CB8AC3E}">
        <p14:creationId xmlns:p14="http://schemas.microsoft.com/office/powerpoint/2010/main" val="32566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1A1C4-0609-052C-DDE1-256F3FE2AB9C}"/>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F3D6962E-EC0F-7697-B1C0-830331887004}"/>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8D89AC2A-F757-329D-F8D8-69E9B08E6A0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4F8D4A2-A27E-97B2-077C-E17A137186B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BD40D81-97CE-AEF6-977D-84381459A73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E8A292-352B-B562-6491-E9BDEBB1A2B7}"/>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Introduction</a:t>
            </a:r>
            <a:endParaRPr lang="en-US" b="1" dirty="0"/>
          </a:p>
        </p:txBody>
      </p:sp>
      <p:sp>
        <p:nvSpPr>
          <p:cNvPr id="12" name="Rectangle: Rounded Corners 11">
            <a:extLst>
              <a:ext uri="{FF2B5EF4-FFF2-40B4-BE49-F238E27FC236}">
                <a16:creationId xmlns:a16="http://schemas.microsoft.com/office/drawing/2014/main" id="{F063B2E0-70D6-71DD-1E93-758D835803C2}"/>
              </a:ext>
            </a:extLst>
          </p:cNvPr>
          <p:cNvSpPr/>
          <p:nvPr/>
        </p:nvSpPr>
        <p:spPr>
          <a:xfrm>
            <a:off x="420489" y="1428635"/>
            <a:ext cx="5989518" cy="1327176"/>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downloaded from the CDE a CSV file with all hate crimes reported since 1991. This included over 241,000 rows and 28 columns of data</a:t>
            </a:r>
          </a:p>
        </p:txBody>
      </p:sp>
      <p:sp>
        <p:nvSpPr>
          <p:cNvPr id="2" name="Rectangle: Rounded Corners 1">
            <a:extLst>
              <a:ext uri="{FF2B5EF4-FFF2-40B4-BE49-F238E27FC236}">
                <a16:creationId xmlns:a16="http://schemas.microsoft.com/office/drawing/2014/main" id="{6E38C00B-79E3-265B-313C-1BB01BE2472E}"/>
              </a:ext>
            </a:extLst>
          </p:cNvPr>
          <p:cNvSpPr/>
          <p:nvPr/>
        </p:nvSpPr>
        <p:spPr>
          <a:xfrm>
            <a:off x="3063048" y="3139720"/>
            <a:ext cx="5989518" cy="1327177"/>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file included information on the offender, the victims, the bias’s described in the crimes, and the type of crimes.</a:t>
            </a:r>
          </a:p>
        </p:txBody>
      </p:sp>
      <p:sp>
        <p:nvSpPr>
          <p:cNvPr id="3" name="Rectangle: Rounded Corners 2">
            <a:extLst>
              <a:ext uri="{FF2B5EF4-FFF2-40B4-BE49-F238E27FC236}">
                <a16:creationId xmlns:a16="http://schemas.microsoft.com/office/drawing/2014/main" id="{993B0B91-DF21-00DE-70C2-13A1D17D754D}"/>
              </a:ext>
            </a:extLst>
          </p:cNvPr>
          <p:cNvSpPr/>
          <p:nvPr/>
        </p:nvSpPr>
        <p:spPr>
          <a:xfrm>
            <a:off x="5705606" y="4850807"/>
            <a:ext cx="5989518" cy="1327177"/>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With this data we could evaluate and deduce the change year over year, when crimes spiked and valleyed. Which groups were targeted most often. Any shifts in the bias’s targeted</a:t>
            </a:r>
          </a:p>
        </p:txBody>
      </p:sp>
    </p:spTree>
    <p:extLst>
      <p:ext uri="{BB962C8B-B14F-4D97-AF65-F5344CB8AC3E}">
        <p14:creationId xmlns:p14="http://schemas.microsoft.com/office/powerpoint/2010/main" val="165393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4DFE2-086E-68AE-8BBF-B0DA57219959}"/>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1BB341F5-908D-BF37-811B-F03510386A0E}"/>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1C18C511-0189-87C7-B95E-C104A1A5384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01CCC03-D9CE-DD45-CC2F-43BCA333D6E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1C019CB1-8699-6A0B-94B5-793B7A8B49D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F786E66-6173-49CB-D85A-CC70B450D71D}"/>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Hypothesis</a:t>
            </a:r>
            <a:endParaRPr lang="en-US" b="1" dirty="0"/>
          </a:p>
        </p:txBody>
      </p:sp>
      <p:sp>
        <p:nvSpPr>
          <p:cNvPr id="3" name="Rectangle: Rounded Corners 2">
            <a:extLst>
              <a:ext uri="{FF2B5EF4-FFF2-40B4-BE49-F238E27FC236}">
                <a16:creationId xmlns:a16="http://schemas.microsoft.com/office/drawing/2014/main" id="{70253306-DEAD-E5FC-946A-EA1CEC9C398B}"/>
              </a:ext>
            </a:extLst>
          </p:cNvPr>
          <p:cNvSpPr/>
          <p:nvPr/>
        </p:nvSpPr>
        <p:spPr>
          <a:xfrm>
            <a:off x="764260" y="1366206"/>
            <a:ext cx="4967514" cy="664797"/>
          </a:xfrm>
          <a:prstGeom prst="roundRect">
            <a:avLst/>
          </a:prstGeom>
          <a:solidFill>
            <a:schemeClr val="accent3">
              <a:lumMod val="7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Hypothesis</a:t>
            </a:r>
          </a:p>
        </p:txBody>
      </p:sp>
      <p:sp>
        <p:nvSpPr>
          <p:cNvPr id="6" name="Rectangle: Rounded Corners 5">
            <a:extLst>
              <a:ext uri="{FF2B5EF4-FFF2-40B4-BE49-F238E27FC236}">
                <a16:creationId xmlns:a16="http://schemas.microsoft.com/office/drawing/2014/main" id="{C2265D66-92E3-F54B-A828-E3D249491DCC}"/>
              </a:ext>
            </a:extLst>
          </p:cNvPr>
          <p:cNvSpPr/>
          <p:nvPr/>
        </p:nvSpPr>
        <p:spPr>
          <a:xfrm>
            <a:off x="764260" y="3876493"/>
            <a:ext cx="4967514" cy="664797"/>
          </a:xfrm>
          <a:prstGeom prst="roundRect">
            <a:avLst/>
          </a:prstGeom>
          <a:solidFill>
            <a:schemeClr val="accent3">
              <a:lumMod val="7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Null Hypothesis</a:t>
            </a:r>
          </a:p>
        </p:txBody>
      </p:sp>
      <p:sp>
        <p:nvSpPr>
          <p:cNvPr id="10" name="Rectangle: Rounded Corners 9">
            <a:extLst>
              <a:ext uri="{FF2B5EF4-FFF2-40B4-BE49-F238E27FC236}">
                <a16:creationId xmlns:a16="http://schemas.microsoft.com/office/drawing/2014/main" id="{519C9E53-D880-0CDA-9BE4-8536C89F976C}"/>
              </a:ext>
            </a:extLst>
          </p:cNvPr>
          <p:cNvSpPr/>
          <p:nvPr/>
        </p:nvSpPr>
        <p:spPr>
          <a:xfrm>
            <a:off x="1518250" y="1937711"/>
            <a:ext cx="6003986" cy="1029419"/>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Hate crimes prior to 9/11 targeted a different population group vs post 9/11.</a:t>
            </a:r>
          </a:p>
        </p:txBody>
      </p:sp>
      <p:sp>
        <p:nvSpPr>
          <p:cNvPr id="15" name="Rectangle: Rounded Corners 14">
            <a:extLst>
              <a:ext uri="{FF2B5EF4-FFF2-40B4-BE49-F238E27FC236}">
                <a16:creationId xmlns:a16="http://schemas.microsoft.com/office/drawing/2014/main" id="{C0E32924-2E6A-133C-A90D-97296D05D96A}"/>
              </a:ext>
            </a:extLst>
          </p:cNvPr>
          <p:cNvSpPr/>
          <p:nvPr/>
        </p:nvSpPr>
        <p:spPr>
          <a:xfrm>
            <a:off x="1518249" y="4462375"/>
            <a:ext cx="6003986" cy="1029419"/>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There is no change to the targeted population.</a:t>
            </a:r>
          </a:p>
        </p:txBody>
      </p:sp>
    </p:spTree>
    <p:extLst>
      <p:ext uri="{BB962C8B-B14F-4D97-AF65-F5344CB8AC3E}">
        <p14:creationId xmlns:p14="http://schemas.microsoft.com/office/powerpoint/2010/main" val="169012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19EFE-2951-D33C-EC85-A190615217D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57BC8C25-5DD7-D903-C353-1156626F3536}"/>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B85204EC-F718-5514-F660-3302CC7C945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FB35550-CCF0-C351-3938-15E5321835F1}"/>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14E6CC8-DA54-9E43-CABE-788492F239D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8A4F211-2E2C-34AD-7616-CC4D38D257BD}"/>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Clean Up</a:t>
            </a:r>
            <a:endParaRPr lang="en-US" b="1" dirty="0"/>
          </a:p>
        </p:txBody>
      </p:sp>
      <p:graphicFrame>
        <p:nvGraphicFramePr>
          <p:cNvPr id="5" name="Diagram 4">
            <a:extLst>
              <a:ext uri="{FF2B5EF4-FFF2-40B4-BE49-F238E27FC236}">
                <a16:creationId xmlns:a16="http://schemas.microsoft.com/office/drawing/2014/main" id="{7C019918-014A-9FC2-4D19-CCEFC38F5BA1}"/>
              </a:ext>
            </a:extLst>
          </p:cNvPr>
          <p:cNvGraphicFramePr/>
          <p:nvPr>
            <p:extLst>
              <p:ext uri="{D42A27DB-BD31-4B8C-83A1-F6EECF244321}">
                <p14:modId xmlns:p14="http://schemas.microsoft.com/office/powerpoint/2010/main" val="3946970148"/>
              </p:ext>
            </p:extLst>
          </p:nvPr>
        </p:nvGraphicFramePr>
        <p:xfrm>
          <a:off x="361950" y="966096"/>
          <a:ext cx="11468100" cy="514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155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B945A-57E5-11CA-19C7-A72DF4DF3BE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3B69C851-D43F-93D2-5A15-BA0DB97B21F1}"/>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85A80029-61E0-DCE0-2991-5D4E7EED547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A2A0233-5A7B-6E6C-54D6-46D1CEB2CA9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2E5B7AD-F739-8268-3E4F-5D4B7C0DBD1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59F7238-632F-FA1C-36AB-51145D79C6E5}"/>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Clean Up</a:t>
            </a:r>
            <a:endParaRPr lang="en-US" b="1" dirty="0"/>
          </a:p>
        </p:txBody>
      </p:sp>
      <p:pic>
        <p:nvPicPr>
          <p:cNvPr id="6" name="Graphic 5" descr="Monitor with solid fill">
            <a:extLst>
              <a:ext uri="{FF2B5EF4-FFF2-40B4-BE49-F238E27FC236}">
                <a16:creationId xmlns:a16="http://schemas.microsoft.com/office/drawing/2014/main" id="{5B473A47-F1F9-CA6A-91B9-D7B6311E02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9712" y="2652712"/>
            <a:ext cx="1552575" cy="1552575"/>
          </a:xfrm>
          <a:prstGeom prst="rect">
            <a:avLst/>
          </a:prstGeom>
        </p:spPr>
      </p:pic>
    </p:spTree>
    <p:extLst>
      <p:ext uri="{BB962C8B-B14F-4D97-AF65-F5344CB8AC3E}">
        <p14:creationId xmlns:p14="http://schemas.microsoft.com/office/powerpoint/2010/main" val="44453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A21DF-D573-9A4C-FD85-D5F3577DBBE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1AA16E2-1851-477F-9E19-C2EE58D02787}"/>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45C95FD6-EF0A-CBB3-7F2F-A5AD873042E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B647078D-2687-3439-EC8F-B749D50FF1D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BEB80F9-04F3-3C8E-8B6F-2BF223B996E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8AB039C-F94A-01A5-E333-8854489AA9A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B49578-074C-D30C-2A83-4E620E8E167E}"/>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DB3709-D005-C645-217F-B3BFB9B638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FFA4FB1-9A8A-FE5B-46CF-C2D123499CE7}"/>
              </a:ext>
            </a:extLst>
          </p:cNvPr>
          <p:cNvSpPr/>
          <p:nvPr/>
        </p:nvSpPr>
        <p:spPr>
          <a:xfrm>
            <a:off x="838205" y="5006298"/>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immediately see that there are no changes to the targeted groups post 9/11.</a:t>
            </a:r>
          </a:p>
        </p:txBody>
      </p:sp>
      <p:sp>
        <p:nvSpPr>
          <p:cNvPr id="45" name="Rectangle 44">
            <a:extLst>
              <a:ext uri="{FF2B5EF4-FFF2-40B4-BE49-F238E27FC236}">
                <a16:creationId xmlns:a16="http://schemas.microsoft.com/office/drawing/2014/main" id="{A0B04D8A-A50E-7604-7C0F-B6DB876FB09B}"/>
              </a:ext>
            </a:extLst>
          </p:cNvPr>
          <p:cNvSpPr/>
          <p:nvPr/>
        </p:nvSpPr>
        <p:spPr>
          <a:xfrm>
            <a:off x="838205" y="4748574"/>
            <a:ext cx="2743195" cy="221920"/>
          </a:xfrm>
          <a:prstGeom prst="rect">
            <a:avLst/>
          </a:prstGeom>
        </p:spPr>
        <p:txBody>
          <a:bodyPr wrap="square" lIns="0" tIns="0" rIns="0" bIns="0" anchor="t">
            <a:spAutoFit/>
          </a:bodyPr>
          <a:lstStyle/>
          <a:p>
            <a:pPr>
              <a:lnSpc>
                <a:spcPts val="1900"/>
              </a:lnSpc>
            </a:pPr>
            <a:r>
              <a:rPr lang="en-US" sz="1400" b="1" dirty="0">
                <a:solidFill>
                  <a:schemeClr val="accent5"/>
                </a:solidFill>
                <a:latin typeface="+mj-lt"/>
                <a:cs typeface="Segoe UI" panose="020B0502040204020203" pitchFamily="34" charset="0"/>
              </a:rPr>
              <a:t>Pre &amp; Post 9/11 changes</a:t>
            </a:r>
          </a:p>
        </p:txBody>
      </p:sp>
      <p:sp>
        <p:nvSpPr>
          <p:cNvPr id="46" name="Rectangle 45">
            <a:extLst>
              <a:ext uri="{FF2B5EF4-FFF2-40B4-BE49-F238E27FC236}">
                <a16:creationId xmlns:a16="http://schemas.microsoft.com/office/drawing/2014/main" id="{DFF1D8B0-3980-4660-E503-E18558FAC846}"/>
              </a:ext>
            </a:extLst>
          </p:cNvPr>
          <p:cNvSpPr/>
          <p:nvPr/>
        </p:nvSpPr>
        <p:spPr>
          <a:xfrm>
            <a:off x="4724402" y="5006298"/>
            <a:ext cx="2743195" cy="95436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While we did see an 18% spike in 2001, the bias categories did not suggest a change to the targeted groups. </a:t>
            </a:r>
          </a:p>
        </p:txBody>
      </p:sp>
      <p:sp>
        <p:nvSpPr>
          <p:cNvPr id="48" name="Rectangle 47">
            <a:extLst>
              <a:ext uri="{FF2B5EF4-FFF2-40B4-BE49-F238E27FC236}">
                <a16:creationId xmlns:a16="http://schemas.microsoft.com/office/drawing/2014/main" id="{E446455A-7351-23A7-45BA-664C59B1A2CB}"/>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What came from 2001</a:t>
            </a:r>
          </a:p>
        </p:txBody>
      </p:sp>
      <p:sp>
        <p:nvSpPr>
          <p:cNvPr id="51" name="Rectangle 50">
            <a:extLst>
              <a:ext uri="{FF2B5EF4-FFF2-40B4-BE49-F238E27FC236}">
                <a16:creationId xmlns:a16="http://schemas.microsoft.com/office/drawing/2014/main" id="{045CCA63-4003-3C75-B553-BC3263B75705}"/>
              </a:ext>
            </a:extLst>
          </p:cNvPr>
          <p:cNvSpPr/>
          <p:nvPr/>
        </p:nvSpPr>
        <p:spPr>
          <a:xfrm>
            <a:off x="8610603" y="5128862"/>
            <a:ext cx="2743195" cy="46557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What other conclusions did the data lead us to?</a:t>
            </a:r>
          </a:p>
        </p:txBody>
      </p:sp>
      <p:graphicFrame>
        <p:nvGraphicFramePr>
          <p:cNvPr id="10" name="Chart 9">
            <a:extLst>
              <a:ext uri="{FF2B5EF4-FFF2-40B4-BE49-F238E27FC236}">
                <a16:creationId xmlns:a16="http://schemas.microsoft.com/office/drawing/2014/main" id="{42B08759-993E-15F1-4524-C7BFB58B8237}"/>
              </a:ext>
            </a:extLst>
          </p:cNvPr>
          <p:cNvGraphicFramePr/>
          <p:nvPr>
            <p:extLst>
              <p:ext uri="{D42A27DB-BD31-4B8C-83A1-F6EECF244321}">
                <p14:modId xmlns:p14="http://schemas.microsoft.com/office/powerpoint/2010/main" val="3352849245"/>
              </p:ext>
            </p:extLst>
          </p:nvPr>
        </p:nvGraphicFramePr>
        <p:xfrm>
          <a:off x="0" y="990600"/>
          <a:ext cx="12192000" cy="351366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4B73B3F9-7C08-A749-010F-F5D86B08149E}"/>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spTree>
    <p:extLst>
      <p:ext uri="{BB962C8B-B14F-4D97-AF65-F5344CB8AC3E}">
        <p14:creationId xmlns:p14="http://schemas.microsoft.com/office/powerpoint/2010/main" val="87716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07B72-E12F-297C-379F-EF4A8F98598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18C96D2-A379-1BAC-CE85-D0801A418D0B}"/>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610CC56-8EEF-42FA-7179-C9DA64E615B1}"/>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C377E39E-CFAA-E552-A80D-A62EA4B65CC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52D516C-E14B-6B99-1F7A-A7E7F378A27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0C3579BB-AB62-8705-6CD4-722B5A9831D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63EB98-FD99-36DC-A98E-63C0B0066900}"/>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8039D82-2C83-516E-B932-5CA60AFE7994}"/>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0B392A6-0C80-A10D-0C22-517E10D96A7C}"/>
              </a:ext>
            </a:extLst>
          </p:cNvPr>
          <p:cNvSpPr/>
          <p:nvPr/>
        </p:nvSpPr>
        <p:spPr>
          <a:xfrm>
            <a:off x="838206" y="5128604"/>
            <a:ext cx="2743195" cy="709233"/>
          </a:xfrm>
          <a:prstGeom prst="rect">
            <a:avLst/>
          </a:prstGeom>
        </p:spPr>
        <p:txBody>
          <a:bodyPr wrap="square" lIns="0" tIns="0" rIns="0" bIns="0" anchor="t">
            <a:spAutoFit/>
          </a:bodyPr>
          <a:lstStyle/>
          <a:p>
            <a:pPr>
              <a:lnSpc>
                <a:spcPts val="1900"/>
              </a:lnSpc>
            </a:pPr>
            <a:r>
              <a:rPr lang="en-US" sz="1400" b="1" dirty="0">
                <a:solidFill>
                  <a:schemeClr val="accent2">
                    <a:lumMod val="75000"/>
                  </a:schemeClr>
                </a:solidFill>
                <a:latin typeface="+mj-lt"/>
                <a:cs typeface="Segoe UI" panose="020B0502040204020203" pitchFamily="34" charset="0"/>
              </a:rPr>
              <a:t>We do see an increase in hate crimes in years where there is a presidential election.</a:t>
            </a:r>
          </a:p>
        </p:txBody>
      </p:sp>
      <p:sp>
        <p:nvSpPr>
          <p:cNvPr id="48" name="Rectangle 47">
            <a:extLst>
              <a:ext uri="{FF2B5EF4-FFF2-40B4-BE49-F238E27FC236}">
                <a16:creationId xmlns:a16="http://schemas.microsoft.com/office/drawing/2014/main" id="{0F73DF28-58AC-7084-755E-68F61DDFF1E4}"/>
              </a:ext>
            </a:extLst>
          </p:cNvPr>
          <p:cNvSpPr/>
          <p:nvPr/>
        </p:nvSpPr>
        <p:spPr>
          <a:xfrm>
            <a:off x="4724403" y="4922734"/>
            <a:ext cx="2743195" cy="1196546"/>
          </a:xfrm>
          <a:prstGeom prst="rect">
            <a:avLst/>
          </a:prstGeom>
        </p:spPr>
        <p:txBody>
          <a:bodyPr wrap="square" lIns="0" tIns="0" rIns="0" bIns="0" anchor="t">
            <a:spAutoFit/>
          </a:bodyPr>
          <a:lstStyle/>
          <a:p>
            <a:pPr>
              <a:lnSpc>
                <a:spcPts val="1900"/>
              </a:lnSpc>
            </a:pPr>
            <a:r>
              <a:rPr lang="en-US" sz="1400" b="1" dirty="0">
                <a:solidFill>
                  <a:schemeClr val="accent3"/>
                </a:solidFill>
                <a:latin typeface="+mj-lt"/>
                <a:cs typeface="Segoe UI" panose="020B0502040204020203" pitchFamily="34" charset="0"/>
              </a:rPr>
              <a:t>Lowest year we see in hate crimes since it started being collected is 2014. Since then, there has been a steady increase.</a:t>
            </a:r>
          </a:p>
        </p:txBody>
      </p:sp>
      <p:sp>
        <p:nvSpPr>
          <p:cNvPr id="51" name="Rectangle 50">
            <a:extLst>
              <a:ext uri="{FF2B5EF4-FFF2-40B4-BE49-F238E27FC236}">
                <a16:creationId xmlns:a16="http://schemas.microsoft.com/office/drawing/2014/main" id="{66A504E7-E97B-4B49-94EA-C708CDCDDAE0}"/>
              </a:ext>
            </a:extLst>
          </p:cNvPr>
          <p:cNvSpPr/>
          <p:nvPr/>
        </p:nvSpPr>
        <p:spPr>
          <a:xfrm>
            <a:off x="8610599" y="5006775"/>
            <a:ext cx="2743195" cy="95289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We don’t surpass the hate crime total of 2001 until 2020. After that point hate crimes continue to rise. </a:t>
            </a:r>
          </a:p>
        </p:txBody>
      </p:sp>
      <p:graphicFrame>
        <p:nvGraphicFramePr>
          <p:cNvPr id="5" name="Chart 4">
            <a:extLst>
              <a:ext uri="{FF2B5EF4-FFF2-40B4-BE49-F238E27FC236}">
                <a16:creationId xmlns:a16="http://schemas.microsoft.com/office/drawing/2014/main" id="{0B790A85-97C5-00C1-C10E-A0791B334735}"/>
              </a:ext>
            </a:extLst>
          </p:cNvPr>
          <p:cNvGraphicFramePr>
            <a:graphicFrameLocks/>
          </p:cNvGraphicFramePr>
          <p:nvPr>
            <p:extLst>
              <p:ext uri="{D42A27DB-BD31-4B8C-83A1-F6EECF244321}">
                <p14:modId xmlns:p14="http://schemas.microsoft.com/office/powerpoint/2010/main" val="858354362"/>
              </p:ext>
            </p:extLst>
          </p:nvPr>
        </p:nvGraphicFramePr>
        <p:xfrm>
          <a:off x="-1" y="978408"/>
          <a:ext cx="12191999" cy="353804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AABF143-106C-6455-A3F7-7403115F4E8E}"/>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spTree>
    <p:extLst>
      <p:ext uri="{BB962C8B-B14F-4D97-AF65-F5344CB8AC3E}">
        <p14:creationId xmlns:p14="http://schemas.microsoft.com/office/powerpoint/2010/main" val="300202613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1474</TotalTime>
  <Words>1066</Words>
  <Application>Microsoft Office PowerPoint</Application>
  <PresentationFormat>Widescreen</PresentationFormat>
  <Paragraphs>165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Segoe UI Light</vt:lpstr>
      <vt:lpstr>Office Theme</vt:lpstr>
      <vt:lpstr>Hate Crime Analysis </vt:lpstr>
      <vt:lpstr>Project analysis slide 3</vt:lpstr>
      <vt:lpstr>Project analysis slide 3</vt:lpstr>
      <vt:lpstr>Project analysis slide 3</vt:lpstr>
      <vt:lpstr>Project analysis slide 3</vt:lpstr>
      <vt:lpstr>Project analysis slide 2</vt:lpstr>
      <vt:lpstr>Project analysis slide 2</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8</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 Analysis </dc:title>
  <dc:creator>Steven Carrasquillo-Merly</dc:creator>
  <cp:lastModifiedBy>Steven Carrasquillo-Merly</cp:lastModifiedBy>
  <cp:revision>4</cp:revision>
  <dcterms:created xsi:type="dcterms:W3CDTF">2024-02-06T00:05:32Z</dcterms:created>
  <dcterms:modified xsi:type="dcterms:W3CDTF">2024-02-07T14:29:50Z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