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510" r:id="rId2"/>
    <p:sldId id="596" r:id="rId3"/>
    <p:sldId id="554" r:id="rId4"/>
    <p:sldId id="555" r:id="rId5"/>
    <p:sldId id="557" r:id="rId6"/>
    <p:sldId id="558" r:id="rId7"/>
    <p:sldId id="559" r:id="rId8"/>
    <p:sldId id="560" r:id="rId9"/>
    <p:sldId id="563" r:id="rId10"/>
    <p:sldId id="561" r:id="rId11"/>
    <p:sldId id="565" r:id="rId12"/>
    <p:sldId id="564" r:id="rId13"/>
    <p:sldId id="567" r:id="rId14"/>
    <p:sldId id="568" r:id="rId15"/>
    <p:sldId id="574" r:id="rId16"/>
    <p:sldId id="573" r:id="rId17"/>
    <p:sldId id="572" r:id="rId18"/>
    <p:sldId id="577" r:id="rId19"/>
    <p:sldId id="599" r:id="rId20"/>
    <p:sldId id="598" r:id="rId21"/>
    <p:sldId id="602" r:id="rId22"/>
    <p:sldId id="600" r:id="rId23"/>
    <p:sldId id="603" r:id="rId24"/>
    <p:sldId id="579" r:id="rId25"/>
    <p:sldId id="578" r:id="rId26"/>
    <p:sldId id="586" r:id="rId27"/>
    <p:sldId id="583" r:id="rId28"/>
    <p:sldId id="588" r:id="rId29"/>
    <p:sldId id="582" r:id="rId30"/>
    <p:sldId id="584" r:id="rId31"/>
    <p:sldId id="585" r:id="rId32"/>
    <p:sldId id="589" r:id="rId33"/>
    <p:sldId id="590" r:id="rId34"/>
    <p:sldId id="591" r:id="rId35"/>
    <p:sldId id="592" r:id="rId36"/>
    <p:sldId id="601" r:id="rId37"/>
    <p:sldId id="593" r:id="rId38"/>
    <p:sldId id="595" r:id="rId39"/>
    <p:sldId id="524"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66"/>
    <a:srgbClr val="66FF33"/>
    <a:srgbClr val="0000CC"/>
    <a:srgbClr val="CC3300"/>
    <a:srgbClr val="000066"/>
    <a:srgbClr val="CC9900"/>
    <a:srgbClr val="FFCC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7106" autoAdjust="0"/>
  </p:normalViewPr>
  <p:slideViewPr>
    <p:cSldViewPr showGuides="1">
      <p:cViewPr>
        <p:scale>
          <a:sx n="100" d="100"/>
          <a:sy n="100" d="100"/>
        </p:scale>
        <p:origin x="-1236" y="468"/>
      </p:cViewPr>
      <p:guideLst>
        <p:guide orient="horz" pos="1344"/>
        <p:guide pos="2426"/>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D658A84-4B83-470E-BF82-2861BC89D9B7}" type="datetimeFigureOut">
              <a:rPr lang="zh-CN" altLang="en-US"/>
              <a:pPr>
                <a:defRPr/>
              </a:pPr>
              <a:t>2014/12/10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E9FF949-5717-413A-82E6-8AF89F9C10E5}" type="slidenum">
              <a:rPr lang="zh-CN" altLang="en-US"/>
              <a:pPr>
                <a:defRPr/>
              </a:pPr>
              <a:t>‹#›</a:t>
            </a:fld>
            <a:endParaRPr lang="zh-CN" altLang="en-US"/>
          </a:p>
        </p:txBody>
      </p:sp>
    </p:spTree>
    <p:extLst>
      <p:ext uri="{BB962C8B-B14F-4D97-AF65-F5344CB8AC3E}">
        <p14:creationId xmlns:p14="http://schemas.microsoft.com/office/powerpoint/2010/main" val="2245533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0F47200-2412-4759-8628-89274B24FBF9}" type="datetimeFigureOut">
              <a:rPr lang="zh-CN" altLang="en-US"/>
              <a:pPr>
                <a:defRPr/>
              </a:pPr>
              <a:t>2014/12/10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7DCC77E-483C-4263-AAA5-DB056AD1C856}" type="slidenum">
              <a:rPr lang="zh-CN" altLang="en-US"/>
              <a:pPr>
                <a:defRPr/>
              </a:pPr>
              <a:t>‹#›</a:t>
            </a:fld>
            <a:endParaRPr lang="zh-CN" altLang="en-US"/>
          </a:p>
        </p:txBody>
      </p:sp>
    </p:spTree>
    <p:extLst>
      <p:ext uri="{BB962C8B-B14F-4D97-AF65-F5344CB8AC3E}">
        <p14:creationId xmlns:p14="http://schemas.microsoft.com/office/powerpoint/2010/main" val="1988144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3</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7</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11</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15</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19</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24</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27</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30</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918D3B-E607-4FBC-81EE-637C0CE44941}" type="slidenum">
              <a:rPr lang="zh-CN" altLang="en-US" sz="1200"/>
              <a:pPr algn="r"/>
              <a:t>34</a:t>
            </a:fld>
            <a:endParaRPr lang="en-US" altLang="zh-CN" sz="120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85800" y="2130425"/>
            <a:ext cx="7772400" cy="1470025"/>
          </a:xfrm>
        </p:spPr>
        <p:txBody>
          <a:bodyPr/>
          <a:lstStyle>
            <a:lvl1pPr algn="ctr">
              <a:defRPr sz="4000"/>
            </a:lvl1pPr>
          </a:lstStyle>
          <a:p>
            <a:r>
              <a:rPr lang="zh-CN" altLang="en-US"/>
              <a:t>单击此处编辑母版标题样式</a:t>
            </a:r>
          </a:p>
        </p:txBody>
      </p:sp>
      <p:sp>
        <p:nvSpPr>
          <p:cNvPr id="4100" name="Rectangle 4"/>
          <p:cNvSpPr>
            <a:spLocks noGrp="1" noChangeArrowheads="1"/>
          </p:cNvSpPr>
          <p:nvPr>
            <p:ph type="subTitle" idx="1"/>
          </p:nvPr>
        </p:nvSpPr>
        <p:spPr>
          <a:xfrm>
            <a:off x="1371600" y="3886200"/>
            <a:ext cx="6400800" cy="1752600"/>
          </a:xfrm>
        </p:spPr>
        <p:txBody>
          <a:bodyPr/>
          <a:lstStyle>
            <a:lvl1pPr marL="0" indent="0" algn="ctr">
              <a:buFontTx/>
              <a:buNone/>
              <a:defRPr sz="2800">
                <a:solidFill>
                  <a:schemeClr val="bg1"/>
                </a:solidFill>
              </a:defRPr>
            </a:lvl1pPr>
          </a:lstStyle>
          <a:p>
            <a:r>
              <a:rPr lang="zh-CN" altLang="en-US"/>
              <a:t>单击此处编辑母版副标题样式</a:t>
            </a:r>
          </a:p>
        </p:txBody>
      </p:sp>
      <p:pic>
        <p:nvPicPr>
          <p:cNvPr id="5" name="图片 2" descr="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灯片编号占位符 3"/>
          <p:cNvSpPr txBox="1">
            <a:spLocks noGrp="1"/>
          </p:cNvSpPr>
          <p:nvPr userDrawn="1"/>
        </p:nvSpPr>
        <p:spPr bwMode="gray">
          <a:xfrm>
            <a:off x="7885113" y="6237288"/>
            <a:ext cx="838200" cy="261937"/>
          </a:xfrm>
          <a:prstGeom prst="rect">
            <a:avLst/>
          </a:prstGeom>
          <a:noFill/>
          <a:ln w="9525">
            <a:noFill/>
            <a:miter lim="800000"/>
            <a:headEnd/>
            <a:tailEnd/>
          </a:ln>
        </p:spPr>
        <p:txBody>
          <a:bodyPr/>
          <a:lstStyle/>
          <a:p>
            <a:pPr>
              <a:defRPr/>
            </a:pPr>
            <a:fld id="{8E10AFCB-AB13-4E1D-A679-E1E21E4449D7}" type="slidenum">
              <a:rPr lang="zh-CN" altLang="en-US" sz="1000">
                <a:latin typeface="Comic Sans MS" pitchFamily="66" charset="0"/>
              </a:rPr>
              <a:pPr>
                <a:defRPr/>
              </a:pPr>
              <a:t>‹#›</a:t>
            </a:fld>
            <a:endParaRPr lang="en-US" altLang="zh-CN" sz="1000" dirty="0">
              <a:latin typeface="Comic Sans MS" pitchFamily="66" charset="0"/>
            </a:endParaRPr>
          </a:p>
        </p:txBody>
      </p:sp>
      <p:sp>
        <p:nvSpPr>
          <p:cNvPr id="2" name="标题 1"/>
          <p:cNvSpPr>
            <a:spLocks noGrp="1"/>
          </p:cNvSpPr>
          <p:nvPr>
            <p:ph type="title"/>
          </p:nvPr>
        </p:nvSpPr>
        <p:spPr>
          <a:xfrm>
            <a:off x="1115616" y="332656"/>
            <a:ext cx="7488832" cy="648072"/>
          </a:xfrm>
        </p:spPr>
        <p:txBody>
          <a:bodyPr>
            <a:normAutofit/>
          </a:bodyPr>
          <a:lstStyle>
            <a:lvl1pPr>
              <a:defRPr sz="2800" b="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3" name="灯片编号占位符 3"/>
          <p:cNvSpPr txBox="1">
            <a:spLocks noGrp="1"/>
          </p:cNvSpPr>
          <p:nvPr userDrawn="1"/>
        </p:nvSpPr>
        <p:spPr bwMode="gray">
          <a:xfrm>
            <a:off x="7885113" y="6237288"/>
            <a:ext cx="838200" cy="261937"/>
          </a:xfrm>
          <a:prstGeom prst="rect">
            <a:avLst/>
          </a:prstGeom>
          <a:noFill/>
          <a:ln w="9525">
            <a:noFill/>
            <a:miter lim="800000"/>
            <a:headEnd/>
            <a:tailEnd/>
          </a:ln>
        </p:spPr>
        <p:txBody>
          <a:bodyPr/>
          <a:lstStyle/>
          <a:p>
            <a:pPr>
              <a:defRPr/>
            </a:pPr>
            <a:fld id="{87C48A9D-D259-4117-922F-47D4EDC2C7ED}" type="slidenum">
              <a:rPr lang="zh-CN" altLang="en-US" sz="1000">
                <a:latin typeface="Comic Sans MS" pitchFamily="66" charset="0"/>
              </a:rPr>
              <a:pPr>
                <a:defRPr/>
              </a:pPr>
              <a:t>‹#›</a:t>
            </a:fld>
            <a:endParaRPr lang="en-US" altLang="zh-CN" sz="1000" dirty="0">
              <a:latin typeface="Comic Sans MS" pitchFamily="66" charset="0"/>
            </a:endParaRPr>
          </a:p>
        </p:txBody>
      </p:sp>
      <p:sp>
        <p:nvSpPr>
          <p:cNvPr id="2" name="标题 1"/>
          <p:cNvSpPr>
            <a:spLocks noGrp="1"/>
          </p:cNvSpPr>
          <p:nvPr>
            <p:ph type="title"/>
          </p:nvPr>
        </p:nvSpPr>
        <p:spPr>
          <a:xfrm>
            <a:off x="1115616" y="332656"/>
            <a:ext cx="7488832" cy="648072"/>
          </a:xfrm>
        </p:spPr>
        <p:txBody>
          <a:bodyPr>
            <a:normAutofit/>
          </a:bodyPr>
          <a:lstStyle>
            <a:lvl1pPr>
              <a:defRPr sz="2800" b="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106"/>
          <p:cNvSpPr>
            <a:spLocks noChangeArrowheads="1"/>
          </p:cNvSpPr>
          <p:nvPr/>
        </p:nvSpPr>
        <p:spPr bwMode="gray">
          <a:xfrm>
            <a:off x="0" y="333375"/>
            <a:ext cx="9144000" cy="647700"/>
          </a:xfrm>
          <a:prstGeom prst="rect">
            <a:avLst/>
          </a:prstGeom>
          <a:solidFill>
            <a:schemeClr val="accent1"/>
          </a:solidFill>
          <a:ln w="9525">
            <a:noFill/>
            <a:miter lim="800000"/>
            <a:headEnd/>
            <a:tailEnd/>
          </a:ln>
          <a:effectLst/>
        </p:spPr>
        <p:txBody>
          <a:bodyPr wrap="none" anchor="ctr"/>
          <a:lstStyle/>
          <a:p>
            <a:pPr algn="just">
              <a:defRPr/>
            </a:pPr>
            <a:endParaRPr lang="zh-CN" altLang="en-US">
              <a:latin typeface="Arial" pitchFamily="34" charset="0"/>
            </a:endParaRPr>
          </a:p>
        </p:txBody>
      </p:sp>
      <p:sp>
        <p:nvSpPr>
          <p:cNvPr id="9" name="Oval 111"/>
          <p:cNvSpPr>
            <a:spLocks noChangeArrowheads="1"/>
          </p:cNvSpPr>
          <p:nvPr/>
        </p:nvSpPr>
        <p:spPr bwMode="gray">
          <a:xfrm>
            <a:off x="250825" y="260350"/>
            <a:ext cx="828675" cy="857250"/>
          </a:xfrm>
          <a:prstGeom prst="ellipse">
            <a:avLst/>
          </a:prstGeom>
          <a:blipFill dpi="0" rotWithShape="1">
            <a:blip r:embed="rId5" cstate="print"/>
            <a:srcRect/>
            <a:stretch>
              <a:fillRect/>
            </a:stretch>
          </a:blipFill>
          <a:ln w="9525">
            <a:noFill/>
            <a:round/>
            <a:headEnd/>
            <a:tailEnd/>
          </a:ln>
          <a:effectLst/>
        </p:spPr>
        <p:txBody>
          <a:bodyPr wrap="none" anchor="ctr"/>
          <a:lstStyle/>
          <a:p>
            <a:pPr algn="just">
              <a:defRPr/>
            </a:pPr>
            <a:endParaRPr lang="zh-CN" altLang="en-US">
              <a:latin typeface="Arial" pitchFamily="34" charset="0"/>
            </a:endParaRPr>
          </a:p>
        </p:txBody>
      </p:sp>
      <p:sp>
        <p:nvSpPr>
          <p:cNvPr id="1029" name="标题占位符 1"/>
          <p:cNvSpPr>
            <a:spLocks noGrp="1"/>
          </p:cNvSpPr>
          <p:nvPr>
            <p:ph type="title"/>
          </p:nvPr>
        </p:nvSpPr>
        <p:spPr bwMode="auto">
          <a:xfrm>
            <a:off x="1116013" y="333375"/>
            <a:ext cx="8027987"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 name="灯片编号占位符 3"/>
          <p:cNvSpPr txBox="1">
            <a:spLocks noGrp="1"/>
          </p:cNvSpPr>
          <p:nvPr/>
        </p:nvSpPr>
        <p:spPr bwMode="gray">
          <a:xfrm>
            <a:off x="7885113" y="6237288"/>
            <a:ext cx="838200" cy="261937"/>
          </a:xfrm>
          <a:prstGeom prst="rect">
            <a:avLst/>
          </a:prstGeom>
          <a:noFill/>
          <a:ln w="9525">
            <a:noFill/>
            <a:miter lim="800000"/>
            <a:headEnd/>
            <a:tailEnd/>
          </a:ln>
        </p:spPr>
        <p:txBody>
          <a:bodyPr/>
          <a:lstStyle/>
          <a:p>
            <a:pPr>
              <a:defRPr/>
            </a:pPr>
            <a:fld id="{FFB708D8-4815-4FF4-A6C3-4C8019A27F07}" type="slidenum">
              <a:rPr lang="zh-CN" altLang="en-US" sz="1000">
                <a:latin typeface="Comic Sans MS" pitchFamily="66" charset="0"/>
              </a:rPr>
              <a:pPr>
                <a:defRPr/>
              </a:pPr>
              <a:t>‹#›</a:t>
            </a:fld>
            <a:endParaRPr lang="en-US" altLang="zh-CN" sz="1000"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750" r:id="rId1"/>
    <p:sldLayoutId id="2147483735" r:id="rId2"/>
    <p:sldLayoutId id="2147483736" r:id="rId3"/>
  </p:sldLayoutIdLst>
  <p:txStyles>
    <p:titleStyle>
      <a:lvl1pPr algn="l" rtl="0" eaLnBrk="0" fontAlgn="base" hangingPunct="0">
        <a:spcBef>
          <a:spcPct val="0"/>
        </a:spcBef>
        <a:spcAft>
          <a:spcPct val="0"/>
        </a:spcAft>
        <a:defRPr sz="2400" b="1" kern="1200">
          <a:solidFill>
            <a:schemeClr val="bg1"/>
          </a:solidFill>
          <a:latin typeface="华文中宋" pitchFamily="2" charset="-122"/>
          <a:ea typeface="华文中宋" pitchFamily="2" charset="-122"/>
          <a:cs typeface="+mj-cs"/>
        </a:defRPr>
      </a:lvl1pPr>
      <a:lvl2pPr algn="l" rtl="0" eaLnBrk="0" fontAlgn="base" hangingPunct="0">
        <a:spcBef>
          <a:spcPct val="0"/>
        </a:spcBef>
        <a:spcAft>
          <a:spcPct val="0"/>
        </a:spcAft>
        <a:defRPr sz="2400" b="1">
          <a:solidFill>
            <a:schemeClr val="bg1"/>
          </a:solidFill>
          <a:latin typeface="华文中宋" pitchFamily="2" charset="-122"/>
          <a:ea typeface="华文中宋" pitchFamily="2" charset="-122"/>
        </a:defRPr>
      </a:lvl2pPr>
      <a:lvl3pPr algn="l" rtl="0" eaLnBrk="0" fontAlgn="base" hangingPunct="0">
        <a:spcBef>
          <a:spcPct val="0"/>
        </a:spcBef>
        <a:spcAft>
          <a:spcPct val="0"/>
        </a:spcAft>
        <a:defRPr sz="2400" b="1">
          <a:solidFill>
            <a:schemeClr val="bg1"/>
          </a:solidFill>
          <a:latin typeface="华文中宋" pitchFamily="2" charset="-122"/>
          <a:ea typeface="华文中宋" pitchFamily="2" charset="-122"/>
        </a:defRPr>
      </a:lvl3pPr>
      <a:lvl4pPr algn="l" rtl="0" eaLnBrk="0" fontAlgn="base" hangingPunct="0">
        <a:spcBef>
          <a:spcPct val="0"/>
        </a:spcBef>
        <a:spcAft>
          <a:spcPct val="0"/>
        </a:spcAft>
        <a:defRPr sz="2400" b="1">
          <a:solidFill>
            <a:schemeClr val="bg1"/>
          </a:solidFill>
          <a:latin typeface="华文中宋" pitchFamily="2" charset="-122"/>
          <a:ea typeface="华文中宋" pitchFamily="2" charset="-122"/>
        </a:defRPr>
      </a:lvl4pPr>
      <a:lvl5pPr algn="l" rtl="0" eaLnBrk="0" fontAlgn="base" hangingPunct="0">
        <a:spcBef>
          <a:spcPct val="0"/>
        </a:spcBef>
        <a:spcAft>
          <a:spcPct val="0"/>
        </a:spcAft>
        <a:defRPr sz="2400" b="1">
          <a:solidFill>
            <a:schemeClr val="bg1"/>
          </a:solidFill>
          <a:latin typeface="华文中宋" pitchFamily="2" charset="-122"/>
          <a:ea typeface="华文中宋"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3.jpeg"/><Relationship Id="rId5" Type="http://schemas.openxmlformats.org/officeDocument/2006/relationships/image" Target="../media/image11.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491880" y="2492896"/>
            <a:ext cx="5328593" cy="1440160"/>
          </a:xfrm>
        </p:spPr>
        <p:txBody>
          <a:bodyPr/>
          <a:lstStyle/>
          <a:p>
            <a:pPr algn="r"/>
            <a:r>
              <a:rPr lang="zh-CN" altLang="en-US" sz="2800" dirty="0" smtClean="0">
                <a:solidFill>
                  <a:schemeClr val="tx1"/>
                </a:solidFill>
                <a:latin typeface="微软雅黑" pitchFamily="34" charset="-122"/>
                <a:ea typeface="微软雅黑" pitchFamily="34" charset="-122"/>
              </a:rPr>
              <a:t>大数据系列课程之</a:t>
            </a:r>
            <a:r>
              <a:rPr lang="en-US" altLang="zh-CN" smtClean="0">
                <a:solidFill>
                  <a:schemeClr val="tx1"/>
                </a:solidFill>
                <a:latin typeface="微软雅黑" pitchFamily="34" charset="-122"/>
                <a:ea typeface="微软雅黑" pitchFamily="34" charset="-122"/>
              </a:rPr>
              <a:t/>
            </a:r>
            <a:br>
              <a:rPr lang="en-US" altLang="zh-CN" smtClean="0">
                <a:solidFill>
                  <a:schemeClr val="tx1"/>
                </a:solidFill>
                <a:latin typeface="微软雅黑" pitchFamily="34" charset="-122"/>
                <a:ea typeface="微软雅黑" pitchFamily="34" charset="-122"/>
              </a:rPr>
            </a:br>
            <a:r>
              <a:rPr lang="en-US" altLang="zh-CN" sz="3200" smtClean="0">
                <a:solidFill>
                  <a:schemeClr val="tx1"/>
                </a:solidFill>
                <a:latin typeface="微软雅黑" pitchFamily="34" charset="-122"/>
                <a:ea typeface="微软雅黑" pitchFamily="34" charset="-122"/>
              </a:rPr>
              <a:t>Flume&amp;Sqoop</a:t>
            </a:r>
            <a:r>
              <a:rPr lang="zh-CN" altLang="en-US" sz="3200" smtClean="0">
                <a:solidFill>
                  <a:schemeClr val="tx1"/>
                </a:solidFill>
                <a:latin typeface="微软雅黑" pitchFamily="34" charset="-122"/>
                <a:ea typeface="微软雅黑" pitchFamily="34" charset="-122"/>
              </a:rPr>
              <a:t>技术与使用</a:t>
            </a:r>
            <a:endParaRPr lang="zh-CN" altLang="en-US" sz="3200" dirty="0">
              <a:solidFill>
                <a:schemeClr val="tx1"/>
              </a:solidFill>
              <a:latin typeface="微软雅黑" pitchFamily="34" charset="-122"/>
              <a:ea typeface="微软雅黑" pitchFamily="34" charset="-122"/>
            </a:endParaRPr>
          </a:p>
        </p:txBody>
      </p:sp>
      <p:sp>
        <p:nvSpPr>
          <p:cNvPr id="6" name="副标题 5"/>
          <p:cNvSpPr>
            <a:spLocks noGrp="1"/>
          </p:cNvSpPr>
          <p:nvPr>
            <p:ph type="subTitle" idx="1"/>
          </p:nvPr>
        </p:nvSpPr>
        <p:spPr>
          <a:xfrm>
            <a:off x="5148064" y="4509120"/>
            <a:ext cx="3744416" cy="1080120"/>
          </a:xfrm>
        </p:spPr>
        <p:txBody>
          <a:bodyPr/>
          <a:lstStyle/>
          <a:p>
            <a:pPr algn="r"/>
            <a:r>
              <a:rPr lang="zh-CN" altLang="en-US" sz="2000" dirty="0">
                <a:solidFill>
                  <a:schemeClr val="tx1"/>
                </a:solidFill>
              </a:rPr>
              <a:t>福建新大陆软件工程有限公司</a:t>
            </a:r>
            <a:endParaRPr lang="en-US" altLang="zh-CN" sz="2000" dirty="0">
              <a:solidFill>
                <a:schemeClr val="tx1"/>
              </a:solidFill>
            </a:endParaRPr>
          </a:p>
          <a:p>
            <a:pPr algn="r"/>
            <a:r>
              <a:rPr lang="zh-CN" altLang="en-US" sz="2000" dirty="0" smtClean="0">
                <a:solidFill>
                  <a:schemeClr val="tx1"/>
                </a:solidFill>
              </a:rPr>
              <a:t>研究院南京中心</a:t>
            </a:r>
            <a:endParaRPr lang="en-US" altLang="zh-CN" sz="2000" dirty="0" smtClean="0">
              <a:solidFill>
                <a:schemeClr val="tx1"/>
              </a:solidFill>
            </a:endParaRPr>
          </a:p>
          <a:p>
            <a:pPr algn="r"/>
            <a:r>
              <a:rPr lang="en-US" altLang="zh-CN" sz="2000" dirty="0" smtClean="0">
                <a:solidFill>
                  <a:schemeClr val="tx1"/>
                </a:solidFill>
                <a:latin typeface="微软雅黑" pitchFamily="34" charset="-122"/>
                <a:ea typeface="微软雅黑" pitchFamily="34" charset="-122"/>
              </a:rPr>
              <a:t>2014</a:t>
            </a:r>
            <a:r>
              <a:rPr lang="zh-CN" altLang="en-US" sz="2000" dirty="0" smtClean="0">
                <a:solidFill>
                  <a:schemeClr val="tx1"/>
                </a:solidFill>
                <a:latin typeface="微软雅黑" pitchFamily="34" charset="-122"/>
                <a:ea typeface="微软雅黑" pitchFamily="34" charset="-122"/>
              </a:rPr>
              <a:t>年</a:t>
            </a:r>
            <a:r>
              <a:rPr lang="en-US" altLang="zh-CN" sz="2000" dirty="0" smtClean="0">
                <a:solidFill>
                  <a:schemeClr val="tx1"/>
                </a:solidFill>
                <a:latin typeface="微软雅黑" pitchFamily="34" charset="-122"/>
                <a:ea typeface="微软雅黑" pitchFamily="34" charset="-122"/>
              </a:rPr>
              <a:t>11</a:t>
            </a:r>
            <a:r>
              <a:rPr lang="zh-CN" altLang="en-US" sz="2000" dirty="0">
                <a:solidFill>
                  <a:schemeClr val="tx1"/>
                </a:solidFill>
              </a:rPr>
              <a:t>月</a:t>
            </a:r>
            <a:endParaRPr lang="en-US" altLang="zh-CN" sz="2000" dirty="0" smtClean="0">
              <a:solidFill>
                <a:schemeClr val="tx1"/>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13" y="3789040"/>
            <a:ext cx="2151459" cy="581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配置</a:t>
            </a:r>
            <a:r>
              <a:rPr lang="en-US" altLang="zh-CN" dirty="0" smtClean="0"/>
              <a:t>-</a:t>
            </a:r>
            <a:r>
              <a:rPr lang="zh-CN" altLang="en-US" dirty="0" smtClean="0"/>
              <a:t>可用组件</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54" y="1700808"/>
            <a:ext cx="393480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55" y="3356992"/>
            <a:ext cx="393480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504" y="2821335"/>
            <a:ext cx="166584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可选</a:t>
            </a:r>
            <a:r>
              <a:rPr lang="en-US" altLang="zh-CN" dirty="0" smtClean="0"/>
              <a:t>Source</a:t>
            </a:r>
            <a:endParaRPr lang="zh-CN" altLang="en-US" dirty="0"/>
          </a:p>
        </p:txBody>
      </p:sp>
      <p:sp>
        <p:nvSpPr>
          <p:cNvPr id="10" name="TextBox 9"/>
          <p:cNvSpPr txBox="1"/>
          <p:nvPr/>
        </p:nvSpPr>
        <p:spPr>
          <a:xfrm>
            <a:off x="107504" y="1196752"/>
            <a:ext cx="179408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可选</a:t>
            </a:r>
            <a:r>
              <a:rPr lang="en-US" altLang="zh-CN" dirty="0" smtClean="0"/>
              <a:t>Channel</a:t>
            </a:r>
            <a:endParaRPr lang="zh-CN" altLang="en-US" dirty="0"/>
          </a:p>
        </p:txBody>
      </p:sp>
      <p:sp>
        <p:nvSpPr>
          <p:cNvPr id="7" name="TextBox 6"/>
          <p:cNvSpPr txBox="1"/>
          <p:nvPr/>
        </p:nvSpPr>
        <p:spPr>
          <a:xfrm>
            <a:off x="4499992" y="1043444"/>
            <a:ext cx="1383712"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可选</a:t>
            </a:r>
            <a:r>
              <a:rPr lang="en-US" altLang="zh-CN" dirty="0" smtClean="0"/>
              <a:t>Sink</a:t>
            </a:r>
            <a:endParaRPr lang="zh-CN" alt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340768"/>
            <a:ext cx="428396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568" y="4000103"/>
            <a:ext cx="42354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427984" y="3563724"/>
            <a:ext cx="264046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可选</a:t>
            </a:r>
            <a:r>
              <a:rPr lang="en-US" altLang="zh-CN" dirty="0" err="1" smtClean="0"/>
              <a:t>ChannelSelector</a:t>
            </a:r>
            <a:endParaRPr lang="zh-CN" altLang="en-US" dirty="0"/>
          </a:p>
        </p:txBody>
      </p:sp>
      <p:sp>
        <p:nvSpPr>
          <p:cNvPr id="12" name="TextBox 11"/>
          <p:cNvSpPr txBox="1"/>
          <p:nvPr/>
        </p:nvSpPr>
        <p:spPr>
          <a:xfrm>
            <a:off x="4427984" y="4859868"/>
            <a:ext cx="2422458"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可选</a:t>
            </a:r>
            <a:r>
              <a:rPr lang="en-US" altLang="zh-CN" dirty="0" err="1" smtClean="0"/>
              <a:t>SinkProcessor</a:t>
            </a:r>
            <a:endParaRPr lang="zh-CN" altLang="en-US" dirty="0"/>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283671"/>
            <a:ext cx="4283968"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云形标注 3"/>
          <p:cNvSpPr/>
          <p:nvPr/>
        </p:nvSpPr>
        <p:spPr>
          <a:xfrm>
            <a:off x="1979712" y="1484784"/>
            <a:ext cx="1080120" cy="288032"/>
          </a:xfrm>
          <a:prstGeom prst="cloudCallou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solidFill>
                  <a:srgbClr val="FF0000"/>
                </a:solidFill>
              </a:rPr>
              <a:t>高效</a:t>
            </a:r>
            <a:endParaRPr lang="zh-CN" altLang="en-US" sz="1200" dirty="0">
              <a:ln>
                <a:solidFill>
                  <a:schemeClr val="tx1"/>
                </a:solidFill>
              </a:ln>
              <a:solidFill>
                <a:srgbClr val="FF0000"/>
              </a:solidFill>
            </a:endParaRPr>
          </a:p>
        </p:txBody>
      </p:sp>
      <p:sp>
        <p:nvSpPr>
          <p:cNvPr id="17" name="云形标注 16"/>
          <p:cNvSpPr/>
          <p:nvPr/>
        </p:nvSpPr>
        <p:spPr>
          <a:xfrm>
            <a:off x="1979712" y="1908076"/>
            <a:ext cx="1080120" cy="288032"/>
          </a:xfrm>
          <a:prstGeom prst="cloudCallou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a:solidFill>
                    <a:schemeClr val="tx1"/>
                  </a:solidFill>
                </a:ln>
                <a:solidFill>
                  <a:srgbClr val="FF0000"/>
                </a:solidFill>
              </a:rPr>
              <a:t>安全</a:t>
            </a:r>
            <a:endParaRPr lang="zh-CN" altLang="en-US" dirty="0">
              <a:ln>
                <a:solidFill>
                  <a:schemeClr val="tx1"/>
                </a:solidFill>
              </a:ln>
              <a:solidFill>
                <a:srgbClr val="FF0000"/>
              </a:solidFill>
            </a:endParaRPr>
          </a:p>
        </p:txBody>
      </p:sp>
      <p:sp>
        <p:nvSpPr>
          <p:cNvPr id="15" name="云形标注 14"/>
          <p:cNvSpPr/>
          <p:nvPr/>
        </p:nvSpPr>
        <p:spPr>
          <a:xfrm>
            <a:off x="6228184" y="908720"/>
            <a:ext cx="1296144" cy="432048"/>
          </a:xfrm>
          <a:prstGeom prst="cloudCallou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n>
                  <a:solidFill>
                    <a:schemeClr val="tx1"/>
                  </a:solidFill>
                </a:ln>
                <a:solidFill>
                  <a:srgbClr val="FF0000"/>
                </a:solidFill>
                <a:latin typeface="华文仿宋" panose="02010600040101010101" pitchFamily="2" charset="-122"/>
                <a:ea typeface="华文仿宋" panose="02010600040101010101" pitchFamily="2" charset="-122"/>
              </a:rPr>
              <a:t>丢弃</a:t>
            </a:r>
            <a:r>
              <a:rPr lang="zh-CN" altLang="en-US" sz="1200" dirty="0" smtClean="0">
                <a:ln>
                  <a:solidFill>
                    <a:schemeClr val="tx1"/>
                  </a:solidFill>
                </a:ln>
                <a:solidFill>
                  <a:srgbClr val="FF0000"/>
                </a:solidFill>
                <a:latin typeface="华文仿宋" panose="02010600040101010101" pitchFamily="2" charset="-122"/>
                <a:ea typeface="华文仿宋" panose="02010600040101010101" pitchFamily="2" charset="-122"/>
              </a:rPr>
              <a:t>数据</a:t>
            </a:r>
            <a:endParaRPr lang="zh-CN" altLang="en-US" sz="1400" dirty="0">
              <a:ln>
                <a:solidFill>
                  <a:schemeClr val="tx1"/>
                </a:solidFill>
              </a:ln>
              <a:solidFill>
                <a:srgbClr val="FF0000"/>
              </a:solidFill>
              <a:latin typeface="华文仿宋" panose="02010600040101010101" pitchFamily="2" charset="-122"/>
              <a:ea typeface="华文仿宋" panose="02010600040101010101" pitchFamily="2" charset="-122"/>
            </a:endParaRPr>
          </a:p>
        </p:txBody>
      </p:sp>
      <p:sp>
        <p:nvSpPr>
          <p:cNvPr id="16" name="云形标注 15"/>
          <p:cNvSpPr/>
          <p:nvPr/>
        </p:nvSpPr>
        <p:spPr>
          <a:xfrm>
            <a:off x="5220072" y="1412776"/>
            <a:ext cx="1080120" cy="360040"/>
          </a:xfrm>
          <a:prstGeom prst="cloudCallout">
            <a:avLst>
              <a:gd name="adj1" fmla="val 63824"/>
              <a:gd name="adj2" fmla="val 73082"/>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latin typeface="华文宋体" panose="02010600040101010101" pitchFamily="2" charset="-122"/>
                <a:ea typeface="华文宋体" panose="02010600040101010101" pitchFamily="2" charset="-122"/>
              </a:rPr>
              <a:t>跨</a:t>
            </a:r>
            <a:r>
              <a:rPr lang="en-US" altLang="zh-CN" sz="1200" dirty="0" smtClean="0">
                <a:ln>
                  <a:solidFill>
                    <a:schemeClr val="tx1"/>
                  </a:solidFill>
                </a:ln>
                <a:noFill/>
                <a:latin typeface="华文宋体" panose="02010600040101010101" pitchFamily="2" charset="-122"/>
                <a:ea typeface="华文宋体" panose="02010600040101010101" pitchFamily="2" charset="-122"/>
              </a:rPr>
              <a:t>Agent</a:t>
            </a:r>
            <a:endParaRPr lang="zh-CN" altLang="en-US" sz="1200" dirty="0">
              <a:ln>
                <a:solidFill>
                  <a:schemeClr val="tx1"/>
                </a:solidFill>
              </a:ln>
              <a:noFill/>
              <a:latin typeface="华文宋体" panose="02010600040101010101" pitchFamily="2" charset="-122"/>
              <a:ea typeface="华文宋体" panose="02010600040101010101" pitchFamily="2" charset="-122"/>
            </a:endParaRPr>
          </a:p>
        </p:txBody>
      </p:sp>
      <p:sp>
        <p:nvSpPr>
          <p:cNvPr id="18" name="云形标注 17"/>
          <p:cNvSpPr/>
          <p:nvPr/>
        </p:nvSpPr>
        <p:spPr>
          <a:xfrm>
            <a:off x="6738268" y="1772816"/>
            <a:ext cx="1290116" cy="279276"/>
          </a:xfrm>
          <a:prstGeom prst="cloudCallout">
            <a:avLst>
              <a:gd name="adj1" fmla="val -58044"/>
              <a:gd name="adj2" fmla="val 32487"/>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noFill/>
              </a:rPr>
              <a:t>HDFS</a:t>
            </a:r>
            <a:r>
              <a:rPr lang="zh-CN" altLang="en-US" sz="1200" dirty="0" smtClean="0">
                <a:ln>
                  <a:solidFill>
                    <a:schemeClr val="tx1"/>
                  </a:solidFill>
                </a:ln>
                <a:noFill/>
              </a:rPr>
              <a:t>输出</a:t>
            </a:r>
            <a:endParaRPr lang="zh-CN" altLang="en-US" dirty="0">
              <a:ln>
                <a:solidFill>
                  <a:schemeClr val="tx1"/>
                </a:solidFill>
              </a:ln>
              <a:noFill/>
            </a:endParaRPr>
          </a:p>
        </p:txBody>
      </p:sp>
      <p:sp>
        <p:nvSpPr>
          <p:cNvPr id="19" name="云形标注 18"/>
          <p:cNvSpPr/>
          <p:nvPr/>
        </p:nvSpPr>
        <p:spPr>
          <a:xfrm>
            <a:off x="4788024" y="1916832"/>
            <a:ext cx="1512168" cy="296788"/>
          </a:xfrm>
          <a:prstGeom prst="cloudCallout">
            <a:avLst>
              <a:gd name="adj1" fmla="val 58533"/>
              <a:gd name="adj2" fmla="val 62500"/>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n>
                  <a:solidFill>
                    <a:schemeClr val="tx1"/>
                  </a:solidFill>
                </a:ln>
                <a:noFill/>
              </a:rPr>
              <a:t>Hbase</a:t>
            </a:r>
            <a:r>
              <a:rPr lang="zh-CN" altLang="en-US" sz="1200" dirty="0" smtClean="0">
                <a:ln>
                  <a:solidFill>
                    <a:schemeClr val="tx1"/>
                  </a:solidFill>
                </a:ln>
                <a:noFill/>
              </a:rPr>
              <a:t>输出</a:t>
            </a:r>
            <a:endParaRPr lang="zh-CN" altLang="en-US" dirty="0">
              <a:ln>
                <a:solidFill>
                  <a:schemeClr val="tx1"/>
                </a:solidFill>
              </a:ln>
              <a:noFill/>
            </a:endParaRPr>
          </a:p>
        </p:txBody>
      </p:sp>
      <p:sp>
        <p:nvSpPr>
          <p:cNvPr id="20" name="云形标注 19"/>
          <p:cNvSpPr/>
          <p:nvPr/>
        </p:nvSpPr>
        <p:spPr>
          <a:xfrm>
            <a:off x="2123728" y="2924944"/>
            <a:ext cx="1152128" cy="432048"/>
          </a:xfrm>
          <a:prstGeom prst="cloudCallout">
            <a:avLst>
              <a:gd name="adj1" fmla="val -47288"/>
              <a:gd name="adj2" fmla="val 66027"/>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noFill/>
              </a:rPr>
              <a:t>Avro</a:t>
            </a:r>
            <a:r>
              <a:rPr lang="zh-CN" altLang="en-US" sz="1200" dirty="0" smtClean="0">
                <a:ln>
                  <a:solidFill>
                    <a:schemeClr val="tx1"/>
                  </a:solidFill>
                </a:ln>
                <a:noFill/>
              </a:rPr>
              <a:t>接收端</a:t>
            </a:r>
            <a:endParaRPr lang="zh-CN" altLang="en-US" dirty="0">
              <a:ln>
                <a:solidFill>
                  <a:schemeClr val="tx1"/>
                </a:solidFill>
              </a:ln>
              <a:noFill/>
            </a:endParaRPr>
          </a:p>
        </p:txBody>
      </p:sp>
      <p:sp>
        <p:nvSpPr>
          <p:cNvPr id="21" name="云形标注 20"/>
          <p:cNvSpPr/>
          <p:nvPr/>
        </p:nvSpPr>
        <p:spPr>
          <a:xfrm>
            <a:off x="971600" y="3573016"/>
            <a:ext cx="1008112" cy="355079"/>
          </a:xfrm>
          <a:prstGeom prst="cloudCallout">
            <a:avLst>
              <a:gd name="adj1" fmla="val 50219"/>
              <a:gd name="adj2" fmla="val 73230"/>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调用系统命令</a:t>
            </a:r>
            <a:endParaRPr lang="zh-CN" altLang="en-US" sz="1200" dirty="0">
              <a:ln>
                <a:solidFill>
                  <a:schemeClr val="tx1"/>
                </a:solidFill>
              </a:ln>
              <a:noFill/>
            </a:endParaRPr>
          </a:p>
        </p:txBody>
      </p:sp>
      <p:sp>
        <p:nvSpPr>
          <p:cNvPr id="22" name="云形标注 21"/>
          <p:cNvSpPr/>
          <p:nvPr/>
        </p:nvSpPr>
        <p:spPr>
          <a:xfrm>
            <a:off x="827584" y="4077072"/>
            <a:ext cx="1074001" cy="440258"/>
          </a:xfrm>
          <a:prstGeom prst="cloudCallout">
            <a:avLst>
              <a:gd name="adj1" fmla="val 58631"/>
              <a:gd name="adj2" fmla="val 117886"/>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扫本地目录</a:t>
            </a:r>
            <a:endParaRPr lang="zh-CN" altLang="en-US" dirty="0">
              <a:ln>
                <a:solidFill>
                  <a:schemeClr val="tx1"/>
                </a:solidFill>
              </a:ln>
              <a:noFill/>
            </a:endParaRPr>
          </a:p>
        </p:txBody>
      </p:sp>
      <p:sp>
        <p:nvSpPr>
          <p:cNvPr id="23" name="云形标注 22"/>
          <p:cNvSpPr/>
          <p:nvPr/>
        </p:nvSpPr>
        <p:spPr>
          <a:xfrm>
            <a:off x="7020272" y="3645024"/>
            <a:ext cx="792088" cy="216024"/>
          </a:xfrm>
          <a:prstGeom prst="cloudCallout">
            <a:avLst>
              <a:gd name="adj1" fmla="val -62200"/>
              <a:gd name="adj2" fmla="val 143630"/>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备份</a:t>
            </a:r>
            <a:endParaRPr lang="zh-CN" altLang="en-US" dirty="0">
              <a:ln>
                <a:solidFill>
                  <a:schemeClr val="tx1"/>
                </a:solidFill>
              </a:ln>
              <a:noFill/>
            </a:endParaRPr>
          </a:p>
        </p:txBody>
      </p:sp>
      <p:sp>
        <p:nvSpPr>
          <p:cNvPr id="24" name="云形标注 23"/>
          <p:cNvSpPr/>
          <p:nvPr/>
        </p:nvSpPr>
        <p:spPr>
          <a:xfrm>
            <a:off x="5676209" y="3861048"/>
            <a:ext cx="840007" cy="357559"/>
          </a:xfrm>
          <a:prstGeom prst="cloudCallout">
            <a:avLst>
              <a:gd name="adj1" fmla="val 49016"/>
              <a:gd name="adj2" fmla="val 64631"/>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多路输出</a:t>
            </a:r>
            <a:endParaRPr lang="zh-CN" altLang="en-US" dirty="0">
              <a:ln>
                <a:solidFill>
                  <a:schemeClr val="tx1"/>
                </a:solidFill>
              </a:ln>
              <a:noFill/>
            </a:endParaRPr>
          </a:p>
        </p:txBody>
      </p:sp>
      <p:sp>
        <p:nvSpPr>
          <p:cNvPr id="25" name="云形标注 24"/>
          <p:cNvSpPr/>
          <p:nvPr/>
        </p:nvSpPr>
        <p:spPr>
          <a:xfrm>
            <a:off x="6876256" y="4941168"/>
            <a:ext cx="1224136" cy="342503"/>
          </a:xfrm>
          <a:prstGeom prst="cloudCallout">
            <a:avLst>
              <a:gd name="adj1" fmla="val -53202"/>
              <a:gd name="adj2" fmla="val 129244"/>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故障迁移</a:t>
            </a:r>
            <a:endParaRPr lang="zh-CN" altLang="en-US" dirty="0">
              <a:ln>
                <a:solidFill>
                  <a:schemeClr val="tx1"/>
                </a:solidFill>
              </a:ln>
              <a:noFill/>
            </a:endParaRPr>
          </a:p>
        </p:txBody>
      </p:sp>
      <p:sp>
        <p:nvSpPr>
          <p:cNvPr id="26" name="云形标注 25"/>
          <p:cNvSpPr/>
          <p:nvPr/>
        </p:nvSpPr>
        <p:spPr>
          <a:xfrm>
            <a:off x="5639213" y="5373216"/>
            <a:ext cx="877003" cy="360040"/>
          </a:xfrm>
          <a:prstGeom prst="cloudCallout">
            <a:avLst>
              <a:gd name="adj1" fmla="val 53021"/>
              <a:gd name="adj2" fmla="val 64616"/>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n>
                  <a:solidFill>
                    <a:schemeClr val="tx1"/>
                  </a:solidFill>
                </a:ln>
                <a:noFill/>
              </a:rPr>
              <a:t>负载均衡</a:t>
            </a:r>
            <a:endParaRPr lang="zh-CN" altLang="en-US" dirty="0">
              <a:ln>
                <a:solidFill>
                  <a:schemeClr val="tx1"/>
                </a:solidFill>
              </a:ln>
              <a:noFill/>
            </a:endParaRPr>
          </a:p>
        </p:txBody>
      </p:sp>
    </p:spTree>
    <p:extLst>
      <p:ext uri="{BB962C8B-B14F-4D97-AF65-F5344CB8AC3E}">
        <p14:creationId xmlns:p14="http://schemas.microsoft.com/office/powerpoint/2010/main" val="90320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a:t>Flume</a:t>
            </a:r>
            <a:r>
              <a:rPr lang="zh-CN" altLang="en-US" sz="2400" smtClean="0"/>
              <a:t>配置方法</a:t>
            </a:r>
            <a:endParaRPr lang="zh-CN" altLang="en-US" sz="2400" dirty="0"/>
          </a:p>
        </p:txBody>
      </p:sp>
      <p:sp>
        <p:nvSpPr>
          <p:cNvPr id="5127" name="Rectangle 16"/>
          <p:cNvSpPr>
            <a:spLocks noChangeArrowheads="1"/>
          </p:cNvSpPr>
          <p:nvPr/>
        </p:nvSpPr>
        <p:spPr bwMode="auto">
          <a:xfrm>
            <a:off x="3203575" y="3716834"/>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关键参数说明</a:t>
            </a: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Flume</a:t>
            </a:r>
            <a:r>
              <a:rPr lang="zh-CN" altLang="en-US" sz="2400" smtClean="0"/>
              <a:t>基本原理</a:t>
            </a:r>
            <a:endParaRPr lang="zh-CN" altLang="en-US" sz="2400" dirty="0"/>
          </a:p>
        </p:txBody>
      </p:sp>
      <p:sp>
        <p:nvSpPr>
          <p:cNvPr id="13"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a:t>
            </a:r>
            <a:r>
              <a:rPr lang="zh-CN" altLang="en-US" sz="2400"/>
              <a:t>方法与故障分析</a:t>
            </a:r>
            <a:endParaRPr lang="zh-CN" altLang="en-US" sz="2400" dirty="0"/>
          </a:p>
        </p:txBody>
      </p:sp>
      <p:sp>
        <p:nvSpPr>
          <p:cNvPr id="11" name="Rectangle 16"/>
          <p:cNvSpPr>
            <a:spLocks noChangeArrowheads="1"/>
          </p:cNvSpPr>
          <p:nvPr/>
        </p:nvSpPr>
        <p:spPr bwMode="auto">
          <a:xfrm>
            <a:off x="3203573" y="5445026"/>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综合案例</a:t>
            </a:r>
            <a:endParaRPr lang="zh-CN" altLang="en-US" sz="2400" dirty="0"/>
          </a:p>
        </p:txBody>
      </p:sp>
    </p:spTree>
    <p:extLst>
      <p:ext uri="{BB962C8B-B14F-4D97-AF65-F5344CB8AC3E}">
        <p14:creationId xmlns:p14="http://schemas.microsoft.com/office/powerpoint/2010/main" val="2862450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关键</a:t>
            </a:r>
            <a:r>
              <a:rPr lang="zh-CN" altLang="en-US" smtClean="0"/>
              <a:t>参数说明</a:t>
            </a:r>
            <a:endParaRPr lang="zh-CN" altLang="en-US" dirty="0"/>
          </a:p>
        </p:txBody>
      </p:sp>
      <p:sp>
        <p:nvSpPr>
          <p:cNvPr id="4" name="TextBox 3"/>
          <p:cNvSpPr txBox="1"/>
          <p:nvPr/>
        </p:nvSpPr>
        <p:spPr>
          <a:xfrm>
            <a:off x="395536" y="1052736"/>
            <a:ext cx="2598788" cy="276999"/>
          </a:xfrm>
          <a:prstGeom prst="rect">
            <a:avLst/>
          </a:prstGeom>
          <a:noFill/>
        </p:spPr>
        <p:txBody>
          <a:bodyPr wrap="none" rtlCol="0">
            <a:spAutoFit/>
          </a:bodyPr>
          <a:lstStyle/>
          <a:p>
            <a:r>
              <a:rPr lang="en-US" altLang="zh-CN" sz="1200" dirty="0" err="1" smtClean="0"/>
              <a:t>SpoolDirectorySource</a:t>
            </a:r>
            <a:r>
              <a:rPr lang="zh-CN" altLang="en-US" sz="1200" dirty="0" smtClean="0"/>
              <a:t>扫描本地目录</a:t>
            </a:r>
            <a:endParaRPr lang="zh-CN" altLang="en-US" sz="1200" dirty="0"/>
          </a:p>
        </p:txBody>
      </p:sp>
      <p:graphicFrame>
        <p:nvGraphicFramePr>
          <p:cNvPr id="5" name="表格 4"/>
          <p:cNvGraphicFramePr>
            <a:graphicFrameLocks noGrp="1"/>
          </p:cNvGraphicFramePr>
          <p:nvPr>
            <p:extLst>
              <p:ext uri="{D42A27DB-BD31-4B8C-83A1-F6EECF244321}">
                <p14:modId xmlns:p14="http://schemas.microsoft.com/office/powerpoint/2010/main" val="1903484094"/>
              </p:ext>
            </p:extLst>
          </p:nvPr>
        </p:nvGraphicFramePr>
        <p:xfrm>
          <a:off x="251520" y="1386039"/>
          <a:ext cx="8568951" cy="1754929"/>
        </p:xfrm>
        <a:graphic>
          <a:graphicData uri="http://schemas.openxmlformats.org/drawingml/2006/table">
            <a:tbl>
              <a:tblPr firstRow="1" firstCol="1" bandRow="1">
                <a:tableStyleId>{5C22544A-7EE6-4342-B048-85BDC9FD1C3A}</a:tableStyleId>
              </a:tblPr>
              <a:tblGrid>
                <a:gridCol w="2856317"/>
                <a:gridCol w="1282922"/>
                <a:gridCol w="4429712"/>
              </a:tblGrid>
              <a:tr h="136373">
                <a:tc>
                  <a:txBody>
                    <a:bodyPr/>
                    <a:lstStyle/>
                    <a:p>
                      <a:pPr>
                        <a:spcAft>
                          <a:spcPts val="0"/>
                        </a:spcAft>
                      </a:pPr>
                      <a:r>
                        <a:rPr lang="zh-CN" sz="800" kern="100" dirty="0">
                          <a:effectLst/>
                        </a:rPr>
                        <a:t>属性名称</a:t>
                      </a:r>
                      <a:endParaRPr lang="zh-CN" sz="800" kern="100" dirty="0">
                        <a:effectLst/>
                        <a:latin typeface="宋体"/>
                        <a:cs typeface="宋体"/>
                      </a:endParaRPr>
                    </a:p>
                  </a:txBody>
                  <a:tcPr marL="27665" marR="44264" marT="5533" marB="5533" anchor="ctr"/>
                </a:tc>
                <a:tc>
                  <a:txBody>
                    <a:bodyPr/>
                    <a:lstStyle/>
                    <a:p>
                      <a:pPr>
                        <a:spcAft>
                          <a:spcPts val="0"/>
                        </a:spcAft>
                      </a:pPr>
                      <a:r>
                        <a:rPr lang="zh-CN" sz="800" kern="100">
                          <a:effectLst/>
                        </a:rPr>
                        <a:t>默认值</a:t>
                      </a:r>
                      <a:endParaRPr lang="zh-CN" sz="800" kern="100">
                        <a:effectLst/>
                        <a:latin typeface="宋体"/>
                        <a:cs typeface="宋体"/>
                      </a:endParaRPr>
                    </a:p>
                  </a:txBody>
                  <a:tcPr marL="27665" marR="44264" marT="5533" marB="5533" anchor="ctr"/>
                </a:tc>
                <a:tc>
                  <a:txBody>
                    <a:bodyPr/>
                    <a:lstStyle/>
                    <a:p>
                      <a:pPr>
                        <a:spcAft>
                          <a:spcPts val="0"/>
                        </a:spcAft>
                      </a:pPr>
                      <a:r>
                        <a:rPr lang="zh-CN" sz="800" kern="100">
                          <a:effectLst/>
                        </a:rPr>
                        <a:t>描述</a:t>
                      </a:r>
                      <a:endParaRPr lang="zh-CN" sz="800" kern="100">
                        <a:effectLst/>
                        <a:latin typeface="宋体"/>
                        <a:cs typeface="宋体"/>
                      </a:endParaRPr>
                    </a:p>
                  </a:txBody>
                  <a:tcPr marL="27665" marR="44264" marT="5533" marB="5533" anchor="ctr"/>
                </a:tc>
              </a:tr>
              <a:tr h="136373">
                <a:tc>
                  <a:txBody>
                    <a:bodyPr/>
                    <a:lstStyle/>
                    <a:p>
                      <a:pPr>
                        <a:spcAft>
                          <a:spcPts val="0"/>
                        </a:spcAft>
                      </a:pPr>
                      <a:r>
                        <a:rPr lang="en-US" sz="800" kern="100" dirty="0" err="1">
                          <a:effectLst/>
                        </a:rPr>
                        <a:t>spoolDir</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a:t>
                      </a:r>
                      <a:endParaRPr lang="zh-CN" sz="800" kern="100">
                        <a:effectLst/>
                        <a:latin typeface="宋体"/>
                        <a:cs typeface="宋体"/>
                      </a:endParaRPr>
                    </a:p>
                  </a:txBody>
                  <a:tcPr marL="27665" marR="44264" marT="5533" marB="5533" anchor="ctr"/>
                </a:tc>
                <a:tc>
                  <a:txBody>
                    <a:bodyPr/>
                    <a:lstStyle/>
                    <a:p>
                      <a:pPr>
                        <a:spcAft>
                          <a:spcPts val="0"/>
                        </a:spcAft>
                      </a:pPr>
                      <a:r>
                        <a:rPr lang="zh-CN" sz="800" kern="100">
                          <a:effectLst/>
                        </a:rPr>
                        <a:t>读取目录</a:t>
                      </a:r>
                      <a:endParaRPr lang="zh-CN" sz="800" kern="100">
                        <a:effectLst/>
                        <a:latin typeface="宋体"/>
                        <a:cs typeface="宋体"/>
                      </a:endParaRPr>
                    </a:p>
                  </a:txBody>
                  <a:tcPr marL="27665" marR="44264" marT="5533" marB="5533" anchor="ctr"/>
                </a:tc>
              </a:tr>
              <a:tr h="136644">
                <a:tc>
                  <a:txBody>
                    <a:bodyPr/>
                    <a:lstStyle/>
                    <a:p>
                      <a:pPr>
                        <a:spcAft>
                          <a:spcPts val="0"/>
                        </a:spcAft>
                      </a:pPr>
                      <a:r>
                        <a:rPr lang="en-US" sz="800" kern="100" dirty="0" err="1">
                          <a:effectLst/>
                        </a:rPr>
                        <a:t>deletePolicy</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never</a:t>
                      </a:r>
                      <a:endParaRPr lang="zh-CN" sz="800" kern="100">
                        <a:effectLst/>
                        <a:latin typeface="宋体"/>
                        <a:cs typeface="宋体"/>
                      </a:endParaRPr>
                    </a:p>
                  </a:txBody>
                  <a:tcPr marL="27665" marR="44264" marT="5533" marB="5533" anchor="ctr"/>
                </a:tc>
                <a:tc>
                  <a:txBody>
                    <a:bodyPr/>
                    <a:lstStyle/>
                    <a:p>
                      <a:pPr>
                        <a:spcAft>
                          <a:spcPts val="0"/>
                        </a:spcAft>
                      </a:pPr>
                      <a:r>
                        <a:rPr lang="zh-CN" sz="800" kern="100" dirty="0">
                          <a:effectLst/>
                        </a:rPr>
                        <a:t>删除完成的文件</a:t>
                      </a:r>
                      <a:r>
                        <a:rPr lang="en-US" sz="800" kern="100" dirty="0" smtClean="0">
                          <a:effectLst/>
                        </a:rPr>
                        <a:t>:</a:t>
                      </a:r>
                      <a:r>
                        <a:rPr lang="en-US" sz="800" kern="100" dirty="0">
                          <a:effectLst/>
                        </a:rPr>
                        <a:t> never</a:t>
                      </a:r>
                      <a:r>
                        <a:rPr lang="zh-CN" sz="800" kern="100" dirty="0" smtClean="0">
                          <a:effectLst/>
                        </a:rPr>
                        <a:t>永不</a:t>
                      </a:r>
                      <a:r>
                        <a:rPr lang="en-US" altLang="zh-CN" sz="800" kern="100" baseline="0" dirty="0" smtClean="0">
                          <a:effectLst/>
                        </a:rPr>
                        <a:t> </a:t>
                      </a:r>
                      <a:r>
                        <a:rPr lang="en-US" sz="800" kern="100" dirty="0" smtClean="0">
                          <a:effectLst/>
                        </a:rPr>
                        <a:t>immediate</a:t>
                      </a:r>
                      <a:r>
                        <a:rPr lang="zh-CN" sz="800" kern="100" dirty="0">
                          <a:effectLst/>
                        </a:rPr>
                        <a:t>立刻删除</a:t>
                      </a:r>
                      <a:endParaRPr lang="zh-CN" sz="800" kern="100" dirty="0">
                        <a:effectLst/>
                        <a:latin typeface="宋体"/>
                        <a:cs typeface="宋体"/>
                      </a:endParaRPr>
                    </a:p>
                  </a:txBody>
                  <a:tcPr marL="27665" marR="44264" marT="5533" marB="5533" anchor="ctr"/>
                </a:tc>
              </a:tr>
              <a:tr h="136373">
                <a:tc>
                  <a:txBody>
                    <a:bodyPr/>
                    <a:lstStyle/>
                    <a:p>
                      <a:pPr>
                        <a:spcAft>
                          <a:spcPts val="0"/>
                        </a:spcAft>
                      </a:pPr>
                      <a:r>
                        <a:rPr lang="en-US" sz="800" kern="100" dirty="0" err="1">
                          <a:effectLst/>
                        </a:rPr>
                        <a:t>ignorePattern</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a:t>
                      </a:r>
                      <a:endParaRPr lang="zh-CN" sz="800" kern="100">
                        <a:effectLst/>
                        <a:latin typeface="宋体"/>
                        <a:cs typeface="宋体"/>
                      </a:endParaRPr>
                    </a:p>
                  </a:txBody>
                  <a:tcPr marL="27665" marR="44264" marT="5533" marB="5533" anchor="ctr"/>
                </a:tc>
                <a:tc>
                  <a:txBody>
                    <a:bodyPr/>
                    <a:lstStyle/>
                    <a:p>
                      <a:pPr>
                        <a:spcAft>
                          <a:spcPts val="0"/>
                        </a:spcAft>
                      </a:pPr>
                      <a:r>
                        <a:rPr lang="zh-CN" sz="800" kern="100" dirty="0">
                          <a:effectLst/>
                        </a:rPr>
                        <a:t>过滤符合正则表达式的文件。</a:t>
                      </a:r>
                      <a:endParaRPr lang="zh-CN" sz="800" kern="100" dirty="0">
                        <a:effectLst/>
                        <a:latin typeface="宋体"/>
                        <a:cs typeface="宋体"/>
                      </a:endParaRPr>
                    </a:p>
                  </a:txBody>
                  <a:tcPr marL="27665" marR="44264" marT="5533" marB="5533" anchor="ctr"/>
                </a:tc>
              </a:tr>
              <a:tr h="263515">
                <a:tc>
                  <a:txBody>
                    <a:bodyPr/>
                    <a:lstStyle/>
                    <a:p>
                      <a:pPr>
                        <a:spcAft>
                          <a:spcPts val="0"/>
                        </a:spcAft>
                      </a:pPr>
                      <a:r>
                        <a:rPr lang="en-US" sz="800" kern="100" dirty="0" err="1">
                          <a:effectLst/>
                        </a:rPr>
                        <a:t>consumeOrder</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oldest</a:t>
                      </a:r>
                      <a:endParaRPr lang="zh-CN" sz="800" kern="100">
                        <a:effectLst/>
                        <a:latin typeface="宋体"/>
                        <a:cs typeface="宋体"/>
                      </a:endParaRPr>
                    </a:p>
                  </a:txBody>
                  <a:tcPr marL="27665" marR="44264" marT="5533" marB="5533" anchor="ctr"/>
                </a:tc>
                <a:tc>
                  <a:txBody>
                    <a:bodyPr/>
                    <a:lstStyle/>
                    <a:p>
                      <a:pPr>
                        <a:spcAft>
                          <a:spcPts val="0"/>
                        </a:spcAft>
                      </a:pPr>
                      <a:r>
                        <a:rPr lang="zh-CN" sz="800" kern="100" dirty="0">
                          <a:effectLst/>
                        </a:rPr>
                        <a:t>客户自定义目录下文件读取方式</a:t>
                      </a:r>
                      <a:r>
                        <a:rPr lang="en-US" sz="800" kern="100" dirty="0" smtClean="0">
                          <a:effectLst/>
                        </a:rPr>
                        <a:t>:oldest </a:t>
                      </a:r>
                      <a:r>
                        <a:rPr lang="zh-CN" sz="800" kern="100" dirty="0">
                          <a:effectLst/>
                        </a:rPr>
                        <a:t>读取最旧的</a:t>
                      </a:r>
                      <a:r>
                        <a:rPr lang="zh-CN" sz="800" kern="100" dirty="0" smtClean="0">
                          <a:effectLst/>
                        </a:rPr>
                        <a:t>文件</a:t>
                      </a:r>
                      <a:r>
                        <a:rPr lang="en-US" sz="800" kern="100" dirty="0" smtClean="0">
                          <a:effectLst/>
                        </a:rPr>
                        <a:t>youngest</a:t>
                      </a:r>
                      <a:r>
                        <a:rPr lang="en-US" sz="800" kern="100" dirty="0">
                          <a:effectLst/>
                        </a:rPr>
                        <a:t>  </a:t>
                      </a:r>
                      <a:r>
                        <a:rPr lang="zh-CN" sz="800" kern="100" dirty="0">
                          <a:effectLst/>
                        </a:rPr>
                        <a:t>读取最新的</a:t>
                      </a:r>
                      <a:r>
                        <a:rPr lang="zh-CN" sz="800" kern="100" dirty="0" smtClean="0">
                          <a:effectLst/>
                        </a:rPr>
                        <a:t>文件</a:t>
                      </a:r>
                      <a:r>
                        <a:rPr lang="en-US" sz="800" kern="100" dirty="0" smtClean="0">
                          <a:effectLst/>
                        </a:rPr>
                        <a:t>random </a:t>
                      </a:r>
                      <a:r>
                        <a:rPr lang="zh-CN" sz="800" kern="100" dirty="0">
                          <a:effectLst/>
                        </a:rPr>
                        <a:t>随机读取文件</a:t>
                      </a:r>
                      <a:endParaRPr lang="zh-CN" sz="800" kern="100" dirty="0">
                        <a:effectLst/>
                        <a:latin typeface="宋体"/>
                        <a:cs typeface="宋体"/>
                      </a:endParaRPr>
                    </a:p>
                  </a:txBody>
                  <a:tcPr marL="27665" marR="44264" marT="5533" marB="5533" anchor="ctr"/>
                </a:tc>
              </a:tr>
              <a:tr h="136373">
                <a:tc>
                  <a:txBody>
                    <a:bodyPr/>
                    <a:lstStyle/>
                    <a:p>
                      <a:pPr>
                        <a:spcAft>
                          <a:spcPts val="0"/>
                        </a:spcAft>
                      </a:pPr>
                      <a:r>
                        <a:rPr lang="en-US" sz="800" kern="100">
                          <a:effectLst/>
                        </a:rPr>
                        <a:t>maxBackoff</a:t>
                      </a:r>
                      <a:endParaRPr lang="zh-CN" sz="800" kern="100">
                        <a:effectLst/>
                        <a:latin typeface="宋体"/>
                        <a:cs typeface="宋体"/>
                      </a:endParaRPr>
                    </a:p>
                  </a:txBody>
                  <a:tcPr marL="27665" marR="44264" marT="5533" marB="5533" anchor="ctr"/>
                </a:tc>
                <a:tc>
                  <a:txBody>
                    <a:bodyPr/>
                    <a:lstStyle/>
                    <a:p>
                      <a:pPr>
                        <a:spcAft>
                          <a:spcPts val="0"/>
                        </a:spcAft>
                      </a:pPr>
                      <a:r>
                        <a:rPr lang="en-US" sz="800" kern="100">
                          <a:effectLst/>
                        </a:rPr>
                        <a:t>4000</a:t>
                      </a:r>
                      <a:endParaRPr lang="zh-CN" sz="800" kern="100">
                        <a:effectLst/>
                        <a:latin typeface="宋体"/>
                        <a:cs typeface="宋体"/>
                      </a:endParaRPr>
                    </a:p>
                  </a:txBody>
                  <a:tcPr marL="27665" marR="44264" marT="5533" marB="5533" anchor="ctr"/>
                </a:tc>
                <a:tc>
                  <a:txBody>
                    <a:bodyPr/>
                    <a:lstStyle/>
                    <a:p>
                      <a:pPr>
                        <a:spcAft>
                          <a:spcPts val="0"/>
                        </a:spcAft>
                      </a:pPr>
                      <a:r>
                        <a:rPr lang="zh-CN" sz="800" kern="100">
                          <a:effectLst/>
                        </a:rPr>
                        <a:t>当</a:t>
                      </a:r>
                      <a:r>
                        <a:rPr lang="en-US" sz="800" kern="100">
                          <a:effectLst/>
                        </a:rPr>
                        <a:t>Channel</a:t>
                      </a:r>
                      <a:r>
                        <a:rPr lang="zh-CN" sz="800" kern="100">
                          <a:effectLst/>
                        </a:rPr>
                        <a:t>满的时候间隔多长时间再次尝试写入。</a:t>
                      </a:r>
                      <a:endParaRPr lang="zh-CN" sz="800" kern="100">
                        <a:effectLst/>
                        <a:latin typeface="宋体"/>
                        <a:cs typeface="宋体"/>
                      </a:endParaRPr>
                    </a:p>
                  </a:txBody>
                  <a:tcPr marL="27665" marR="44264" marT="5533" marB="5533" anchor="ctr"/>
                </a:tc>
              </a:tr>
              <a:tr h="136373">
                <a:tc>
                  <a:txBody>
                    <a:bodyPr/>
                    <a:lstStyle/>
                    <a:p>
                      <a:pPr>
                        <a:spcAft>
                          <a:spcPts val="0"/>
                        </a:spcAft>
                      </a:pPr>
                      <a:r>
                        <a:rPr lang="en-US" sz="800" kern="100" dirty="0" err="1">
                          <a:effectLst/>
                        </a:rPr>
                        <a:t>batchSize</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100</a:t>
                      </a:r>
                      <a:endParaRPr lang="zh-CN" sz="800" kern="100">
                        <a:effectLst/>
                        <a:latin typeface="宋体"/>
                        <a:cs typeface="宋体"/>
                      </a:endParaRPr>
                    </a:p>
                  </a:txBody>
                  <a:tcPr marL="27665" marR="44264" marT="5533" marB="5533" anchor="ctr"/>
                </a:tc>
                <a:tc>
                  <a:txBody>
                    <a:bodyPr/>
                    <a:lstStyle/>
                    <a:p>
                      <a:pPr>
                        <a:spcAft>
                          <a:spcPts val="0"/>
                        </a:spcAft>
                      </a:pPr>
                      <a:r>
                        <a:rPr lang="zh-CN" sz="800" kern="100">
                          <a:effectLst/>
                        </a:rPr>
                        <a:t>一次性写入多少个</a:t>
                      </a:r>
                      <a:r>
                        <a:rPr lang="en-US" sz="800" kern="100">
                          <a:effectLst/>
                        </a:rPr>
                        <a:t>event</a:t>
                      </a:r>
                      <a:endParaRPr lang="zh-CN" sz="800" kern="100">
                        <a:effectLst/>
                        <a:latin typeface="宋体"/>
                        <a:cs typeface="宋体"/>
                      </a:endParaRPr>
                    </a:p>
                  </a:txBody>
                  <a:tcPr marL="27665" marR="44264" marT="5533" marB="5533" anchor="ctr"/>
                </a:tc>
              </a:tr>
              <a:tr h="136373">
                <a:tc>
                  <a:txBody>
                    <a:bodyPr/>
                    <a:lstStyle/>
                    <a:p>
                      <a:pPr>
                        <a:spcAft>
                          <a:spcPts val="0"/>
                        </a:spcAft>
                      </a:pPr>
                      <a:r>
                        <a:rPr lang="en-US" sz="800" kern="100">
                          <a:effectLst/>
                        </a:rPr>
                        <a:t>inputCharset</a:t>
                      </a:r>
                      <a:endParaRPr lang="zh-CN" sz="800" kern="100">
                        <a:effectLst/>
                        <a:latin typeface="宋体"/>
                        <a:cs typeface="宋体"/>
                      </a:endParaRPr>
                    </a:p>
                  </a:txBody>
                  <a:tcPr marL="27665" marR="44264" marT="5533" marB="5533" anchor="ctr"/>
                </a:tc>
                <a:tc>
                  <a:txBody>
                    <a:bodyPr/>
                    <a:lstStyle/>
                    <a:p>
                      <a:pPr>
                        <a:spcAft>
                          <a:spcPts val="0"/>
                        </a:spcAft>
                      </a:pPr>
                      <a:r>
                        <a:rPr lang="en-US" sz="800" kern="100">
                          <a:effectLst/>
                        </a:rPr>
                        <a:t>UTF-8</a:t>
                      </a:r>
                      <a:endParaRPr lang="zh-CN" sz="800" kern="100">
                        <a:effectLst/>
                        <a:latin typeface="宋体"/>
                        <a:cs typeface="宋体"/>
                      </a:endParaRPr>
                    </a:p>
                  </a:txBody>
                  <a:tcPr marL="27665" marR="44264" marT="5533" marB="5533" anchor="ctr"/>
                </a:tc>
                <a:tc>
                  <a:txBody>
                    <a:bodyPr/>
                    <a:lstStyle/>
                    <a:p>
                      <a:pPr>
                        <a:spcAft>
                          <a:spcPts val="0"/>
                        </a:spcAft>
                      </a:pPr>
                      <a:r>
                        <a:rPr lang="zh-CN" sz="800" kern="100">
                          <a:effectLst/>
                        </a:rPr>
                        <a:t>读取文件时使用的编码方式</a:t>
                      </a:r>
                      <a:endParaRPr lang="zh-CN" sz="800" kern="100">
                        <a:effectLst/>
                        <a:latin typeface="宋体"/>
                        <a:cs typeface="宋体"/>
                      </a:endParaRPr>
                    </a:p>
                  </a:txBody>
                  <a:tcPr marL="27665" marR="44264" marT="5533" marB="5533" anchor="ctr"/>
                </a:tc>
              </a:tr>
              <a:tr h="263515">
                <a:tc>
                  <a:txBody>
                    <a:bodyPr/>
                    <a:lstStyle/>
                    <a:p>
                      <a:pPr>
                        <a:spcAft>
                          <a:spcPts val="0"/>
                        </a:spcAft>
                      </a:pPr>
                      <a:r>
                        <a:rPr lang="en-US" sz="800" kern="100">
                          <a:effectLst/>
                        </a:rPr>
                        <a:t>decodeErrorPolicy</a:t>
                      </a:r>
                      <a:endParaRPr lang="zh-CN" sz="800" kern="100">
                        <a:effectLst/>
                        <a:latin typeface="宋体"/>
                        <a:cs typeface="宋体"/>
                      </a:endParaRPr>
                    </a:p>
                  </a:txBody>
                  <a:tcPr marL="27665" marR="44264" marT="5533" marB="5533" anchor="ctr"/>
                </a:tc>
                <a:tc>
                  <a:txBody>
                    <a:bodyPr/>
                    <a:lstStyle/>
                    <a:p>
                      <a:pPr>
                        <a:spcAft>
                          <a:spcPts val="0"/>
                        </a:spcAft>
                      </a:pPr>
                      <a:r>
                        <a:rPr lang="en-US" sz="800" kern="100">
                          <a:effectLst/>
                        </a:rPr>
                        <a:t>FAIL</a:t>
                      </a:r>
                      <a:endParaRPr lang="zh-CN" sz="800" kern="100">
                        <a:effectLst/>
                        <a:latin typeface="宋体"/>
                        <a:cs typeface="宋体"/>
                      </a:endParaRPr>
                    </a:p>
                  </a:txBody>
                  <a:tcPr marL="27665" marR="44264" marT="5533" marB="5533" anchor="ctr"/>
                </a:tc>
                <a:tc>
                  <a:txBody>
                    <a:bodyPr/>
                    <a:lstStyle/>
                    <a:p>
                      <a:pPr>
                        <a:spcAft>
                          <a:spcPts val="0"/>
                        </a:spcAft>
                      </a:pPr>
                      <a:r>
                        <a:rPr lang="zh-CN" sz="800" kern="100" dirty="0">
                          <a:effectLst/>
                        </a:rPr>
                        <a:t>当遇到转码错误的文件时该怎么处理</a:t>
                      </a:r>
                      <a:r>
                        <a:rPr lang="zh-CN" sz="800" kern="100" dirty="0" smtClean="0">
                          <a:effectLst/>
                        </a:rPr>
                        <a:t>：</a:t>
                      </a:r>
                      <a:r>
                        <a:rPr lang="en-US" sz="800" kern="100" dirty="0" smtClean="0">
                          <a:effectLst/>
                        </a:rPr>
                        <a:t>FAIL</a:t>
                      </a:r>
                      <a:r>
                        <a:rPr lang="en-US" sz="800" kern="100" dirty="0">
                          <a:effectLst/>
                        </a:rPr>
                        <a:t>: </a:t>
                      </a:r>
                      <a:r>
                        <a:rPr lang="zh-CN" sz="800" kern="100" dirty="0">
                          <a:effectLst/>
                        </a:rPr>
                        <a:t>抛出异常文件无法</a:t>
                      </a:r>
                      <a:r>
                        <a:rPr lang="zh-CN" sz="800" kern="100" dirty="0" smtClean="0">
                          <a:effectLst/>
                        </a:rPr>
                        <a:t>解析</a:t>
                      </a:r>
                      <a:r>
                        <a:rPr lang="en-US" sz="800" kern="100" dirty="0" smtClean="0">
                          <a:effectLst/>
                        </a:rPr>
                        <a:t>REPLACE</a:t>
                      </a:r>
                      <a:r>
                        <a:rPr lang="en-US" sz="800" kern="100" dirty="0">
                          <a:effectLst/>
                        </a:rPr>
                        <a:t>: </a:t>
                      </a:r>
                      <a:r>
                        <a:rPr lang="zh-CN" sz="800" kern="100" dirty="0">
                          <a:effectLst/>
                        </a:rPr>
                        <a:t>尝试其它转</a:t>
                      </a:r>
                      <a:r>
                        <a:rPr lang="zh-CN" sz="800" kern="100" dirty="0" smtClean="0">
                          <a:effectLst/>
                        </a:rPr>
                        <a:t>码</a:t>
                      </a:r>
                      <a:r>
                        <a:rPr lang="en-US" sz="800" kern="100" dirty="0" smtClean="0">
                          <a:effectLst/>
                        </a:rPr>
                        <a:t>IGNORE</a:t>
                      </a:r>
                      <a:r>
                        <a:rPr lang="en-US" sz="800" kern="100" dirty="0">
                          <a:effectLst/>
                        </a:rPr>
                        <a:t>: </a:t>
                      </a:r>
                      <a:r>
                        <a:rPr lang="zh-CN" sz="800" kern="100" dirty="0">
                          <a:effectLst/>
                        </a:rPr>
                        <a:t>不进行转码</a:t>
                      </a:r>
                      <a:r>
                        <a:rPr lang="en-US" sz="800" kern="100" dirty="0">
                          <a:effectLst/>
                        </a:rPr>
                        <a:t>.</a:t>
                      </a:r>
                      <a:endParaRPr lang="zh-CN" sz="800" kern="100" dirty="0">
                        <a:effectLst/>
                        <a:latin typeface="宋体"/>
                        <a:cs typeface="宋体"/>
                      </a:endParaRPr>
                    </a:p>
                  </a:txBody>
                  <a:tcPr marL="27665" marR="44264" marT="5533" marB="5533" anchor="ctr"/>
                </a:tc>
              </a:tr>
              <a:tr h="136373">
                <a:tc>
                  <a:txBody>
                    <a:bodyPr/>
                    <a:lstStyle/>
                    <a:p>
                      <a:pPr>
                        <a:spcAft>
                          <a:spcPts val="0"/>
                        </a:spcAft>
                      </a:pPr>
                      <a:r>
                        <a:rPr lang="en-US" sz="800" kern="100">
                          <a:effectLst/>
                        </a:rPr>
                        <a:t>deserializer</a:t>
                      </a:r>
                      <a:endParaRPr lang="zh-CN" sz="800" kern="100">
                        <a:effectLst/>
                        <a:latin typeface="宋体"/>
                        <a:cs typeface="宋体"/>
                      </a:endParaRPr>
                    </a:p>
                  </a:txBody>
                  <a:tcPr marL="27665" marR="44264" marT="5533" marB="5533" anchor="ctr"/>
                </a:tc>
                <a:tc>
                  <a:txBody>
                    <a:bodyPr/>
                    <a:lstStyle/>
                    <a:p>
                      <a:pPr>
                        <a:spcAft>
                          <a:spcPts val="0"/>
                        </a:spcAft>
                      </a:pPr>
                      <a:r>
                        <a:rPr lang="en-US" sz="800" kern="100">
                          <a:effectLst/>
                        </a:rPr>
                        <a:t>LINE</a:t>
                      </a:r>
                      <a:endParaRPr lang="zh-CN" sz="800" kern="100">
                        <a:effectLst/>
                        <a:latin typeface="宋体"/>
                        <a:cs typeface="宋体"/>
                      </a:endParaRPr>
                    </a:p>
                  </a:txBody>
                  <a:tcPr marL="27665" marR="44264" marT="5533" marB="5533" anchor="ctr"/>
                </a:tc>
                <a:tc>
                  <a:txBody>
                    <a:bodyPr/>
                    <a:lstStyle/>
                    <a:p>
                      <a:pPr>
                        <a:spcAft>
                          <a:spcPts val="0"/>
                        </a:spcAft>
                      </a:pPr>
                      <a:r>
                        <a:rPr lang="zh-CN" sz="800" kern="100" dirty="0">
                          <a:effectLst/>
                        </a:rPr>
                        <a:t>指定文件读取文件是所使用的解析器，默认一行内容被解析成一个事件。</a:t>
                      </a:r>
                      <a:endParaRPr lang="zh-CN" sz="800" kern="100" dirty="0">
                        <a:effectLst/>
                        <a:latin typeface="宋体"/>
                        <a:cs typeface="宋体"/>
                      </a:endParaRPr>
                    </a:p>
                  </a:txBody>
                  <a:tcPr marL="27665" marR="44264" marT="5533" marB="5533" anchor="ctr"/>
                </a:tc>
              </a:tr>
              <a:tr h="136644">
                <a:tc>
                  <a:txBody>
                    <a:bodyPr/>
                    <a:lstStyle/>
                    <a:p>
                      <a:pPr>
                        <a:spcAft>
                          <a:spcPts val="0"/>
                        </a:spcAft>
                      </a:pPr>
                      <a:r>
                        <a:rPr lang="en-US" sz="800" kern="100" dirty="0" err="1">
                          <a:effectLst/>
                        </a:rPr>
                        <a:t>selector.type</a:t>
                      </a:r>
                      <a:endParaRPr lang="zh-CN" sz="800" kern="100" dirty="0">
                        <a:effectLst/>
                        <a:latin typeface="宋体"/>
                        <a:cs typeface="宋体"/>
                      </a:endParaRPr>
                    </a:p>
                  </a:txBody>
                  <a:tcPr marL="27665" marR="44264" marT="5533" marB="5533" anchor="ctr"/>
                </a:tc>
                <a:tc>
                  <a:txBody>
                    <a:bodyPr/>
                    <a:lstStyle/>
                    <a:p>
                      <a:pPr>
                        <a:spcAft>
                          <a:spcPts val="0"/>
                        </a:spcAft>
                      </a:pPr>
                      <a:r>
                        <a:rPr lang="en-US" sz="800" kern="100">
                          <a:effectLst/>
                        </a:rPr>
                        <a:t>replicating</a:t>
                      </a:r>
                      <a:endParaRPr lang="zh-CN" sz="800" kern="100">
                        <a:effectLst/>
                        <a:latin typeface="宋体"/>
                        <a:cs typeface="宋体"/>
                      </a:endParaRPr>
                    </a:p>
                  </a:txBody>
                  <a:tcPr marL="27665" marR="44264" marT="5533" marB="5533" anchor="ctr"/>
                </a:tc>
                <a:tc>
                  <a:txBody>
                    <a:bodyPr/>
                    <a:lstStyle/>
                    <a:p>
                      <a:pPr>
                        <a:spcAft>
                          <a:spcPts val="0"/>
                        </a:spcAft>
                      </a:pPr>
                      <a:r>
                        <a:rPr lang="en-US" sz="800" kern="100" dirty="0">
                          <a:effectLst/>
                        </a:rPr>
                        <a:t>Channel</a:t>
                      </a:r>
                      <a:r>
                        <a:rPr lang="zh-CN" sz="800" kern="100" dirty="0">
                          <a:effectLst/>
                        </a:rPr>
                        <a:t>选择器</a:t>
                      </a:r>
                      <a:r>
                        <a:rPr lang="zh-CN" sz="800" kern="100" dirty="0" smtClean="0">
                          <a:effectLst/>
                        </a:rPr>
                        <a:t>：</a:t>
                      </a:r>
                      <a:r>
                        <a:rPr lang="en-US" sz="800" kern="100" dirty="0" smtClean="0">
                          <a:effectLst/>
                        </a:rPr>
                        <a:t>replicating </a:t>
                      </a:r>
                      <a:r>
                        <a:rPr lang="zh-CN" sz="800" kern="100" dirty="0" smtClean="0">
                          <a:effectLst/>
                        </a:rPr>
                        <a:t>备份</a:t>
                      </a:r>
                      <a:r>
                        <a:rPr lang="en-US" sz="800" kern="100" dirty="0" smtClean="0">
                          <a:effectLst/>
                        </a:rPr>
                        <a:t>multiplexing </a:t>
                      </a:r>
                      <a:r>
                        <a:rPr lang="zh-CN" sz="800" kern="100" dirty="0">
                          <a:effectLst/>
                        </a:rPr>
                        <a:t>多路输出</a:t>
                      </a:r>
                      <a:endParaRPr lang="zh-CN" sz="800" kern="100" dirty="0">
                        <a:effectLst/>
                        <a:latin typeface="宋体"/>
                        <a:cs typeface="宋体"/>
                      </a:endParaRPr>
                    </a:p>
                  </a:txBody>
                  <a:tcPr marL="27665" marR="44264" marT="5533" marB="5533"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31141049"/>
              </p:ext>
            </p:extLst>
          </p:nvPr>
        </p:nvGraphicFramePr>
        <p:xfrm>
          <a:off x="251520" y="3429000"/>
          <a:ext cx="8568952" cy="1408316"/>
        </p:xfrm>
        <a:graphic>
          <a:graphicData uri="http://schemas.openxmlformats.org/drawingml/2006/table">
            <a:tbl>
              <a:tblPr firstRow="1" firstCol="1" bandRow="1">
                <a:tableStyleId>{5C22544A-7EE6-4342-B048-85BDC9FD1C3A}</a:tableStyleId>
              </a:tblPr>
              <a:tblGrid>
                <a:gridCol w="2880320"/>
                <a:gridCol w="1296144"/>
                <a:gridCol w="4392488"/>
              </a:tblGrid>
              <a:tr h="94597">
                <a:tc>
                  <a:txBody>
                    <a:bodyPr/>
                    <a:lstStyle/>
                    <a:p>
                      <a:pPr>
                        <a:spcAft>
                          <a:spcPts val="0"/>
                        </a:spcAft>
                      </a:pPr>
                      <a:r>
                        <a:rPr lang="zh-CN" sz="800" kern="100" dirty="0">
                          <a:effectLst/>
                        </a:rPr>
                        <a:t>属性名称</a:t>
                      </a:r>
                      <a:endParaRPr lang="zh-CN" sz="800" kern="100" dirty="0">
                        <a:effectLst/>
                        <a:latin typeface="宋体"/>
                        <a:cs typeface="宋体"/>
                      </a:endParaRPr>
                    </a:p>
                  </a:txBody>
                  <a:tcPr marL="13742" marR="21987" marT="2748" marB="2748" anchor="ctr"/>
                </a:tc>
                <a:tc>
                  <a:txBody>
                    <a:bodyPr/>
                    <a:lstStyle/>
                    <a:p>
                      <a:pPr>
                        <a:spcAft>
                          <a:spcPts val="0"/>
                        </a:spcAft>
                      </a:pPr>
                      <a:r>
                        <a:rPr lang="zh-CN" sz="800" kern="100">
                          <a:effectLst/>
                        </a:rPr>
                        <a:t>默认值</a:t>
                      </a:r>
                      <a:endParaRPr lang="zh-CN" sz="800" kern="100">
                        <a:effectLst/>
                        <a:latin typeface="宋体"/>
                        <a:cs typeface="宋体"/>
                      </a:endParaRPr>
                    </a:p>
                  </a:txBody>
                  <a:tcPr marL="13742" marR="21987" marT="2748" marB="2748" anchor="ctr"/>
                </a:tc>
                <a:tc>
                  <a:txBody>
                    <a:bodyPr/>
                    <a:lstStyle/>
                    <a:p>
                      <a:pPr>
                        <a:spcAft>
                          <a:spcPts val="0"/>
                        </a:spcAft>
                      </a:pPr>
                      <a:r>
                        <a:rPr lang="zh-CN" sz="800" kern="100">
                          <a:effectLst/>
                        </a:rPr>
                        <a:t>描述</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dirty="0">
                          <a:effectLst/>
                        </a:rPr>
                        <a:t>bind</a:t>
                      </a:r>
                      <a:endParaRPr lang="zh-CN" sz="800" kern="100" dirty="0">
                        <a:effectLst/>
                        <a:latin typeface="宋体"/>
                        <a:cs typeface="宋体"/>
                      </a:endParaRPr>
                    </a:p>
                  </a:txBody>
                  <a:tcPr marL="13742" marR="21987" marT="2748" marB="2748" anchor="ctr"/>
                </a:tc>
                <a:tc>
                  <a:txBody>
                    <a:bodyPr/>
                    <a:lstStyle/>
                    <a:p>
                      <a:pPr>
                        <a:spcAft>
                          <a:spcPts val="0"/>
                        </a:spcAft>
                      </a:pPr>
                      <a:r>
                        <a:rPr lang="en-US" sz="800" kern="100">
                          <a:effectLst/>
                        </a:rPr>
                        <a:t>–</a:t>
                      </a:r>
                      <a:endParaRPr lang="zh-CN" sz="800" kern="100">
                        <a:effectLst/>
                        <a:latin typeface="宋体"/>
                        <a:cs typeface="宋体"/>
                      </a:endParaRPr>
                    </a:p>
                  </a:txBody>
                  <a:tcPr marL="13742" marR="21987" marT="2748" marB="2748" anchor="ctr"/>
                </a:tc>
                <a:tc>
                  <a:txBody>
                    <a:bodyPr/>
                    <a:lstStyle/>
                    <a:p>
                      <a:pPr>
                        <a:spcAft>
                          <a:spcPts val="0"/>
                        </a:spcAft>
                      </a:pPr>
                      <a:r>
                        <a:rPr lang="zh-CN" sz="800" kern="100" dirty="0">
                          <a:effectLst/>
                        </a:rPr>
                        <a:t>监听主机或者</a:t>
                      </a:r>
                      <a:r>
                        <a:rPr lang="en-US" sz="800" kern="100" dirty="0">
                          <a:effectLst/>
                        </a:rPr>
                        <a:t>IP</a:t>
                      </a:r>
                      <a:endParaRPr lang="zh-CN" sz="800" kern="100" dirty="0">
                        <a:effectLst/>
                        <a:latin typeface="宋体"/>
                        <a:cs typeface="宋体"/>
                      </a:endParaRPr>
                    </a:p>
                  </a:txBody>
                  <a:tcPr marL="13742" marR="21987" marT="2748" marB="2748" anchor="ctr"/>
                </a:tc>
              </a:tr>
              <a:tr h="94597">
                <a:tc>
                  <a:txBody>
                    <a:bodyPr/>
                    <a:lstStyle/>
                    <a:p>
                      <a:pPr>
                        <a:spcAft>
                          <a:spcPts val="0"/>
                        </a:spcAft>
                      </a:pPr>
                      <a:r>
                        <a:rPr lang="en-US" sz="800" kern="100" dirty="0">
                          <a:effectLst/>
                        </a:rPr>
                        <a:t>port</a:t>
                      </a:r>
                      <a:endParaRPr lang="zh-CN" sz="800" kern="100" dirty="0">
                        <a:effectLst/>
                        <a:latin typeface="宋体"/>
                        <a:cs typeface="宋体"/>
                      </a:endParaRPr>
                    </a:p>
                  </a:txBody>
                  <a:tcPr marL="13742" marR="21987" marT="2748" marB="2748" anchor="ctr"/>
                </a:tc>
                <a:tc>
                  <a:txBody>
                    <a:bodyPr/>
                    <a:lstStyle/>
                    <a:p>
                      <a:pPr>
                        <a:spcAft>
                          <a:spcPts val="0"/>
                        </a:spcAft>
                      </a:pPr>
                      <a:r>
                        <a:rPr lang="en-US" sz="800" kern="100">
                          <a:effectLst/>
                        </a:rPr>
                        <a:t>–</a:t>
                      </a:r>
                      <a:endParaRPr lang="zh-CN" sz="800" kern="100">
                        <a:effectLst/>
                        <a:latin typeface="宋体"/>
                        <a:cs typeface="宋体"/>
                      </a:endParaRPr>
                    </a:p>
                  </a:txBody>
                  <a:tcPr marL="13742" marR="21987" marT="2748" marB="2748" anchor="ctr"/>
                </a:tc>
                <a:tc>
                  <a:txBody>
                    <a:bodyPr/>
                    <a:lstStyle/>
                    <a:p>
                      <a:pPr>
                        <a:spcAft>
                          <a:spcPts val="0"/>
                        </a:spcAft>
                      </a:pPr>
                      <a:r>
                        <a:rPr lang="zh-CN" sz="800" kern="100">
                          <a:effectLst/>
                        </a:rPr>
                        <a:t>监听端口</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threads</a:t>
                      </a:r>
                      <a:endParaRPr lang="zh-CN" sz="800" kern="100">
                        <a:effectLst/>
                        <a:latin typeface="宋体"/>
                        <a:cs typeface="宋体"/>
                      </a:endParaRPr>
                    </a:p>
                  </a:txBody>
                  <a:tcPr marL="13742" marR="21987" marT="2748" marB="2748" anchor="ctr"/>
                </a:tc>
                <a:tc>
                  <a:txBody>
                    <a:bodyPr/>
                    <a:lstStyle/>
                    <a:p>
                      <a:pPr>
                        <a:spcAft>
                          <a:spcPts val="0"/>
                        </a:spcAft>
                      </a:pPr>
                      <a:r>
                        <a:rPr lang="en-US" sz="800" kern="100" dirty="0">
                          <a:effectLst/>
                        </a:rPr>
                        <a:t>–</a:t>
                      </a:r>
                      <a:endParaRPr lang="zh-CN" sz="800" kern="100" dirty="0">
                        <a:effectLst/>
                        <a:latin typeface="宋体"/>
                        <a:cs typeface="宋体"/>
                      </a:endParaRPr>
                    </a:p>
                  </a:txBody>
                  <a:tcPr marL="13742" marR="21987" marT="2748" marB="2748" anchor="ctr"/>
                </a:tc>
                <a:tc>
                  <a:txBody>
                    <a:bodyPr/>
                    <a:lstStyle/>
                    <a:p>
                      <a:pPr>
                        <a:spcAft>
                          <a:spcPts val="0"/>
                        </a:spcAft>
                      </a:pPr>
                      <a:r>
                        <a:rPr lang="zh-CN" sz="800" kern="100">
                          <a:effectLst/>
                        </a:rPr>
                        <a:t>最大工作线程数</a:t>
                      </a:r>
                      <a:endParaRPr lang="zh-CN" sz="800" kern="100">
                        <a:effectLst/>
                        <a:latin typeface="宋体"/>
                        <a:cs typeface="宋体"/>
                      </a:endParaRPr>
                    </a:p>
                  </a:txBody>
                  <a:tcPr marL="13742" marR="21987" marT="2748" marB="2748" anchor="ctr"/>
                </a:tc>
              </a:tr>
              <a:tr h="134156">
                <a:tc>
                  <a:txBody>
                    <a:bodyPr/>
                    <a:lstStyle/>
                    <a:p>
                      <a:pPr>
                        <a:spcAft>
                          <a:spcPts val="0"/>
                        </a:spcAft>
                      </a:pPr>
                      <a:r>
                        <a:rPr lang="en-US" sz="800" kern="100" dirty="0">
                          <a:effectLst/>
                        </a:rPr>
                        <a:t>compression-type</a:t>
                      </a:r>
                      <a:endParaRPr lang="zh-CN" sz="800" kern="100" dirty="0">
                        <a:effectLst/>
                        <a:latin typeface="宋体"/>
                        <a:cs typeface="宋体"/>
                      </a:endParaRPr>
                    </a:p>
                  </a:txBody>
                  <a:tcPr marL="13742" marR="21987" marT="2748" marB="2748" anchor="ctr"/>
                </a:tc>
                <a:tc>
                  <a:txBody>
                    <a:bodyPr/>
                    <a:lstStyle/>
                    <a:p>
                      <a:pPr>
                        <a:spcAft>
                          <a:spcPts val="0"/>
                        </a:spcAft>
                      </a:pPr>
                      <a:r>
                        <a:rPr lang="en-US" sz="800" kern="100">
                          <a:effectLst/>
                        </a:rPr>
                        <a:t>none</a:t>
                      </a:r>
                      <a:endParaRPr lang="zh-CN" sz="800" kern="100">
                        <a:effectLst/>
                        <a:latin typeface="宋体"/>
                        <a:cs typeface="宋体"/>
                      </a:endParaRPr>
                    </a:p>
                  </a:txBody>
                  <a:tcPr marL="13742" marR="21987" marT="2748" marB="2748" anchor="ctr"/>
                </a:tc>
                <a:tc>
                  <a:txBody>
                    <a:bodyPr/>
                    <a:lstStyle/>
                    <a:p>
                      <a:pPr>
                        <a:spcAft>
                          <a:spcPts val="0"/>
                        </a:spcAft>
                      </a:pPr>
                      <a:r>
                        <a:rPr lang="zh-CN" sz="800" kern="100" dirty="0">
                          <a:effectLst/>
                        </a:rPr>
                        <a:t>压缩方式</a:t>
                      </a:r>
                      <a:r>
                        <a:rPr lang="en-US" sz="800" kern="100" dirty="0" smtClean="0">
                          <a:effectLst/>
                        </a:rPr>
                        <a:t>:none </a:t>
                      </a:r>
                      <a:r>
                        <a:rPr lang="zh-CN" sz="800" kern="100" dirty="0">
                          <a:effectLst/>
                        </a:rPr>
                        <a:t>不启用</a:t>
                      </a:r>
                      <a:r>
                        <a:rPr lang="zh-CN" sz="800" kern="100" dirty="0" smtClean="0">
                          <a:effectLst/>
                        </a:rPr>
                        <a:t>压缩</a:t>
                      </a:r>
                      <a:r>
                        <a:rPr lang="en-US" sz="800" kern="100" dirty="0" smtClean="0">
                          <a:effectLst/>
                        </a:rPr>
                        <a:t>deflate </a:t>
                      </a:r>
                      <a:r>
                        <a:rPr lang="zh-CN" sz="800" kern="100" dirty="0">
                          <a:effectLst/>
                        </a:rPr>
                        <a:t>使用</a:t>
                      </a:r>
                      <a:r>
                        <a:rPr lang="en-US" sz="800" kern="100" dirty="0">
                          <a:effectLst/>
                        </a:rPr>
                        <a:t>deflate</a:t>
                      </a:r>
                      <a:r>
                        <a:rPr lang="zh-CN" sz="800" kern="100" dirty="0">
                          <a:effectLst/>
                        </a:rPr>
                        <a:t>压缩</a:t>
                      </a:r>
                      <a:endParaRPr lang="zh-CN" sz="800" kern="100" dirty="0">
                        <a:effectLst/>
                        <a:latin typeface="宋体"/>
                        <a:cs typeface="宋体"/>
                      </a:endParaRPr>
                    </a:p>
                  </a:txBody>
                  <a:tcPr marL="13742" marR="21987" marT="2748" marB="2748" anchor="ctr"/>
                </a:tc>
              </a:tr>
              <a:tr h="94597">
                <a:tc>
                  <a:txBody>
                    <a:bodyPr/>
                    <a:lstStyle/>
                    <a:p>
                      <a:pPr>
                        <a:spcAft>
                          <a:spcPts val="0"/>
                        </a:spcAft>
                      </a:pPr>
                      <a:r>
                        <a:rPr lang="en-US" sz="800" kern="100">
                          <a:effectLst/>
                        </a:rPr>
                        <a:t>ssl</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false</a:t>
                      </a:r>
                      <a:endParaRPr lang="zh-CN" sz="800" kern="100">
                        <a:effectLst/>
                        <a:latin typeface="宋体"/>
                        <a:cs typeface="宋体"/>
                      </a:endParaRPr>
                    </a:p>
                  </a:txBody>
                  <a:tcPr marL="13742" marR="21987" marT="2748" marB="2748" anchor="ctr"/>
                </a:tc>
                <a:tc>
                  <a:txBody>
                    <a:bodyPr/>
                    <a:lstStyle/>
                    <a:p>
                      <a:pPr>
                        <a:spcAft>
                          <a:spcPts val="0"/>
                        </a:spcAft>
                      </a:pPr>
                      <a:r>
                        <a:rPr lang="zh-CN" sz="800" kern="100">
                          <a:effectLst/>
                        </a:rPr>
                        <a:t>是否启用</a:t>
                      </a:r>
                      <a:r>
                        <a:rPr lang="en-US" sz="800" kern="100">
                          <a:effectLst/>
                        </a:rPr>
                        <a:t>ssl</a:t>
                      </a:r>
                      <a:r>
                        <a:rPr lang="zh-CN" sz="800" kern="100">
                          <a:effectLst/>
                        </a:rPr>
                        <a:t>安全验证</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keystore</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keystore</a:t>
                      </a:r>
                      <a:r>
                        <a:rPr lang="zh-CN" sz="800" kern="100">
                          <a:effectLst/>
                        </a:rPr>
                        <a:t>存放路径</a:t>
                      </a:r>
                      <a:r>
                        <a:rPr lang="en-US" sz="800" kern="100">
                          <a:effectLst/>
                        </a:rPr>
                        <a:t>.</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keystore-password</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keystore </a:t>
                      </a:r>
                      <a:r>
                        <a:rPr lang="zh-CN" sz="800" kern="100">
                          <a:effectLst/>
                        </a:rPr>
                        <a:t>密码</a:t>
                      </a:r>
                      <a:r>
                        <a:rPr lang="en-US" sz="800" kern="100">
                          <a:effectLst/>
                        </a:rPr>
                        <a:t>.</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keystore-type</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JKS</a:t>
                      </a:r>
                      <a:endParaRPr lang="zh-CN" sz="800" kern="100">
                        <a:effectLst/>
                        <a:latin typeface="宋体"/>
                        <a:cs typeface="宋体"/>
                      </a:endParaRPr>
                    </a:p>
                  </a:txBody>
                  <a:tcPr marL="13742" marR="21987" marT="2748" marB="2748" anchor="ctr"/>
                </a:tc>
                <a:tc>
                  <a:txBody>
                    <a:bodyPr/>
                    <a:lstStyle/>
                    <a:p>
                      <a:pPr>
                        <a:spcAft>
                          <a:spcPts val="0"/>
                        </a:spcAft>
                      </a:pPr>
                      <a:r>
                        <a:rPr lang="zh-CN" sz="800" kern="100">
                          <a:effectLst/>
                        </a:rPr>
                        <a:t>密匙方式：</a:t>
                      </a:r>
                      <a:r>
                        <a:rPr lang="en-US" sz="800" kern="100">
                          <a:effectLst/>
                        </a:rPr>
                        <a:t> “JKS” or “PKCS12”.</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ipFilter</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false</a:t>
                      </a:r>
                      <a:endParaRPr lang="zh-CN" sz="800" kern="100">
                        <a:effectLst/>
                        <a:latin typeface="宋体"/>
                        <a:cs typeface="宋体"/>
                      </a:endParaRPr>
                    </a:p>
                  </a:txBody>
                  <a:tcPr marL="13742" marR="21987" marT="2748" marB="2748" anchor="ctr"/>
                </a:tc>
                <a:tc>
                  <a:txBody>
                    <a:bodyPr/>
                    <a:lstStyle/>
                    <a:p>
                      <a:pPr>
                        <a:spcAft>
                          <a:spcPts val="0"/>
                        </a:spcAft>
                      </a:pPr>
                      <a:r>
                        <a:rPr lang="zh-CN" sz="800" kern="100">
                          <a:effectLst/>
                        </a:rPr>
                        <a:t>是否启用</a:t>
                      </a:r>
                      <a:r>
                        <a:rPr lang="en-US" sz="800" kern="100">
                          <a:effectLst/>
                        </a:rPr>
                        <a:t>ip</a:t>
                      </a:r>
                      <a:r>
                        <a:rPr lang="zh-CN" sz="800" kern="100">
                          <a:effectLst/>
                        </a:rPr>
                        <a:t>过滤</a:t>
                      </a:r>
                      <a:endParaRPr lang="zh-CN" sz="800" kern="100">
                        <a:effectLst/>
                        <a:latin typeface="宋体"/>
                        <a:cs typeface="宋体"/>
                      </a:endParaRPr>
                    </a:p>
                  </a:txBody>
                  <a:tcPr marL="13742" marR="21987" marT="2748" marB="2748" anchor="ctr"/>
                </a:tc>
              </a:tr>
              <a:tr h="94597">
                <a:tc>
                  <a:txBody>
                    <a:bodyPr/>
                    <a:lstStyle/>
                    <a:p>
                      <a:pPr>
                        <a:spcAft>
                          <a:spcPts val="0"/>
                        </a:spcAft>
                      </a:pPr>
                      <a:r>
                        <a:rPr lang="en-US" sz="800" kern="100">
                          <a:effectLst/>
                        </a:rPr>
                        <a:t>ipFilter.rules</a:t>
                      </a:r>
                      <a:endParaRPr lang="zh-CN" sz="800" kern="100">
                        <a:effectLst/>
                        <a:latin typeface="宋体"/>
                        <a:cs typeface="宋体"/>
                      </a:endParaRPr>
                    </a:p>
                  </a:txBody>
                  <a:tcPr marL="13742" marR="21987" marT="2748" marB="2748" anchor="ctr"/>
                </a:tc>
                <a:tc>
                  <a:txBody>
                    <a:bodyPr/>
                    <a:lstStyle/>
                    <a:p>
                      <a:pPr>
                        <a:spcAft>
                          <a:spcPts val="0"/>
                        </a:spcAft>
                      </a:pPr>
                      <a:r>
                        <a:rPr lang="en-US" sz="800" kern="100">
                          <a:effectLst/>
                        </a:rPr>
                        <a:t>–</a:t>
                      </a:r>
                      <a:endParaRPr lang="zh-CN" sz="800" kern="100">
                        <a:effectLst/>
                        <a:latin typeface="宋体"/>
                        <a:cs typeface="宋体"/>
                      </a:endParaRPr>
                    </a:p>
                  </a:txBody>
                  <a:tcPr marL="13742" marR="21987" marT="2748" marB="2748" anchor="ctr"/>
                </a:tc>
                <a:tc>
                  <a:txBody>
                    <a:bodyPr/>
                    <a:lstStyle/>
                    <a:p>
                      <a:pPr>
                        <a:spcAft>
                          <a:spcPts val="0"/>
                        </a:spcAft>
                      </a:pPr>
                      <a:r>
                        <a:rPr lang="en-US" sz="800" kern="100" dirty="0" err="1">
                          <a:effectLst/>
                        </a:rPr>
                        <a:t>ip</a:t>
                      </a:r>
                      <a:r>
                        <a:rPr lang="zh-CN" sz="800" kern="100" dirty="0">
                          <a:effectLst/>
                        </a:rPr>
                        <a:t>过滤规则</a:t>
                      </a:r>
                      <a:r>
                        <a:rPr lang="en-US" sz="800" kern="100" dirty="0">
                          <a:effectLst/>
                        </a:rPr>
                        <a:t>.</a:t>
                      </a:r>
                      <a:endParaRPr lang="zh-CN" sz="800" kern="100" dirty="0">
                        <a:effectLst/>
                        <a:latin typeface="宋体"/>
                        <a:cs typeface="宋体"/>
                      </a:endParaRPr>
                    </a:p>
                  </a:txBody>
                  <a:tcPr marL="13742" marR="21987" marT="2748" marB="2748" anchor="ctr"/>
                </a:tc>
              </a:tr>
            </a:tbl>
          </a:graphicData>
        </a:graphic>
      </p:graphicFrame>
      <p:sp>
        <p:nvSpPr>
          <p:cNvPr id="8" name="TextBox 7"/>
          <p:cNvSpPr txBox="1"/>
          <p:nvPr/>
        </p:nvSpPr>
        <p:spPr>
          <a:xfrm>
            <a:off x="467544" y="3140968"/>
            <a:ext cx="2143985" cy="276999"/>
          </a:xfrm>
          <a:prstGeom prst="rect">
            <a:avLst/>
          </a:prstGeom>
          <a:noFill/>
        </p:spPr>
        <p:txBody>
          <a:bodyPr wrap="none" rtlCol="0">
            <a:spAutoFit/>
          </a:bodyPr>
          <a:lstStyle/>
          <a:p>
            <a:r>
              <a:rPr lang="en-US" altLang="zh-CN" sz="1200" dirty="0" smtClean="0"/>
              <a:t>Avro Source Avro</a:t>
            </a:r>
            <a:r>
              <a:rPr lang="zh-CN" altLang="en-US" sz="1200" dirty="0" smtClean="0"/>
              <a:t>数据接收端</a:t>
            </a:r>
            <a:endParaRPr lang="zh-CN" altLang="en-US" sz="1200" dirty="0"/>
          </a:p>
        </p:txBody>
      </p:sp>
      <p:graphicFrame>
        <p:nvGraphicFramePr>
          <p:cNvPr id="9" name="表格 8"/>
          <p:cNvGraphicFramePr>
            <a:graphicFrameLocks noGrp="1"/>
          </p:cNvGraphicFramePr>
          <p:nvPr>
            <p:extLst>
              <p:ext uri="{D42A27DB-BD31-4B8C-83A1-F6EECF244321}">
                <p14:modId xmlns:p14="http://schemas.microsoft.com/office/powerpoint/2010/main" val="3363130355"/>
              </p:ext>
            </p:extLst>
          </p:nvPr>
        </p:nvGraphicFramePr>
        <p:xfrm>
          <a:off x="251520" y="5157192"/>
          <a:ext cx="8568951" cy="1127760"/>
        </p:xfrm>
        <a:graphic>
          <a:graphicData uri="http://schemas.openxmlformats.org/drawingml/2006/table">
            <a:tbl>
              <a:tblPr firstRow="1" firstCol="1" bandRow="1">
                <a:tableStyleId>{5C22544A-7EE6-4342-B048-85BDC9FD1C3A}</a:tableStyleId>
              </a:tblPr>
              <a:tblGrid>
                <a:gridCol w="2856317"/>
                <a:gridCol w="1320147"/>
                <a:gridCol w="4392487"/>
              </a:tblGrid>
              <a:tr h="54049">
                <a:tc>
                  <a:txBody>
                    <a:bodyPr/>
                    <a:lstStyle/>
                    <a:p>
                      <a:pPr>
                        <a:spcAft>
                          <a:spcPts val="0"/>
                        </a:spcAft>
                      </a:pPr>
                      <a:r>
                        <a:rPr lang="zh-CN" sz="800" kern="100" dirty="0">
                          <a:effectLst/>
                        </a:rPr>
                        <a:t>属性名称</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a:effectLst/>
                        </a:rPr>
                        <a:t>默认值</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描述</a:t>
                      </a:r>
                      <a:endParaRPr lang="zh-CN" sz="800" kern="100">
                        <a:effectLst/>
                        <a:latin typeface="宋体"/>
                        <a:cs typeface="宋体"/>
                      </a:endParaRPr>
                    </a:p>
                  </a:txBody>
                  <a:tcPr marL="47625" marR="76200" marT="9525" marB="9525" anchor="ctr"/>
                </a:tc>
              </a:tr>
              <a:tr h="54049">
                <a:tc>
                  <a:txBody>
                    <a:bodyPr/>
                    <a:lstStyle/>
                    <a:p>
                      <a:pPr>
                        <a:spcAft>
                          <a:spcPts val="0"/>
                        </a:spcAft>
                      </a:pPr>
                      <a:r>
                        <a:rPr lang="en-US" sz="800" kern="100" dirty="0">
                          <a:effectLst/>
                        </a:rPr>
                        <a:t>command</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执行命令</a:t>
                      </a:r>
                      <a:endParaRPr lang="zh-CN" sz="800" kern="100">
                        <a:effectLst/>
                        <a:latin typeface="宋体"/>
                        <a:cs typeface="宋体"/>
                      </a:endParaRPr>
                    </a:p>
                  </a:txBody>
                  <a:tcPr marL="47625" marR="76200" marT="9525" marB="9525" anchor="ctr"/>
                </a:tc>
              </a:tr>
              <a:tr h="103000">
                <a:tc>
                  <a:txBody>
                    <a:bodyPr/>
                    <a:lstStyle/>
                    <a:p>
                      <a:pPr>
                        <a:spcAft>
                          <a:spcPts val="0"/>
                        </a:spcAft>
                      </a:pPr>
                      <a:r>
                        <a:rPr lang="en-US" sz="800" kern="100">
                          <a:effectLst/>
                        </a:rPr>
                        <a:t>shell</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命令行解析方式。 例如</a:t>
                      </a:r>
                      <a:r>
                        <a:rPr lang="en-US" sz="800" kern="100">
                          <a:effectLst/>
                        </a:rPr>
                        <a:t> /bin/sh –c</a:t>
                      </a:r>
                      <a:r>
                        <a:rPr lang="zh-CN" sz="800" kern="100">
                          <a:effectLst/>
                        </a:rPr>
                        <a:t>。</a:t>
                      </a:r>
                      <a:endParaRPr lang="zh-CN" sz="800" kern="100">
                        <a:effectLst/>
                        <a:latin typeface="宋体"/>
                        <a:cs typeface="宋体"/>
                      </a:endParaRPr>
                    </a:p>
                  </a:txBody>
                  <a:tcPr marL="47625" marR="76200" marT="9525" marB="9525" anchor="ctr"/>
                </a:tc>
              </a:tr>
              <a:tr h="54049">
                <a:tc>
                  <a:txBody>
                    <a:bodyPr/>
                    <a:lstStyle/>
                    <a:p>
                      <a:pPr>
                        <a:spcAft>
                          <a:spcPts val="0"/>
                        </a:spcAft>
                      </a:pPr>
                      <a:r>
                        <a:rPr lang="en-US" sz="800" kern="100">
                          <a:effectLst/>
                        </a:rPr>
                        <a:t>restartThrottle</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10000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重启间隔时间</a:t>
                      </a:r>
                      <a:endParaRPr lang="zh-CN" sz="800" kern="100">
                        <a:effectLst/>
                        <a:latin typeface="宋体"/>
                        <a:cs typeface="宋体"/>
                      </a:endParaRPr>
                    </a:p>
                  </a:txBody>
                  <a:tcPr marL="47625" marR="76200" marT="9525" marB="9525" anchor="ctr"/>
                </a:tc>
              </a:tr>
              <a:tr h="103000">
                <a:tc>
                  <a:txBody>
                    <a:bodyPr/>
                    <a:lstStyle/>
                    <a:p>
                      <a:pPr>
                        <a:spcAft>
                          <a:spcPts val="0"/>
                        </a:spcAft>
                      </a:pPr>
                      <a:r>
                        <a:rPr lang="en-US" sz="800" kern="100">
                          <a:effectLst/>
                        </a:rPr>
                        <a:t>restart</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false</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如果命令行退出是否需要重启</a:t>
                      </a:r>
                      <a:endParaRPr lang="zh-CN" sz="800" kern="100">
                        <a:effectLst/>
                        <a:latin typeface="宋体"/>
                        <a:cs typeface="宋体"/>
                      </a:endParaRPr>
                    </a:p>
                  </a:txBody>
                  <a:tcPr marL="47625" marR="76200" marT="9525" marB="9525" anchor="ctr"/>
                </a:tc>
              </a:tr>
              <a:tr h="103000">
                <a:tc>
                  <a:txBody>
                    <a:bodyPr/>
                    <a:lstStyle/>
                    <a:p>
                      <a:pPr>
                        <a:spcAft>
                          <a:spcPts val="0"/>
                        </a:spcAft>
                      </a:pPr>
                      <a:r>
                        <a:rPr lang="en-US" sz="800" kern="100">
                          <a:effectLst/>
                        </a:rPr>
                        <a:t>logStdErr</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false</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命令行的</a:t>
                      </a:r>
                      <a:r>
                        <a:rPr lang="en-US" sz="800" kern="100">
                          <a:effectLst/>
                        </a:rPr>
                        <a:t>stderr </a:t>
                      </a:r>
                      <a:r>
                        <a:rPr lang="zh-CN" sz="800" kern="100">
                          <a:effectLst/>
                        </a:rPr>
                        <a:t>是否需要记录</a:t>
                      </a:r>
                      <a:endParaRPr lang="zh-CN" sz="800" kern="100">
                        <a:effectLst/>
                        <a:latin typeface="宋体"/>
                        <a:cs typeface="宋体"/>
                      </a:endParaRPr>
                    </a:p>
                  </a:txBody>
                  <a:tcPr marL="47625" marR="76200" marT="9525" marB="9525" anchor="ctr"/>
                </a:tc>
              </a:tr>
              <a:tr h="103000">
                <a:tc>
                  <a:txBody>
                    <a:bodyPr/>
                    <a:lstStyle/>
                    <a:p>
                      <a:pPr>
                        <a:spcAft>
                          <a:spcPts val="0"/>
                        </a:spcAft>
                      </a:pPr>
                      <a:r>
                        <a:rPr lang="en-US" sz="800" kern="100">
                          <a:effectLst/>
                        </a:rPr>
                        <a:t>batchSize</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20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一次性写入</a:t>
                      </a:r>
                      <a:r>
                        <a:rPr lang="en-US" sz="800" kern="100">
                          <a:effectLst/>
                        </a:rPr>
                        <a:t>Channel</a:t>
                      </a:r>
                      <a:r>
                        <a:rPr lang="zh-CN" sz="800" kern="100">
                          <a:effectLst/>
                        </a:rPr>
                        <a:t>的记录数</a:t>
                      </a:r>
                      <a:endParaRPr lang="zh-CN" sz="800" kern="100">
                        <a:effectLst/>
                        <a:latin typeface="宋体"/>
                        <a:cs typeface="宋体"/>
                      </a:endParaRPr>
                    </a:p>
                  </a:txBody>
                  <a:tcPr marL="47625" marR="76200" marT="9525" marB="9525" anchor="ctr"/>
                </a:tc>
              </a:tr>
              <a:tr h="73936">
                <a:tc>
                  <a:txBody>
                    <a:bodyPr/>
                    <a:lstStyle/>
                    <a:p>
                      <a:pPr>
                        <a:spcAft>
                          <a:spcPts val="0"/>
                        </a:spcAft>
                      </a:pPr>
                      <a:r>
                        <a:rPr lang="en-US" sz="800" kern="100">
                          <a:effectLst/>
                        </a:rPr>
                        <a:t>selector.type</a:t>
                      </a:r>
                      <a:endParaRPr lang="zh-CN" sz="800" kern="100">
                        <a:effectLst/>
                        <a:latin typeface="宋体"/>
                        <a:cs typeface="宋体"/>
                      </a:endParaRPr>
                    </a:p>
                  </a:txBody>
                  <a:tcPr marL="47625" marR="76200" marT="9525" marB="9525" anchor="ctr"/>
                </a:tc>
                <a:tc>
                  <a:txBody>
                    <a:bodyPr/>
                    <a:lstStyle/>
                    <a:p>
                      <a:pPr>
                        <a:spcAft>
                          <a:spcPts val="0"/>
                        </a:spcAft>
                      </a:pPr>
                      <a:r>
                        <a:rPr lang="en-US" sz="800" kern="100" dirty="0">
                          <a:effectLst/>
                        </a:rPr>
                        <a:t>replicating</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备份</a:t>
                      </a:r>
                      <a:r>
                        <a:rPr lang="en-US" sz="800" kern="100" dirty="0">
                          <a:effectLst/>
                        </a:rPr>
                        <a:t>or </a:t>
                      </a:r>
                      <a:r>
                        <a:rPr lang="zh-CN" sz="800" kern="100" dirty="0">
                          <a:effectLst/>
                        </a:rPr>
                        <a:t>多路输出</a:t>
                      </a:r>
                      <a:endParaRPr lang="zh-CN" sz="800" kern="100" dirty="0">
                        <a:effectLst/>
                        <a:latin typeface="宋体"/>
                        <a:cs typeface="宋体"/>
                      </a:endParaRPr>
                    </a:p>
                  </a:txBody>
                  <a:tcPr marL="47625" marR="76200" marT="9525" marB="9525" anchor="ctr"/>
                </a:tc>
              </a:tr>
            </a:tbl>
          </a:graphicData>
        </a:graphic>
      </p:graphicFrame>
      <p:sp>
        <p:nvSpPr>
          <p:cNvPr id="10" name="TextBox 9"/>
          <p:cNvSpPr txBox="1"/>
          <p:nvPr/>
        </p:nvSpPr>
        <p:spPr>
          <a:xfrm>
            <a:off x="420559" y="4880193"/>
            <a:ext cx="2329484" cy="276999"/>
          </a:xfrm>
          <a:prstGeom prst="rect">
            <a:avLst/>
          </a:prstGeom>
          <a:noFill/>
        </p:spPr>
        <p:txBody>
          <a:bodyPr wrap="none" rtlCol="0">
            <a:spAutoFit/>
          </a:bodyPr>
          <a:lstStyle/>
          <a:p>
            <a:r>
              <a:rPr lang="en-US" altLang="zh-CN" sz="1200" dirty="0" smtClean="0"/>
              <a:t>Exec Source </a:t>
            </a:r>
            <a:r>
              <a:rPr lang="zh-CN" altLang="en-US" sz="1200" dirty="0" smtClean="0"/>
              <a:t>调用本地系统命令</a:t>
            </a:r>
            <a:endParaRPr lang="zh-CN" altLang="en-US" sz="1200" dirty="0"/>
          </a:p>
        </p:txBody>
      </p:sp>
    </p:spTree>
    <p:extLst>
      <p:ext uri="{BB962C8B-B14F-4D97-AF65-F5344CB8AC3E}">
        <p14:creationId xmlns:p14="http://schemas.microsoft.com/office/powerpoint/2010/main" val="3864275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关键参数说明</a:t>
            </a:r>
            <a:r>
              <a:rPr lang="en-US" altLang="zh-CN" dirty="0" smtClean="0"/>
              <a:t>-</a:t>
            </a:r>
            <a:r>
              <a:rPr lang="zh-CN" altLang="en-US" dirty="0" smtClean="0"/>
              <a:t>常用组件</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34589385"/>
              </p:ext>
            </p:extLst>
          </p:nvPr>
        </p:nvGraphicFramePr>
        <p:xfrm>
          <a:off x="323528" y="1431052"/>
          <a:ext cx="8445624" cy="845820"/>
        </p:xfrm>
        <a:graphic>
          <a:graphicData uri="http://schemas.openxmlformats.org/drawingml/2006/table">
            <a:tbl>
              <a:tblPr firstRow="1" firstCol="1" bandRow="1">
                <a:tableStyleId>{5C22544A-7EE6-4342-B048-85BDC9FD1C3A}</a:tableStyleId>
              </a:tblPr>
              <a:tblGrid>
                <a:gridCol w="2815208"/>
                <a:gridCol w="1649288"/>
                <a:gridCol w="3981128"/>
              </a:tblGrid>
              <a:tr h="96011">
                <a:tc>
                  <a:txBody>
                    <a:bodyPr/>
                    <a:lstStyle/>
                    <a:p>
                      <a:pPr>
                        <a:spcAft>
                          <a:spcPts val="0"/>
                        </a:spcAft>
                      </a:pPr>
                      <a:r>
                        <a:rPr lang="zh-CN" sz="800" kern="100" dirty="0">
                          <a:effectLst/>
                        </a:rPr>
                        <a:t>属性名称</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a:effectLst/>
                        </a:rPr>
                        <a:t>默认值</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描述</a:t>
                      </a:r>
                      <a:endParaRPr lang="zh-CN" sz="800" kern="100">
                        <a:effectLst/>
                        <a:latin typeface="宋体"/>
                        <a:cs typeface="宋体"/>
                      </a:endParaRPr>
                    </a:p>
                  </a:txBody>
                  <a:tcPr marL="47625" marR="76200" marT="9525" marB="9525" anchor="ctr"/>
                </a:tc>
              </a:tr>
              <a:tr h="96011">
                <a:tc>
                  <a:txBody>
                    <a:bodyPr/>
                    <a:lstStyle/>
                    <a:p>
                      <a:pPr>
                        <a:spcAft>
                          <a:spcPts val="0"/>
                        </a:spcAft>
                      </a:pPr>
                      <a:r>
                        <a:rPr lang="en-US" sz="800" kern="100" dirty="0">
                          <a:effectLst/>
                        </a:rPr>
                        <a:t>capacity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100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队列长度</a:t>
                      </a:r>
                      <a:endParaRPr lang="zh-CN" sz="800" kern="100">
                        <a:effectLst/>
                        <a:latin typeface="宋体"/>
                        <a:cs typeface="宋体"/>
                      </a:endParaRPr>
                    </a:p>
                  </a:txBody>
                  <a:tcPr marL="47625" marR="76200" marT="9525" marB="9525" anchor="ctr"/>
                </a:tc>
              </a:tr>
              <a:tr h="96011">
                <a:tc>
                  <a:txBody>
                    <a:bodyPr/>
                    <a:lstStyle/>
                    <a:p>
                      <a:pPr>
                        <a:spcAft>
                          <a:spcPts val="0"/>
                        </a:spcAft>
                      </a:pPr>
                      <a:r>
                        <a:rPr lang="en-US" sz="800" kern="100">
                          <a:effectLst/>
                        </a:rPr>
                        <a:t>transactionCapacity</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100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每次事务</a:t>
                      </a:r>
                      <a:r>
                        <a:rPr lang="en-US" sz="800" kern="100">
                          <a:effectLst/>
                        </a:rPr>
                        <a:t>Source</a:t>
                      </a:r>
                      <a:r>
                        <a:rPr lang="zh-CN" sz="800" kern="100">
                          <a:effectLst/>
                        </a:rPr>
                        <a:t>或者</a:t>
                      </a:r>
                      <a:r>
                        <a:rPr lang="en-US" sz="800" kern="100">
                          <a:effectLst/>
                        </a:rPr>
                        <a:t>Sink</a:t>
                      </a:r>
                      <a:r>
                        <a:rPr lang="zh-CN" sz="800" kern="100">
                          <a:effectLst/>
                        </a:rPr>
                        <a:t>处理的</a:t>
                      </a:r>
                      <a:r>
                        <a:rPr lang="en-US" sz="800" kern="100">
                          <a:effectLst/>
                        </a:rPr>
                        <a:t>Event</a:t>
                      </a:r>
                      <a:r>
                        <a:rPr lang="zh-CN" sz="800" kern="100">
                          <a:effectLst/>
                        </a:rPr>
                        <a:t>的个数</a:t>
                      </a:r>
                      <a:endParaRPr lang="zh-CN" sz="800" kern="100">
                        <a:effectLst/>
                        <a:latin typeface="宋体"/>
                        <a:cs typeface="宋体"/>
                      </a:endParaRPr>
                    </a:p>
                  </a:txBody>
                  <a:tcPr marL="47625" marR="76200" marT="9525" marB="9525" anchor="ctr"/>
                </a:tc>
              </a:tr>
              <a:tr h="96011">
                <a:tc>
                  <a:txBody>
                    <a:bodyPr/>
                    <a:lstStyle/>
                    <a:p>
                      <a:pPr>
                        <a:spcAft>
                          <a:spcPts val="0"/>
                        </a:spcAft>
                      </a:pPr>
                      <a:r>
                        <a:rPr lang="en-US" sz="800" kern="100">
                          <a:effectLst/>
                        </a:rPr>
                        <a:t>keep-alive</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3</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增加或者删除一个</a:t>
                      </a:r>
                      <a:r>
                        <a:rPr lang="en-US" sz="800" kern="100">
                          <a:effectLst/>
                        </a:rPr>
                        <a:t>Event</a:t>
                      </a:r>
                      <a:r>
                        <a:rPr lang="zh-CN" sz="800" kern="100">
                          <a:effectLst/>
                        </a:rPr>
                        <a:t>操作的超时时间。</a:t>
                      </a:r>
                      <a:endParaRPr lang="zh-CN" sz="800" kern="100">
                        <a:effectLst/>
                        <a:latin typeface="宋体"/>
                        <a:cs typeface="宋体"/>
                      </a:endParaRPr>
                    </a:p>
                  </a:txBody>
                  <a:tcPr marL="47625" marR="76200" marT="9525" marB="9525" anchor="ctr"/>
                </a:tc>
              </a:tr>
              <a:tr h="96011">
                <a:tc>
                  <a:txBody>
                    <a:bodyPr/>
                    <a:lstStyle/>
                    <a:p>
                      <a:pPr>
                        <a:spcAft>
                          <a:spcPts val="0"/>
                        </a:spcAft>
                      </a:pPr>
                      <a:r>
                        <a:rPr lang="en-US" sz="800" kern="100">
                          <a:effectLst/>
                        </a:rPr>
                        <a:t>byteCapacityBufferPercentage</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20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缓存百分比</a:t>
                      </a:r>
                      <a:endParaRPr lang="zh-CN" sz="800" kern="100">
                        <a:effectLst/>
                        <a:latin typeface="宋体"/>
                        <a:cs typeface="宋体"/>
                      </a:endParaRPr>
                    </a:p>
                  </a:txBody>
                  <a:tcPr marL="47625" marR="76200" marT="9525" marB="9525" anchor="ctr"/>
                </a:tc>
              </a:tr>
              <a:tr h="96011">
                <a:tc>
                  <a:txBody>
                    <a:bodyPr/>
                    <a:lstStyle/>
                    <a:p>
                      <a:pPr>
                        <a:spcAft>
                          <a:spcPts val="0"/>
                        </a:spcAft>
                      </a:pPr>
                      <a:r>
                        <a:rPr lang="en-US" sz="800" kern="100" dirty="0" err="1">
                          <a:effectLst/>
                        </a:rPr>
                        <a:t>byteCapacity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see description</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最大内存所有事件允许总字节数</a:t>
                      </a:r>
                      <a:endParaRPr lang="zh-CN" sz="800" kern="100" dirty="0">
                        <a:effectLst/>
                        <a:latin typeface="宋体"/>
                        <a:cs typeface="宋体"/>
                      </a:endParaRPr>
                    </a:p>
                  </a:txBody>
                  <a:tcPr marL="47625" marR="76200" marT="9525" marB="9525" anchor="ctr"/>
                </a:tc>
              </a:tr>
            </a:tbl>
          </a:graphicData>
        </a:graphic>
      </p:graphicFrame>
      <p:sp>
        <p:nvSpPr>
          <p:cNvPr id="6" name="TextBox 5"/>
          <p:cNvSpPr txBox="1"/>
          <p:nvPr/>
        </p:nvSpPr>
        <p:spPr>
          <a:xfrm>
            <a:off x="395536" y="1052736"/>
            <a:ext cx="3703258" cy="276999"/>
          </a:xfrm>
          <a:prstGeom prst="rect">
            <a:avLst/>
          </a:prstGeom>
          <a:noFill/>
        </p:spPr>
        <p:txBody>
          <a:bodyPr wrap="none" rtlCol="0">
            <a:spAutoFit/>
          </a:bodyPr>
          <a:lstStyle/>
          <a:p>
            <a:r>
              <a:rPr lang="en-US" altLang="zh-CN" sz="1200" kern="100" dirty="0" smtClean="0"/>
              <a:t>Memory</a:t>
            </a:r>
            <a:r>
              <a:rPr lang="en-US" altLang="zh-CN" sz="1200" dirty="0" smtClean="0"/>
              <a:t> Channel </a:t>
            </a:r>
            <a:r>
              <a:rPr lang="zh-CN" altLang="en-US" sz="1200" dirty="0" smtClean="0"/>
              <a:t>利用内存高吞吐的特性，较高效。</a:t>
            </a:r>
            <a:endParaRPr lang="zh-CN" altLang="en-US" sz="1200" dirty="0"/>
          </a:p>
        </p:txBody>
      </p:sp>
      <p:graphicFrame>
        <p:nvGraphicFramePr>
          <p:cNvPr id="8" name="表格 7"/>
          <p:cNvGraphicFramePr>
            <a:graphicFrameLocks noGrp="1"/>
          </p:cNvGraphicFramePr>
          <p:nvPr>
            <p:extLst>
              <p:ext uri="{D42A27DB-BD31-4B8C-83A1-F6EECF244321}">
                <p14:modId xmlns:p14="http://schemas.microsoft.com/office/powerpoint/2010/main" val="3779486276"/>
              </p:ext>
            </p:extLst>
          </p:nvPr>
        </p:nvGraphicFramePr>
        <p:xfrm>
          <a:off x="323528" y="4893528"/>
          <a:ext cx="8496944" cy="1127760"/>
        </p:xfrm>
        <a:graphic>
          <a:graphicData uri="http://schemas.openxmlformats.org/drawingml/2006/table">
            <a:tbl>
              <a:tblPr firstRow="1" firstCol="1" bandRow="1">
                <a:tableStyleId>{5C22544A-7EE6-4342-B048-85BDC9FD1C3A}</a:tableStyleId>
              </a:tblPr>
              <a:tblGrid>
                <a:gridCol w="2859899"/>
                <a:gridCol w="1811479"/>
                <a:gridCol w="3825566"/>
              </a:tblGrid>
              <a:tr h="90010">
                <a:tc>
                  <a:txBody>
                    <a:bodyPr/>
                    <a:lstStyle/>
                    <a:p>
                      <a:pPr>
                        <a:spcAft>
                          <a:spcPts val="0"/>
                        </a:spcAft>
                      </a:pPr>
                      <a:r>
                        <a:rPr lang="zh-CN" sz="800" kern="100" dirty="0">
                          <a:effectLst/>
                        </a:rPr>
                        <a:t>属性名称</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默认值</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描述</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memoryCapacity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10000</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内存队列的最大长度如果不想使用内存队列直接设置为</a:t>
                      </a:r>
                      <a:r>
                        <a:rPr lang="en-US" sz="800" kern="100" dirty="0">
                          <a:effectLst/>
                        </a:rPr>
                        <a:t>0</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overflowCapacity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100000000</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持久化队列的最大长度，如果不想使用持久化设置为</a:t>
                      </a:r>
                      <a:r>
                        <a:rPr lang="en-US" sz="800" kern="100" dirty="0">
                          <a:effectLst/>
                        </a:rPr>
                        <a:t>0</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overflowTimeout</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3</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内存队列切换到持久队列的超时时间</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byteCapacityBufferPercentage</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20</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缓存百分比</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byteCapacity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see description</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缓存总量。</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err="1">
                          <a:effectLst/>
                        </a:rPr>
                        <a:t>avgEventSize</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500</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Event</a:t>
                      </a:r>
                      <a:r>
                        <a:rPr lang="zh-CN" sz="800" kern="100" dirty="0">
                          <a:effectLst/>
                        </a:rPr>
                        <a:t>进入</a:t>
                      </a:r>
                      <a:r>
                        <a:rPr lang="en-US" sz="800" kern="100" dirty="0">
                          <a:effectLst/>
                        </a:rPr>
                        <a:t>Channel</a:t>
                      </a:r>
                      <a:r>
                        <a:rPr lang="zh-CN" sz="800" kern="100" dirty="0">
                          <a:effectLst/>
                        </a:rPr>
                        <a:t>的速率</a:t>
                      </a:r>
                      <a:endParaRPr lang="zh-CN" sz="800" kern="100" dirty="0">
                        <a:effectLst/>
                        <a:latin typeface="宋体"/>
                        <a:cs typeface="宋体"/>
                      </a:endParaRPr>
                    </a:p>
                  </a:txBody>
                  <a:tcPr marL="47625" marR="76200" marT="9525" marB="9525" anchor="ctr"/>
                </a:tc>
              </a:tr>
              <a:tr h="90010">
                <a:tc>
                  <a:txBody>
                    <a:bodyPr/>
                    <a:lstStyle/>
                    <a:p>
                      <a:pPr>
                        <a:spcAft>
                          <a:spcPts val="0"/>
                        </a:spcAft>
                      </a:pPr>
                      <a:r>
                        <a:rPr lang="en-US" sz="800" kern="100" dirty="0">
                          <a:effectLst/>
                        </a:rPr>
                        <a:t>&lt;file channel properties&gt;</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参照</a:t>
                      </a:r>
                      <a:r>
                        <a:rPr lang="en-US" sz="800" kern="100" dirty="0">
                          <a:effectLst/>
                        </a:rPr>
                        <a:t>File Channel</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持久化队列参数设置</a:t>
                      </a:r>
                      <a:endParaRPr lang="zh-CN" sz="800" kern="100" dirty="0">
                        <a:effectLst/>
                        <a:latin typeface="宋体"/>
                        <a:cs typeface="宋体"/>
                      </a:endParaRPr>
                    </a:p>
                  </a:txBody>
                  <a:tcPr marL="47625" marR="76200" marT="9525" marB="9525" anchor="ctr"/>
                </a:tc>
              </a:tr>
            </a:tbl>
          </a:graphicData>
        </a:graphic>
      </p:graphicFrame>
      <p:sp>
        <p:nvSpPr>
          <p:cNvPr id="9" name="矩形 8"/>
          <p:cNvSpPr/>
          <p:nvPr/>
        </p:nvSpPr>
        <p:spPr>
          <a:xfrm>
            <a:off x="366295" y="4437112"/>
            <a:ext cx="8238153" cy="276999"/>
          </a:xfrm>
          <a:prstGeom prst="rect">
            <a:avLst/>
          </a:prstGeom>
        </p:spPr>
        <p:txBody>
          <a:bodyPr wrap="none">
            <a:spAutoFit/>
          </a:bodyPr>
          <a:lstStyle/>
          <a:p>
            <a:r>
              <a:rPr lang="en-US" altLang="zh-CN" sz="1200" dirty="0" err="1" smtClean="0"/>
              <a:t>SpillableMemoryChannel</a:t>
            </a:r>
            <a:r>
              <a:rPr lang="en-US" altLang="zh-CN" sz="1200" dirty="0" smtClean="0"/>
              <a:t> </a:t>
            </a:r>
            <a:r>
              <a:rPr lang="zh-CN" altLang="en-US" sz="1200" dirty="0" smtClean="0"/>
              <a:t>结合内存的高吞吐和磁盘数据的安全，通过配置可减少异常时数据丢失的量，又可提高性能。</a:t>
            </a:r>
            <a:endParaRPr lang="zh-CN" altLang="en-US" sz="1200" dirty="0"/>
          </a:p>
        </p:txBody>
      </p:sp>
      <p:sp>
        <p:nvSpPr>
          <p:cNvPr id="10" name="矩形 9"/>
          <p:cNvSpPr/>
          <p:nvPr/>
        </p:nvSpPr>
        <p:spPr>
          <a:xfrm>
            <a:off x="467544" y="2348880"/>
            <a:ext cx="2582758" cy="276999"/>
          </a:xfrm>
          <a:prstGeom prst="rect">
            <a:avLst/>
          </a:prstGeom>
        </p:spPr>
        <p:txBody>
          <a:bodyPr wrap="none">
            <a:spAutoFit/>
          </a:bodyPr>
          <a:lstStyle/>
          <a:p>
            <a:r>
              <a:rPr lang="en-US" altLang="zh-CN" sz="1200" dirty="0" err="1" smtClean="0"/>
              <a:t>FileChannel</a:t>
            </a:r>
            <a:r>
              <a:rPr lang="en-US" altLang="zh-CN" sz="1200" dirty="0" smtClean="0"/>
              <a:t> </a:t>
            </a:r>
            <a:r>
              <a:rPr lang="zh-CN" altLang="en-US" sz="1200" dirty="0" smtClean="0"/>
              <a:t>数据全部持久化到磁盘</a:t>
            </a:r>
            <a:endParaRPr lang="zh-CN" altLang="en-US" sz="1200" dirty="0"/>
          </a:p>
        </p:txBody>
      </p:sp>
      <p:graphicFrame>
        <p:nvGraphicFramePr>
          <p:cNvPr id="12" name="表格 11"/>
          <p:cNvGraphicFramePr>
            <a:graphicFrameLocks noGrp="1"/>
          </p:cNvGraphicFramePr>
          <p:nvPr>
            <p:extLst>
              <p:ext uri="{D42A27DB-BD31-4B8C-83A1-F6EECF244321}">
                <p14:modId xmlns:p14="http://schemas.microsoft.com/office/powerpoint/2010/main" val="4006734632"/>
              </p:ext>
            </p:extLst>
          </p:nvPr>
        </p:nvGraphicFramePr>
        <p:xfrm>
          <a:off x="323528" y="2780928"/>
          <a:ext cx="8496944" cy="1530168"/>
        </p:xfrm>
        <a:graphic>
          <a:graphicData uri="http://schemas.openxmlformats.org/drawingml/2006/table">
            <a:tbl>
              <a:tblPr firstRow="1" firstCol="1" bandRow="1">
                <a:tableStyleId>{5C22544A-7EE6-4342-B048-85BDC9FD1C3A}</a:tableStyleId>
              </a:tblPr>
              <a:tblGrid>
                <a:gridCol w="2832315"/>
                <a:gridCol w="1635906"/>
                <a:gridCol w="4028723"/>
              </a:tblGrid>
              <a:tr h="79641">
                <a:tc>
                  <a:txBody>
                    <a:bodyPr/>
                    <a:lstStyle/>
                    <a:p>
                      <a:pPr>
                        <a:spcAft>
                          <a:spcPts val="0"/>
                        </a:spcAft>
                      </a:pPr>
                      <a:r>
                        <a:rPr lang="zh-CN" sz="800" kern="100" dirty="0">
                          <a:effectLst/>
                        </a:rPr>
                        <a:t>属性名称</a:t>
                      </a:r>
                      <a:endParaRPr lang="zh-CN" sz="800" kern="100" dirty="0">
                        <a:effectLst/>
                        <a:latin typeface="宋体"/>
                        <a:cs typeface="宋体"/>
                      </a:endParaRPr>
                    </a:p>
                  </a:txBody>
                  <a:tcPr marL="23485" marR="37575" marT="4697" marB="4697" anchor="ctr"/>
                </a:tc>
                <a:tc>
                  <a:txBody>
                    <a:bodyPr/>
                    <a:lstStyle/>
                    <a:p>
                      <a:pPr>
                        <a:spcAft>
                          <a:spcPts val="0"/>
                        </a:spcAft>
                      </a:pPr>
                      <a:r>
                        <a:rPr lang="zh-CN" sz="800" kern="100">
                          <a:effectLst/>
                        </a:rPr>
                        <a:t>描述</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 </a:t>
                      </a:r>
                      <a:endParaRPr lang="zh-CN" sz="800" kern="100">
                        <a:effectLst/>
                        <a:latin typeface="宋体"/>
                        <a:cs typeface="宋体"/>
                      </a:endParaRPr>
                    </a:p>
                  </a:txBody>
                  <a:tcPr marL="23485" marR="37575" marT="4697" marB="4697" anchor="ctr"/>
                </a:tc>
              </a:tr>
              <a:tr h="91014">
                <a:tc>
                  <a:txBody>
                    <a:bodyPr/>
                    <a:lstStyle/>
                    <a:p>
                      <a:pPr>
                        <a:spcAft>
                          <a:spcPts val="0"/>
                        </a:spcAft>
                      </a:pPr>
                      <a:r>
                        <a:rPr lang="en-US" sz="800" kern="100" dirty="0" err="1">
                          <a:effectLst/>
                        </a:rPr>
                        <a:t>checkpointDir</a:t>
                      </a:r>
                      <a:endParaRPr lang="zh-CN" sz="800" kern="100" dirty="0">
                        <a:effectLst/>
                        <a:latin typeface="宋体"/>
                        <a:cs typeface="宋体"/>
                      </a:endParaRPr>
                    </a:p>
                  </a:txBody>
                  <a:tcPr marL="23485" marR="37575" marT="4697" marB="4697" anchor="ctr"/>
                </a:tc>
                <a:tc>
                  <a:txBody>
                    <a:bodyPr/>
                    <a:lstStyle/>
                    <a:p>
                      <a:pPr>
                        <a:spcAft>
                          <a:spcPts val="0"/>
                        </a:spcAft>
                      </a:pPr>
                      <a:r>
                        <a:rPr lang="en-US" sz="800" kern="100">
                          <a:effectLst/>
                        </a:rPr>
                        <a:t>~/.flume/file-channel/checkpoint</a:t>
                      </a:r>
                      <a:endParaRPr lang="zh-CN" sz="800" kern="100">
                        <a:effectLst/>
                        <a:latin typeface="宋体"/>
                        <a:cs typeface="宋体"/>
                      </a:endParaRPr>
                    </a:p>
                  </a:txBody>
                  <a:tcPr marL="23485" marR="37575" marT="4697" marB="4697" anchor="ctr"/>
                </a:tc>
                <a:tc>
                  <a:txBody>
                    <a:bodyPr/>
                    <a:lstStyle/>
                    <a:p>
                      <a:pPr>
                        <a:spcAft>
                          <a:spcPts val="0"/>
                        </a:spcAft>
                      </a:pPr>
                      <a:r>
                        <a:rPr lang="en-US" altLang="zh-CN" sz="800" kern="100" dirty="0" smtClean="0">
                          <a:effectLst/>
                          <a:latin typeface="宋体"/>
                          <a:cs typeface="宋体"/>
                        </a:rPr>
                        <a:t>Checkpoint</a:t>
                      </a:r>
                      <a:r>
                        <a:rPr lang="zh-CN" altLang="en-US" sz="800" kern="100" dirty="0" smtClean="0">
                          <a:effectLst/>
                          <a:latin typeface="宋体"/>
                          <a:cs typeface="宋体"/>
                        </a:rPr>
                        <a:t>的存放路径</a:t>
                      </a:r>
                      <a:endParaRPr lang="zh-CN" sz="800" kern="100" dirty="0">
                        <a:effectLst/>
                        <a:latin typeface="宋体"/>
                        <a:cs typeface="宋体"/>
                      </a:endParaRPr>
                    </a:p>
                  </a:txBody>
                  <a:tcPr marL="23485" marR="37575" marT="4697" marB="4697" anchor="ctr"/>
                </a:tc>
              </a:tr>
              <a:tr h="175198">
                <a:tc>
                  <a:txBody>
                    <a:bodyPr/>
                    <a:lstStyle/>
                    <a:p>
                      <a:pPr>
                        <a:spcAft>
                          <a:spcPts val="0"/>
                        </a:spcAft>
                      </a:pPr>
                      <a:r>
                        <a:rPr lang="en-US" sz="800" kern="100">
                          <a:effectLst/>
                        </a:rPr>
                        <a:t>useDualCheckpoints</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false</a:t>
                      </a:r>
                      <a:endParaRPr lang="zh-CN" sz="800" kern="100">
                        <a:effectLst/>
                        <a:latin typeface="宋体"/>
                        <a:cs typeface="宋体"/>
                      </a:endParaRPr>
                    </a:p>
                  </a:txBody>
                  <a:tcPr marL="23485" marR="37575" marT="4697" marB="4697" anchor="ctr"/>
                </a:tc>
                <a:tc>
                  <a:txBody>
                    <a:bodyPr/>
                    <a:lstStyle/>
                    <a:p>
                      <a:pPr>
                        <a:spcAft>
                          <a:spcPts val="0"/>
                        </a:spcAft>
                      </a:pPr>
                      <a:r>
                        <a:rPr lang="zh-CN" altLang="en-US" sz="800" kern="100" dirty="0" smtClean="0">
                          <a:effectLst/>
                          <a:latin typeface="宋体"/>
                          <a:cs typeface="宋体"/>
                        </a:rPr>
                        <a:t>将</a:t>
                      </a:r>
                      <a:r>
                        <a:rPr lang="en-US" altLang="zh-CN" sz="800" kern="100" dirty="0" smtClean="0">
                          <a:effectLst/>
                          <a:latin typeface="宋体"/>
                          <a:cs typeface="宋体"/>
                        </a:rPr>
                        <a:t>checkpoint</a:t>
                      </a:r>
                      <a:r>
                        <a:rPr lang="zh-CN" altLang="en-US" sz="800" kern="100" dirty="0" smtClean="0">
                          <a:effectLst/>
                          <a:latin typeface="宋体"/>
                          <a:cs typeface="宋体"/>
                        </a:rPr>
                        <a:t>进行备份</a:t>
                      </a:r>
                      <a:endParaRPr lang="zh-CN" sz="800" kern="100" dirty="0">
                        <a:effectLst/>
                        <a:latin typeface="宋体"/>
                        <a:cs typeface="宋体"/>
                      </a:endParaRPr>
                    </a:p>
                  </a:txBody>
                  <a:tcPr marL="23485" marR="37575" marT="4697" marB="4697" anchor="ctr"/>
                </a:tc>
              </a:tr>
              <a:tr h="217886">
                <a:tc>
                  <a:txBody>
                    <a:bodyPr/>
                    <a:lstStyle/>
                    <a:p>
                      <a:pPr>
                        <a:spcAft>
                          <a:spcPts val="0"/>
                        </a:spcAft>
                      </a:pPr>
                      <a:r>
                        <a:rPr lang="en-US" sz="800" kern="100" dirty="0" err="1">
                          <a:effectLst/>
                        </a:rPr>
                        <a:t>dataDirs</a:t>
                      </a:r>
                      <a:endParaRPr lang="zh-CN" sz="800" kern="100" dirty="0">
                        <a:effectLst/>
                        <a:latin typeface="宋体"/>
                        <a:cs typeface="宋体"/>
                      </a:endParaRPr>
                    </a:p>
                  </a:txBody>
                  <a:tcPr marL="23485" marR="37575" marT="4697" marB="4697" anchor="ctr"/>
                </a:tc>
                <a:tc>
                  <a:txBody>
                    <a:bodyPr/>
                    <a:lstStyle/>
                    <a:p>
                      <a:pPr>
                        <a:spcAft>
                          <a:spcPts val="0"/>
                        </a:spcAft>
                      </a:pPr>
                      <a:r>
                        <a:rPr lang="en-US" sz="800" kern="100">
                          <a:effectLst/>
                        </a:rPr>
                        <a:t>~/.flume/file-channel/data</a:t>
                      </a:r>
                      <a:endParaRPr lang="zh-CN" sz="800" kern="100">
                        <a:effectLst/>
                        <a:latin typeface="宋体"/>
                        <a:cs typeface="宋体"/>
                      </a:endParaRPr>
                    </a:p>
                  </a:txBody>
                  <a:tcPr marL="23485" marR="37575" marT="4697" marB="4697" anchor="ctr"/>
                </a:tc>
                <a:tc>
                  <a:txBody>
                    <a:bodyPr/>
                    <a:lstStyle/>
                    <a:p>
                      <a:pPr>
                        <a:spcAft>
                          <a:spcPts val="0"/>
                        </a:spcAft>
                      </a:pPr>
                      <a:r>
                        <a:rPr lang="zh-CN" altLang="en-US" sz="800" kern="100" dirty="0" smtClean="0">
                          <a:effectLst/>
                        </a:rPr>
                        <a:t>逗号分隔存储日志文件的目录列表。使用多个目录不同磁盘上的文件可以提高信道性能</a:t>
                      </a:r>
                      <a:endParaRPr lang="zh-CN" sz="800" kern="100" dirty="0">
                        <a:effectLst/>
                        <a:latin typeface="宋体"/>
                        <a:cs typeface="宋体"/>
                      </a:endParaRPr>
                    </a:p>
                  </a:txBody>
                  <a:tcPr marL="23485" marR="37575" marT="4697" marB="4697" anchor="ctr"/>
                </a:tc>
              </a:tr>
              <a:tr h="91014">
                <a:tc>
                  <a:txBody>
                    <a:bodyPr/>
                    <a:lstStyle/>
                    <a:p>
                      <a:pPr>
                        <a:spcAft>
                          <a:spcPts val="0"/>
                        </a:spcAft>
                      </a:pPr>
                      <a:r>
                        <a:rPr lang="en-US" sz="800" kern="100">
                          <a:effectLst/>
                        </a:rPr>
                        <a:t>transactionCapacity</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10000</a:t>
                      </a:r>
                      <a:endParaRPr lang="zh-CN" sz="800" kern="100">
                        <a:effectLst/>
                        <a:latin typeface="宋体"/>
                        <a:cs typeface="宋体"/>
                      </a:endParaRPr>
                    </a:p>
                  </a:txBody>
                  <a:tcPr marL="23485" marR="37575" marT="4697" marB="4697" anchor="ctr"/>
                </a:tc>
                <a:tc>
                  <a:txBody>
                    <a:bodyPr/>
                    <a:lstStyle/>
                    <a:p>
                      <a:pPr>
                        <a:spcAft>
                          <a:spcPts val="0"/>
                        </a:spcAft>
                      </a:pPr>
                      <a:r>
                        <a:rPr lang="en-US" sz="800" kern="100" dirty="0">
                          <a:effectLst/>
                        </a:rPr>
                        <a:t>The maximum size of transaction supported by the channel</a:t>
                      </a:r>
                      <a:endParaRPr lang="zh-CN" sz="800" kern="100" dirty="0">
                        <a:effectLst/>
                        <a:latin typeface="宋体"/>
                        <a:cs typeface="宋体"/>
                      </a:endParaRPr>
                    </a:p>
                  </a:txBody>
                  <a:tcPr marL="23485" marR="37575" marT="4697" marB="4697" anchor="ctr"/>
                </a:tc>
              </a:tr>
              <a:tr h="91014">
                <a:tc>
                  <a:txBody>
                    <a:bodyPr/>
                    <a:lstStyle/>
                    <a:p>
                      <a:pPr>
                        <a:spcAft>
                          <a:spcPts val="0"/>
                        </a:spcAft>
                      </a:pPr>
                      <a:r>
                        <a:rPr lang="en-US" sz="800" kern="100">
                          <a:effectLst/>
                        </a:rPr>
                        <a:t>checkpointInterval</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30000</a:t>
                      </a:r>
                      <a:endParaRPr lang="zh-CN" sz="800" kern="100">
                        <a:effectLst/>
                        <a:latin typeface="宋体"/>
                        <a:cs typeface="宋体"/>
                      </a:endParaRPr>
                    </a:p>
                  </a:txBody>
                  <a:tcPr marL="23485" marR="37575" marT="4697" marB="4697" anchor="ctr"/>
                </a:tc>
                <a:tc>
                  <a:txBody>
                    <a:bodyPr/>
                    <a:lstStyle/>
                    <a:p>
                      <a:pPr>
                        <a:spcAft>
                          <a:spcPts val="0"/>
                        </a:spcAft>
                      </a:pPr>
                      <a:r>
                        <a:rPr lang="en-US" altLang="zh-CN" sz="800" kern="100" dirty="0" smtClean="0">
                          <a:effectLst/>
                        </a:rPr>
                        <a:t>Checkpoint </a:t>
                      </a:r>
                      <a:r>
                        <a:rPr lang="zh-CN" altLang="en-US" sz="800" kern="100" dirty="0" smtClean="0">
                          <a:effectLst/>
                        </a:rPr>
                        <a:t>检查间隔时间</a:t>
                      </a:r>
                      <a:r>
                        <a:rPr lang="en-US" sz="800" kern="100" dirty="0" smtClean="0">
                          <a:effectLst/>
                        </a:rPr>
                        <a:t> (</a:t>
                      </a:r>
                      <a:r>
                        <a:rPr lang="zh-CN" altLang="en-US" sz="800" kern="100" dirty="0" smtClean="0">
                          <a:effectLst/>
                        </a:rPr>
                        <a:t>以毫秒为单位</a:t>
                      </a:r>
                      <a:r>
                        <a:rPr lang="en-US" sz="800" kern="100" dirty="0" smtClean="0">
                          <a:effectLst/>
                        </a:rPr>
                        <a:t>)</a:t>
                      </a:r>
                      <a:endParaRPr lang="zh-CN" sz="800" kern="100" dirty="0">
                        <a:effectLst/>
                        <a:latin typeface="宋体"/>
                        <a:cs typeface="宋体"/>
                      </a:endParaRPr>
                    </a:p>
                  </a:txBody>
                  <a:tcPr marL="23485" marR="37575" marT="4697" marB="4697" anchor="ctr"/>
                </a:tc>
              </a:tr>
              <a:tr h="89823">
                <a:tc>
                  <a:txBody>
                    <a:bodyPr/>
                    <a:lstStyle/>
                    <a:p>
                      <a:pPr>
                        <a:spcAft>
                          <a:spcPts val="0"/>
                        </a:spcAft>
                      </a:pPr>
                      <a:r>
                        <a:rPr lang="en-US" sz="800" kern="100">
                          <a:effectLst/>
                        </a:rPr>
                        <a:t>maxFileSize</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2146435071</a:t>
                      </a:r>
                      <a:endParaRPr lang="zh-CN" sz="800" kern="100">
                        <a:effectLst/>
                        <a:latin typeface="宋体"/>
                        <a:cs typeface="宋体"/>
                      </a:endParaRPr>
                    </a:p>
                  </a:txBody>
                  <a:tcPr marL="23485" marR="37575" marT="4697" marB="4697" anchor="ctr"/>
                </a:tc>
                <a:tc>
                  <a:txBody>
                    <a:bodyPr/>
                    <a:lstStyle/>
                    <a:p>
                      <a:pPr>
                        <a:spcAft>
                          <a:spcPts val="0"/>
                        </a:spcAft>
                      </a:pPr>
                      <a:r>
                        <a:rPr lang="zh-CN" altLang="en-US" sz="800" kern="100" dirty="0" smtClean="0">
                          <a:effectLst/>
                          <a:latin typeface="宋体"/>
                          <a:cs typeface="宋体"/>
                        </a:rPr>
                        <a:t>一个日志文件的最大值（</a:t>
                      </a:r>
                      <a:r>
                        <a:rPr lang="zh-CN" altLang="en-US" sz="800" kern="100" dirty="0" smtClean="0">
                          <a:effectLst/>
                        </a:rPr>
                        <a:t>以字节为单位</a:t>
                      </a:r>
                      <a:r>
                        <a:rPr lang="zh-CN" altLang="en-US" sz="800" kern="100" dirty="0" smtClean="0">
                          <a:effectLst/>
                          <a:latin typeface="宋体"/>
                          <a:cs typeface="宋体"/>
                        </a:rPr>
                        <a:t>）</a:t>
                      </a:r>
                      <a:endParaRPr lang="zh-CN" sz="800" kern="100" dirty="0">
                        <a:effectLst/>
                        <a:latin typeface="宋体"/>
                        <a:cs typeface="宋体"/>
                      </a:endParaRPr>
                    </a:p>
                  </a:txBody>
                  <a:tcPr marL="23485" marR="37575" marT="4697" marB="4697" anchor="ctr"/>
                </a:tc>
              </a:tr>
              <a:tr h="217886">
                <a:tc>
                  <a:txBody>
                    <a:bodyPr/>
                    <a:lstStyle/>
                    <a:p>
                      <a:pPr>
                        <a:spcAft>
                          <a:spcPts val="0"/>
                        </a:spcAft>
                      </a:pPr>
                      <a:r>
                        <a:rPr lang="en-US" sz="800" kern="100">
                          <a:effectLst/>
                        </a:rPr>
                        <a:t>minimumRequiredSpace</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524288000</a:t>
                      </a:r>
                      <a:endParaRPr lang="zh-CN" sz="800" kern="100">
                        <a:effectLst/>
                        <a:latin typeface="宋体"/>
                        <a:cs typeface="宋体"/>
                      </a:endParaRPr>
                    </a:p>
                  </a:txBody>
                  <a:tcPr marL="23485" marR="37575" marT="4697" marB="4697" anchor="ctr"/>
                </a:tc>
                <a:tc>
                  <a:txBody>
                    <a:bodyPr/>
                    <a:lstStyle/>
                    <a:p>
                      <a:pPr>
                        <a:spcAft>
                          <a:spcPts val="0"/>
                        </a:spcAft>
                      </a:pPr>
                      <a:r>
                        <a:rPr lang="zh-CN" altLang="en-US" sz="800" kern="100" dirty="0" smtClean="0">
                          <a:effectLst/>
                        </a:rPr>
                        <a:t>所需的最小可用空间（以字节为单位）。</a:t>
                      </a:r>
                      <a:endParaRPr lang="zh-CN" sz="800" kern="100" dirty="0">
                        <a:effectLst/>
                        <a:latin typeface="宋体"/>
                        <a:cs typeface="宋体"/>
                      </a:endParaRPr>
                    </a:p>
                  </a:txBody>
                  <a:tcPr marL="23485" marR="37575" marT="4697" marB="4697" anchor="ctr"/>
                </a:tc>
              </a:tr>
              <a:tr h="79641">
                <a:tc>
                  <a:txBody>
                    <a:bodyPr/>
                    <a:lstStyle/>
                    <a:p>
                      <a:pPr>
                        <a:spcAft>
                          <a:spcPts val="0"/>
                        </a:spcAft>
                      </a:pPr>
                      <a:r>
                        <a:rPr lang="en-US" sz="800" kern="100">
                          <a:effectLst/>
                        </a:rPr>
                        <a:t>capacity</a:t>
                      </a:r>
                      <a:endParaRPr lang="zh-CN" sz="800" kern="100">
                        <a:effectLst/>
                        <a:latin typeface="宋体"/>
                        <a:cs typeface="宋体"/>
                      </a:endParaRPr>
                    </a:p>
                  </a:txBody>
                  <a:tcPr marL="23485" marR="37575" marT="4697" marB="4697" anchor="ctr"/>
                </a:tc>
                <a:tc>
                  <a:txBody>
                    <a:bodyPr/>
                    <a:lstStyle/>
                    <a:p>
                      <a:pPr>
                        <a:spcAft>
                          <a:spcPts val="0"/>
                        </a:spcAft>
                      </a:pPr>
                      <a:r>
                        <a:rPr lang="en-US" sz="800" kern="100" dirty="0">
                          <a:effectLst/>
                        </a:rPr>
                        <a:t>1000000</a:t>
                      </a:r>
                      <a:endParaRPr lang="zh-CN" sz="800" kern="100" dirty="0">
                        <a:effectLst/>
                        <a:latin typeface="宋体"/>
                        <a:cs typeface="宋体"/>
                      </a:endParaRPr>
                    </a:p>
                  </a:txBody>
                  <a:tcPr marL="23485" marR="37575" marT="4697" marB="4697" anchor="ctr"/>
                </a:tc>
                <a:tc>
                  <a:txBody>
                    <a:bodyPr/>
                    <a:lstStyle/>
                    <a:p>
                      <a:pPr>
                        <a:spcAft>
                          <a:spcPts val="0"/>
                        </a:spcAft>
                      </a:pPr>
                      <a:r>
                        <a:rPr lang="zh-CN" altLang="en-US" sz="800" kern="100" dirty="0" smtClean="0">
                          <a:effectLst/>
                          <a:latin typeface="宋体"/>
                          <a:cs typeface="宋体"/>
                        </a:rPr>
                        <a:t>最大事件数</a:t>
                      </a:r>
                      <a:endParaRPr lang="zh-CN" sz="800" kern="100" dirty="0">
                        <a:effectLst/>
                        <a:latin typeface="宋体"/>
                        <a:cs typeface="宋体"/>
                      </a:endParaRPr>
                    </a:p>
                  </a:txBody>
                  <a:tcPr marL="23485" marR="37575" marT="4697" marB="4697" anchor="ctr"/>
                </a:tc>
              </a:tr>
              <a:tr h="91014">
                <a:tc>
                  <a:txBody>
                    <a:bodyPr/>
                    <a:lstStyle/>
                    <a:p>
                      <a:pPr>
                        <a:spcAft>
                          <a:spcPts val="0"/>
                        </a:spcAft>
                      </a:pPr>
                      <a:r>
                        <a:rPr lang="en-US" sz="800" kern="100">
                          <a:effectLst/>
                        </a:rPr>
                        <a:t>keep-alive</a:t>
                      </a:r>
                      <a:endParaRPr lang="zh-CN" sz="800" kern="100">
                        <a:effectLst/>
                        <a:latin typeface="宋体"/>
                        <a:cs typeface="宋体"/>
                      </a:endParaRPr>
                    </a:p>
                  </a:txBody>
                  <a:tcPr marL="23485" marR="37575" marT="4697" marB="4697" anchor="ctr"/>
                </a:tc>
                <a:tc>
                  <a:txBody>
                    <a:bodyPr/>
                    <a:lstStyle/>
                    <a:p>
                      <a:pPr>
                        <a:spcAft>
                          <a:spcPts val="0"/>
                        </a:spcAft>
                      </a:pPr>
                      <a:r>
                        <a:rPr lang="en-US" sz="800" kern="100">
                          <a:effectLst/>
                        </a:rPr>
                        <a:t>3</a:t>
                      </a:r>
                      <a:endParaRPr lang="zh-CN" sz="800" kern="100">
                        <a:effectLst/>
                        <a:latin typeface="宋体"/>
                        <a:cs typeface="宋体"/>
                      </a:endParaRPr>
                    </a:p>
                  </a:txBody>
                  <a:tcPr marL="23485" marR="37575" marT="4697" marB="4697" anchor="ctr"/>
                </a:tc>
                <a:tc>
                  <a:txBody>
                    <a:bodyPr/>
                    <a:lstStyle/>
                    <a:p>
                      <a:pPr>
                        <a:spcAft>
                          <a:spcPts val="0"/>
                        </a:spcAft>
                      </a:pPr>
                      <a:r>
                        <a:rPr lang="en-US" sz="800" kern="100" dirty="0" smtClean="0">
                          <a:effectLst/>
                        </a:rPr>
                        <a:t>P</a:t>
                      </a:r>
                      <a:r>
                        <a:rPr lang="en-US" altLang="zh-CN" sz="800" kern="100" dirty="0" smtClean="0">
                          <a:effectLst/>
                        </a:rPr>
                        <a:t>ut</a:t>
                      </a:r>
                      <a:r>
                        <a:rPr lang="zh-CN" altLang="en-US" sz="800" kern="100" dirty="0" smtClean="0">
                          <a:effectLst/>
                        </a:rPr>
                        <a:t>操作的最大超时时间（以秒为单位）。</a:t>
                      </a:r>
                      <a:endParaRPr lang="zh-CN" sz="800" kern="100" dirty="0">
                        <a:effectLst/>
                        <a:latin typeface="宋体"/>
                        <a:cs typeface="宋体"/>
                      </a:endParaRPr>
                    </a:p>
                  </a:txBody>
                  <a:tcPr marL="23485" marR="37575" marT="4697" marB="4697" anchor="ctr"/>
                </a:tc>
              </a:tr>
            </a:tbl>
          </a:graphicData>
        </a:graphic>
      </p:graphicFrame>
    </p:spTree>
    <p:extLst>
      <p:ext uri="{BB962C8B-B14F-4D97-AF65-F5344CB8AC3E}">
        <p14:creationId xmlns:p14="http://schemas.microsoft.com/office/powerpoint/2010/main" val="3494915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关键参数说明</a:t>
            </a:r>
            <a:r>
              <a:rPr lang="en-US" altLang="zh-CN" dirty="0" smtClean="0"/>
              <a:t>-</a:t>
            </a:r>
            <a:r>
              <a:rPr lang="zh-CN" altLang="en-US" dirty="0" smtClean="0"/>
              <a:t>常用组件</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905742251"/>
              </p:ext>
            </p:extLst>
          </p:nvPr>
        </p:nvGraphicFramePr>
        <p:xfrm>
          <a:off x="323528" y="1268760"/>
          <a:ext cx="8229600" cy="1268730"/>
        </p:xfrm>
        <a:graphic>
          <a:graphicData uri="http://schemas.openxmlformats.org/drawingml/2006/table">
            <a:tbl>
              <a:tblPr firstRow="1" firstCol="1" bandRow="1">
                <a:tableStyleId>{5C22544A-7EE6-4342-B048-85BDC9FD1C3A}</a:tableStyleId>
              </a:tblPr>
              <a:tblGrid>
                <a:gridCol w="2743200"/>
                <a:gridCol w="2743200"/>
                <a:gridCol w="2743200"/>
              </a:tblGrid>
              <a:tr h="0">
                <a:tc>
                  <a:txBody>
                    <a:bodyPr/>
                    <a:lstStyle/>
                    <a:p>
                      <a:pPr>
                        <a:spcAft>
                          <a:spcPts val="0"/>
                        </a:spcAft>
                      </a:pPr>
                      <a:r>
                        <a:rPr lang="zh-CN" sz="800" kern="100" dirty="0">
                          <a:effectLst/>
                        </a:rPr>
                        <a:t>属性</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a:effectLst/>
                        </a:rPr>
                        <a:t>默认值</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描述</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dirty="0">
                          <a:effectLst/>
                        </a:rPr>
                        <a:t>table</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dirty="0">
                          <a:effectLst/>
                        </a:rPr>
                        <a:t>表名</a:t>
                      </a:r>
                      <a:endParaRPr lang="zh-CN" sz="800" kern="100" dirty="0">
                        <a:effectLst/>
                        <a:latin typeface="宋体"/>
                        <a:cs typeface="宋体"/>
                      </a:endParaRPr>
                    </a:p>
                  </a:txBody>
                  <a:tcPr marL="47625" marR="76200" marT="9525" marB="9525" anchor="ctr"/>
                </a:tc>
              </a:tr>
              <a:tr h="0">
                <a:tc>
                  <a:txBody>
                    <a:bodyPr/>
                    <a:lstStyle/>
                    <a:p>
                      <a:pPr>
                        <a:spcAft>
                          <a:spcPts val="0"/>
                        </a:spcAft>
                      </a:pPr>
                      <a:r>
                        <a:rPr lang="en-US" sz="800" kern="100" dirty="0" err="1">
                          <a:effectLst/>
                        </a:rPr>
                        <a:t>columnFamily</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dirty="0">
                          <a:effectLst/>
                        </a:rPr>
                        <a:t>–</a:t>
                      </a:r>
                      <a:endParaRPr lang="zh-CN" sz="800" kern="100" dirty="0">
                        <a:effectLst/>
                        <a:latin typeface="宋体"/>
                        <a:cs typeface="宋体"/>
                      </a:endParaRPr>
                    </a:p>
                  </a:txBody>
                  <a:tcPr marL="47625" marR="76200" marT="9525" marB="9525" anchor="ctr"/>
                </a:tc>
                <a:tc>
                  <a:txBody>
                    <a:bodyPr/>
                    <a:lstStyle/>
                    <a:p>
                      <a:pPr>
                        <a:spcAft>
                          <a:spcPts val="0"/>
                        </a:spcAft>
                      </a:pPr>
                      <a:r>
                        <a:rPr lang="zh-CN" sz="800" kern="100">
                          <a:effectLst/>
                        </a:rPr>
                        <a:t>列族名</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dirty="0" err="1">
                          <a:effectLst/>
                        </a:rPr>
                        <a:t>batchSize</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100</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一次性写入多少记录</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dirty="0" err="1">
                          <a:effectLst/>
                        </a:rPr>
                        <a:t>coalesceIncrements</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false</a:t>
                      </a:r>
                      <a:endParaRPr lang="zh-CN" sz="800" kern="100">
                        <a:effectLst/>
                        <a:latin typeface="宋体"/>
                        <a:cs typeface="宋体"/>
                      </a:endParaRPr>
                    </a:p>
                  </a:txBody>
                  <a:tcPr marL="47625" marR="76200" marT="9525" marB="9525" anchor="ctr"/>
                </a:tc>
                <a:tc>
                  <a:txBody>
                    <a:bodyPr/>
                    <a:lstStyle/>
                    <a:p>
                      <a:pPr>
                        <a:spcAft>
                          <a:spcPts val="0"/>
                        </a:spcAft>
                      </a:pPr>
                      <a:r>
                        <a:rPr lang="zh-CN" sz="800" kern="100">
                          <a:effectLst/>
                        </a:rPr>
                        <a:t>是否合并</a:t>
                      </a:r>
                      <a:r>
                        <a:rPr lang="en-US" sz="800" kern="100">
                          <a:effectLst/>
                        </a:rPr>
                        <a:t>Increment</a:t>
                      </a:r>
                      <a:r>
                        <a:rPr lang="zh-CN" sz="800" kern="100">
                          <a:effectLst/>
                        </a:rPr>
                        <a:t>提高性能</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dirty="0" err="1">
                          <a:effectLst/>
                        </a:rPr>
                        <a:t>serializer</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org.apache.flume.sink.hbase.SimpleHbaseEventSerializer</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Default increment column = “iCol”, payload column = “pCol”.</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a:effectLst/>
                        </a:rPr>
                        <a:t>serializer.*</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Properties to be passed to the serializer.</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a:effectLst/>
                        </a:rPr>
                        <a:t>kerberosPrincipal</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a:t>
                      </a:r>
                      <a:endParaRPr lang="zh-CN" sz="800" kern="100">
                        <a:effectLst/>
                        <a:latin typeface="宋体"/>
                        <a:cs typeface="宋体"/>
                      </a:endParaRPr>
                    </a:p>
                  </a:txBody>
                  <a:tcPr marL="47625" marR="76200" marT="9525" marB="9525" anchor="ctr"/>
                </a:tc>
                <a:tc>
                  <a:txBody>
                    <a:bodyPr/>
                    <a:lstStyle/>
                    <a:p>
                      <a:pPr>
                        <a:spcAft>
                          <a:spcPts val="0"/>
                        </a:spcAft>
                      </a:pPr>
                      <a:r>
                        <a:rPr lang="en-US" sz="800" kern="100">
                          <a:effectLst/>
                        </a:rPr>
                        <a:t>Kerberos user principal for accessing secure HBase</a:t>
                      </a:r>
                      <a:endParaRPr lang="zh-CN" sz="800" kern="100">
                        <a:effectLst/>
                        <a:latin typeface="宋体"/>
                        <a:cs typeface="宋体"/>
                      </a:endParaRPr>
                    </a:p>
                  </a:txBody>
                  <a:tcPr marL="47625" marR="76200" marT="9525" marB="9525" anchor="ctr"/>
                </a:tc>
              </a:tr>
              <a:tr h="0">
                <a:tc>
                  <a:txBody>
                    <a:bodyPr/>
                    <a:lstStyle/>
                    <a:p>
                      <a:pPr>
                        <a:spcAft>
                          <a:spcPts val="0"/>
                        </a:spcAft>
                      </a:pPr>
                      <a:r>
                        <a:rPr lang="en-US" sz="800" kern="100" dirty="0" err="1">
                          <a:effectLst/>
                        </a:rPr>
                        <a:t>kerberosKeytab</a:t>
                      </a:r>
                      <a:endParaRPr lang="zh-CN" sz="800" kern="100" dirty="0">
                        <a:effectLst/>
                        <a:latin typeface="宋体"/>
                        <a:cs typeface="宋体"/>
                      </a:endParaRPr>
                    </a:p>
                  </a:txBody>
                  <a:tcPr marL="47625" marR="76200" marT="9525" marB="9525" anchor="ctr"/>
                </a:tc>
                <a:tc>
                  <a:txBody>
                    <a:bodyPr/>
                    <a:lstStyle/>
                    <a:p>
                      <a:pPr>
                        <a:spcAft>
                          <a:spcPts val="0"/>
                        </a:spcAft>
                      </a:pPr>
                      <a:r>
                        <a:rPr lang="en-US" sz="800" kern="100">
                          <a:effectLst/>
                        </a:rPr>
                        <a:t>–</a:t>
                      </a:r>
                      <a:endParaRPr lang="zh-CN" sz="800" kern="100">
                        <a:effectLst/>
                        <a:latin typeface="宋体"/>
                        <a:cs typeface="宋体"/>
                      </a:endParaRPr>
                    </a:p>
                  </a:txBody>
                  <a:tcPr marL="47625" marR="76200" marT="9525" marB="9525" anchor="ctr"/>
                </a:tc>
                <a:tc>
                  <a:txBody>
                    <a:bodyPr/>
                    <a:lstStyle/>
                    <a:p>
                      <a:pPr>
                        <a:spcAft>
                          <a:spcPts val="0"/>
                        </a:spcAft>
                      </a:pPr>
                      <a:r>
                        <a:rPr lang="en-US" sz="800" kern="100" dirty="0">
                          <a:effectLst/>
                        </a:rPr>
                        <a:t>Kerberos </a:t>
                      </a:r>
                      <a:r>
                        <a:rPr lang="en-US" sz="800" kern="100" dirty="0" err="1">
                          <a:effectLst/>
                        </a:rPr>
                        <a:t>keytab</a:t>
                      </a:r>
                      <a:r>
                        <a:rPr lang="en-US" sz="800" kern="100" dirty="0">
                          <a:effectLst/>
                        </a:rPr>
                        <a:t> for accessing secure </a:t>
                      </a:r>
                      <a:r>
                        <a:rPr lang="en-US" sz="800" kern="100" dirty="0" err="1">
                          <a:effectLst/>
                        </a:rPr>
                        <a:t>HBase</a:t>
                      </a:r>
                      <a:endParaRPr lang="zh-CN" sz="800" kern="100" dirty="0">
                        <a:effectLst/>
                        <a:latin typeface="宋体"/>
                        <a:cs typeface="宋体"/>
                      </a:endParaRPr>
                    </a:p>
                  </a:txBody>
                  <a:tcPr marL="47625" marR="76200" marT="9525" marB="9525" anchor="ctr"/>
                </a:tc>
              </a:tr>
            </a:tbl>
          </a:graphicData>
        </a:graphic>
      </p:graphicFrame>
      <p:sp>
        <p:nvSpPr>
          <p:cNvPr id="8" name="矩形 7"/>
          <p:cNvSpPr/>
          <p:nvPr/>
        </p:nvSpPr>
        <p:spPr>
          <a:xfrm>
            <a:off x="323528" y="1063769"/>
            <a:ext cx="2395207" cy="276999"/>
          </a:xfrm>
          <a:prstGeom prst="rect">
            <a:avLst/>
          </a:prstGeom>
        </p:spPr>
        <p:txBody>
          <a:bodyPr wrap="none">
            <a:spAutoFit/>
          </a:bodyPr>
          <a:lstStyle/>
          <a:p>
            <a:r>
              <a:rPr lang="en-US" altLang="zh-CN" sz="1200" dirty="0" err="1"/>
              <a:t>Hbase</a:t>
            </a:r>
            <a:r>
              <a:rPr lang="en-US" altLang="zh-CN" sz="1200" dirty="0"/>
              <a:t> </a:t>
            </a:r>
            <a:r>
              <a:rPr lang="en-US" altLang="zh-CN" sz="1200" dirty="0" smtClean="0"/>
              <a:t>Sink </a:t>
            </a:r>
            <a:r>
              <a:rPr lang="zh-CN" altLang="en-US" sz="1200" dirty="0" smtClean="0"/>
              <a:t>数据输出到</a:t>
            </a:r>
            <a:r>
              <a:rPr lang="en-US" altLang="zh-CN" sz="1200" dirty="0" err="1" smtClean="0"/>
              <a:t>Hbase</a:t>
            </a:r>
            <a:r>
              <a:rPr lang="zh-CN" altLang="en-US" sz="1200" dirty="0" smtClean="0"/>
              <a:t>中</a:t>
            </a:r>
            <a:endParaRPr lang="zh-CN" altLang="en-US" sz="1200" dirty="0"/>
          </a:p>
        </p:txBody>
      </p:sp>
      <p:graphicFrame>
        <p:nvGraphicFramePr>
          <p:cNvPr id="10" name="表格 9"/>
          <p:cNvGraphicFramePr>
            <a:graphicFrameLocks noGrp="1"/>
          </p:cNvGraphicFramePr>
          <p:nvPr>
            <p:extLst>
              <p:ext uri="{D42A27DB-BD31-4B8C-83A1-F6EECF244321}">
                <p14:modId xmlns:p14="http://schemas.microsoft.com/office/powerpoint/2010/main" val="2487479998"/>
              </p:ext>
            </p:extLst>
          </p:nvPr>
        </p:nvGraphicFramePr>
        <p:xfrm>
          <a:off x="323529" y="2708920"/>
          <a:ext cx="8280921" cy="1670889"/>
        </p:xfrm>
        <a:graphic>
          <a:graphicData uri="http://schemas.openxmlformats.org/drawingml/2006/table">
            <a:tbl>
              <a:tblPr firstRow="1" firstCol="1" bandRow="1">
                <a:tableStyleId>{5C22544A-7EE6-4342-B048-85BDC9FD1C3A}</a:tableStyleId>
              </a:tblPr>
              <a:tblGrid>
                <a:gridCol w="2760307"/>
                <a:gridCol w="1488164"/>
                <a:gridCol w="4032450"/>
              </a:tblGrid>
              <a:tr h="0">
                <a:tc>
                  <a:txBody>
                    <a:bodyPr/>
                    <a:lstStyle/>
                    <a:p>
                      <a:pPr marL="0" algn="l" defTabSz="914400" rtl="0" eaLnBrk="1" latinLnBrk="0" hangingPunct="1">
                        <a:spcAft>
                          <a:spcPts val="0"/>
                        </a:spcAft>
                      </a:pPr>
                      <a:r>
                        <a:rPr lang="zh-CN" sz="800" kern="100" dirty="0">
                          <a:solidFill>
                            <a:schemeClr val="bg1"/>
                          </a:solidFill>
                          <a:effectLst/>
                          <a:latin typeface="+mn-lt"/>
                          <a:ea typeface="+mn-ea"/>
                          <a:cs typeface="+mn-cs"/>
                        </a:rPr>
                        <a:t>属性名称</a:t>
                      </a:r>
                    </a:p>
                  </a:txBody>
                  <a:tcPr marL="16733" marR="26773" marT="3347" marB="3347" anchor="ctr"/>
                </a:tc>
                <a:tc>
                  <a:txBody>
                    <a:bodyPr/>
                    <a:lstStyle/>
                    <a:p>
                      <a:pPr>
                        <a:spcAft>
                          <a:spcPts val="0"/>
                        </a:spcAft>
                      </a:pPr>
                      <a:r>
                        <a:rPr lang="zh-CN" sz="800" kern="100" dirty="0">
                          <a:effectLst/>
                        </a:rPr>
                        <a:t>默认</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bg1"/>
                          </a:solidFill>
                          <a:effectLst/>
                          <a:latin typeface="+mn-lt"/>
                          <a:ea typeface="+mn-ea"/>
                          <a:cs typeface="+mn-cs"/>
                        </a:rPr>
                        <a:t>描述</a:t>
                      </a: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hdfs.path</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en-US" sz="800" b="0" kern="100" dirty="0">
                          <a:solidFill>
                            <a:schemeClr val="dk1"/>
                          </a:solidFill>
                          <a:effectLst/>
                          <a:latin typeface="+mn-lt"/>
                          <a:ea typeface="+mn-ea"/>
                          <a:cs typeface="+mn-cs"/>
                        </a:rPr>
                        <a:t>HDFS</a:t>
                      </a:r>
                      <a:r>
                        <a:rPr lang="zh-CN" sz="800" b="0" kern="100" dirty="0">
                          <a:solidFill>
                            <a:schemeClr val="dk1"/>
                          </a:solidFill>
                          <a:effectLst/>
                          <a:latin typeface="+mn-lt"/>
                          <a:ea typeface="+mn-ea"/>
                          <a:cs typeface="+mn-cs"/>
                        </a:rPr>
                        <a:t>路径</a:t>
                      </a:r>
                      <a:r>
                        <a:rPr lang="en-US" sz="800" b="0" kern="100" dirty="0">
                          <a:solidFill>
                            <a:schemeClr val="dk1"/>
                          </a:solidFill>
                          <a:effectLst/>
                          <a:latin typeface="+mn-lt"/>
                          <a:ea typeface="+mn-ea"/>
                          <a:cs typeface="+mn-cs"/>
                        </a:rPr>
                        <a:t>(</a:t>
                      </a:r>
                      <a:r>
                        <a:rPr lang="zh-CN" sz="800" b="0" kern="100" dirty="0">
                          <a:solidFill>
                            <a:schemeClr val="dk1"/>
                          </a:solidFill>
                          <a:effectLst/>
                          <a:latin typeface="+mn-lt"/>
                          <a:ea typeface="+mn-ea"/>
                          <a:cs typeface="+mn-cs"/>
                        </a:rPr>
                        <a:t>例如</a:t>
                      </a:r>
                      <a:r>
                        <a:rPr lang="en-US" sz="800" b="0" kern="100" dirty="0">
                          <a:solidFill>
                            <a:schemeClr val="dk1"/>
                          </a:solidFill>
                          <a:effectLst/>
                          <a:latin typeface="+mn-lt"/>
                          <a:ea typeface="+mn-ea"/>
                          <a:cs typeface="+mn-cs"/>
                        </a:rPr>
                        <a:t>: hdfs://namenode/flume/webdata/)</a:t>
                      </a:r>
                      <a:endParaRPr lang="zh-CN" sz="800" b="0" kern="100" dirty="0">
                        <a:solidFill>
                          <a:schemeClr val="dk1"/>
                        </a:solidFill>
                        <a:effectLst/>
                        <a:latin typeface="+mn-lt"/>
                        <a:ea typeface="+mn-ea"/>
                        <a:cs typeface="+mn-cs"/>
                      </a:endParaRP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hdfs.rollInterval</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30</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写入文件的时间达到伐值时创建新</a:t>
                      </a:r>
                      <a:r>
                        <a:rPr lang="zh-CN" sz="800" b="0" kern="100" dirty="0" smtClean="0">
                          <a:solidFill>
                            <a:schemeClr val="dk1"/>
                          </a:solidFill>
                          <a:effectLst/>
                          <a:latin typeface="+mn-lt"/>
                          <a:ea typeface="+mn-ea"/>
                          <a:cs typeface="+mn-cs"/>
                        </a:rPr>
                        <a:t>文件（</a:t>
                      </a:r>
                      <a:r>
                        <a:rPr lang="en-US" sz="800" b="0" kern="100" dirty="0">
                          <a:solidFill>
                            <a:schemeClr val="dk1"/>
                          </a:solidFill>
                          <a:effectLst/>
                          <a:latin typeface="+mn-lt"/>
                          <a:ea typeface="+mn-ea"/>
                          <a:cs typeface="+mn-cs"/>
                        </a:rPr>
                        <a:t>0 </a:t>
                      </a:r>
                      <a:r>
                        <a:rPr lang="zh-CN" sz="800" b="0" kern="100" dirty="0">
                          <a:solidFill>
                            <a:schemeClr val="dk1"/>
                          </a:solidFill>
                          <a:effectLst/>
                          <a:latin typeface="+mn-lt"/>
                          <a:ea typeface="+mn-ea"/>
                          <a:cs typeface="+mn-cs"/>
                        </a:rPr>
                        <a:t>关闭按时间滚动）</a:t>
                      </a: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hdfs.rollSize</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1024</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写入文件达到伐值时创建新</a:t>
                      </a:r>
                      <a:r>
                        <a:rPr lang="zh-CN" sz="800" b="0" kern="100" dirty="0" smtClean="0">
                          <a:solidFill>
                            <a:schemeClr val="dk1"/>
                          </a:solidFill>
                          <a:effectLst/>
                          <a:latin typeface="+mn-lt"/>
                          <a:ea typeface="+mn-ea"/>
                          <a:cs typeface="+mn-cs"/>
                        </a:rPr>
                        <a:t>文件（</a:t>
                      </a:r>
                      <a:r>
                        <a:rPr lang="en-US" sz="800" b="0" kern="100" dirty="0">
                          <a:solidFill>
                            <a:schemeClr val="dk1"/>
                          </a:solidFill>
                          <a:effectLst/>
                          <a:latin typeface="+mn-lt"/>
                          <a:ea typeface="+mn-ea"/>
                          <a:cs typeface="+mn-cs"/>
                        </a:rPr>
                        <a:t>0 </a:t>
                      </a:r>
                      <a:r>
                        <a:rPr lang="zh-CN" sz="800" b="0" kern="100" dirty="0">
                          <a:solidFill>
                            <a:schemeClr val="dk1"/>
                          </a:solidFill>
                          <a:effectLst/>
                          <a:latin typeface="+mn-lt"/>
                          <a:ea typeface="+mn-ea"/>
                          <a:cs typeface="+mn-cs"/>
                        </a:rPr>
                        <a:t>关闭按文件大小滚动）</a:t>
                      </a: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hdfs.rollCount</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10</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写入的记录数达到伐值时创建新</a:t>
                      </a:r>
                      <a:r>
                        <a:rPr lang="zh-CN" sz="800" b="0" kern="100" dirty="0" smtClean="0">
                          <a:solidFill>
                            <a:schemeClr val="dk1"/>
                          </a:solidFill>
                          <a:effectLst/>
                          <a:latin typeface="+mn-lt"/>
                          <a:ea typeface="+mn-ea"/>
                          <a:cs typeface="+mn-cs"/>
                        </a:rPr>
                        <a:t>文件</a:t>
                      </a:r>
                      <a:r>
                        <a:rPr lang="en-US" sz="800" b="0" kern="100" dirty="0" smtClean="0">
                          <a:solidFill>
                            <a:schemeClr val="dk1"/>
                          </a:solidFill>
                          <a:effectLst/>
                          <a:latin typeface="+mn-lt"/>
                          <a:ea typeface="+mn-ea"/>
                          <a:cs typeface="+mn-cs"/>
                        </a:rPr>
                        <a:t> </a:t>
                      </a:r>
                      <a:r>
                        <a:rPr lang="en-US" sz="800" b="0" kern="100" dirty="0">
                          <a:solidFill>
                            <a:schemeClr val="dk1"/>
                          </a:solidFill>
                          <a:effectLst/>
                          <a:latin typeface="+mn-lt"/>
                          <a:ea typeface="+mn-ea"/>
                          <a:cs typeface="+mn-cs"/>
                        </a:rPr>
                        <a:t>(0 </a:t>
                      </a:r>
                      <a:r>
                        <a:rPr lang="zh-CN" sz="800" b="0" kern="100" dirty="0">
                          <a:solidFill>
                            <a:schemeClr val="dk1"/>
                          </a:solidFill>
                          <a:effectLst/>
                          <a:latin typeface="+mn-lt"/>
                          <a:ea typeface="+mn-ea"/>
                          <a:cs typeface="+mn-cs"/>
                        </a:rPr>
                        <a:t>关闭按记录数滚动</a:t>
                      </a:r>
                      <a:r>
                        <a:rPr lang="en-US" sz="800" b="0" kern="100" dirty="0">
                          <a:solidFill>
                            <a:schemeClr val="dk1"/>
                          </a:solidFill>
                          <a:effectLst/>
                          <a:latin typeface="+mn-lt"/>
                          <a:ea typeface="+mn-ea"/>
                          <a:cs typeface="+mn-cs"/>
                        </a:rPr>
                        <a:t>)</a:t>
                      </a:r>
                      <a:endParaRPr lang="zh-CN" sz="800" b="0" kern="100" dirty="0">
                        <a:solidFill>
                          <a:schemeClr val="dk1"/>
                        </a:solidFill>
                        <a:effectLst/>
                        <a:latin typeface="+mn-lt"/>
                        <a:ea typeface="+mn-ea"/>
                        <a:cs typeface="+mn-cs"/>
                      </a:endParaRPr>
                    </a:p>
                  </a:txBody>
                  <a:tcPr marL="16733" marR="26773" marT="3347" marB="3347" anchor="ctr"/>
                </a:tc>
              </a:tr>
              <a:tr h="205485">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hdfs.idleTimeout</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0</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写入文件空闲时间达到伐值时，关闭该</a:t>
                      </a:r>
                      <a:r>
                        <a:rPr lang="zh-CN" sz="800" b="0" kern="100" dirty="0" smtClean="0">
                          <a:solidFill>
                            <a:schemeClr val="dk1"/>
                          </a:solidFill>
                          <a:effectLst/>
                          <a:latin typeface="+mn-lt"/>
                          <a:ea typeface="+mn-ea"/>
                          <a:cs typeface="+mn-cs"/>
                        </a:rPr>
                        <a:t>文件</a:t>
                      </a:r>
                      <a:r>
                        <a:rPr lang="en-US" sz="800" b="0" kern="100" dirty="0" smtClean="0">
                          <a:solidFill>
                            <a:schemeClr val="dk1"/>
                          </a:solidFill>
                          <a:effectLst/>
                          <a:latin typeface="+mn-lt"/>
                          <a:ea typeface="+mn-ea"/>
                          <a:cs typeface="+mn-cs"/>
                        </a:rPr>
                        <a:t> </a:t>
                      </a:r>
                      <a:r>
                        <a:rPr lang="en-US" sz="800" b="0" kern="100" dirty="0">
                          <a:solidFill>
                            <a:schemeClr val="dk1"/>
                          </a:solidFill>
                          <a:effectLst/>
                          <a:latin typeface="+mn-lt"/>
                          <a:ea typeface="+mn-ea"/>
                          <a:cs typeface="+mn-cs"/>
                        </a:rPr>
                        <a:t>(0 </a:t>
                      </a:r>
                      <a:r>
                        <a:rPr lang="zh-CN" sz="800" b="0" kern="100" dirty="0">
                          <a:solidFill>
                            <a:schemeClr val="dk1"/>
                          </a:solidFill>
                          <a:effectLst/>
                          <a:latin typeface="+mn-lt"/>
                          <a:ea typeface="+mn-ea"/>
                          <a:cs typeface="+mn-cs"/>
                        </a:rPr>
                        <a:t>关闭自动关闭文件</a:t>
                      </a:r>
                      <a:r>
                        <a:rPr lang="en-US" sz="800" b="0" kern="100" dirty="0">
                          <a:solidFill>
                            <a:schemeClr val="dk1"/>
                          </a:solidFill>
                          <a:effectLst/>
                          <a:latin typeface="+mn-lt"/>
                          <a:ea typeface="+mn-ea"/>
                          <a:cs typeface="+mn-cs"/>
                        </a:rPr>
                        <a:t>)</a:t>
                      </a:r>
                      <a:endParaRPr lang="zh-CN" sz="800" b="0" kern="100" dirty="0">
                        <a:solidFill>
                          <a:schemeClr val="dk1"/>
                        </a:solidFill>
                        <a:effectLst/>
                        <a:latin typeface="+mn-lt"/>
                        <a:ea typeface="+mn-ea"/>
                        <a:cs typeface="+mn-cs"/>
                      </a:endParaRPr>
                    </a:p>
                  </a:txBody>
                  <a:tcPr marL="16733" marR="26773" marT="3347" marB="3347" anchor="ctr"/>
                </a:tc>
              </a:tr>
              <a:tr h="73092">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hdfs.batchSize</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100</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达到记录数伐值时刷新到</a:t>
                      </a:r>
                      <a:r>
                        <a:rPr lang="en-US" sz="800" b="0" kern="100" dirty="0">
                          <a:solidFill>
                            <a:schemeClr val="dk1"/>
                          </a:solidFill>
                          <a:effectLst/>
                          <a:latin typeface="+mn-lt"/>
                          <a:ea typeface="+mn-ea"/>
                          <a:cs typeface="+mn-cs"/>
                        </a:rPr>
                        <a:t>HDFS</a:t>
                      </a:r>
                      <a:endParaRPr lang="zh-CN" sz="800" b="0" kern="100" dirty="0">
                        <a:solidFill>
                          <a:schemeClr val="dk1"/>
                        </a:solidFill>
                        <a:effectLst/>
                        <a:latin typeface="+mn-lt"/>
                        <a:ea typeface="+mn-ea"/>
                        <a:cs typeface="+mn-cs"/>
                      </a:endParaRP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hdfs.codeC</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启用压缩</a:t>
                      </a:r>
                      <a:r>
                        <a:rPr lang="en-US" sz="800" b="0" kern="100" dirty="0">
                          <a:solidFill>
                            <a:schemeClr val="dk1"/>
                          </a:solidFill>
                          <a:effectLst/>
                          <a:latin typeface="+mn-lt"/>
                          <a:ea typeface="+mn-ea"/>
                          <a:cs typeface="+mn-cs"/>
                        </a:rPr>
                        <a:t> : </a:t>
                      </a:r>
                      <a:r>
                        <a:rPr lang="en-US" sz="800" b="0" kern="100" dirty="0" err="1">
                          <a:solidFill>
                            <a:schemeClr val="dk1"/>
                          </a:solidFill>
                          <a:effectLst/>
                          <a:latin typeface="+mn-lt"/>
                          <a:ea typeface="+mn-ea"/>
                          <a:cs typeface="+mn-cs"/>
                        </a:rPr>
                        <a:t>gzip</a:t>
                      </a:r>
                      <a:r>
                        <a:rPr lang="en-US" sz="800" b="0" kern="100" dirty="0">
                          <a:solidFill>
                            <a:schemeClr val="dk1"/>
                          </a:solidFill>
                          <a:effectLst/>
                          <a:latin typeface="+mn-lt"/>
                          <a:ea typeface="+mn-ea"/>
                          <a:cs typeface="+mn-cs"/>
                        </a:rPr>
                        <a:t>, bzip2, </a:t>
                      </a:r>
                      <a:r>
                        <a:rPr lang="en-US" sz="800" b="0" kern="100" dirty="0" err="1">
                          <a:solidFill>
                            <a:schemeClr val="dk1"/>
                          </a:solidFill>
                          <a:effectLst/>
                          <a:latin typeface="+mn-lt"/>
                          <a:ea typeface="+mn-ea"/>
                          <a:cs typeface="+mn-cs"/>
                        </a:rPr>
                        <a:t>lzo</a:t>
                      </a:r>
                      <a:r>
                        <a:rPr lang="en-US" sz="800" b="0" kern="100" dirty="0">
                          <a:solidFill>
                            <a:schemeClr val="dk1"/>
                          </a:solidFill>
                          <a:effectLst/>
                          <a:latin typeface="+mn-lt"/>
                          <a:ea typeface="+mn-ea"/>
                          <a:cs typeface="+mn-cs"/>
                        </a:rPr>
                        <a:t>, </a:t>
                      </a:r>
                      <a:r>
                        <a:rPr lang="en-US" sz="800" b="0" kern="100" dirty="0" err="1">
                          <a:solidFill>
                            <a:schemeClr val="dk1"/>
                          </a:solidFill>
                          <a:effectLst/>
                          <a:latin typeface="+mn-lt"/>
                          <a:ea typeface="+mn-ea"/>
                          <a:cs typeface="+mn-cs"/>
                        </a:rPr>
                        <a:t>lzop</a:t>
                      </a:r>
                      <a:r>
                        <a:rPr lang="en-US" sz="800" b="0" kern="100" dirty="0">
                          <a:solidFill>
                            <a:schemeClr val="dk1"/>
                          </a:solidFill>
                          <a:effectLst/>
                          <a:latin typeface="+mn-lt"/>
                          <a:ea typeface="+mn-ea"/>
                          <a:cs typeface="+mn-cs"/>
                        </a:rPr>
                        <a:t>, snappy</a:t>
                      </a:r>
                      <a:endParaRPr lang="zh-CN" sz="800" b="0" kern="100" dirty="0">
                        <a:solidFill>
                          <a:schemeClr val="dk1"/>
                        </a:solidFill>
                        <a:effectLst/>
                        <a:latin typeface="+mn-lt"/>
                        <a:ea typeface="+mn-ea"/>
                        <a:cs typeface="+mn-cs"/>
                      </a:endParaRPr>
                    </a:p>
                  </a:txBody>
                  <a:tcPr marL="16733" marR="26773" marT="3347" marB="3347" anchor="ctr"/>
                </a:tc>
              </a:tr>
              <a:tr h="4391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hdfs.fileType</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err="1">
                          <a:effectLst/>
                        </a:rPr>
                        <a:t>SequenceFile</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文件格式： 当前支持</a:t>
                      </a:r>
                      <a:r>
                        <a:rPr lang="en-US" sz="800" b="0" kern="100" dirty="0" err="1">
                          <a:solidFill>
                            <a:schemeClr val="dk1"/>
                          </a:solidFill>
                          <a:effectLst/>
                          <a:latin typeface="+mn-lt"/>
                          <a:ea typeface="+mn-ea"/>
                          <a:cs typeface="+mn-cs"/>
                        </a:rPr>
                        <a:t>SequenceFile</a:t>
                      </a:r>
                      <a:r>
                        <a:rPr lang="en-US" sz="800" b="0" kern="100" dirty="0">
                          <a:solidFill>
                            <a:schemeClr val="dk1"/>
                          </a:solidFill>
                          <a:effectLst/>
                          <a:latin typeface="+mn-lt"/>
                          <a:ea typeface="+mn-ea"/>
                          <a:cs typeface="+mn-cs"/>
                        </a:rPr>
                        <a:t>, DataStream </a:t>
                      </a:r>
                      <a:r>
                        <a:rPr lang="zh-CN" sz="800" b="0" kern="100" dirty="0">
                          <a:solidFill>
                            <a:schemeClr val="dk1"/>
                          </a:solidFill>
                          <a:effectLst/>
                          <a:latin typeface="+mn-lt"/>
                          <a:ea typeface="+mn-ea"/>
                          <a:cs typeface="+mn-cs"/>
                        </a:rPr>
                        <a:t>和</a:t>
                      </a:r>
                      <a:r>
                        <a:rPr lang="en-US" sz="800" b="0" kern="100" dirty="0">
                          <a:solidFill>
                            <a:schemeClr val="dk1"/>
                          </a:solidFill>
                          <a:effectLst/>
                          <a:latin typeface="+mn-lt"/>
                          <a:ea typeface="+mn-ea"/>
                          <a:cs typeface="+mn-cs"/>
                        </a:rPr>
                        <a:t> </a:t>
                      </a:r>
                      <a:r>
                        <a:rPr lang="en-US" sz="800" b="0" kern="100" dirty="0" err="1">
                          <a:solidFill>
                            <a:schemeClr val="dk1"/>
                          </a:solidFill>
                          <a:effectLst/>
                          <a:latin typeface="+mn-lt"/>
                          <a:ea typeface="+mn-ea"/>
                          <a:cs typeface="+mn-cs"/>
                        </a:rPr>
                        <a:t>CompressedStream</a:t>
                      </a:r>
                      <a:r>
                        <a:rPr lang="en-US" sz="800" b="0" kern="100" dirty="0">
                          <a:solidFill>
                            <a:schemeClr val="dk1"/>
                          </a:solidFill>
                          <a:effectLst/>
                          <a:latin typeface="+mn-lt"/>
                          <a:ea typeface="+mn-ea"/>
                          <a:cs typeface="+mn-cs"/>
                        </a:rPr>
                        <a:t> </a:t>
                      </a:r>
                      <a:endParaRPr lang="zh-CN" sz="800" b="0" kern="100" dirty="0">
                        <a:solidFill>
                          <a:schemeClr val="dk1"/>
                        </a:solidFill>
                        <a:effectLst/>
                        <a:latin typeface="+mn-lt"/>
                        <a:ea typeface="+mn-ea"/>
                        <a:cs typeface="+mn-cs"/>
                      </a:endParaRPr>
                    </a:p>
                    <a:p>
                      <a:pPr marL="0" algn="l" defTabSz="914400" rtl="0" eaLnBrk="1" latinLnBrk="0" hangingPunct="1">
                        <a:spcAft>
                          <a:spcPts val="0"/>
                        </a:spcAft>
                      </a:pPr>
                      <a:r>
                        <a:rPr lang="en-US" sz="800" b="0" kern="100" dirty="0">
                          <a:solidFill>
                            <a:schemeClr val="dk1"/>
                          </a:solidFill>
                          <a:effectLst/>
                          <a:latin typeface="+mn-lt"/>
                          <a:ea typeface="+mn-ea"/>
                          <a:cs typeface="+mn-cs"/>
                        </a:rPr>
                        <a:t>(1)DataStream </a:t>
                      </a:r>
                      <a:r>
                        <a:rPr lang="zh-CN" sz="800" b="0" kern="100" dirty="0">
                          <a:solidFill>
                            <a:schemeClr val="dk1"/>
                          </a:solidFill>
                          <a:effectLst/>
                          <a:latin typeface="+mn-lt"/>
                          <a:ea typeface="+mn-ea"/>
                          <a:cs typeface="+mn-cs"/>
                        </a:rPr>
                        <a:t>不压缩输出请不要设置压缩器</a:t>
                      </a:r>
                    </a:p>
                    <a:p>
                      <a:pPr marL="0" algn="l" defTabSz="914400" rtl="0" eaLnBrk="1" latinLnBrk="0" hangingPunct="1">
                        <a:spcAft>
                          <a:spcPts val="0"/>
                        </a:spcAft>
                      </a:pPr>
                      <a:r>
                        <a:rPr lang="en-US" sz="800" b="0" kern="100" dirty="0">
                          <a:solidFill>
                            <a:schemeClr val="dk1"/>
                          </a:solidFill>
                          <a:effectLst/>
                          <a:latin typeface="+mn-lt"/>
                          <a:ea typeface="+mn-ea"/>
                          <a:cs typeface="+mn-cs"/>
                        </a:rPr>
                        <a:t>(2)</a:t>
                      </a:r>
                      <a:r>
                        <a:rPr lang="en-US" sz="800" b="0" kern="100" dirty="0" err="1">
                          <a:solidFill>
                            <a:schemeClr val="dk1"/>
                          </a:solidFill>
                          <a:effectLst/>
                          <a:latin typeface="+mn-lt"/>
                          <a:ea typeface="+mn-ea"/>
                          <a:cs typeface="+mn-cs"/>
                        </a:rPr>
                        <a:t>CompressedStream</a:t>
                      </a:r>
                      <a:r>
                        <a:rPr lang="en-US" sz="800" b="0" kern="100" dirty="0">
                          <a:solidFill>
                            <a:schemeClr val="dk1"/>
                          </a:solidFill>
                          <a:effectLst/>
                          <a:latin typeface="+mn-lt"/>
                          <a:ea typeface="+mn-ea"/>
                          <a:cs typeface="+mn-cs"/>
                        </a:rPr>
                        <a:t> </a:t>
                      </a:r>
                      <a:r>
                        <a:rPr lang="zh-CN" sz="800" b="0" kern="100" dirty="0">
                          <a:solidFill>
                            <a:schemeClr val="dk1"/>
                          </a:solidFill>
                          <a:effectLst/>
                          <a:latin typeface="+mn-lt"/>
                          <a:ea typeface="+mn-ea"/>
                          <a:cs typeface="+mn-cs"/>
                        </a:rPr>
                        <a:t>需要设置一个</a:t>
                      </a:r>
                      <a:r>
                        <a:rPr lang="en-US" sz="800" b="0" kern="100" dirty="0">
                          <a:solidFill>
                            <a:schemeClr val="dk1"/>
                          </a:solidFill>
                          <a:effectLst/>
                          <a:latin typeface="+mn-lt"/>
                          <a:ea typeface="+mn-ea"/>
                          <a:cs typeface="+mn-cs"/>
                        </a:rPr>
                        <a:t>HDFS</a:t>
                      </a:r>
                      <a:r>
                        <a:rPr lang="zh-CN" sz="800" b="0" kern="100" dirty="0">
                          <a:solidFill>
                            <a:schemeClr val="dk1"/>
                          </a:solidFill>
                          <a:effectLst/>
                          <a:latin typeface="+mn-lt"/>
                          <a:ea typeface="+mn-ea"/>
                          <a:cs typeface="+mn-cs"/>
                        </a:rPr>
                        <a:t>支持的压缩器</a:t>
                      </a:r>
                    </a:p>
                  </a:txBody>
                  <a:tcPr marL="16733" marR="26773" marT="3347" marB="3347" anchor="ctr"/>
                </a:tc>
              </a:tr>
              <a:tr h="139287">
                <a:tc>
                  <a:txBody>
                    <a:bodyPr/>
                    <a:lstStyle/>
                    <a:p>
                      <a:pPr marL="0" algn="l" defTabSz="914400" rtl="0" eaLnBrk="1" latinLnBrk="0" hangingPunct="1">
                        <a:spcAft>
                          <a:spcPts val="0"/>
                        </a:spcAft>
                      </a:pPr>
                      <a:r>
                        <a:rPr lang="en-US" sz="800" kern="100" dirty="0" err="1">
                          <a:solidFill>
                            <a:schemeClr val="bg1"/>
                          </a:solidFill>
                          <a:effectLst/>
                          <a:latin typeface="+mn-lt"/>
                          <a:ea typeface="+mn-ea"/>
                          <a:cs typeface="+mn-cs"/>
                        </a:rPr>
                        <a:t>hdfs.maxOpenFiles</a:t>
                      </a:r>
                      <a:endParaRPr lang="zh-CN" sz="800" kern="100" dirty="0">
                        <a:solidFill>
                          <a:schemeClr val="bg1"/>
                        </a:solidFill>
                        <a:effectLst/>
                        <a:latin typeface="+mn-lt"/>
                        <a:ea typeface="+mn-ea"/>
                        <a:cs typeface="+mn-cs"/>
                      </a:endParaRPr>
                    </a:p>
                  </a:txBody>
                  <a:tcPr marL="16733" marR="26773" marT="3347" marB="3347" anchor="ctr"/>
                </a:tc>
                <a:tc>
                  <a:txBody>
                    <a:bodyPr/>
                    <a:lstStyle/>
                    <a:p>
                      <a:pPr>
                        <a:spcAft>
                          <a:spcPts val="0"/>
                        </a:spcAft>
                      </a:pPr>
                      <a:r>
                        <a:rPr lang="en-US" sz="800" kern="100" dirty="0">
                          <a:effectLst/>
                        </a:rPr>
                        <a:t>5000</a:t>
                      </a:r>
                      <a:endParaRPr lang="zh-CN" sz="800" kern="100" dirty="0">
                        <a:effectLst/>
                        <a:latin typeface="宋体"/>
                        <a:cs typeface="宋体"/>
                      </a:endParaRPr>
                    </a:p>
                  </a:txBody>
                  <a:tcPr marL="16733" marR="26773" marT="3347" marB="3347" anchor="ctr"/>
                </a:tc>
                <a:tc>
                  <a:txBody>
                    <a:bodyPr/>
                    <a:lstStyle/>
                    <a:p>
                      <a:pPr marL="0" algn="l" defTabSz="914400" rtl="0" eaLnBrk="1" latinLnBrk="0" hangingPunct="1">
                        <a:spcAft>
                          <a:spcPts val="0"/>
                        </a:spcAft>
                      </a:pPr>
                      <a:r>
                        <a:rPr lang="zh-CN" sz="800" b="0" kern="100" dirty="0">
                          <a:solidFill>
                            <a:schemeClr val="dk1"/>
                          </a:solidFill>
                          <a:effectLst/>
                          <a:latin typeface="+mn-lt"/>
                          <a:ea typeface="+mn-ea"/>
                          <a:cs typeface="+mn-cs"/>
                        </a:rPr>
                        <a:t>同时允许打开的最大文件数，如果大于这个伐值，将自动关闭最老的文件。</a:t>
                      </a:r>
                    </a:p>
                  </a:txBody>
                  <a:tcPr marL="16733" marR="26773" marT="3347" marB="3347" anchor="ctr"/>
                </a:tc>
              </a:tr>
            </a:tbl>
          </a:graphicData>
        </a:graphic>
      </p:graphicFrame>
      <p:sp>
        <p:nvSpPr>
          <p:cNvPr id="11" name="矩形 10"/>
          <p:cNvSpPr/>
          <p:nvPr/>
        </p:nvSpPr>
        <p:spPr>
          <a:xfrm>
            <a:off x="323528" y="2492896"/>
            <a:ext cx="2329484" cy="276999"/>
          </a:xfrm>
          <a:prstGeom prst="rect">
            <a:avLst/>
          </a:prstGeom>
        </p:spPr>
        <p:txBody>
          <a:bodyPr wrap="none">
            <a:spAutoFit/>
          </a:bodyPr>
          <a:lstStyle/>
          <a:p>
            <a:r>
              <a:rPr lang="en-US" altLang="zh-CN" sz="1200" dirty="0"/>
              <a:t>HDFS </a:t>
            </a:r>
            <a:r>
              <a:rPr lang="en-US" altLang="zh-CN" sz="1200" dirty="0" smtClean="0"/>
              <a:t>Sink </a:t>
            </a:r>
            <a:r>
              <a:rPr lang="zh-CN" altLang="en-US" sz="1200" dirty="0" smtClean="0"/>
              <a:t>数据输出到</a:t>
            </a:r>
            <a:r>
              <a:rPr lang="en-US" altLang="zh-CN" sz="1200" dirty="0" smtClean="0"/>
              <a:t>HDFS</a:t>
            </a:r>
            <a:r>
              <a:rPr lang="zh-CN" altLang="en-US" sz="1200" dirty="0" smtClean="0"/>
              <a:t>中</a:t>
            </a:r>
            <a:endParaRPr lang="zh-CN" altLang="en-US" sz="1200" dirty="0"/>
          </a:p>
        </p:txBody>
      </p:sp>
      <p:graphicFrame>
        <p:nvGraphicFramePr>
          <p:cNvPr id="12" name="表格 11"/>
          <p:cNvGraphicFramePr>
            <a:graphicFrameLocks noGrp="1"/>
          </p:cNvGraphicFramePr>
          <p:nvPr>
            <p:extLst>
              <p:ext uri="{D42A27DB-BD31-4B8C-83A1-F6EECF244321}">
                <p14:modId xmlns:p14="http://schemas.microsoft.com/office/powerpoint/2010/main" val="1225615443"/>
              </p:ext>
            </p:extLst>
          </p:nvPr>
        </p:nvGraphicFramePr>
        <p:xfrm>
          <a:off x="323528" y="4581128"/>
          <a:ext cx="8280921" cy="1511096"/>
        </p:xfrm>
        <a:graphic>
          <a:graphicData uri="http://schemas.openxmlformats.org/drawingml/2006/table">
            <a:tbl>
              <a:tblPr firstRow="1" firstCol="1" bandRow="1">
                <a:tableStyleId>{5C22544A-7EE6-4342-B048-85BDC9FD1C3A}</a:tableStyleId>
              </a:tblPr>
              <a:tblGrid>
                <a:gridCol w="2760307"/>
                <a:gridCol w="2145923"/>
                <a:gridCol w="3374691"/>
              </a:tblGrid>
              <a:tr h="109135">
                <a:tc>
                  <a:txBody>
                    <a:bodyPr/>
                    <a:lstStyle/>
                    <a:p>
                      <a:pPr>
                        <a:spcAft>
                          <a:spcPts val="0"/>
                        </a:spcAft>
                      </a:pPr>
                      <a:r>
                        <a:rPr lang="zh-CN" sz="800" kern="100" dirty="0">
                          <a:effectLst/>
                        </a:rPr>
                        <a:t>属性名称</a:t>
                      </a:r>
                      <a:endParaRPr lang="zh-CN" sz="800" kern="100" dirty="0">
                        <a:effectLst/>
                        <a:latin typeface="宋体"/>
                        <a:cs typeface="宋体"/>
                      </a:endParaRPr>
                    </a:p>
                  </a:txBody>
                  <a:tcPr marL="45735" marR="73176" marT="9147" marB="9147" anchor="ctr"/>
                </a:tc>
                <a:tc>
                  <a:txBody>
                    <a:bodyPr/>
                    <a:lstStyle/>
                    <a:p>
                      <a:pPr>
                        <a:spcAft>
                          <a:spcPts val="0"/>
                        </a:spcAft>
                      </a:pPr>
                      <a:r>
                        <a:rPr lang="zh-CN" sz="800" kern="100" dirty="0">
                          <a:effectLst/>
                        </a:rPr>
                        <a:t>默认值</a:t>
                      </a:r>
                      <a:endParaRPr lang="zh-CN" sz="800" kern="100" dirty="0">
                        <a:effectLst/>
                        <a:latin typeface="宋体"/>
                        <a:cs typeface="宋体"/>
                      </a:endParaRPr>
                    </a:p>
                  </a:txBody>
                  <a:tcPr marL="45735" marR="73176" marT="9147" marB="9147" anchor="ctr"/>
                </a:tc>
                <a:tc>
                  <a:txBody>
                    <a:bodyPr/>
                    <a:lstStyle/>
                    <a:p>
                      <a:pPr>
                        <a:spcAft>
                          <a:spcPts val="0"/>
                        </a:spcAft>
                      </a:pPr>
                      <a:r>
                        <a:rPr lang="en-US" sz="800" kern="100">
                          <a:effectLst/>
                        </a:rPr>
                        <a:t> </a:t>
                      </a:r>
                      <a:r>
                        <a:rPr lang="zh-CN" sz="800" kern="100">
                          <a:effectLst/>
                        </a:rPr>
                        <a:t>描述</a:t>
                      </a:r>
                      <a:endParaRPr lang="zh-CN" sz="800" kern="100">
                        <a:effectLst/>
                        <a:latin typeface="宋体"/>
                        <a:cs typeface="宋体"/>
                      </a:endParaRPr>
                    </a:p>
                  </a:txBody>
                  <a:tcPr marL="45735" marR="73176" marT="9147" marB="9147" anchor="ctr"/>
                </a:tc>
              </a:tr>
              <a:tr h="109135">
                <a:tc>
                  <a:txBody>
                    <a:bodyPr/>
                    <a:lstStyle/>
                    <a:p>
                      <a:pPr>
                        <a:spcAft>
                          <a:spcPts val="0"/>
                        </a:spcAft>
                      </a:pPr>
                      <a:r>
                        <a:rPr lang="en-US" sz="800" kern="100" dirty="0">
                          <a:effectLst/>
                        </a:rPr>
                        <a:t>hostname</a:t>
                      </a:r>
                      <a:endParaRPr lang="zh-CN" sz="800" kern="100" dirty="0">
                        <a:effectLst/>
                        <a:latin typeface="宋体"/>
                        <a:cs typeface="宋体"/>
                      </a:endParaRPr>
                    </a:p>
                  </a:txBody>
                  <a:tcPr marL="45735" marR="73176" marT="9147" marB="9147" anchor="ctr"/>
                </a:tc>
                <a:tc>
                  <a:txBody>
                    <a:bodyPr/>
                    <a:lstStyle/>
                    <a:p>
                      <a:pPr>
                        <a:spcAft>
                          <a:spcPts val="0"/>
                        </a:spcAft>
                      </a:pPr>
                      <a:r>
                        <a:rPr lang="en-US" sz="800" kern="100" dirty="0">
                          <a:effectLst/>
                        </a:rPr>
                        <a:t>–</a:t>
                      </a:r>
                      <a:endParaRPr lang="zh-CN" sz="800" kern="100" dirty="0">
                        <a:effectLst/>
                        <a:latin typeface="宋体"/>
                        <a:cs typeface="宋体"/>
                      </a:endParaRPr>
                    </a:p>
                  </a:txBody>
                  <a:tcPr marL="45735" marR="73176" marT="9147" marB="9147" anchor="ctr"/>
                </a:tc>
                <a:tc>
                  <a:txBody>
                    <a:bodyPr/>
                    <a:lstStyle/>
                    <a:p>
                      <a:pPr>
                        <a:spcAft>
                          <a:spcPts val="0"/>
                        </a:spcAft>
                      </a:pPr>
                      <a:r>
                        <a:rPr lang="zh-CN" sz="800" kern="100">
                          <a:effectLst/>
                        </a:rPr>
                        <a:t>下个节点的主机名或者</a:t>
                      </a:r>
                      <a:r>
                        <a:rPr lang="en-US" sz="800" kern="100">
                          <a:effectLst/>
                        </a:rPr>
                        <a:t>IP.</a:t>
                      </a:r>
                      <a:endParaRPr lang="zh-CN" sz="800" kern="100">
                        <a:effectLst/>
                        <a:latin typeface="宋体"/>
                        <a:cs typeface="宋体"/>
                      </a:endParaRPr>
                    </a:p>
                  </a:txBody>
                  <a:tcPr marL="45735" marR="73176" marT="9147" marB="9147" anchor="ctr"/>
                </a:tc>
              </a:tr>
              <a:tr h="109135">
                <a:tc>
                  <a:txBody>
                    <a:bodyPr/>
                    <a:lstStyle/>
                    <a:p>
                      <a:pPr>
                        <a:spcAft>
                          <a:spcPts val="0"/>
                        </a:spcAft>
                      </a:pPr>
                      <a:r>
                        <a:rPr lang="en-US" sz="800" kern="100">
                          <a:effectLst/>
                        </a:rPr>
                        <a:t>port</a:t>
                      </a:r>
                      <a:endParaRPr lang="zh-CN" sz="800" kern="100">
                        <a:effectLst/>
                        <a:latin typeface="宋体"/>
                        <a:cs typeface="宋体"/>
                      </a:endParaRPr>
                    </a:p>
                  </a:txBody>
                  <a:tcPr marL="45735" marR="73176" marT="9147" marB="9147" anchor="ctr"/>
                </a:tc>
                <a:tc>
                  <a:txBody>
                    <a:bodyPr/>
                    <a:lstStyle/>
                    <a:p>
                      <a:pPr>
                        <a:spcAft>
                          <a:spcPts val="0"/>
                        </a:spcAft>
                      </a:pPr>
                      <a:r>
                        <a:rPr lang="en-US" sz="800" kern="100" dirty="0">
                          <a:effectLst/>
                        </a:rPr>
                        <a:t>–</a:t>
                      </a:r>
                      <a:endParaRPr lang="zh-CN" sz="800" kern="100" dirty="0">
                        <a:effectLst/>
                        <a:latin typeface="宋体"/>
                        <a:cs typeface="宋体"/>
                      </a:endParaRPr>
                    </a:p>
                  </a:txBody>
                  <a:tcPr marL="45735" marR="73176" marT="9147" marB="9147" anchor="ctr"/>
                </a:tc>
                <a:tc>
                  <a:txBody>
                    <a:bodyPr/>
                    <a:lstStyle/>
                    <a:p>
                      <a:pPr>
                        <a:spcAft>
                          <a:spcPts val="0"/>
                        </a:spcAft>
                      </a:pPr>
                      <a:r>
                        <a:rPr lang="zh-CN" sz="800" kern="100">
                          <a:effectLst/>
                        </a:rPr>
                        <a:t>下个节点监听的端口</a:t>
                      </a:r>
                      <a:endParaRPr lang="zh-CN" sz="800" kern="100">
                        <a:effectLst/>
                        <a:latin typeface="宋体"/>
                        <a:cs typeface="宋体"/>
                      </a:endParaRPr>
                    </a:p>
                  </a:txBody>
                  <a:tcPr marL="45735" marR="73176" marT="9147" marB="9147" anchor="ctr"/>
                </a:tc>
              </a:tr>
              <a:tr h="109135">
                <a:tc>
                  <a:txBody>
                    <a:bodyPr/>
                    <a:lstStyle/>
                    <a:p>
                      <a:pPr>
                        <a:spcAft>
                          <a:spcPts val="0"/>
                        </a:spcAft>
                      </a:pPr>
                      <a:r>
                        <a:rPr lang="en-US" sz="800" kern="100">
                          <a:effectLst/>
                        </a:rPr>
                        <a:t>batch-size</a:t>
                      </a:r>
                      <a:endParaRPr lang="zh-CN" sz="800" kern="100">
                        <a:effectLst/>
                        <a:latin typeface="宋体"/>
                        <a:cs typeface="宋体"/>
                      </a:endParaRPr>
                    </a:p>
                  </a:txBody>
                  <a:tcPr marL="45735" marR="73176" marT="9147" marB="9147" anchor="ctr"/>
                </a:tc>
                <a:tc>
                  <a:txBody>
                    <a:bodyPr/>
                    <a:lstStyle/>
                    <a:p>
                      <a:pPr>
                        <a:spcAft>
                          <a:spcPts val="0"/>
                        </a:spcAft>
                      </a:pPr>
                      <a:r>
                        <a:rPr lang="en-US" sz="800" kern="100">
                          <a:effectLst/>
                        </a:rPr>
                        <a:t>100</a:t>
                      </a:r>
                      <a:endParaRPr lang="zh-CN" sz="800" kern="100">
                        <a:effectLst/>
                        <a:latin typeface="宋体"/>
                        <a:cs typeface="宋体"/>
                      </a:endParaRPr>
                    </a:p>
                  </a:txBody>
                  <a:tcPr marL="45735" marR="73176" marT="9147" marB="9147" anchor="ctr"/>
                </a:tc>
                <a:tc>
                  <a:txBody>
                    <a:bodyPr/>
                    <a:lstStyle/>
                    <a:p>
                      <a:pPr>
                        <a:spcAft>
                          <a:spcPts val="0"/>
                        </a:spcAft>
                      </a:pPr>
                      <a:r>
                        <a:rPr lang="zh-CN" sz="800" kern="100">
                          <a:effectLst/>
                        </a:rPr>
                        <a:t>一次发送多少条记录</a:t>
                      </a:r>
                      <a:endParaRPr lang="zh-CN" sz="800" kern="100">
                        <a:effectLst/>
                        <a:latin typeface="宋体"/>
                        <a:cs typeface="宋体"/>
                      </a:endParaRPr>
                    </a:p>
                  </a:txBody>
                  <a:tcPr marL="45735" marR="73176" marT="9147" marB="9147" anchor="ctr"/>
                </a:tc>
              </a:tr>
              <a:tr h="109135">
                <a:tc>
                  <a:txBody>
                    <a:bodyPr/>
                    <a:lstStyle/>
                    <a:p>
                      <a:pPr>
                        <a:spcAft>
                          <a:spcPts val="0"/>
                        </a:spcAft>
                      </a:pPr>
                      <a:r>
                        <a:rPr lang="en-US" sz="800" kern="100" dirty="0">
                          <a:effectLst/>
                        </a:rPr>
                        <a:t>connect-timeout</a:t>
                      </a:r>
                      <a:endParaRPr lang="zh-CN" sz="800" kern="100" dirty="0">
                        <a:effectLst/>
                        <a:latin typeface="宋体"/>
                        <a:cs typeface="宋体"/>
                      </a:endParaRPr>
                    </a:p>
                  </a:txBody>
                  <a:tcPr marL="45735" marR="73176" marT="9147" marB="9147" anchor="ctr"/>
                </a:tc>
                <a:tc>
                  <a:txBody>
                    <a:bodyPr/>
                    <a:lstStyle/>
                    <a:p>
                      <a:pPr>
                        <a:spcAft>
                          <a:spcPts val="0"/>
                        </a:spcAft>
                      </a:pPr>
                      <a:r>
                        <a:rPr lang="en-US" sz="800" kern="100">
                          <a:effectLst/>
                        </a:rPr>
                        <a:t>20000</a:t>
                      </a:r>
                      <a:endParaRPr lang="zh-CN" sz="800" kern="100">
                        <a:effectLst/>
                        <a:latin typeface="宋体"/>
                        <a:cs typeface="宋体"/>
                      </a:endParaRPr>
                    </a:p>
                  </a:txBody>
                  <a:tcPr marL="45735" marR="73176" marT="9147" marB="9147" anchor="ctr"/>
                </a:tc>
                <a:tc>
                  <a:txBody>
                    <a:bodyPr/>
                    <a:lstStyle/>
                    <a:p>
                      <a:pPr>
                        <a:spcAft>
                          <a:spcPts val="0"/>
                        </a:spcAft>
                      </a:pPr>
                      <a:r>
                        <a:rPr lang="zh-CN" sz="800" kern="100">
                          <a:effectLst/>
                        </a:rPr>
                        <a:t>链接超时时间伐值</a:t>
                      </a:r>
                      <a:endParaRPr lang="zh-CN" sz="800" kern="100">
                        <a:effectLst/>
                        <a:latin typeface="宋体"/>
                        <a:cs typeface="宋体"/>
                      </a:endParaRPr>
                    </a:p>
                  </a:txBody>
                  <a:tcPr marL="45735" marR="73176" marT="9147" marB="9147" anchor="ctr"/>
                </a:tc>
              </a:tr>
              <a:tr h="109135">
                <a:tc>
                  <a:txBody>
                    <a:bodyPr/>
                    <a:lstStyle/>
                    <a:p>
                      <a:pPr>
                        <a:spcAft>
                          <a:spcPts val="0"/>
                        </a:spcAft>
                      </a:pPr>
                      <a:r>
                        <a:rPr lang="en-US" sz="800" kern="100">
                          <a:effectLst/>
                        </a:rPr>
                        <a:t>request-timeout</a:t>
                      </a:r>
                      <a:endParaRPr lang="zh-CN" sz="800" kern="100">
                        <a:effectLst/>
                        <a:latin typeface="宋体"/>
                        <a:cs typeface="宋体"/>
                      </a:endParaRPr>
                    </a:p>
                  </a:txBody>
                  <a:tcPr marL="45735" marR="73176" marT="9147" marB="9147" anchor="ctr"/>
                </a:tc>
                <a:tc>
                  <a:txBody>
                    <a:bodyPr/>
                    <a:lstStyle/>
                    <a:p>
                      <a:pPr>
                        <a:spcAft>
                          <a:spcPts val="0"/>
                        </a:spcAft>
                      </a:pPr>
                      <a:r>
                        <a:rPr lang="en-US" sz="800" kern="100">
                          <a:effectLst/>
                        </a:rPr>
                        <a:t>20000</a:t>
                      </a:r>
                      <a:endParaRPr lang="zh-CN" sz="800" kern="100">
                        <a:effectLst/>
                        <a:latin typeface="宋体"/>
                        <a:cs typeface="宋体"/>
                      </a:endParaRPr>
                    </a:p>
                  </a:txBody>
                  <a:tcPr marL="45735" marR="73176" marT="9147" marB="9147" anchor="ctr"/>
                </a:tc>
                <a:tc>
                  <a:txBody>
                    <a:bodyPr/>
                    <a:lstStyle/>
                    <a:p>
                      <a:pPr>
                        <a:spcAft>
                          <a:spcPts val="0"/>
                        </a:spcAft>
                      </a:pPr>
                      <a:r>
                        <a:rPr lang="zh-CN" sz="800" kern="100">
                          <a:effectLst/>
                        </a:rPr>
                        <a:t>请求超时时间伐值</a:t>
                      </a:r>
                      <a:endParaRPr lang="zh-CN" sz="800" kern="100">
                        <a:effectLst/>
                        <a:latin typeface="宋体"/>
                        <a:cs typeface="宋体"/>
                      </a:endParaRPr>
                    </a:p>
                  </a:txBody>
                  <a:tcPr marL="45735" marR="73176" marT="9147" marB="9147" anchor="ctr"/>
                </a:tc>
              </a:tr>
              <a:tr h="204031">
                <a:tc>
                  <a:txBody>
                    <a:bodyPr/>
                    <a:lstStyle/>
                    <a:p>
                      <a:pPr>
                        <a:spcAft>
                          <a:spcPts val="0"/>
                        </a:spcAft>
                      </a:pPr>
                      <a:r>
                        <a:rPr lang="en-US" sz="800" kern="100">
                          <a:effectLst/>
                        </a:rPr>
                        <a:t>reset-connection-interval</a:t>
                      </a:r>
                      <a:endParaRPr lang="zh-CN" sz="800" kern="100">
                        <a:effectLst/>
                        <a:latin typeface="宋体"/>
                        <a:cs typeface="宋体"/>
                      </a:endParaRPr>
                    </a:p>
                  </a:txBody>
                  <a:tcPr marL="45735" marR="73176" marT="9147" marB="9147" anchor="ctr"/>
                </a:tc>
                <a:tc>
                  <a:txBody>
                    <a:bodyPr/>
                    <a:lstStyle/>
                    <a:p>
                      <a:pPr>
                        <a:spcAft>
                          <a:spcPts val="0"/>
                        </a:spcAft>
                      </a:pPr>
                      <a:r>
                        <a:rPr lang="en-US" sz="800" kern="100">
                          <a:effectLst/>
                        </a:rPr>
                        <a:t>none</a:t>
                      </a:r>
                      <a:endParaRPr lang="zh-CN" sz="800" kern="100">
                        <a:effectLst/>
                        <a:latin typeface="宋体"/>
                        <a:cs typeface="宋体"/>
                      </a:endParaRPr>
                    </a:p>
                  </a:txBody>
                  <a:tcPr marL="45735" marR="73176" marT="9147" marB="9147" anchor="ctr"/>
                </a:tc>
                <a:tc>
                  <a:txBody>
                    <a:bodyPr/>
                    <a:lstStyle/>
                    <a:p>
                      <a:pPr>
                        <a:spcAft>
                          <a:spcPts val="0"/>
                        </a:spcAft>
                      </a:pPr>
                      <a:r>
                        <a:rPr lang="zh-CN" sz="800" kern="100" dirty="0">
                          <a:effectLst/>
                        </a:rPr>
                        <a:t>重置链接间隔时间，如果使用硬件负责均衡器，通过此配置将不需要重启</a:t>
                      </a:r>
                      <a:r>
                        <a:rPr lang="en-US" sz="800" kern="100" dirty="0">
                          <a:effectLst/>
                        </a:rPr>
                        <a:t>Agent</a:t>
                      </a:r>
                      <a:r>
                        <a:rPr lang="zh-CN" sz="800" kern="100" dirty="0">
                          <a:effectLst/>
                        </a:rPr>
                        <a:t>就能链接到新加入的机器</a:t>
                      </a:r>
                      <a:endParaRPr lang="zh-CN" sz="800" kern="100" dirty="0">
                        <a:effectLst/>
                        <a:latin typeface="宋体"/>
                        <a:cs typeface="宋体"/>
                      </a:endParaRPr>
                    </a:p>
                  </a:txBody>
                  <a:tcPr marL="45735" marR="73176" marT="9147" marB="9147" anchor="ctr"/>
                </a:tc>
              </a:tr>
              <a:tr h="203839">
                <a:tc>
                  <a:txBody>
                    <a:bodyPr/>
                    <a:lstStyle/>
                    <a:p>
                      <a:pPr>
                        <a:spcAft>
                          <a:spcPts val="0"/>
                        </a:spcAft>
                      </a:pPr>
                      <a:r>
                        <a:rPr lang="en-US" sz="800" kern="100">
                          <a:effectLst/>
                        </a:rPr>
                        <a:t>compression-type</a:t>
                      </a:r>
                      <a:endParaRPr lang="zh-CN" sz="800" kern="100">
                        <a:effectLst/>
                        <a:latin typeface="宋体"/>
                        <a:cs typeface="宋体"/>
                      </a:endParaRPr>
                    </a:p>
                  </a:txBody>
                  <a:tcPr marL="45735" marR="73176" marT="9147" marB="9147" anchor="ctr"/>
                </a:tc>
                <a:tc>
                  <a:txBody>
                    <a:bodyPr/>
                    <a:lstStyle/>
                    <a:p>
                      <a:pPr>
                        <a:spcAft>
                          <a:spcPts val="0"/>
                        </a:spcAft>
                      </a:pPr>
                      <a:r>
                        <a:rPr lang="en-US" sz="800" kern="100">
                          <a:effectLst/>
                        </a:rPr>
                        <a:t>none</a:t>
                      </a:r>
                      <a:endParaRPr lang="zh-CN" sz="800" kern="100">
                        <a:effectLst/>
                        <a:latin typeface="宋体"/>
                        <a:cs typeface="宋体"/>
                      </a:endParaRPr>
                    </a:p>
                  </a:txBody>
                  <a:tcPr marL="45735" marR="73176" marT="9147" marB="9147" anchor="ctr"/>
                </a:tc>
                <a:tc>
                  <a:txBody>
                    <a:bodyPr/>
                    <a:lstStyle/>
                    <a:p>
                      <a:pPr>
                        <a:spcAft>
                          <a:spcPts val="0"/>
                        </a:spcAft>
                      </a:pPr>
                      <a:r>
                        <a:rPr lang="zh-CN" sz="800" kern="100" dirty="0">
                          <a:effectLst/>
                        </a:rPr>
                        <a:t>与</a:t>
                      </a:r>
                      <a:r>
                        <a:rPr lang="en-US" sz="800" kern="100" dirty="0" err="1">
                          <a:effectLst/>
                        </a:rPr>
                        <a:t>AvroSource</a:t>
                      </a:r>
                      <a:r>
                        <a:rPr lang="zh-CN" sz="800" kern="100" dirty="0">
                          <a:effectLst/>
                        </a:rPr>
                        <a:t>输出的压缩方式</a:t>
                      </a:r>
                      <a:r>
                        <a:rPr lang="zh-CN" sz="800" kern="100" dirty="0" smtClean="0">
                          <a:effectLst/>
                        </a:rPr>
                        <a:t>匹配</a:t>
                      </a:r>
                      <a:r>
                        <a:rPr lang="zh-CN" altLang="en-US" sz="800" kern="100" dirty="0" smtClean="0">
                          <a:effectLst/>
                        </a:rPr>
                        <a:t>：</a:t>
                      </a:r>
                      <a:r>
                        <a:rPr lang="en-US" sz="800" kern="100" dirty="0" smtClean="0">
                          <a:effectLst/>
                        </a:rPr>
                        <a:t>none</a:t>
                      </a:r>
                      <a:r>
                        <a:rPr lang="zh-CN" sz="800" kern="100" dirty="0">
                          <a:effectLst/>
                        </a:rPr>
                        <a:t>不启用</a:t>
                      </a:r>
                      <a:r>
                        <a:rPr lang="zh-CN" sz="800" kern="100" dirty="0" smtClean="0">
                          <a:effectLst/>
                        </a:rPr>
                        <a:t>压缩</a:t>
                      </a:r>
                      <a:r>
                        <a:rPr lang="en-US" sz="800" kern="100" dirty="0" smtClean="0">
                          <a:effectLst/>
                        </a:rPr>
                        <a:t>deflate </a:t>
                      </a:r>
                      <a:r>
                        <a:rPr lang="en-US" sz="800" kern="100" dirty="0">
                          <a:effectLst/>
                        </a:rPr>
                        <a:t>deflate</a:t>
                      </a:r>
                      <a:r>
                        <a:rPr lang="zh-CN" sz="800" kern="100" dirty="0">
                          <a:effectLst/>
                        </a:rPr>
                        <a:t>压缩</a:t>
                      </a:r>
                      <a:endParaRPr lang="zh-CN" sz="800" kern="100" dirty="0">
                        <a:effectLst/>
                        <a:latin typeface="宋体"/>
                        <a:cs typeface="宋体"/>
                      </a:endParaRPr>
                    </a:p>
                  </a:txBody>
                  <a:tcPr marL="45735" marR="73176" marT="9147" marB="9147" anchor="ctr"/>
                </a:tc>
              </a:tr>
              <a:tr h="203839">
                <a:tc>
                  <a:txBody>
                    <a:bodyPr/>
                    <a:lstStyle/>
                    <a:p>
                      <a:pPr>
                        <a:spcAft>
                          <a:spcPts val="0"/>
                        </a:spcAft>
                      </a:pPr>
                      <a:r>
                        <a:rPr lang="en-US" sz="800" kern="100">
                          <a:effectLst/>
                        </a:rPr>
                        <a:t>compression-level</a:t>
                      </a:r>
                      <a:endParaRPr lang="zh-CN" sz="800" kern="100">
                        <a:effectLst/>
                        <a:latin typeface="宋体"/>
                        <a:cs typeface="宋体"/>
                      </a:endParaRPr>
                    </a:p>
                  </a:txBody>
                  <a:tcPr marL="45735" marR="73176" marT="9147" marB="9147" anchor="ctr"/>
                </a:tc>
                <a:tc>
                  <a:txBody>
                    <a:bodyPr/>
                    <a:lstStyle/>
                    <a:p>
                      <a:pPr>
                        <a:spcAft>
                          <a:spcPts val="0"/>
                        </a:spcAft>
                      </a:pPr>
                      <a:r>
                        <a:rPr lang="en-US" sz="800" kern="100">
                          <a:effectLst/>
                        </a:rPr>
                        <a:t>6</a:t>
                      </a:r>
                      <a:endParaRPr lang="zh-CN" sz="800" kern="100">
                        <a:effectLst/>
                        <a:latin typeface="宋体"/>
                        <a:cs typeface="宋体"/>
                      </a:endParaRPr>
                    </a:p>
                  </a:txBody>
                  <a:tcPr marL="45735" marR="73176" marT="9147" marB="9147" anchor="ctr"/>
                </a:tc>
                <a:tc>
                  <a:txBody>
                    <a:bodyPr/>
                    <a:lstStyle/>
                    <a:p>
                      <a:pPr>
                        <a:spcAft>
                          <a:spcPts val="0"/>
                        </a:spcAft>
                      </a:pPr>
                      <a:r>
                        <a:rPr lang="zh-CN" sz="800" kern="100" dirty="0">
                          <a:effectLst/>
                        </a:rPr>
                        <a:t>压缩</a:t>
                      </a:r>
                      <a:r>
                        <a:rPr lang="zh-CN" sz="800" kern="100" dirty="0" smtClean="0">
                          <a:effectLst/>
                        </a:rPr>
                        <a:t>级别</a:t>
                      </a:r>
                      <a:r>
                        <a:rPr lang="zh-CN" altLang="en-US" sz="800" kern="100" dirty="0" smtClean="0">
                          <a:effectLst/>
                        </a:rPr>
                        <a:t>：</a:t>
                      </a:r>
                      <a:r>
                        <a:rPr lang="en-US" sz="800" kern="100" dirty="0" smtClean="0">
                          <a:effectLst/>
                        </a:rPr>
                        <a:t>0 </a:t>
                      </a:r>
                      <a:r>
                        <a:rPr lang="en-US" sz="800" kern="100" dirty="0">
                          <a:effectLst/>
                        </a:rPr>
                        <a:t>= </a:t>
                      </a:r>
                      <a:r>
                        <a:rPr lang="zh-CN" sz="800" kern="100" dirty="0">
                          <a:effectLst/>
                        </a:rPr>
                        <a:t>不</a:t>
                      </a:r>
                      <a:r>
                        <a:rPr lang="zh-CN" sz="800" kern="100" dirty="0" smtClean="0">
                          <a:effectLst/>
                        </a:rPr>
                        <a:t>压缩</a:t>
                      </a:r>
                      <a:r>
                        <a:rPr lang="en-US" altLang="zh-CN" sz="800" kern="100" dirty="0" smtClean="0">
                          <a:effectLst/>
                        </a:rPr>
                        <a:t> </a:t>
                      </a:r>
                      <a:r>
                        <a:rPr lang="en-US" sz="800" kern="100" dirty="0" smtClean="0">
                          <a:effectLst/>
                        </a:rPr>
                        <a:t>1-9 </a:t>
                      </a:r>
                      <a:r>
                        <a:rPr lang="zh-CN" sz="800" kern="100" dirty="0">
                          <a:effectLst/>
                        </a:rPr>
                        <a:t>值越高，压缩率越高</a:t>
                      </a:r>
                      <a:endParaRPr lang="zh-CN" sz="800" kern="100" dirty="0">
                        <a:effectLst/>
                        <a:latin typeface="宋体"/>
                        <a:cs typeface="宋体"/>
                      </a:endParaRPr>
                    </a:p>
                  </a:txBody>
                  <a:tcPr marL="45735" marR="73176" marT="9147" marB="9147" anchor="ctr"/>
                </a:tc>
              </a:tr>
            </a:tbl>
          </a:graphicData>
        </a:graphic>
      </p:graphicFrame>
      <p:sp>
        <p:nvSpPr>
          <p:cNvPr id="13" name="矩形 12"/>
          <p:cNvSpPr/>
          <p:nvPr/>
        </p:nvSpPr>
        <p:spPr>
          <a:xfrm>
            <a:off x="386625" y="4365104"/>
            <a:ext cx="2421304" cy="276999"/>
          </a:xfrm>
          <a:prstGeom prst="rect">
            <a:avLst/>
          </a:prstGeom>
        </p:spPr>
        <p:txBody>
          <a:bodyPr wrap="none">
            <a:spAutoFit/>
          </a:bodyPr>
          <a:lstStyle/>
          <a:p>
            <a:r>
              <a:rPr lang="en-US" altLang="zh-CN" sz="1200" dirty="0"/>
              <a:t>A</a:t>
            </a:r>
            <a:r>
              <a:rPr lang="en-US" altLang="zh-CN" sz="1200" dirty="0" smtClean="0"/>
              <a:t>vro Sink </a:t>
            </a:r>
            <a:r>
              <a:rPr lang="zh-CN" altLang="en-US" sz="1200" dirty="0" smtClean="0"/>
              <a:t>数据传输到下一个</a:t>
            </a:r>
            <a:r>
              <a:rPr lang="zh-CN" altLang="en-US" sz="1200" dirty="0"/>
              <a:t>节点</a:t>
            </a:r>
          </a:p>
        </p:txBody>
      </p:sp>
    </p:spTree>
    <p:extLst>
      <p:ext uri="{BB962C8B-B14F-4D97-AF65-F5344CB8AC3E}">
        <p14:creationId xmlns:p14="http://schemas.microsoft.com/office/powerpoint/2010/main" val="3922978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a:t>Flume</a:t>
            </a:r>
            <a:r>
              <a:rPr lang="zh-CN" altLang="en-US" sz="2400" smtClean="0"/>
              <a:t>配置方法</a:t>
            </a:r>
            <a:endParaRPr lang="zh-CN" altLang="en-US" sz="2400" dirty="0"/>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关键参数说明</a:t>
            </a: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Flume</a:t>
            </a:r>
            <a:r>
              <a:rPr lang="zh-CN" altLang="en-US" sz="2400" smtClean="0"/>
              <a:t>基本原理</a:t>
            </a:r>
            <a:endParaRPr lang="zh-CN" altLang="en-US" sz="2400" dirty="0"/>
          </a:p>
        </p:txBody>
      </p:sp>
      <p:sp>
        <p:nvSpPr>
          <p:cNvPr id="13" name="Rectangle 16"/>
          <p:cNvSpPr>
            <a:spLocks noChangeArrowheads="1"/>
          </p:cNvSpPr>
          <p:nvPr/>
        </p:nvSpPr>
        <p:spPr bwMode="auto">
          <a:xfrm>
            <a:off x="3205683" y="4580930"/>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
        <p:nvSpPr>
          <p:cNvPr id="11" name="Rectangle 16"/>
          <p:cNvSpPr>
            <a:spLocks noChangeArrowheads="1"/>
          </p:cNvSpPr>
          <p:nvPr/>
        </p:nvSpPr>
        <p:spPr bwMode="auto">
          <a:xfrm>
            <a:off x="3203573" y="5445026"/>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综合案例</a:t>
            </a:r>
            <a:endParaRPr lang="zh-CN" altLang="en-US" sz="2400" dirty="0"/>
          </a:p>
        </p:txBody>
      </p:sp>
    </p:spTree>
    <p:extLst>
      <p:ext uri="{BB962C8B-B14F-4D97-AF65-F5344CB8AC3E}">
        <p14:creationId xmlns:p14="http://schemas.microsoft.com/office/powerpoint/2010/main" val="991983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使用方法</a:t>
            </a:r>
            <a:r>
              <a:rPr lang="en-US" altLang="zh-CN" dirty="0" smtClean="0"/>
              <a:t>-</a:t>
            </a:r>
            <a:r>
              <a:rPr lang="zh-CN" altLang="en-US" dirty="0" smtClean="0"/>
              <a:t>启停</a:t>
            </a:r>
            <a:endParaRPr lang="zh-CN" altLang="en-US" dirty="0"/>
          </a:p>
        </p:txBody>
      </p:sp>
      <p:sp>
        <p:nvSpPr>
          <p:cNvPr id="3" name="TextBox 2"/>
          <p:cNvSpPr txBox="1"/>
          <p:nvPr/>
        </p:nvSpPr>
        <p:spPr>
          <a:xfrm>
            <a:off x="683568" y="1087242"/>
            <a:ext cx="7416824"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启动原则</a:t>
            </a:r>
            <a:endParaRPr lang="en-US" altLang="zh-CN" dirty="0" smtClean="0"/>
          </a:p>
          <a:p>
            <a:r>
              <a:rPr lang="zh-CN" altLang="en-US" dirty="0" smtClean="0"/>
              <a:t>     先启动目的 </a:t>
            </a:r>
            <a:r>
              <a:rPr lang="en-US" altLang="zh-CN" dirty="0" smtClean="0"/>
              <a:t>Flume agent</a:t>
            </a:r>
            <a:r>
              <a:rPr lang="zh-CN" altLang="en-US" dirty="0" smtClean="0"/>
              <a:t>，后启动源 </a:t>
            </a:r>
            <a:r>
              <a:rPr lang="en-US" altLang="zh-CN" dirty="0" smtClean="0"/>
              <a:t>Flume agent</a:t>
            </a:r>
          </a:p>
          <a:p>
            <a:pPr marL="285750" indent="-285750">
              <a:buFont typeface="Wingdings" panose="05000000000000000000" pitchFamily="2" charset="2"/>
              <a:buChar char="Ø"/>
            </a:pPr>
            <a:r>
              <a:rPr lang="zh-CN" altLang="en-US" dirty="0"/>
              <a:t>停止</a:t>
            </a:r>
            <a:r>
              <a:rPr lang="zh-CN" altLang="en-US" dirty="0" smtClean="0"/>
              <a:t>原则</a:t>
            </a:r>
            <a:endParaRPr lang="en-US" altLang="zh-CN" dirty="0"/>
          </a:p>
          <a:p>
            <a:r>
              <a:rPr lang="zh-CN" altLang="en-US" dirty="0" smtClean="0"/>
              <a:t>     先停止源 </a:t>
            </a:r>
            <a:r>
              <a:rPr lang="en-US" altLang="zh-CN" dirty="0" smtClean="0"/>
              <a:t>Flume agent </a:t>
            </a:r>
            <a:r>
              <a:rPr lang="zh-CN" altLang="en-US" dirty="0" smtClean="0"/>
              <a:t>，后停止目的 </a:t>
            </a:r>
            <a:r>
              <a:rPr lang="en-US" altLang="zh-CN" dirty="0" smtClean="0"/>
              <a:t>Flume agent</a:t>
            </a:r>
          </a:p>
          <a:p>
            <a:pPr marL="285750" indent="-285750">
              <a:buFont typeface="Wingdings" panose="05000000000000000000" pitchFamily="2" charset="2"/>
              <a:buChar char="Ø"/>
            </a:pPr>
            <a:r>
              <a:rPr lang="zh-CN" altLang="en-US" dirty="0" smtClean="0"/>
              <a:t>启停</a:t>
            </a:r>
            <a:endParaRPr lang="en-US" altLang="zh-CN" dirty="0" smtClean="0"/>
          </a:p>
          <a:p>
            <a:r>
              <a:rPr lang="en-US" altLang="zh-CN" dirty="0" smtClean="0"/>
              <a:t>     </a:t>
            </a:r>
            <a:r>
              <a:rPr lang="zh-CN" altLang="en-US" dirty="0" smtClean="0"/>
              <a:t>大数据平台提供</a:t>
            </a:r>
            <a:r>
              <a:rPr lang="en-US" altLang="zh-CN" dirty="0" smtClean="0"/>
              <a:t>Flume NG </a:t>
            </a:r>
            <a:r>
              <a:rPr lang="zh-CN" altLang="en-US" dirty="0" smtClean="0"/>
              <a:t>的启动停止按钮以及监控界面。</a:t>
            </a:r>
            <a:r>
              <a:rPr lang="en-US" altLang="zh-CN" dirty="0" smtClean="0"/>
              <a:t>     </a:t>
            </a:r>
            <a:endParaRPr lang="en-US" altLang="zh-CN" dirty="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80929"/>
            <a:ext cx="759346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692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故障分析</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47996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3528" y="1115452"/>
            <a:ext cx="5104924" cy="369332"/>
          </a:xfrm>
          <a:prstGeom prst="rect">
            <a:avLst/>
          </a:prstGeom>
          <a:noFill/>
        </p:spPr>
        <p:txBody>
          <a:bodyPr wrap="none" rtlCol="0">
            <a:spAutoFit/>
          </a:bodyPr>
          <a:lstStyle/>
          <a:p>
            <a:r>
              <a:rPr lang="zh-CN" altLang="en-US" dirty="0" smtClean="0"/>
              <a:t>常见故障一：</a:t>
            </a:r>
            <a:r>
              <a:rPr lang="en-US" altLang="zh-CN" dirty="0" smtClean="0"/>
              <a:t>Avro </a:t>
            </a:r>
            <a:r>
              <a:rPr lang="zh-CN" altLang="en-US" dirty="0" smtClean="0"/>
              <a:t>通信失败，日志显示如下信息</a:t>
            </a:r>
            <a:endParaRPr lang="zh-CN" altLang="en-US" dirty="0"/>
          </a:p>
        </p:txBody>
      </p:sp>
      <p:sp>
        <p:nvSpPr>
          <p:cNvPr id="8" name="TextBox 7"/>
          <p:cNvSpPr txBox="1"/>
          <p:nvPr/>
        </p:nvSpPr>
        <p:spPr>
          <a:xfrm>
            <a:off x="323528" y="4221088"/>
            <a:ext cx="8725466" cy="1477328"/>
          </a:xfrm>
          <a:prstGeom prst="rect">
            <a:avLst/>
          </a:prstGeom>
          <a:noFill/>
        </p:spPr>
        <p:txBody>
          <a:bodyPr wrap="none" rtlCol="0">
            <a:spAutoFit/>
          </a:bodyPr>
          <a:lstStyle/>
          <a:p>
            <a:r>
              <a:rPr lang="zh-CN" altLang="en-US" dirty="0" smtClean="0"/>
              <a:t>异常信息：</a:t>
            </a:r>
            <a:r>
              <a:rPr lang="en-US" altLang="zh-CN" dirty="0" err="1" smtClean="0"/>
              <a:t>java.net.ConnectException</a:t>
            </a:r>
            <a:r>
              <a:rPr lang="en-US" altLang="zh-CN" dirty="0" smtClean="0"/>
              <a:t>: Connection refused</a:t>
            </a:r>
          </a:p>
          <a:p>
            <a:r>
              <a:rPr lang="zh-CN" altLang="en-US" dirty="0" smtClean="0"/>
              <a:t>问题分析：出现该错误通常是因为网络不通，或者对端服务没启动或者端口配置错误</a:t>
            </a:r>
            <a:endParaRPr lang="en-US" altLang="zh-CN" dirty="0" smtClean="0"/>
          </a:p>
          <a:p>
            <a:pPr marL="742950" lvl="1" indent="-285750">
              <a:buFont typeface="Wingdings" panose="05000000000000000000" pitchFamily="2" charset="2"/>
              <a:buChar char="Ø"/>
            </a:pPr>
            <a:r>
              <a:rPr lang="zh-CN" altLang="en-US" dirty="0" smtClean="0"/>
              <a:t>检查主机到目标主机网络是否通畅</a:t>
            </a:r>
            <a:endParaRPr lang="en-US" altLang="zh-CN" dirty="0" smtClean="0"/>
          </a:p>
          <a:p>
            <a:pPr marL="742950" lvl="1" indent="-285750">
              <a:buFont typeface="Wingdings" panose="05000000000000000000" pitchFamily="2" charset="2"/>
              <a:buChar char="Ø"/>
            </a:pPr>
            <a:r>
              <a:rPr lang="zh-CN" altLang="en-US" dirty="0" smtClean="0"/>
              <a:t>检查对端服务是否正常启动</a:t>
            </a:r>
            <a:endParaRPr lang="en-US" altLang="zh-CN" dirty="0" smtClean="0"/>
          </a:p>
          <a:p>
            <a:pPr marL="742950" lvl="1" indent="-285750">
              <a:buFont typeface="Wingdings" panose="05000000000000000000" pitchFamily="2" charset="2"/>
              <a:buChar char="Ø"/>
            </a:pPr>
            <a:r>
              <a:rPr lang="zh-CN" altLang="en-US" dirty="0" smtClean="0"/>
              <a:t>在本机可以使用</a:t>
            </a:r>
            <a:r>
              <a:rPr lang="en-US" altLang="zh-CN" dirty="0" smtClean="0"/>
              <a:t>telnet</a:t>
            </a:r>
            <a:r>
              <a:rPr lang="zh-CN" altLang="en-US" dirty="0" smtClean="0"/>
              <a:t>命令检查是否能访问对应端口</a:t>
            </a:r>
            <a:endParaRPr lang="en-US" altLang="zh-CN" dirty="0" smtClean="0"/>
          </a:p>
        </p:txBody>
      </p:sp>
    </p:spTree>
    <p:extLst>
      <p:ext uri="{BB962C8B-B14F-4D97-AF65-F5344CB8AC3E}">
        <p14:creationId xmlns:p14="http://schemas.microsoft.com/office/powerpoint/2010/main" val="997805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故障分析</a:t>
            </a:r>
            <a:endParaRPr lang="zh-CN" altLang="en-US" dirty="0"/>
          </a:p>
        </p:txBody>
      </p:sp>
      <p:sp>
        <p:nvSpPr>
          <p:cNvPr id="3" name="TextBox 2"/>
          <p:cNvSpPr txBox="1"/>
          <p:nvPr/>
        </p:nvSpPr>
        <p:spPr>
          <a:xfrm>
            <a:off x="323528" y="1052736"/>
            <a:ext cx="8496944" cy="646331"/>
          </a:xfrm>
          <a:prstGeom prst="rect">
            <a:avLst/>
          </a:prstGeom>
          <a:noFill/>
        </p:spPr>
        <p:txBody>
          <a:bodyPr wrap="square" rtlCol="0">
            <a:spAutoFit/>
          </a:bodyPr>
          <a:lstStyle/>
          <a:p>
            <a:r>
              <a:rPr lang="zh-CN" altLang="en-US" dirty="0" smtClean="0"/>
              <a:t>常见故障二：</a:t>
            </a:r>
            <a:r>
              <a:rPr lang="en-US" altLang="zh-CN" dirty="0" smtClean="0"/>
              <a:t>Agent</a:t>
            </a:r>
            <a:r>
              <a:rPr lang="zh-CN" altLang="en-US" dirty="0" smtClean="0"/>
              <a:t>之间数据传输正常，但是</a:t>
            </a:r>
            <a:r>
              <a:rPr lang="en-US" altLang="zh-CN" dirty="0" smtClean="0"/>
              <a:t>HDFS</a:t>
            </a:r>
            <a:r>
              <a:rPr lang="zh-CN" altLang="en-US" dirty="0" smtClean="0"/>
              <a:t>、</a:t>
            </a:r>
            <a:r>
              <a:rPr lang="en-US" altLang="zh-CN" dirty="0" err="1" smtClean="0"/>
              <a:t>Hbase</a:t>
            </a:r>
            <a:r>
              <a:rPr lang="zh-CN" altLang="en-US" dirty="0" smtClean="0"/>
              <a:t>等目标存储没有新数据产生</a:t>
            </a:r>
            <a:r>
              <a:rPr lang="en-US" altLang="zh-CN" dirty="0" smtClean="0"/>
              <a:t>,</a:t>
            </a:r>
            <a:r>
              <a:rPr lang="zh-CN" altLang="en-US" dirty="0" smtClean="0"/>
              <a:t>日志中错误信息如下</a:t>
            </a:r>
            <a:r>
              <a:rPr lang="en-US" altLang="zh-CN" dirty="0" smtClean="0"/>
              <a:t>:</a:t>
            </a:r>
            <a:endParaRPr lang="zh-CN" altLang="en-US" dirty="0"/>
          </a:p>
        </p:txBody>
      </p:sp>
      <p:sp>
        <p:nvSpPr>
          <p:cNvPr id="4" name="TextBox 3"/>
          <p:cNvSpPr txBox="1"/>
          <p:nvPr/>
        </p:nvSpPr>
        <p:spPr>
          <a:xfrm>
            <a:off x="323529" y="4725144"/>
            <a:ext cx="8496944" cy="1754326"/>
          </a:xfrm>
          <a:prstGeom prst="rect">
            <a:avLst/>
          </a:prstGeom>
          <a:noFill/>
        </p:spPr>
        <p:txBody>
          <a:bodyPr wrap="square" rtlCol="0">
            <a:spAutoFit/>
          </a:bodyPr>
          <a:lstStyle/>
          <a:p>
            <a:r>
              <a:rPr lang="zh-CN" altLang="en-US" dirty="0" smtClean="0"/>
              <a:t>异常信息：</a:t>
            </a:r>
            <a:r>
              <a:rPr lang="en-US" altLang="zh-CN" dirty="0" smtClean="0"/>
              <a:t>HDFS IO ERROR </a:t>
            </a:r>
            <a:r>
              <a:rPr lang="en-US" altLang="zh-CN" dirty="0" err="1"/>
              <a:t>java.net.ConnectException</a:t>
            </a:r>
            <a:r>
              <a:rPr lang="en-US" altLang="zh-CN" dirty="0"/>
              <a:t>: Connection refused </a:t>
            </a:r>
            <a:endParaRPr lang="en-US" altLang="zh-CN" dirty="0" smtClean="0"/>
          </a:p>
          <a:p>
            <a:r>
              <a:rPr lang="zh-CN" altLang="en-US" dirty="0" smtClean="0"/>
              <a:t>问题分析：出现该错误通常是因为目标服务无法访问，或者权限等其他问题。</a:t>
            </a:r>
            <a:endParaRPr lang="en-US" altLang="zh-CN" dirty="0" smtClean="0"/>
          </a:p>
          <a:p>
            <a:pPr marL="742950" lvl="1" indent="-285750">
              <a:buFont typeface="Wingdings" panose="05000000000000000000" pitchFamily="2" charset="2"/>
              <a:buChar char="Ø"/>
            </a:pPr>
            <a:r>
              <a:rPr lang="zh-CN" altLang="en-US" dirty="0"/>
              <a:t>以</a:t>
            </a:r>
            <a:r>
              <a:rPr lang="en-US" altLang="zh-CN" dirty="0" smtClean="0"/>
              <a:t>HDFS</a:t>
            </a:r>
            <a:r>
              <a:rPr lang="zh-CN" altLang="en-US" dirty="0" smtClean="0"/>
              <a:t>为例，执行</a:t>
            </a:r>
            <a:r>
              <a:rPr lang="en-US" altLang="zh-CN" dirty="0" err="1" smtClean="0"/>
              <a:t>hadoop</a:t>
            </a:r>
            <a:r>
              <a:rPr lang="en-US" altLang="zh-CN" dirty="0" smtClean="0"/>
              <a:t> fs –</a:t>
            </a:r>
            <a:r>
              <a:rPr lang="en-US" altLang="zh-CN" dirty="0" err="1" smtClean="0"/>
              <a:t>ls</a:t>
            </a:r>
            <a:r>
              <a:rPr lang="en-US" altLang="zh-CN" dirty="0" smtClean="0"/>
              <a:t> / </a:t>
            </a:r>
            <a:r>
              <a:rPr lang="zh-CN" altLang="en-US" dirty="0" smtClean="0"/>
              <a:t>查看文件列表，检查环境变量中引用的</a:t>
            </a:r>
            <a:r>
              <a:rPr lang="en-US" altLang="zh-CN" dirty="0" smtClean="0"/>
              <a:t>Hadoop</a:t>
            </a:r>
            <a:r>
              <a:rPr lang="zh-CN" altLang="en-US" dirty="0" smtClean="0"/>
              <a:t>配置文件是否正确。 </a:t>
            </a:r>
            <a:endParaRPr lang="en-US" altLang="zh-CN" dirty="0" smtClean="0"/>
          </a:p>
          <a:p>
            <a:pPr marL="742950" lvl="1" indent="-285750">
              <a:buFont typeface="Wingdings" panose="05000000000000000000" pitchFamily="2" charset="2"/>
              <a:buChar char="Ø"/>
            </a:pPr>
            <a:r>
              <a:rPr lang="zh-CN" altLang="en-US" dirty="0" smtClean="0"/>
              <a:t>检查本地文件、</a:t>
            </a:r>
            <a:r>
              <a:rPr lang="en-US" altLang="zh-CN" dirty="0" smtClean="0"/>
              <a:t>HDFS</a:t>
            </a:r>
            <a:r>
              <a:rPr lang="zh-CN" altLang="en-US" dirty="0" smtClean="0"/>
              <a:t>、</a:t>
            </a:r>
            <a:r>
              <a:rPr lang="en-US" altLang="zh-CN" dirty="0" err="1" smtClean="0"/>
              <a:t>Hbase</a:t>
            </a:r>
            <a:r>
              <a:rPr lang="zh-CN" altLang="en-US" dirty="0" smtClean="0"/>
              <a:t>等其他存储是否有权限写入。</a:t>
            </a:r>
            <a:endParaRPr lang="en-US" altLang="zh-CN" dirty="0" smtClean="0"/>
          </a:p>
          <a:p>
            <a:pPr marL="742950" lvl="1" indent="-285750">
              <a:buFont typeface="Wingdings" panose="05000000000000000000" pitchFamily="2" charset="2"/>
              <a:buChar char="Ø"/>
            </a:pPr>
            <a:r>
              <a:rPr lang="en-US" altLang="zh-CN" dirty="0" smtClean="0"/>
              <a:t>HDFS</a:t>
            </a:r>
            <a:r>
              <a:rPr lang="zh-CN" altLang="en-US" dirty="0" smtClean="0"/>
              <a:t>、</a:t>
            </a:r>
            <a:r>
              <a:rPr lang="en-US" altLang="zh-CN" dirty="0" err="1" smtClean="0"/>
              <a:t>Hbase</a:t>
            </a:r>
            <a:r>
              <a:rPr lang="zh-CN" altLang="en-US" dirty="0" smtClean="0"/>
              <a:t>等其他服务未正常提供服务。</a:t>
            </a:r>
            <a:endParaRPr lang="en-US" altLang="zh-CN"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54" y="1692441"/>
            <a:ext cx="8345717" cy="2960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0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配置</a:t>
            </a:r>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关键参数说明</a:t>
            </a: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介绍</a:t>
            </a:r>
          </a:p>
        </p:txBody>
      </p:sp>
      <p:sp>
        <p:nvSpPr>
          <p:cNvPr id="13"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
        <p:nvSpPr>
          <p:cNvPr id="11" name="Rectangle 16"/>
          <p:cNvSpPr>
            <a:spLocks noChangeArrowheads="1"/>
          </p:cNvSpPr>
          <p:nvPr/>
        </p:nvSpPr>
        <p:spPr bwMode="auto">
          <a:xfrm>
            <a:off x="3203573" y="5445026"/>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综合案例</a:t>
            </a:r>
            <a:endParaRPr lang="zh-CN" altLang="en-US" sz="2400" dirty="0"/>
          </a:p>
        </p:txBody>
      </p:sp>
    </p:spTree>
    <p:extLst>
      <p:ext uri="{BB962C8B-B14F-4D97-AF65-F5344CB8AC3E}">
        <p14:creationId xmlns:p14="http://schemas.microsoft.com/office/powerpoint/2010/main" val="3549314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《Flume&amp;Sqoop</a:t>
            </a:r>
            <a:r>
              <a:rPr lang="zh-CN" altLang="en-US" smtClean="0"/>
              <a:t>技术与使用</a:t>
            </a:r>
            <a:r>
              <a:rPr lang="en-US" altLang="zh-CN" smtClean="0"/>
              <a:t>》</a:t>
            </a:r>
            <a:r>
              <a:rPr lang="zh-CN" altLang="en-US" smtClean="0"/>
              <a:t>课程内容</a:t>
            </a:r>
            <a:endParaRPr lang="zh-CN" altLang="en-US"/>
          </a:p>
        </p:txBody>
      </p:sp>
      <p:sp>
        <p:nvSpPr>
          <p:cNvPr id="3" name="TextBox 2"/>
          <p:cNvSpPr txBox="1"/>
          <p:nvPr/>
        </p:nvSpPr>
        <p:spPr>
          <a:xfrm>
            <a:off x="323528" y="1038215"/>
            <a:ext cx="8568952" cy="2246769"/>
          </a:xfrm>
          <a:prstGeom prst="rect">
            <a:avLst/>
          </a:prstGeom>
          <a:noFill/>
        </p:spPr>
        <p:txBody>
          <a:bodyPr wrap="square" rtlCol="0">
            <a:spAutoFit/>
          </a:bodyPr>
          <a:lstStyle/>
          <a:p>
            <a:r>
              <a:rPr lang="en-US" altLang="zh-CN" sz="2800" smtClean="0"/>
              <a:t>      </a:t>
            </a:r>
            <a:r>
              <a:rPr lang="zh-CN" altLang="en-US" sz="2800" smtClean="0"/>
              <a:t>本课程主要面向大数据运维管理、分析等</a:t>
            </a:r>
            <a:r>
              <a:rPr lang="zh-CN" altLang="en-US" sz="2800"/>
              <a:t>相关</a:t>
            </a:r>
            <a:r>
              <a:rPr lang="zh-CN" altLang="en-US" sz="2800" smtClean="0"/>
              <a:t>人员，对</a:t>
            </a:r>
            <a:r>
              <a:rPr lang="en-US" altLang="zh-CN" sz="2800" smtClean="0"/>
              <a:t>Flume</a:t>
            </a:r>
            <a:r>
              <a:rPr lang="zh-CN" altLang="en-US" sz="2800" smtClean="0"/>
              <a:t>和</a:t>
            </a:r>
            <a:r>
              <a:rPr lang="en-US" altLang="zh-CN" sz="2800" smtClean="0"/>
              <a:t>Sqoop</a:t>
            </a:r>
            <a:r>
              <a:rPr lang="zh-CN" altLang="en-US" sz="2800" smtClean="0"/>
              <a:t>的技术原理、配置方法、关键参数、常规使用和故障分析进行讲解，使参训人员掌握分布式数据采集、</a:t>
            </a:r>
            <a:r>
              <a:rPr lang="en-US" altLang="zh-CN" sz="2800" smtClean="0"/>
              <a:t>Hadoop</a:t>
            </a:r>
            <a:r>
              <a:rPr lang="zh-CN" altLang="en-US" sz="2800" smtClean="0"/>
              <a:t>与关系数据库的数据互导方法。</a:t>
            </a:r>
            <a:endParaRPr lang="zh-CN" altLang="en-US" sz="2800"/>
          </a:p>
        </p:txBody>
      </p:sp>
      <p:pic>
        <p:nvPicPr>
          <p:cNvPr id="1027" name="Picture 3"/>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3284984"/>
            <a:ext cx="9144000" cy="357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389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综合案例一</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45228135"/>
              </p:ext>
            </p:extLst>
          </p:nvPr>
        </p:nvGraphicFramePr>
        <p:xfrm>
          <a:off x="575717" y="1124744"/>
          <a:ext cx="3636243" cy="4032448"/>
        </p:xfrm>
        <a:graphic>
          <a:graphicData uri="http://schemas.openxmlformats.org/presentationml/2006/ole">
            <mc:AlternateContent xmlns:mc="http://schemas.openxmlformats.org/markup-compatibility/2006">
              <mc:Choice xmlns:v="urn:schemas-microsoft-com:vml" Requires="v">
                <p:oleObj spid="_x0000_s10538" name="Visio" r:id="rId3" imgW="2704730" imgH="3892605" progId="Visio.Drawing.11">
                  <p:embed/>
                </p:oleObj>
              </mc:Choice>
              <mc:Fallback>
                <p:oleObj name="Visio" r:id="rId3" imgW="2704730" imgH="389260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17" y="1124744"/>
                        <a:ext cx="3636243" cy="4032448"/>
                      </a:xfrm>
                      <a:prstGeom prst="rect">
                        <a:avLst/>
                      </a:prstGeom>
                      <a:noFill/>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37380598"/>
              </p:ext>
            </p:extLst>
          </p:nvPr>
        </p:nvGraphicFramePr>
        <p:xfrm>
          <a:off x="1403648" y="5445224"/>
          <a:ext cx="6120680" cy="1160675"/>
        </p:xfrm>
        <a:graphic>
          <a:graphicData uri="http://schemas.openxmlformats.org/drawingml/2006/table">
            <a:tbl>
              <a:tblPr firstRow="1" firstCol="1" bandRow="1">
                <a:tableStyleId>{5C22544A-7EE6-4342-B048-85BDC9FD1C3A}</a:tableStyleId>
              </a:tblPr>
              <a:tblGrid>
                <a:gridCol w="1529811"/>
                <a:gridCol w="1529811"/>
                <a:gridCol w="1530529"/>
                <a:gridCol w="1530529"/>
              </a:tblGrid>
              <a:tr h="97780">
                <a:tc>
                  <a:txBody>
                    <a:bodyPr/>
                    <a:lstStyle/>
                    <a:p>
                      <a:pPr>
                        <a:spcAft>
                          <a:spcPts val="0"/>
                        </a:spcAft>
                      </a:pPr>
                      <a:r>
                        <a:rPr lang="zh-CN" sz="1200" kern="100" dirty="0">
                          <a:effectLst/>
                        </a:rPr>
                        <a:t>主机名</a:t>
                      </a:r>
                      <a:endParaRPr lang="zh-CN" sz="1200" kern="100" dirty="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主机</a:t>
                      </a:r>
                      <a:r>
                        <a:rPr lang="en-US" sz="1200" kern="100">
                          <a:effectLst/>
                        </a:rPr>
                        <a:t>IP</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部署角色</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备注</a:t>
                      </a:r>
                      <a:endParaRPr lang="zh-CN" sz="1200" kern="100">
                        <a:solidFill>
                          <a:srgbClr val="000000"/>
                        </a:solidFill>
                        <a:effectLst/>
                        <a:latin typeface="宋体"/>
                        <a:cs typeface="宋体"/>
                      </a:endParaRPr>
                    </a:p>
                  </a:txBody>
                  <a:tcPr marL="68580" marR="68580" marT="0" marB="0"/>
                </a:tc>
              </a:tr>
              <a:tr h="195559">
                <a:tc>
                  <a:txBody>
                    <a:bodyPr/>
                    <a:lstStyle/>
                    <a:p>
                      <a:pPr>
                        <a:spcAft>
                          <a:spcPts val="0"/>
                        </a:spcAft>
                      </a:pPr>
                      <a:r>
                        <a:rPr lang="en-US" sz="1200" kern="100">
                          <a:effectLst/>
                        </a:rPr>
                        <a:t>pdapp54</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172</a:t>
                      </a:r>
                      <a:r>
                        <a:rPr lang="zh-CN" sz="1200" kern="100">
                          <a:effectLst/>
                        </a:rPr>
                        <a:t>．</a:t>
                      </a:r>
                      <a:r>
                        <a:rPr lang="en-US" sz="1200" kern="100">
                          <a:effectLst/>
                        </a:rPr>
                        <a:t>32</a:t>
                      </a:r>
                      <a:r>
                        <a:rPr lang="zh-CN" sz="1200" kern="100">
                          <a:effectLst/>
                        </a:rPr>
                        <a:t>．</a:t>
                      </a:r>
                      <a:r>
                        <a:rPr lang="en-US" sz="1200" kern="100">
                          <a:effectLst/>
                        </a:rPr>
                        <a:t>148</a:t>
                      </a:r>
                      <a:r>
                        <a:rPr lang="zh-CN" sz="1200" kern="100">
                          <a:effectLst/>
                        </a:rPr>
                        <a:t>．</a:t>
                      </a:r>
                      <a:r>
                        <a:rPr lang="en-US" sz="1200" kern="100">
                          <a:effectLst/>
                        </a:rPr>
                        <a:t>49</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bypass</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存储服务器</a:t>
                      </a:r>
                      <a:endParaRPr lang="zh-CN" sz="1200" kern="100">
                        <a:solidFill>
                          <a:srgbClr val="000000"/>
                        </a:solidFill>
                        <a:effectLst/>
                        <a:latin typeface="宋体"/>
                        <a:cs typeface="宋体"/>
                      </a:endParaRPr>
                    </a:p>
                  </a:txBody>
                  <a:tcPr marL="68580" marR="68580" marT="0" marB="0"/>
                </a:tc>
              </a:tr>
              <a:tr h="195559">
                <a:tc>
                  <a:txBody>
                    <a:bodyPr/>
                    <a:lstStyle/>
                    <a:p>
                      <a:pPr>
                        <a:spcAft>
                          <a:spcPts val="0"/>
                        </a:spcAft>
                      </a:pPr>
                      <a:r>
                        <a:rPr lang="en-US" sz="1200" kern="100">
                          <a:effectLst/>
                        </a:rPr>
                        <a:t>pdapp55</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172</a:t>
                      </a:r>
                      <a:r>
                        <a:rPr lang="zh-CN" sz="1200" kern="100">
                          <a:effectLst/>
                        </a:rPr>
                        <a:t>．</a:t>
                      </a:r>
                      <a:r>
                        <a:rPr lang="en-US" sz="1200" kern="100">
                          <a:effectLst/>
                        </a:rPr>
                        <a:t>32</a:t>
                      </a:r>
                      <a:r>
                        <a:rPr lang="zh-CN" sz="1200" kern="100">
                          <a:effectLst/>
                        </a:rPr>
                        <a:t>．</a:t>
                      </a:r>
                      <a:r>
                        <a:rPr lang="en-US" sz="1200" kern="100">
                          <a:effectLst/>
                        </a:rPr>
                        <a:t>148</a:t>
                      </a:r>
                      <a:r>
                        <a:rPr lang="zh-CN" sz="1200" kern="100">
                          <a:effectLst/>
                        </a:rPr>
                        <a:t>．</a:t>
                      </a:r>
                      <a:r>
                        <a:rPr lang="en-US" sz="1200" kern="100">
                          <a:effectLst/>
                        </a:rPr>
                        <a:t>50</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Collection</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中心服务器</a:t>
                      </a:r>
                      <a:endParaRPr lang="zh-CN" sz="1200" kern="100">
                        <a:solidFill>
                          <a:srgbClr val="000000"/>
                        </a:solidFill>
                        <a:effectLst/>
                        <a:latin typeface="宋体"/>
                        <a:cs typeface="宋体"/>
                      </a:endParaRPr>
                    </a:p>
                  </a:txBody>
                  <a:tcPr marL="68580" marR="68580" marT="0" marB="0"/>
                </a:tc>
              </a:tr>
              <a:tr h="195559">
                <a:tc>
                  <a:txBody>
                    <a:bodyPr/>
                    <a:lstStyle/>
                    <a:p>
                      <a:pPr>
                        <a:spcAft>
                          <a:spcPts val="0"/>
                        </a:spcAft>
                      </a:pPr>
                      <a:r>
                        <a:rPr lang="en-US" sz="1200" kern="100">
                          <a:effectLst/>
                        </a:rPr>
                        <a:t>pdapp56</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172</a:t>
                      </a:r>
                      <a:r>
                        <a:rPr lang="zh-CN" sz="1200" kern="100">
                          <a:effectLst/>
                        </a:rPr>
                        <a:t>．</a:t>
                      </a:r>
                      <a:r>
                        <a:rPr lang="en-US" sz="1200" kern="100">
                          <a:effectLst/>
                        </a:rPr>
                        <a:t>32</a:t>
                      </a:r>
                      <a:r>
                        <a:rPr lang="zh-CN" sz="1200" kern="100">
                          <a:effectLst/>
                        </a:rPr>
                        <a:t>．</a:t>
                      </a:r>
                      <a:r>
                        <a:rPr lang="en-US" sz="1200" kern="100">
                          <a:effectLst/>
                        </a:rPr>
                        <a:t>148</a:t>
                      </a:r>
                      <a:r>
                        <a:rPr lang="zh-CN" sz="1200" kern="100">
                          <a:effectLst/>
                        </a:rPr>
                        <a:t>．</a:t>
                      </a:r>
                      <a:r>
                        <a:rPr lang="en-US" sz="1200" kern="100">
                          <a:effectLst/>
                        </a:rPr>
                        <a:t>51</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Collection</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中心服务器</a:t>
                      </a:r>
                      <a:endParaRPr lang="zh-CN" sz="1200" kern="100">
                        <a:solidFill>
                          <a:srgbClr val="000000"/>
                        </a:solidFill>
                        <a:effectLst/>
                        <a:latin typeface="宋体"/>
                        <a:cs typeface="宋体"/>
                      </a:endParaRPr>
                    </a:p>
                  </a:txBody>
                  <a:tcPr marL="68580" marR="68580" marT="0" marB="0"/>
                </a:tc>
              </a:tr>
              <a:tr h="195559">
                <a:tc>
                  <a:txBody>
                    <a:bodyPr/>
                    <a:lstStyle/>
                    <a:p>
                      <a:pPr>
                        <a:spcAft>
                          <a:spcPts val="0"/>
                        </a:spcAft>
                      </a:pPr>
                      <a:r>
                        <a:rPr lang="en-US" sz="1200" kern="100">
                          <a:effectLst/>
                        </a:rPr>
                        <a:t>pdapp61</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172</a:t>
                      </a:r>
                      <a:r>
                        <a:rPr lang="zh-CN" sz="1200" kern="100">
                          <a:effectLst/>
                        </a:rPr>
                        <a:t>．</a:t>
                      </a:r>
                      <a:r>
                        <a:rPr lang="en-US" sz="1200" kern="100">
                          <a:effectLst/>
                        </a:rPr>
                        <a:t>32</a:t>
                      </a:r>
                      <a:r>
                        <a:rPr lang="zh-CN" sz="1200" kern="100">
                          <a:effectLst/>
                        </a:rPr>
                        <a:t>．</a:t>
                      </a:r>
                      <a:r>
                        <a:rPr lang="en-US" sz="1200" kern="100">
                          <a:effectLst/>
                        </a:rPr>
                        <a:t>148</a:t>
                      </a:r>
                      <a:r>
                        <a:rPr lang="zh-CN" sz="1200" kern="100">
                          <a:effectLst/>
                        </a:rPr>
                        <a:t>．</a:t>
                      </a:r>
                      <a:r>
                        <a:rPr lang="en-US" sz="1200" kern="100">
                          <a:effectLst/>
                        </a:rPr>
                        <a:t>52</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Agent</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a:effectLst/>
                        </a:rPr>
                        <a:t>客户机</a:t>
                      </a:r>
                      <a:endParaRPr lang="zh-CN" sz="1200" kern="100">
                        <a:solidFill>
                          <a:srgbClr val="000000"/>
                        </a:solidFill>
                        <a:effectLst/>
                        <a:latin typeface="宋体"/>
                        <a:cs typeface="宋体"/>
                      </a:endParaRPr>
                    </a:p>
                  </a:txBody>
                  <a:tcPr marL="68580" marR="68580" marT="0" marB="0"/>
                </a:tc>
              </a:tr>
              <a:tr h="195559">
                <a:tc>
                  <a:txBody>
                    <a:bodyPr/>
                    <a:lstStyle/>
                    <a:p>
                      <a:pPr>
                        <a:spcAft>
                          <a:spcPts val="0"/>
                        </a:spcAft>
                      </a:pPr>
                      <a:r>
                        <a:rPr lang="en-US" sz="1200" kern="100">
                          <a:effectLst/>
                        </a:rPr>
                        <a:t>pdapp62</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en-US" sz="1200" kern="100" dirty="0">
                          <a:effectLst/>
                        </a:rPr>
                        <a:t>172</a:t>
                      </a:r>
                      <a:r>
                        <a:rPr lang="zh-CN" sz="1200" kern="100" dirty="0">
                          <a:effectLst/>
                        </a:rPr>
                        <a:t>．</a:t>
                      </a:r>
                      <a:r>
                        <a:rPr lang="en-US" sz="1200" kern="100" dirty="0">
                          <a:effectLst/>
                        </a:rPr>
                        <a:t>32</a:t>
                      </a:r>
                      <a:r>
                        <a:rPr lang="zh-CN" sz="1200" kern="100" dirty="0">
                          <a:effectLst/>
                        </a:rPr>
                        <a:t>．</a:t>
                      </a:r>
                      <a:r>
                        <a:rPr lang="en-US" sz="1200" kern="100" dirty="0">
                          <a:effectLst/>
                        </a:rPr>
                        <a:t>148</a:t>
                      </a:r>
                      <a:r>
                        <a:rPr lang="zh-CN" sz="1200" kern="100" dirty="0">
                          <a:effectLst/>
                        </a:rPr>
                        <a:t>．</a:t>
                      </a:r>
                      <a:r>
                        <a:rPr lang="en-US" sz="1200" kern="100" dirty="0">
                          <a:effectLst/>
                        </a:rPr>
                        <a:t>53</a:t>
                      </a:r>
                      <a:endParaRPr lang="zh-CN" sz="1200" kern="100" dirty="0">
                        <a:solidFill>
                          <a:srgbClr val="000000"/>
                        </a:solidFill>
                        <a:effectLst/>
                        <a:latin typeface="宋体"/>
                        <a:cs typeface="宋体"/>
                      </a:endParaRPr>
                    </a:p>
                  </a:txBody>
                  <a:tcPr marL="68580" marR="68580" marT="0" marB="0"/>
                </a:tc>
                <a:tc>
                  <a:txBody>
                    <a:bodyPr/>
                    <a:lstStyle/>
                    <a:p>
                      <a:pPr>
                        <a:spcAft>
                          <a:spcPts val="0"/>
                        </a:spcAft>
                      </a:pPr>
                      <a:r>
                        <a:rPr lang="en-US" sz="1200" kern="100">
                          <a:effectLst/>
                        </a:rPr>
                        <a:t>Agent</a:t>
                      </a:r>
                      <a:endParaRPr lang="zh-CN" sz="1200" kern="100">
                        <a:solidFill>
                          <a:srgbClr val="000000"/>
                        </a:solidFill>
                        <a:effectLst/>
                        <a:latin typeface="宋体"/>
                        <a:cs typeface="宋体"/>
                      </a:endParaRPr>
                    </a:p>
                  </a:txBody>
                  <a:tcPr marL="68580" marR="68580" marT="0" marB="0"/>
                </a:tc>
                <a:tc>
                  <a:txBody>
                    <a:bodyPr/>
                    <a:lstStyle/>
                    <a:p>
                      <a:pPr>
                        <a:spcAft>
                          <a:spcPts val="0"/>
                        </a:spcAft>
                      </a:pPr>
                      <a:r>
                        <a:rPr lang="zh-CN" sz="1200" kern="100" dirty="0">
                          <a:effectLst/>
                        </a:rPr>
                        <a:t>客户机</a:t>
                      </a:r>
                      <a:endParaRPr lang="zh-CN" sz="1200" kern="100" dirty="0">
                        <a:solidFill>
                          <a:srgbClr val="000000"/>
                        </a:solidFill>
                        <a:effectLst/>
                        <a:latin typeface="宋体"/>
                        <a:cs typeface="宋体"/>
                      </a:endParaRPr>
                    </a:p>
                  </a:txBody>
                  <a:tcPr marL="68580" marR="68580" marT="0" marB="0"/>
                </a:tc>
              </a:tr>
            </a:tbl>
          </a:graphicData>
        </a:graphic>
      </p:graphicFrame>
      <p:sp>
        <p:nvSpPr>
          <p:cNvPr id="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1735812" y="5085184"/>
            <a:ext cx="1107996" cy="369332"/>
          </a:xfrm>
          <a:prstGeom prst="rect">
            <a:avLst/>
          </a:prstGeom>
          <a:noFill/>
        </p:spPr>
        <p:txBody>
          <a:bodyPr wrap="none" rtlCol="0">
            <a:spAutoFit/>
          </a:bodyPr>
          <a:lstStyle/>
          <a:p>
            <a:r>
              <a:rPr lang="zh-CN" altLang="en-US" dirty="0" smtClean="0"/>
              <a:t>部署架构</a:t>
            </a:r>
            <a:endParaRPr lang="zh-CN" altLang="en-US" dirty="0"/>
          </a:p>
        </p:txBody>
      </p:sp>
      <p:sp>
        <p:nvSpPr>
          <p:cNvPr id="11" name="TextBox 10"/>
          <p:cNvSpPr txBox="1"/>
          <p:nvPr/>
        </p:nvSpPr>
        <p:spPr>
          <a:xfrm>
            <a:off x="4932040" y="1268760"/>
            <a:ext cx="3600400" cy="270843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适用场景：</a:t>
            </a:r>
            <a:endParaRPr lang="en-US" altLang="zh-CN" dirty="0" smtClean="0"/>
          </a:p>
          <a:p>
            <a:r>
              <a:rPr lang="zh-CN" altLang="en-US" dirty="0" smtClean="0"/>
              <a:t>      </a:t>
            </a:r>
            <a:r>
              <a:rPr lang="zh-CN" altLang="en-US" sz="1600" dirty="0" smtClean="0"/>
              <a:t>业务</a:t>
            </a:r>
            <a:r>
              <a:rPr lang="zh-CN" altLang="en-US" sz="1600" dirty="0"/>
              <a:t>平台每天都会产生大量的日志数据。收集业务日志数据，供离线和在线的分析系统使用，正是日志收集系统的要做的事情。高可用性，高可靠性和可扩展性是日志收集系统所具有的基本特征</a:t>
            </a:r>
            <a:r>
              <a:rPr lang="zh-CN" altLang="en-US" sz="1600" dirty="0" smtClean="0"/>
              <a:t>。</a:t>
            </a:r>
            <a:endParaRPr lang="en-US" altLang="zh-CN" sz="1600" dirty="0" smtClean="0"/>
          </a:p>
          <a:p>
            <a:pPr marL="285750" indent="-285750">
              <a:buFont typeface="Wingdings" panose="05000000000000000000" pitchFamily="2" charset="2"/>
              <a:buChar char="Ø"/>
            </a:pPr>
            <a:r>
              <a:rPr lang="zh-CN" altLang="en-US" dirty="0"/>
              <a:t>优点</a:t>
            </a:r>
            <a:r>
              <a:rPr lang="zh-CN" altLang="en-US" dirty="0" smtClean="0"/>
              <a:t>：</a:t>
            </a:r>
            <a:endParaRPr lang="en-US" altLang="zh-CN" dirty="0"/>
          </a:p>
          <a:p>
            <a:pPr marL="742950" lvl="1" indent="-285750">
              <a:buFont typeface="Wingdings" panose="05000000000000000000" pitchFamily="2" charset="2"/>
              <a:buChar char="ü"/>
            </a:pPr>
            <a:r>
              <a:rPr lang="zh-CN" altLang="en-US" dirty="0" smtClean="0"/>
              <a:t>支持横向扩展</a:t>
            </a:r>
            <a:endParaRPr lang="en-US" altLang="zh-CN" dirty="0" smtClean="0"/>
          </a:p>
          <a:p>
            <a:pPr marL="742950" lvl="1" indent="-285750">
              <a:buFont typeface="Wingdings" panose="05000000000000000000" pitchFamily="2" charset="2"/>
              <a:buChar char="ü"/>
            </a:pPr>
            <a:r>
              <a:rPr lang="zh-CN" altLang="en-US" dirty="0" smtClean="0"/>
              <a:t>支持</a:t>
            </a:r>
            <a:r>
              <a:rPr lang="zh-CN" altLang="en-US" dirty="0"/>
              <a:t>多种数据接收</a:t>
            </a:r>
            <a:r>
              <a:rPr lang="zh-CN" altLang="en-US" dirty="0" smtClean="0"/>
              <a:t>方式</a:t>
            </a:r>
            <a:r>
              <a:rPr lang="en-US" altLang="zh-CN" dirty="0" smtClean="0"/>
              <a:t>     </a:t>
            </a:r>
            <a:endParaRPr lang="en-US" altLang="zh-CN" dirty="0"/>
          </a:p>
        </p:txBody>
      </p:sp>
    </p:spTree>
    <p:extLst>
      <p:ext uri="{BB962C8B-B14F-4D97-AF65-F5344CB8AC3E}">
        <p14:creationId xmlns:p14="http://schemas.microsoft.com/office/powerpoint/2010/main" val="3702925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a:t>
            </a:r>
            <a:r>
              <a:rPr lang="zh-CN" altLang="en-US" dirty="0" smtClean="0"/>
              <a:t>一</a:t>
            </a:r>
            <a:r>
              <a:rPr lang="en-US" altLang="zh-CN" dirty="0" smtClean="0"/>
              <a:t>–</a:t>
            </a:r>
            <a:r>
              <a:rPr lang="zh-CN" altLang="en-US" dirty="0" smtClean="0"/>
              <a:t>配置文件</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488151257"/>
              </p:ext>
            </p:extLst>
          </p:nvPr>
        </p:nvGraphicFramePr>
        <p:xfrm>
          <a:off x="179512" y="1125538"/>
          <a:ext cx="3902075" cy="4149725"/>
        </p:xfrm>
        <a:graphic>
          <a:graphicData uri="http://schemas.openxmlformats.org/presentationml/2006/ole">
            <mc:AlternateContent xmlns:mc="http://schemas.openxmlformats.org/markup-compatibility/2006">
              <mc:Choice xmlns:v="urn:schemas-microsoft-com:vml" Requires="v">
                <p:oleObj spid="_x0000_s16452" name="Visio" r:id="rId3" imgW="3581153" imgH="3797026" progId="Visio.Drawing.11">
                  <p:embed/>
                </p:oleObj>
              </mc:Choice>
              <mc:Fallback>
                <p:oleObj name="Visio" r:id="rId3" imgW="3581153" imgH="3797026" progId="Visio.Drawing.11">
                  <p:embed/>
                  <p:pic>
                    <p:nvPicPr>
                      <p:cNvPr id="0" name="对象 6"/>
                      <p:cNvPicPr>
                        <a:picLocks noChangeAspect="1" noChangeArrowheads="1"/>
                      </p:cNvPicPr>
                      <p:nvPr/>
                    </p:nvPicPr>
                    <p:blipFill>
                      <a:blip r:embed="rId4"/>
                      <a:srcRect/>
                      <a:stretch>
                        <a:fillRect/>
                      </a:stretch>
                    </p:blipFill>
                    <p:spPr bwMode="auto">
                      <a:xfrm>
                        <a:off x="179512" y="1125538"/>
                        <a:ext cx="3902075"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1763688" y="5435932"/>
            <a:ext cx="1338828" cy="369332"/>
          </a:xfrm>
          <a:prstGeom prst="rect">
            <a:avLst/>
          </a:prstGeom>
          <a:noFill/>
        </p:spPr>
        <p:txBody>
          <a:bodyPr wrap="none" rtlCol="0">
            <a:spAutoFit/>
          </a:bodyPr>
          <a:lstStyle/>
          <a:p>
            <a:r>
              <a:rPr lang="zh-CN" altLang="en-US" dirty="0" smtClean="0"/>
              <a:t>模块分解图</a:t>
            </a:r>
            <a:endParaRPr lang="zh-CN" altLang="en-US" dirty="0"/>
          </a:p>
        </p:txBody>
      </p:sp>
      <p:sp>
        <p:nvSpPr>
          <p:cNvPr id="5" name="TextBox 4"/>
          <p:cNvSpPr txBox="1"/>
          <p:nvPr/>
        </p:nvSpPr>
        <p:spPr>
          <a:xfrm>
            <a:off x="3995936" y="1052736"/>
            <a:ext cx="5148064" cy="549381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Agent</a:t>
            </a:r>
          </a:p>
          <a:p>
            <a:r>
              <a:rPr lang="en-US" altLang="zh-CN" sz="1050" dirty="0" err="1"/>
              <a:t>agent_agent.sources</a:t>
            </a:r>
            <a:r>
              <a:rPr lang="en-US" altLang="zh-CN" sz="1050" dirty="0"/>
              <a:t> = </a:t>
            </a:r>
            <a:r>
              <a:rPr lang="en-US" altLang="zh-CN" sz="1050" dirty="0" err="1" smtClean="0"/>
              <a:t>src_avro</a:t>
            </a:r>
            <a:r>
              <a:rPr lang="en-US" altLang="zh-CN" sz="1050" dirty="0" smtClean="0"/>
              <a:t> </a:t>
            </a:r>
            <a:r>
              <a:rPr lang="en-US" altLang="zh-CN" sz="1050" dirty="0" err="1" smtClean="0"/>
              <a:t>src_spooldir</a:t>
            </a:r>
            <a:r>
              <a:rPr lang="en-US" altLang="zh-CN" sz="1050" dirty="0" smtClean="0"/>
              <a:t> </a:t>
            </a:r>
            <a:r>
              <a:rPr lang="en-US" altLang="zh-CN" sz="1050" dirty="0" err="1" smtClean="0"/>
              <a:t>src_exe</a:t>
            </a:r>
            <a:endParaRPr lang="en-US" altLang="zh-CN" sz="1050" dirty="0" smtClean="0"/>
          </a:p>
          <a:p>
            <a:r>
              <a:rPr lang="en-US" altLang="zh-CN" sz="1050" dirty="0" err="1" smtClean="0"/>
              <a:t>agent_agent.channels</a:t>
            </a:r>
            <a:r>
              <a:rPr lang="en-US" altLang="zh-CN" sz="1050" dirty="0" smtClean="0"/>
              <a:t> </a:t>
            </a:r>
            <a:r>
              <a:rPr lang="en-US" altLang="zh-CN" sz="1050" dirty="0"/>
              <a:t>= </a:t>
            </a:r>
            <a:r>
              <a:rPr lang="en-US" altLang="zh-CN" sz="1050" dirty="0" err="1" smtClean="0"/>
              <a:t>ch_spillablememory</a:t>
            </a:r>
            <a:endParaRPr lang="en-US" altLang="zh-CN" sz="1050" dirty="0" smtClean="0"/>
          </a:p>
          <a:p>
            <a:r>
              <a:rPr lang="en-US" altLang="zh-CN" sz="1050" dirty="0" err="1" smtClean="0"/>
              <a:t>agent_agent.sinks</a:t>
            </a:r>
            <a:r>
              <a:rPr lang="en-US" altLang="zh-CN" sz="1050" dirty="0" smtClean="0"/>
              <a:t> </a:t>
            </a:r>
            <a:r>
              <a:rPr lang="en-US" altLang="zh-CN" sz="1050" dirty="0"/>
              <a:t>= sink_avro1 </a:t>
            </a:r>
            <a:r>
              <a:rPr lang="en-US" altLang="zh-CN" sz="1050" dirty="0" smtClean="0"/>
              <a:t>sink_avro2</a:t>
            </a:r>
          </a:p>
          <a:p>
            <a:r>
              <a:rPr lang="en-US" altLang="zh-CN" sz="1050" dirty="0" err="1" smtClean="0"/>
              <a:t>agent_agent.sinkgroups</a:t>
            </a:r>
            <a:r>
              <a:rPr lang="en-US" altLang="zh-CN" sz="1050" dirty="0" smtClean="0"/>
              <a:t> </a:t>
            </a:r>
            <a:r>
              <a:rPr lang="en-US" altLang="zh-CN" sz="1050" dirty="0"/>
              <a:t>= </a:t>
            </a:r>
            <a:r>
              <a:rPr lang="en-US" altLang="zh-CN" sz="1050" dirty="0" err="1" smtClean="0"/>
              <a:t>sink_group</a:t>
            </a:r>
            <a:endParaRPr lang="en-US" altLang="zh-CN" sz="1050" dirty="0" smtClean="0"/>
          </a:p>
          <a:p>
            <a:r>
              <a:rPr lang="en-US" altLang="zh-CN" sz="1050" dirty="0" err="1" smtClean="0"/>
              <a:t>agent_agent.sinkgroups.sink_group.sinks</a:t>
            </a:r>
            <a:r>
              <a:rPr lang="en-US" altLang="zh-CN" sz="1050" dirty="0" smtClean="0"/>
              <a:t> </a:t>
            </a:r>
            <a:r>
              <a:rPr lang="en-US" altLang="zh-CN" sz="1050" dirty="0"/>
              <a:t>= sink_avro1 sink_avro2agent_agent.sinkgroups.sink_group.processor.type = </a:t>
            </a:r>
            <a:r>
              <a:rPr lang="en-US" altLang="zh-CN" sz="1050" dirty="0" err="1" smtClean="0"/>
              <a:t>load_balance</a:t>
            </a:r>
            <a:endParaRPr lang="en-US" altLang="zh-CN" sz="1050" dirty="0" smtClean="0"/>
          </a:p>
          <a:p>
            <a:r>
              <a:rPr lang="en-US" altLang="zh-CN" sz="1050" dirty="0" err="1" smtClean="0"/>
              <a:t>agent_agent.sinkgroups.sink_group.processor.backoff</a:t>
            </a:r>
            <a:r>
              <a:rPr lang="en-US" altLang="zh-CN" sz="1050" dirty="0" smtClean="0"/>
              <a:t> </a:t>
            </a:r>
            <a:r>
              <a:rPr lang="en-US" altLang="zh-CN" sz="1050" dirty="0"/>
              <a:t>= </a:t>
            </a:r>
            <a:r>
              <a:rPr lang="en-US" altLang="zh-CN" sz="1050" dirty="0" smtClean="0"/>
              <a:t>true</a:t>
            </a:r>
          </a:p>
          <a:p>
            <a:r>
              <a:rPr lang="en-US" altLang="zh-CN" sz="1050" dirty="0" err="1" smtClean="0"/>
              <a:t>agent_agent.sinkgroups.sink_group.processor.selector</a:t>
            </a:r>
            <a:r>
              <a:rPr lang="en-US" altLang="zh-CN" sz="1050" dirty="0" smtClean="0"/>
              <a:t> </a:t>
            </a:r>
            <a:r>
              <a:rPr lang="en-US" altLang="zh-CN" sz="1050" dirty="0"/>
              <a:t>= </a:t>
            </a:r>
            <a:r>
              <a:rPr lang="en-US" altLang="zh-CN" sz="1050" dirty="0" err="1" smtClean="0"/>
              <a:t>round_robin</a:t>
            </a:r>
            <a:endParaRPr lang="en-US" altLang="zh-CN" sz="1050" dirty="0" smtClean="0"/>
          </a:p>
          <a:p>
            <a:r>
              <a:rPr lang="en-US" altLang="zh-CN" sz="1050" dirty="0" smtClean="0"/>
              <a:t>………………</a:t>
            </a:r>
          </a:p>
          <a:p>
            <a:r>
              <a:rPr lang="en-US" altLang="zh-CN" sz="1050" dirty="0" err="1"/>
              <a:t>agent_agent.sources.src_avro.bind</a:t>
            </a:r>
            <a:r>
              <a:rPr lang="en-US" altLang="zh-CN" sz="1050" dirty="0"/>
              <a:t> = </a:t>
            </a:r>
            <a:r>
              <a:rPr lang="en-US" altLang="zh-CN" sz="1050" dirty="0" smtClean="0"/>
              <a:t>0.0.0.0</a:t>
            </a:r>
          </a:p>
          <a:p>
            <a:r>
              <a:rPr lang="en-US" altLang="zh-CN" sz="1050" dirty="0" err="1" smtClean="0"/>
              <a:t>agent_agent.sources.src_avro.port</a:t>
            </a:r>
            <a:r>
              <a:rPr lang="en-US" altLang="zh-CN" sz="1050" dirty="0" smtClean="0"/>
              <a:t> </a:t>
            </a:r>
            <a:r>
              <a:rPr lang="en-US" altLang="zh-CN" sz="1050" dirty="0"/>
              <a:t>= </a:t>
            </a:r>
            <a:r>
              <a:rPr lang="en-US" altLang="zh-CN" sz="1050" dirty="0" smtClean="0"/>
              <a:t>4141</a:t>
            </a:r>
          </a:p>
          <a:p>
            <a:r>
              <a:rPr lang="en-US" altLang="zh-CN" sz="1050" dirty="0" smtClean="0"/>
              <a:t>………………</a:t>
            </a:r>
          </a:p>
          <a:p>
            <a:r>
              <a:rPr lang="en-US" altLang="zh-CN" sz="1050" dirty="0" smtClean="0"/>
              <a:t>agent_agent.sinks.sink_avro1.hostname </a:t>
            </a:r>
            <a:r>
              <a:rPr lang="en-US" altLang="zh-CN" sz="1050" dirty="0"/>
              <a:t>= </a:t>
            </a:r>
            <a:r>
              <a:rPr lang="en-US" altLang="zh-CN" sz="1050" dirty="0" smtClean="0"/>
              <a:t>pdapp56</a:t>
            </a:r>
          </a:p>
          <a:p>
            <a:r>
              <a:rPr lang="en-US" altLang="zh-CN" sz="1050" dirty="0" smtClean="0"/>
              <a:t>agent_agent.sinks.sink_avro1.port </a:t>
            </a:r>
            <a:r>
              <a:rPr lang="en-US" altLang="zh-CN" sz="1050" dirty="0"/>
              <a:t>= </a:t>
            </a:r>
            <a:r>
              <a:rPr lang="en-US" altLang="zh-CN" sz="1050" dirty="0" smtClean="0"/>
              <a:t>4141</a:t>
            </a:r>
          </a:p>
          <a:p>
            <a:r>
              <a:rPr lang="en-US" altLang="zh-CN" sz="1050" dirty="0" smtClean="0"/>
              <a:t>agent_agent.sinks.sink_avro2.hostname </a:t>
            </a:r>
            <a:r>
              <a:rPr lang="en-US" altLang="zh-CN" sz="1050" dirty="0"/>
              <a:t>= </a:t>
            </a:r>
            <a:r>
              <a:rPr lang="en-US" altLang="zh-CN" sz="1050" dirty="0" smtClean="0"/>
              <a:t>pdapp55</a:t>
            </a:r>
          </a:p>
          <a:p>
            <a:r>
              <a:rPr lang="en-US" altLang="zh-CN" sz="1050" dirty="0" smtClean="0"/>
              <a:t>agent_agent.sinks.sink_avro2.port </a:t>
            </a:r>
            <a:r>
              <a:rPr lang="en-US" altLang="zh-CN" sz="1050" dirty="0"/>
              <a:t>= </a:t>
            </a:r>
            <a:r>
              <a:rPr lang="en-US" altLang="zh-CN" sz="1050" dirty="0" smtClean="0"/>
              <a:t>4141</a:t>
            </a:r>
          </a:p>
          <a:p>
            <a:r>
              <a:rPr lang="en-US" altLang="zh-CN" sz="1050" dirty="0" smtClean="0"/>
              <a:t>……………….</a:t>
            </a:r>
            <a:endParaRPr lang="en-US" altLang="zh-CN" sz="1050" dirty="0"/>
          </a:p>
          <a:p>
            <a:pPr marL="285750" indent="-285750">
              <a:buFont typeface="Wingdings" panose="05000000000000000000" pitchFamily="2" charset="2"/>
              <a:buChar char="l"/>
            </a:pPr>
            <a:r>
              <a:rPr lang="en-US" altLang="zh-CN" dirty="0" smtClean="0"/>
              <a:t>Collector</a:t>
            </a:r>
          </a:p>
          <a:p>
            <a:r>
              <a:rPr lang="en-US" altLang="zh-CN" sz="1050" dirty="0" err="1"/>
              <a:t>a</a:t>
            </a:r>
            <a:r>
              <a:rPr lang="en-US" altLang="zh-CN" sz="1050" dirty="0" err="1" smtClean="0"/>
              <a:t>gent_collector.sources</a:t>
            </a:r>
            <a:r>
              <a:rPr lang="en-US" altLang="zh-CN" sz="1050" dirty="0" smtClean="0"/>
              <a:t> = </a:t>
            </a:r>
            <a:r>
              <a:rPr lang="en-US" altLang="zh-CN" sz="1050" dirty="0" err="1" smtClean="0"/>
              <a:t>src_avro</a:t>
            </a:r>
            <a:endParaRPr lang="en-US" altLang="zh-CN" sz="1050" dirty="0" smtClean="0"/>
          </a:p>
          <a:p>
            <a:r>
              <a:rPr lang="en-US" altLang="zh-CN" sz="1050" dirty="0" err="1" smtClean="0"/>
              <a:t>agent_collector.channels</a:t>
            </a:r>
            <a:r>
              <a:rPr lang="en-US" altLang="zh-CN" sz="1050" dirty="0" smtClean="0"/>
              <a:t> = </a:t>
            </a:r>
            <a:r>
              <a:rPr lang="en-US" altLang="zh-CN" sz="1050" dirty="0" err="1" smtClean="0"/>
              <a:t>ch_spillablememory_hdfs</a:t>
            </a:r>
            <a:r>
              <a:rPr lang="en-US" altLang="zh-CN" sz="1050" dirty="0" smtClean="0"/>
              <a:t> </a:t>
            </a:r>
            <a:r>
              <a:rPr lang="en-US" altLang="zh-CN" sz="1050" dirty="0" err="1" smtClean="0"/>
              <a:t>ch_spillablememory_kafka</a:t>
            </a:r>
            <a:r>
              <a:rPr lang="en-US" altLang="zh-CN" sz="1050" dirty="0" smtClean="0"/>
              <a:t>         	</a:t>
            </a:r>
            <a:r>
              <a:rPr lang="en-US" altLang="zh-CN" sz="1050" dirty="0" err="1" smtClean="0"/>
              <a:t>ch_spillablememory_bypass</a:t>
            </a:r>
            <a:r>
              <a:rPr lang="en-US" altLang="zh-CN" sz="1050" dirty="0" smtClean="0"/>
              <a:t> </a:t>
            </a:r>
            <a:r>
              <a:rPr lang="en-US" altLang="zh-CN" sz="1050" dirty="0" err="1" smtClean="0"/>
              <a:t>ch_spillablememory_hbase</a:t>
            </a:r>
            <a:endParaRPr lang="en-US" altLang="zh-CN" sz="1050" dirty="0" smtClean="0"/>
          </a:p>
          <a:p>
            <a:r>
              <a:rPr lang="en-US" altLang="zh-CN" sz="1050" dirty="0" err="1" smtClean="0"/>
              <a:t>agent_collector.sinks</a:t>
            </a:r>
            <a:r>
              <a:rPr lang="en-US" altLang="zh-CN" sz="1050" dirty="0" smtClean="0"/>
              <a:t> = </a:t>
            </a:r>
            <a:r>
              <a:rPr lang="en-US" altLang="zh-CN" sz="1050" dirty="0" err="1" smtClean="0"/>
              <a:t>sink_hdfs</a:t>
            </a:r>
            <a:r>
              <a:rPr lang="en-US" altLang="zh-CN" sz="1050" dirty="0" smtClean="0"/>
              <a:t> </a:t>
            </a:r>
            <a:r>
              <a:rPr lang="en-US" altLang="zh-CN" sz="1050" dirty="0" err="1" smtClean="0"/>
              <a:t>sink_kafka</a:t>
            </a:r>
            <a:r>
              <a:rPr lang="en-US" altLang="zh-CN" sz="1050" dirty="0" smtClean="0"/>
              <a:t> </a:t>
            </a:r>
            <a:r>
              <a:rPr lang="en-US" altLang="zh-CN" sz="1050" dirty="0" err="1" smtClean="0"/>
              <a:t>sink_bypass</a:t>
            </a:r>
            <a:r>
              <a:rPr lang="en-US" altLang="zh-CN" sz="1050" dirty="0" smtClean="0"/>
              <a:t> </a:t>
            </a:r>
            <a:r>
              <a:rPr lang="en-US" altLang="zh-CN" sz="1050" dirty="0" err="1" smtClean="0"/>
              <a:t>sink_hbase</a:t>
            </a:r>
            <a:endParaRPr lang="en-US" altLang="zh-CN" sz="1050" dirty="0" smtClean="0"/>
          </a:p>
          <a:p>
            <a:r>
              <a:rPr lang="en-US" altLang="zh-CN" sz="1050" dirty="0" smtClean="0"/>
              <a:t>………………..</a:t>
            </a:r>
          </a:p>
          <a:p>
            <a:r>
              <a:rPr lang="en-US" altLang="zh-CN" sz="1050" dirty="0" err="1"/>
              <a:t>agent_collector.sources.src_avro.type</a:t>
            </a:r>
            <a:r>
              <a:rPr lang="en-US" altLang="zh-CN" sz="1050" dirty="0"/>
              <a:t> = </a:t>
            </a:r>
            <a:r>
              <a:rPr lang="en-US" altLang="zh-CN" sz="1050" dirty="0" err="1" smtClean="0"/>
              <a:t>avro</a:t>
            </a:r>
            <a:endParaRPr lang="en-US" altLang="zh-CN" sz="1050" dirty="0" smtClean="0"/>
          </a:p>
          <a:p>
            <a:r>
              <a:rPr lang="en-US" altLang="zh-CN" sz="1050" dirty="0" err="1" smtClean="0"/>
              <a:t>agent_collector.source.src_avro.selector.type</a:t>
            </a:r>
            <a:r>
              <a:rPr lang="en-US" altLang="zh-CN" sz="1050" dirty="0" smtClean="0"/>
              <a:t> </a:t>
            </a:r>
            <a:r>
              <a:rPr lang="en-US" altLang="zh-CN" sz="1050" dirty="0"/>
              <a:t>= </a:t>
            </a:r>
            <a:r>
              <a:rPr lang="en-US" altLang="zh-CN" sz="1050" dirty="0" smtClean="0"/>
              <a:t>replicating</a:t>
            </a:r>
          </a:p>
          <a:p>
            <a:r>
              <a:rPr lang="en-US" altLang="zh-CN" sz="1050" dirty="0" err="1" smtClean="0"/>
              <a:t>agent_collector.sources.src_avro.channels</a:t>
            </a:r>
            <a:r>
              <a:rPr lang="en-US" altLang="zh-CN" sz="1050" dirty="0" smtClean="0"/>
              <a:t> </a:t>
            </a:r>
            <a:r>
              <a:rPr lang="en-US" altLang="zh-CN" sz="1050" dirty="0"/>
              <a:t>= </a:t>
            </a:r>
            <a:r>
              <a:rPr lang="en-US" altLang="zh-CN" sz="1050" dirty="0" err="1"/>
              <a:t>ch_spillablememory_hdfs</a:t>
            </a:r>
            <a:r>
              <a:rPr lang="en-US" altLang="zh-CN" sz="1050" dirty="0"/>
              <a:t> </a:t>
            </a:r>
            <a:r>
              <a:rPr lang="en-US" altLang="zh-CN" sz="1050" dirty="0" err="1"/>
              <a:t>ch_spillablememory_kafka</a:t>
            </a:r>
            <a:r>
              <a:rPr lang="en-US" altLang="zh-CN" sz="1050" dirty="0"/>
              <a:t> </a:t>
            </a:r>
            <a:r>
              <a:rPr lang="en-US" altLang="zh-CN" sz="1050" dirty="0" err="1"/>
              <a:t>ch_spillablememory_bypass</a:t>
            </a:r>
            <a:r>
              <a:rPr lang="en-US" altLang="zh-CN" sz="1050" dirty="0"/>
              <a:t> </a:t>
            </a:r>
            <a:r>
              <a:rPr lang="en-US" altLang="zh-CN" sz="1050" dirty="0" err="1" smtClean="0"/>
              <a:t>ch_spillablememory_hbase</a:t>
            </a:r>
            <a:endParaRPr lang="en-US" altLang="zh-CN" sz="1050" dirty="0" smtClean="0"/>
          </a:p>
          <a:p>
            <a:r>
              <a:rPr lang="en-US" altLang="zh-CN" sz="1050" dirty="0" err="1" smtClean="0"/>
              <a:t>agent_collector.sources.src_avro.bind</a:t>
            </a:r>
            <a:r>
              <a:rPr lang="en-US" altLang="zh-CN" sz="1050" dirty="0" smtClean="0"/>
              <a:t> </a:t>
            </a:r>
            <a:r>
              <a:rPr lang="en-US" altLang="zh-CN" sz="1050" dirty="0"/>
              <a:t>= </a:t>
            </a:r>
            <a:r>
              <a:rPr lang="en-US" altLang="zh-CN" sz="1050" dirty="0" smtClean="0"/>
              <a:t>0.0.0.0</a:t>
            </a:r>
          </a:p>
          <a:p>
            <a:r>
              <a:rPr lang="en-US" altLang="zh-CN" sz="1050" dirty="0" err="1" smtClean="0"/>
              <a:t>agent_collector.sources.src_avro.port</a:t>
            </a:r>
            <a:r>
              <a:rPr lang="en-US" altLang="zh-CN" sz="1050" dirty="0" smtClean="0"/>
              <a:t> </a:t>
            </a:r>
            <a:r>
              <a:rPr lang="en-US" altLang="zh-CN" sz="1050" dirty="0"/>
              <a:t>= </a:t>
            </a:r>
            <a:r>
              <a:rPr lang="en-US" altLang="zh-CN" sz="1050" dirty="0" smtClean="0"/>
              <a:t>4141</a:t>
            </a:r>
          </a:p>
          <a:p>
            <a:r>
              <a:rPr lang="en-US" altLang="zh-CN" sz="1050" dirty="0" smtClean="0"/>
              <a:t>………………..</a:t>
            </a:r>
            <a:endParaRPr lang="zh-CN" altLang="en-US" sz="1050" dirty="0"/>
          </a:p>
        </p:txBody>
      </p:sp>
    </p:spTree>
    <p:extLst>
      <p:ext uri="{BB962C8B-B14F-4D97-AF65-F5344CB8AC3E}">
        <p14:creationId xmlns:p14="http://schemas.microsoft.com/office/powerpoint/2010/main" val="3710082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综合案例二</a:t>
            </a:r>
            <a:r>
              <a:rPr lang="en-US" altLang="zh-CN" dirty="0" smtClean="0"/>
              <a:t>-BI</a:t>
            </a:r>
            <a:r>
              <a:rPr lang="zh-CN" altLang="en-US" dirty="0" smtClean="0"/>
              <a:t>实时经分</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1"/>
            <a:ext cx="4366078" cy="424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55976" y="1291982"/>
            <a:ext cx="4536504" cy="480131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业务场景</a:t>
            </a:r>
            <a:endParaRPr lang="en-US" altLang="zh-CN" dirty="0" smtClean="0"/>
          </a:p>
          <a:p>
            <a:r>
              <a:rPr lang="zh-CN" altLang="en-US" dirty="0" smtClean="0"/>
              <a:t>       用户产生大量日志信息包括：上网日志、通话时长、短信数等，这部分看似杂乱无章的数据对用户行为分析起着至关重要的作用。</a:t>
            </a:r>
            <a:endParaRPr lang="en-US" altLang="zh-CN" dirty="0" smtClean="0"/>
          </a:p>
          <a:p>
            <a:pPr marL="285750" indent="-285750">
              <a:buFont typeface="Wingdings" panose="05000000000000000000" pitchFamily="2" charset="2"/>
              <a:buChar char="Ø"/>
            </a:pPr>
            <a:r>
              <a:rPr lang="zh-CN" altLang="en-US" dirty="0" smtClean="0"/>
              <a:t>实现方案</a:t>
            </a:r>
            <a:endParaRPr lang="en-US" altLang="zh-CN" dirty="0" smtClean="0"/>
          </a:p>
          <a:p>
            <a:pPr marL="742950" lvl="1" indent="-285750">
              <a:buFont typeface="Wingdings" panose="05000000000000000000" pitchFamily="2" charset="2"/>
              <a:buChar char="ü"/>
            </a:pPr>
            <a:r>
              <a:rPr lang="zh-CN" altLang="en-US" dirty="0" smtClean="0"/>
              <a:t>交换机负责记录用户日志</a:t>
            </a:r>
            <a:endParaRPr lang="en-US" altLang="zh-CN" dirty="0" smtClean="0"/>
          </a:p>
          <a:p>
            <a:pPr marL="742950" lvl="1" indent="-285750">
              <a:buFont typeface="Wingdings" panose="05000000000000000000" pitchFamily="2" charset="2"/>
              <a:buChar char="ü"/>
            </a:pPr>
            <a:r>
              <a:rPr lang="en-US" altLang="zh-CN" dirty="0"/>
              <a:t>FTP</a:t>
            </a:r>
            <a:r>
              <a:rPr lang="zh-CN" altLang="en-US" dirty="0"/>
              <a:t>采集服务器将用户数据采集到本地并将数据推送给日志服务中</a:t>
            </a:r>
            <a:r>
              <a:rPr lang="zh-CN" altLang="en-US" dirty="0" smtClean="0"/>
              <a:t>转机</a:t>
            </a:r>
            <a:endParaRPr lang="en-US" altLang="zh-CN" dirty="0" smtClean="0"/>
          </a:p>
          <a:p>
            <a:pPr marL="742950" lvl="1" indent="-285750">
              <a:buFont typeface="Wingdings" panose="05000000000000000000" pitchFamily="2" charset="2"/>
              <a:buChar char="ü"/>
            </a:pPr>
            <a:r>
              <a:rPr lang="zh-CN" altLang="en-US" dirty="0" smtClean="0"/>
              <a:t>在日志中转机部署</a:t>
            </a:r>
            <a:r>
              <a:rPr lang="en-US" altLang="zh-CN" dirty="0" smtClean="0"/>
              <a:t>Flume</a:t>
            </a:r>
            <a:r>
              <a:rPr lang="zh-CN" altLang="en-US" dirty="0" smtClean="0"/>
              <a:t>日志采集客户端将数据传输到日志处理服务器</a:t>
            </a:r>
            <a:endParaRPr lang="en-US" altLang="zh-CN" dirty="0" smtClean="0"/>
          </a:p>
          <a:p>
            <a:pPr marL="742950" lvl="1" indent="-285750">
              <a:buFont typeface="Wingdings" panose="05000000000000000000" pitchFamily="2" charset="2"/>
              <a:buChar char="ü"/>
            </a:pPr>
            <a:r>
              <a:rPr lang="en-US" altLang="zh-CN" dirty="0" smtClean="0"/>
              <a:t>Flume</a:t>
            </a:r>
            <a:r>
              <a:rPr lang="zh-CN" altLang="en-US" dirty="0" smtClean="0"/>
              <a:t>日志处理服务器将数据按照统计维度进行局部归并并且将数据更新到</a:t>
            </a:r>
            <a:r>
              <a:rPr lang="en-US" altLang="zh-CN" dirty="0" smtClean="0"/>
              <a:t>Oracle</a:t>
            </a:r>
            <a:r>
              <a:rPr lang="zh-CN" altLang="en-US" dirty="0" smtClean="0"/>
              <a:t>数据库</a:t>
            </a:r>
            <a:endParaRPr lang="en-US" altLang="zh-CN" dirty="0" smtClean="0"/>
          </a:p>
          <a:p>
            <a:pPr marL="742950" lvl="1" indent="-285750">
              <a:buFont typeface="Wingdings" panose="05000000000000000000" pitchFamily="2" charset="2"/>
              <a:buChar char="ü"/>
            </a:pPr>
            <a:r>
              <a:rPr lang="en-US" altLang="zh-CN" dirty="0" err="1" smtClean="0"/>
              <a:t>Oacle</a:t>
            </a:r>
            <a:r>
              <a:rPr lang="zh-CN" altLang="en-US" dirty="0" smtClean="0"/>
              <a:t>数据库进行增量的指标统计</a:t>
            </a:r>
            <a:endParaRPr lang="en-US" altLang="zh-CN" dirty="0" smtClean="0"/>
          </a:p>
          <a:p>
            <a:pPr marL="742950" lvl="1" indent="-285750">
              <a:buFont typeface="Wingdings" panose="05000000000000000000" pitchFamily="2" charset="2"/>
              <a:buChar char="ü"/>
            </a:pPr>
            <a:r>
              <a:rPr lang="zh-CN" altLang="en-US" dirty="0" smtClean="0"/>
              <a:t>手机终端通过</a:t>
            </a:r>
            <a:r>
              <a:rPr lang="en-US" altLang="zh-CN" dirty="0" smtClean="0"/>
              <a:t>web</a:t>
            </a:r>
            <a:r>
              <a:rPr lang="zh-CN" altLang="en-US" dirty="0" smtClean="0"/>
              <a:t>应用或者</a:t>
            </a:r>
            <a:r>
              <a:rPr lang="en-US" altLang="zh-CN" dirty="0" smtClean="0"/>
              <a:t>App</a:t>
            </a:r>
            <a:r>
              <a:rPr lang="zh-CN" altLang="en-US" dirty="0" smtClean="0"/>
              <a:t>应用查看各项指标</a:t>
            </a:r>
            <a:endParaRPr lang="en-US" altLang="zh-CN" dirty="0" smtClean="0"/>
          </a:p>
        </p:txBody>
      </p:sp>
    </p:spTree>
    <p:extLst>
      <p:ext uri="{BB962C8B-B14F-4D97-AF65-F5344CB8AC3E}">
        <p14:creationId xmlns:p14="http://schemas.microsoft.com/office/powerpoint/2010/main" val="1782449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综合案例二</a:t>
            </a:r>
            <a:r>
              <a:rPr lang="en-US" altLang="zh-CN" dirty="0" smtClean="0"/>
              <a:t>-</a:t>
            </a:r>
            <a:r>
              <a:rPr lang="zh-CN" altLang="en-US" dirty="0" smtClean="0"/>
              <a:t>配置文件</a:t>
            </a:r>
            <a:endParaRPr lang="zh-CN" altLang="en-US" dirty="0"/>
          </a:p>
        </p:txBody>
      </p:sp>
      <p:sp>
        <p:nvSpPr>
          <p:cNvPr id="3" name="矩形 2"/>
          <p:cNvSpPr/>
          <p:nvPr/>
        </p:nvSpPr>
        <p:spPr>
          <a:xfrm>
            <a:off x="5076056" y="1154113"/>
            <a:ext cx="3726160" cy="4339650"/>
          </a:xfrm>
          <a:prstGeom prst="rect">
            <a:avLst/>
          </a:prstGeom>
        </p:spPr>
        <p:txBody>
          <a:bodyPr wrap="square">
            <a:spAutoFit/>
          </a:bodyPr>
          <a:lstStyle/>
          <a:p>
            <a:pPr marL="171450" indent="-171450">
              <a:buFont typeface="Wingdings" panose="05000000000000000000" pitchFamily="2" charset="2"/>
              <a:buChar char="l"/>
            </a:pPr>
            <a:r>
              <a:rPr lang="zh-CN" altLang="en-US" sz="1200" dirty="0" smtClean="0"/>
              <a:t>日志中转</a:t>
            </a:r>
            <a:endParaRPr lang="en-US" altLang="zh-CN" sz="1200" dirty="0" smtClean="0"/>
          </a:p>
          <a:p>
            <a:r>
              <a:rPr lang="en-US" altLang="zh-CN" sz="1200" dirty="0" err="1" smtClean="0"/>
              <a:t>agent_jdbc.sources</a:t>
            </a:r>
            <a:r>
              <a:rPr lang="en-US" altLang="zh-CN" sz="1200" dirty="0" smtClean="0"/>
              <a:t> </a:t>
            </a:r>
            <a:r>
              <a:rPr lang="en-US" altLang="zh-CN" sz="1200" dirty="0"/>
              <a:t>= </a:t>
            </a:r>
            <a:r>
              <a:rPr lang="en-US" altLang="zh-CN" sz="1200" dirty="0" err="1"/>
              <a:t>src-jdbc</a:t>
            </a:r>
            <a:endParaRPr lang="en-US" altLang="zh-CN" sz="1200" dirty="0"/>
          </a:p>
          <a:p>
            <a:r>
              <a:rPr lang="en-US" altLang="zh-CN" sz="1200" dirty="0" err="1"/>
              <a:t>agent_jdbc.channels</a:t>
            </a:r>
            <a:r>
              <a:rPr lang="en-US" altLang="zh-CN" sz="1200" dirty="0"/>
              <a:t> = </a:t>
            </a:r>
            <a:r>
              <a:rPr lang="en-US" altLang="zh-CN" sz="1200" dirty="0" err="1"/>
              <a:t>memoryChannel-jdbc</a:t>
            </a:r>
            <a:endParaRPr lang="en-US" altLang="zh-CN" sz="1200" dirty="0"/>
          </a:p>
          <a:p>
            <a:r>
              <a:rPr lang="en-US" altLang="zh-CN" sz="1200" dirty="0" err="1"/>
              <a:t>agent_jdbc.sinks</a:t>
            </a:r>
            <a:r>
              <a:rPr lang="en-US" altLang="zh-CN" sz="1200" dirty="0"/>
              <a:t> = </a:t>
            </a:r>
            <a:r>
              <a:rPr lang="en-US" altLang="zh-CN" sz="1200" dirty="0" smtClean="0"/>
              <a:t>sink-</a:t>
            </a:r>
            <a:r>
              <a:rPr lang="en-US" altLang="zh-CN" sz="1200" dirty="0" err="1" smtClean="0"/>
              <a:t>jdbc</a:t>
            </a:r>
            <a:endParaRPr lang="en-US" altLang="zh-CN" sz="1200" dirty="0" smtClean="0"/>
          </a:p>
          <a:p>
            <a:r>
              <a:rPr lang="en-US" altLang="zh-CN" sz="1200" dirty="0" err="1"/>
              <a:t>agent_jdbc.sources.src-jdbc.type</a:t>
            </a:r>
            <a:r>
              <a:rPr lang="en-US" altLang="zh-CN" sz="1200" dirty="0"/>
              <a:t> = </a:t>
            </a:r>
            <a:r>
              <a:rPr lang="en-US" altLang="zh-CN" sz="1200" dirty="0" err="1"/>
              <a:t>com.newland.source.NLSpoolDirectorySource</a:t>
            </a:r>
            <a:endParaRPr lang="en-US" altLang="zh-CN" sz="1200" dirty="0"/>
          </a:p>
          <a:p>
            <a:r>
              <a:rPr lang="en-US" altLang="zh-CN" sz="1200" dirty="0" err="1"/>
              <a:t>agent_jdbc.sources.src-jdbc.channels</a:t>
            </a:r>
            <a:r>
              <a:rPr lang="en-US" altLang="zh-CN" sz="1200" dirty="0"/>
              <a:t> = </a:t>
            </a:r>
            <a:r>
              <a:rPr lang="en-US" altLang="zh-CN" sz="1200" dirty="0" err="1"/>
              <a:t>memoryChannel-jdbc</a:t>
            </a:r>
            <a:endParaRPr lang="en-US" altLang="zh-CN" sz="1200" dirty="0"/>
          </a:p>
          <a:p>
            <a:r>
              <a:rPr lang="en-US" altLang="zh-CN" sz="1200" dirty="0" smtClean="0"/>
              <a:t>……………..</a:t>
            </a:r>
            <a:endParaRPr lang="en-US" altLang="zh-CN" sz="1200" dirty="0"/>
          </a:p>
          <a:p>
            <a:r>
              <a:rPr lang="en-US" altLang="zh-CN" sz="1200" dirty="0" err="1"/>
              <a:t>agent_jdbc.sinks.sink-jdbc.type</a:t>
            </a:r>
            <a:r>
              <a:rPr lang="en-US" altLang="zh-CN" sz="1200" dirty="0"/>
              <a:t>=</a:t>
            </a:r>
            <a:r>
              <a:rPr lang="en-US" altLang="zh-CN" sz="1200" dirty="0" err="1"/>
              <a:t>com.newland.sink.JDBCSink</a:t>
            </a:r>
            <a:endParaRPr lang="en-US" altLang="zh-CN" sz="1200" dirty="0"/>
          </a:p>
          <a:p>
            <a:r>
              <a:rPr lang="en-US" altLang="zh-CN" sz="1200" dirty="0" err="1"/>
              <a:t>agent_jdbc.sinks.sink-jdbc.channel</a:t>
            </a:r>
            <a:r>
              <a:rPr lang="en-US" altLang="zh-CN" sz="1200" dirty="0"/>
              <a:t> = </a:t>
            </a:r>
            <a:r>
              <a:rPr lang="en-US" altLang="zh-CN" sz="1200" dirty="0" err="1"/>
              <a:t>memoryChannel-jdbc</a:t>
            </a:r>
            <a:r>
              <a:rPr lang="en-US" altLang="zh-CN" sz="1200" dirty="0"/>
              <a:t> </a:t>
            </a:r>
            <a:endParaRPr lang="en-US" altLang="zh-CN" sz="1200" dirty="0" smtClean="0"/>
          </a:p>
          <a:p>
            <a:r>
              <a:rPr lang="en-US" altLang="zh-CN" sz="1200" dirty="0" smtClean="0"/>
              <a:t>……………..</a:t>
            </a:r>
          </a:p>
          <a:p>
            <a:pPr marL="171450" indent="-171450">
              <a:buFont typeface="Wingdings" panose="05000000000000000000" pitchFamily="2" charset="2"/>
              <a:buChar char="l"/>
            </a:pPr>
            <a:r>
              <a:rPr lang="zh-CN" altLang="en-US" sz="1200" dirty="0" smtClean="0"/>
              <a:t>日志处理</a:t>
            </a:r>
            <a:endParaRPr lang="en-US" altLang="zh-CN" sz="1200" dirty="0" smtClean="0"/>
          </a:p>
          <a:p>
            <a:r>
              <a:rPr lang="en-US" altLang="zh-CN" sz="1200" dirty="0" err="1"/>
              <a:t>agent_jdbc.channels.memoryChannel-jdbc.capacity</a:t>
            </a:r>
            <a:r>
              <a:rPr lang="en-US" altLang="zh-CN" sz="1200" dirty="0"/>
              <a:t> = 10000</a:t>
            </a:r>
          </a:p>
          <a:p>
            <a:r>
              <a:rPr lang="en-US" altLang="zh-CN" sz="1200" dirty="0" err="1"/>
              <a:t>agent_jdbc.channels.memoryChannel-jdbc.transactionCapacity</a:t>
            </a:r>
            <a:r>
              <a:rPr lang="en-US" altLang="zh-CN" sz="1200" dirty="0"/>
              <a:t> = 6000</a:t>
            </a:r>
          </a:p>
          <a:p>
            <a:r>
              <a:rPr lang="en-US" altLang="zh-CN" sz="1200" dirty="0" err="1"/>
              <a:t>agent_jdbc.channels.memoryChannel-jdbc.byteCapacity</a:t>
            </a:r>
            <a:r>
              <a:rPr lang="en-US" altLang="zh-CN" sz="1200" dirty="0"/>
              <a:t> = 800000</a:t>
            </a:r>
          </a:p>
          <a:p>
            <a:r>
              <a:rPr lang="en-US" altLang="zh-CN" sz="1200" dirty="0"/>
              <a:t>agent_jdbc.channels.memoryChannel-jdbc.byteCapacityBufferPercentage = 50</a:t>
            </a:r>
            <a:endParaRPr lang="zh-CN" altLang="en-US" sz="12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3"/>
            <a:ext cx="4392488" cy="443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536" y="5589240"/>
            <a:ext cx="813690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不同日志按业务分通道处理</a:t>
            </a:r>
            <a:endParaRPr lang="en-US" altLang="zh-CN" dirty="0"/>
          </a:p>
          <a:p>
            <a:pPr marL="285750" indent="-285750">
              <a:buFont typeface="Wingdings" panose="05000000000000000000" pitchFamily="2" charset="2"/>
              <a:buChar char="Ø"/>
            </a:pPr>
            <a:r>
              <a:rPr lang="zh-CN" altLang="en-US" dirty="0" smtClean="0"/>
              <a:t>按照日数据大小分进程处理（例如：苏州、南京、常州等）</a:t>
            </a:r>
            <a:endParaRPr lang="en-US" altLang="zh-CN" dirty="0" smtClean="0"/>
          </a:p>
        </p:txBody>
      </p:sp>
    </p:spTree>
    <p:extLst>
      <p:ext uri="{BB962C8B-B14F-4D97-AF65-F5344CB8AC3E}">
        <p14:creationId xmlns:p14="http://schemas.microsoft.com/office/powerpoint/2010/main" val="1840730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基本配置方法</a:t>
            </a:r>
            <a:endParaRPr lang="zh-CN" altLang="en-US" sz="2400" dirty="0"/>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关键</a:t>
            </a:r>
            <a:r>
              <a:rPr lang="zh-CN" altLang="en-US" sz="2400" dirty="0"/>
              <a:t>参数说明</a:t>
            </a: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Sqoop</a:t>
            </a:r>
            <a:r>
              <a:rPr lang="zh-CN" altLang="en-US" sz="2400" smtClean="0"/>
              <a:t>基本原理</a:t>
            </a:r>
            <a:endParaRPr lang="zh-CN" altLang="en-US" sz="2400" dirty="0"/>
          </a:p>
        </p:txBody>
      </p:sp>
      <p:sp>
        <p:nvSpPr>
          <p:cNvPr id="13"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Tree>
    <p:extLst>
      <p:ext uri="{BB962C8B-B14F-4D97-AF65-F5344CB8AC3E}">
        <p14:creationId xmlns:p14="http://schemas.microsoft.com/office/powerpoint/2010/main" val="3199830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80727"/>
            <a:ext cx="4464496" cy="3627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err="1" smtClean="0"/>
              <a:t>Sqoop</a:t>
            </a:r>
            <a:r>
              <a:rPr lang="zh-CN" altLang="en-US" dirty="0" smtClean="0"/>
              <a:t>介绍</a:t>
            </a:r>
            <a:endParaRPr lang="zh-CN" altLang="en-US" dirty="0"/>
          </a:p>
        </p:txBody>
      </p:sp>
      <p:sp>
        <p:nvSpPr>
          <p:cNvPr id="3" name="矩形 2"/>
          <p:cNvSpPr/>
          <p:nvPr/>
        </p:nvSpPr>
        <p:spPr>
          <a:xfrm>
            <a:off x="251520" y="4581128"/>
            <a:ext cx="8352928" cy="1938992"/>
          </a:xfrm>
          <a:prstGeom prst="rect">
            <a:avLst/>
          </a:prstGeom>
          <a:ln>
            <a:solidFill>
              <a:srgbClr val="00B0F0"/>
            </a:solidFill>
          </a:ln>
        </p:spPr>
        <p:txBody>
          <a:bodyPr wrap="square">
            <a:spAutoFit/>
          </a:bodyPr>
          <a:lstStyle/>
          <a:p>
            <a:pPr marL="285750" indent="-285750">
              <a:lnSpc>
                <a:spcPct val="150000"/>
              </a:lnSpc>
              <a:buFont typeface="Wingdings" panose="05000000000000000000" pitchFamily="2" charset="2"/>
              <a:buChar char="Ø"/>
            </a:pPr>
            <a:r>
              <a:rPr lang="zh-CN" altLang="en-US" sz="1600" smtClean="0"/>
              <a:t>由于</a:t>
            </a:r>
            <a:r>
              <a:rPr lang="zh-CN" altLang="en-US" sz="1600" dirty="0"/>
              <a:t>缺乏工具的支持，对</a:t>
            </a:r>
            <a:r>
              <a:rPr lang="en-US" altLang="zh-CN" sz="1600" dirty="0"/>
              <a:t>Hadoop </a:t>
            </a:r>
            <a:r>
              <a:rPr lang="zh-CN" altLang="en-US" sz="1600" dirty="0"/>
              <a:t>和 传统数据库系统中的数据进行相互传输是一件十分困难的事情； </a:t>
            </a:r>
          </a:p>
          <a:p>
            <a:pPr marL="742950" lvl="1" indent="-285750">
              <a:lnSpc>
                <a:spcPct val="150000"/>
              </a:lnSpc>
              <a:buFont typeface="Wingdings" panose="05000000000000000000" pitchFamily="2" charset="2"/>
              <a:buChar char="ü"/>
            </a:pPr>
            <a:r>
              <a:rPr lang="zh-CN" altLang="en-US" sz="1600" dirty="0" smtClean="0"/>
              <a:t>传统</a:t>
            </a:r>
            <a:r>
              <a:rPr lang="zh-CN" altLang="en-US" sz="1600" dirty="0"/>
              <a:t>数据库数据导入</a:t>
            </a:r>
            <a:r>
              <a:rPr lang="en-US" altLang="zh-CN" sz="1600" dirty="0"/>
              <a:t>Hadoop</a:t>
            </a:r>
            <a:r>
              <a:rPr lang="zh-CN" altLang="en-US" sz="1600" dirty="0"/>
              <a:t>，便于廉价处理和分析 </a:t>
            </a:r>
          </a:p>
          <a:p>
            <a:pPr marL="742950" lvl="1" indent="-285750">
              <a:lnSpc>
                <a:spcPct val="150000"/>
              </a:lnSpc>
              <a:buFont typeface="Wingdings" panose="05000000000000000000" pitchFamily="2" charset="2"/>
              <a:buChar char="ü"/>
            </a:pPr>
            <a:r>
              <a:rPr lang="en-US" altLang="zh-CN" sz="1600" dirty="0" smtClean="0"/>
              <a:t>Hadoop</a:t>
            </a:r>
            <a:r>
              <a:rPr lang="zh-CN" altLang="en-US" sz="1600" dirty="0"/>
              <a:t>数据导入传统数据库，可利用强大的</a:t>
            </a:r>
            <a:r>
              <a:rPr lang="en-US" altLang="zh-CN" sz="1600" dirty="0"/>
              <a:t>SQL</a:t>
            </a:r>
            <a:r>
              <a:rPr lang="zh-CN" altLang="en-US" sz="1600" dirty="0"/>
              <a:t>进一步分析和展示 </a:t>
            </a:r>
          </a:p>
          <a:p>
            <a:pPr marL="285750" indent="-285750">
              <a:lnSpc>
                <a:spcPct val="150000"/>
              </a:lnSpc>
              <a:buFont typeface="Wingdings" panose="05000000000000000000" pitchFamily="2" charset="2"/>
              <a:buChar char="Ø"/>
            </a:pPr>
            <a:r>
              <a:rPr lang="zh-CN" altLang="en-US" sz="1600" dirty="0" smtClean="0"/>
              <a:t>亟需</a:t>
            </a:r>
            <a:r>
              <a:rPr lang="zh-CN" altLang="en-US" sz="1600" dirty="0"/>
              <a:t>一个在 </a:t>
            </a:r>
            <a:r>
              <a:rPr lang="en-US" altLang="zh-CN" sz="1600" dirty="0"/>
              <a:t>RDBMS </a:t>
            </a:r>
            <a:r>
              <a:rPr lang="zh-CN" altLang="en-US" sz="1600" dirty="0"/>
              <a:t>与 </a:t>
            </a:r>
            <a:r>
              <a:rPr lang="en-US" altLang="zh-CN" sz="1600" dirty="0"/>
              <a:t>Hadoop </a:t>
            </a:r>
            <a:r>
              <a:rPr lang="zh-CN" altLang="en-US" sz="1600" dirty="0"/>
              <a:t>之间进行数据传输的项目。 </a:t>
            </a:r>
          </a:p>
        </p:txBody>
      </p:sp>
      <p:sp>
        <p:nvSpPr>
          <p:cNvPr id="4" name="矩形 3"/>
          <p:cNvSpPr/>
          <p:nvPr/>
        </p:nvSpPr>
        <p:spPr>
          <a:xfrm>
            <a:off x="251520" y="1196752"/>
            <a:ext cx="4104456" cy="2952328"/>
          </a:xfrm>
          <a:prstGeom prst="rect">
            <a:avLst/>
          </a:prstGeom>
          <a:ln>
            <a:solidFill>
              <a:srgbClr val="00B0F0"/>
            </a:solidFill>
          </a:ln>
        </p:spPr>
        <p:txBody>
          <a:bodyPr wrap="square" anchor="ctr">
            <a:noAutofit/>
          </a:bodyPr>
          <a:lstStyle/>
          <a:p>
            <a:pPr>
              <a:lnSpc>
                <a:spcPct val="150000"/>
              </a:lnSpc>
            </a:pPr>
            <a:r>
              <a:rPr lang="en-US" altLang="zh-CN" dirty="0" smtClean="0"/>
              <a:t>       </a:t>
            </a:r>
            <a:r>
              <a:rPr lang="en-US" altLang="zh-CN" dirty="0" err="1" smtClean="0"/>
              <a:t>Sqoop</a:t>
            </a:r>
            <a:r>
              <a:rPr lang="zh-CN" altLang="en-US" dirty="0"/>
              <a:t>是一个用来将</a:t>
            </a:r>
            <a:r>
              <a:rPr lang="en-US" altLang="zh-CN" dirty="0"/>
              <a:t>Hadoop</a:t>
            </a:r>
            <a:r>
              <a:rPr lang="zh-CN" altLang="en-US" dirty="0"/>
              <a:t>和关系型数据库中的数据相互转移的工具，可以将一个关系型数据库（例如 ： </a:t>
            </a:r>
            <a:r>
              <a:rPr lang="en-US" altLang="zh-CN" dirty="0"/>
              <a:t>MySQL ,Oracle ,</a:t>
            </a:r>
            <a:r>
              <a:rPr lang="en-US" altLang="zh-CN" dirty="0" err="1"/>
              <a:t>Postgres</a:t>
            </a:r>
            <a:r>
              <a:rPr lang="zh-CN" altLang="en-US" dirty="0"/>
              <a:t>等）中的</a:t>
            </a:r>
            <a:r>
              <a:rPr lang="zh-CN" altLang="en-US" dirty="0" smtClean="0"/>
              <a:t>数据导</a:t>
            </a:r>
            <a:r>
              <a:rPr lang="zh-CN" altLang="en-US" dirty="0"/>
              <a:t>进到</a:t>
            </a:r>
            <a:r>
              <a:rPr lang="en-US" altLang="zh-CN" dirty="0"/>
              <a:t>Hadoop</a:t>
            </a:r>
            <a:r>
              <a:rPr lang="zh-CN" altLang="en-US" dirty="0"/>
              <a:t>的</a:t>
            </a:r>
            <a:r>
              <a:rPr lang="en-US" altLang="zh-CN" dirty="0"/>
              <a:t>HDFS</a:t>
            </a:r>
            <a:r>
              <a:rPr lang="zh-CN" altLang="en-US" dirty="0"/>
              <a:t>中，也可以将</a:t>
            </a:r>
            <a:r>
              <a:rPr lang="en-US" altLang="zh-CN" dirty="0"/>
              <a:t>HDFS</a:t>
            </a:r>
            <a:r>
              <a:rPr lang="zh-CN" altLang="en-US" dirty="0"/>
              <a:t>的数据导进到关系型数据库中</a:t>
            </a:r>
            <a:r>
              <a:rPr lang="zh-CN" altLang="en-US" dirty="0" smtClean="0"/>
              <a:t>。</a:t>
            </a:r>
            <a:endParaRPr lang="zh-CN" altLang="en-US" dirty="0"/>
          </a:p>
        </p:txBody>
      </p:sp>
    </p:spTree>
    <p:extLst>
      <p:ext uri="{BB962C8B-B14F-4D97-AF65-F5344CB8AC3E}">
        <p14:creationId xmlns:p14="http://schemas.microsoft.com/office/powerpoint/2010/main" val="340601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smtClean="0"/>
              <a:t>介绍</a:t>
            </a:r>
            <a:r>
              <a:rPr lang="en-US" altLang="zh-CN" smtClean="0"/>
              <a:t>-</a:t>
            </a:r>
            <a:r>
              <a:rPr lang="zh-CN" altLang="en-US" smtClean="0"/>
              <a:t>导入导出原理</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3960440"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7544" y="1052736"/>
            <a:ext cx="4248472" cy="101566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关系型数据库导入</a:t>
            </a:r>
            <a:r>
              <a:rPr lang="en-US" altLang="zh-CN" dirty="0" smtClean="0"/>
              <a:t>HDFS</a:t>
            </a:r>
            <a:endParaRPr lang="en-US" altLang="zh-CN" dirty="0"/>
          </a:p>
          <a:p>
            <a:r>
              <a:rPr lang="en-US" altLang="zh-CN" dirty="0"/>
              <a:t> </a:t>
            </a:r>
            <a:r>
              <a:rPr lang="en-US" altLang="zh-CN" dirty="0" smtClean="0"/>
              <a:t>   </a:t>
            </a:r>
            <a:r>
              <a:rPr lang="zh-CN" altLang="en-US" sz="1200" dirty="0" smtClean="0"/>
              <a:t>客户端提交</a:t>
            </a:r>
            <a:r>
              <a:rPr lang="en-US" altLang="zh-CN" sz="1200" dirty="0" smtClean="0"/>
              <a:t>import</a:t>
            </a:r>
            <a:r>
              <a:rPr lang="zh-CN" altLang="en-US" sz="1200" dirty="0" smtClean="0"/>
              <a:t>命令，</a:t>
            </a:r>
            <a:r>
              <a:rPr lang="en-US" altLang="zh-CN" sz="1200" dirty="0" err="1" smtClean="0"/>
              <a:t>Sqoop</a:t>
            </a:r>
            <a:r>
              <a:rPr lang="zh-CN" altLang="en-US" sz="1200" dirty="0" smtClean="0"/>
              <a:t>查询关系数据库系统表查询获取导出表结构，生成只有</a:t>
            </a:r>
            <a:r>
              <a:rPr lang="en-US" altLang="zh-CN" sz="1200" dirty="0" smtClean="0"/>
              <a:t>map</a:t>
            </a:r>
            <a:r>
              <a:rPr lang="zh-CN" altLang="en-US" sz="1200" dirty="0" smtClean="0"/>
              <a:t>任务提交到</a:t>
            </a:r>
            <a:r>
              <a:rPr lang="en-US" altLang="zh-CN" sz="1200" dirty="0" smtClean="0"/>
              <a:t>Hadoop</a:t>
            </a:r>
            <a:r>
              <a:rPr lang="zh-CN" altLang="en-US" sz="1200" dirty="0" smtClean="0"/>
              <a:t>集群，由</a:t>
            </a:r>
            <a:r>
              <a:rPr lang="en-US" altLang="zh-CN" sz="1200" dirty="0" smtClean="0"/>
              <a:t>Map</a:t>
            </a:r>
            <a:r>
              <a:rPr lang="zh-CN" altLang="en-US" sz="1200" dirty="0" smtClean="0"/>
              <a:t>将关系型数据库中的数据导出到</a:t>
            </a:r>
            <a:r>
              <a:rPr lang="en-US" altLang="zh-CN" sz="1200" dirty="0" smtClean="0"/>
              <a:t>HDFS</a:t>
            </a:r>
            <a:r>
              <a:rPr lang="zh-CN" altLang="en-US" sz="1200" dirty="0" smtClean="0"/>
              <a:t>。</a:t>
            </a:r>
            <a:endParaRPr lang="en-US" altLang="zh-CN" sz="1200"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3960440"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88025" y="1052736"/>
            <a:ext cx="4104456"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HDFS</a:t>
            </a:r>
            <a:r>
              <a:rPr lang="zh-CN" altLang="en-US" dirty="0" smtClean="0"/>
              <a:t>导出数据到关系型数据库</a:t>
            </a:r>
            <a:endParaRPr lang="en-US" altLang="zh-CN" dirty="0" smtClean="0"/>
          </a:p>
          <a:p>
            <a:r>
              <a:rPr lang="en-US" altLang="zh-CN" sz="1200" dirty="0" smtClean="0"/>
              <a:t>       </a:t>
            </a:r>
            <a:r>
              <a:rPr lang="zh-CN" altLang="en-US" sz="1200" dirty="0" smtClean="0"/>
              <a:t>客户端提交</a:t>
            </a:r>
            <a:r>
              <a:rPr lang="en-US" altLang="zh-CN" sz="1200" dirty="0" smtClean="0"/>
              <a:t>export</a:t>
            </a:r>
            <a:r>
              <a:rPr lang="zh-CN" altLang="en-US" sz="1200" dirty="0" smtClean="0"/>
              <a:t>命令，</a:t>
            </a:r>
            <a:r>
              <a:rPr lang="en-US" altLang="zh-CN" sz="1200" dirty="0" err="1" smtClean="0"/>
              <a:t>Sqoop</a:t>
            </a:r>
            <a:r>
              <a:rPr lang="zh-CN" altLang="en-US" sz="1200" dirty="0" smtClean="0"/>
              <a:t>查询</a:t>
            </a:r>
            <a:r>
              <a:rPr lang="zh-CN" altLang="en-US" sz="1200" dirty="0"/>
              <a:t>关系数据库系统表查询获取</a:t>
            </a:r>
            <a:r>
              <a:rPr lang="zh-CN" altLang="en-US" sz="1200" dirty="0" smtClean="0"/>
              <a:t>导入表结构</a:t>
            </a:r>
            <a:r>
              <a:rPr lang="zh-CN" altLang="en-US" sz="1200" dirty="0"/>
              <a:t>，生成只有</a:t>
            </a:r>
            <a:r>
              <a:rPr lang="en-US" altLang="zh-CN" sz="1200" dirty="0"/>
              <a:t>map</a:t>
            </a:r>
            <a:r>
              <a:rPr lang="zh-CN" altLang="en-US" sz="1200" dirty="0"/>
              <a:t>任务提交到</a:t>
            </a:r>
            <a:r>
              <a:rPr lang="en-US" altLang="zh-CN" sz="1200" dirty="0"/>
              <a:t>Hadoop</a:t>
            </a:r>
            <a:r>
              <a:rPr lang="zh-CN" altLang="en-US" sz="1200" dirty="0"/>
              <a:t>集群，由</a:t>
            </a:r>
            <a:r>
              <a:rPr lang="en-US" altLang="zh-CN" sz="1200" dirty="0" smtClean="0"/>
              <a:t>Map</a:t>
            </a:r>
            <a:r>
              <a:rPr lang="zh-CN" altLang="en-US" sz="1200" dirty="0" smtClean="0"/>
              <a:t>通过</a:t>
            </a:r>
            <a:r>
              <a:rPr lang="en-US" altLang="zh-CN" sz="1200" dirty="0" smtClean="0"/>
              <a:t>JDBC</a:t>
            </a:r>
            <a:r>
              <a:rPr lang="zh-CN" altLang="en-US" sz="1200" dirty="0" smtClean="0"/>
              <a:t>同时获取关系型数据库中的数据</a:t>
            </a:r>
            <a:r>
              <a:rPr lang="zh-CN" altLang="en-US" sz="1200" dirty="0"/>
              <a:t>。</a:t>
            </a:r>
          </a:p>
        </p:txBody>
      </p:sp>
    </p:spTree>
    <p:extLst>
      <p:ext uri="{BB962C8B-B14F-4D97-AF65-F5344CB8AC3E}">
        <p14:creationId xmlns:p14="http://schemas.microsoft.com/office/powerpoint/2010/main" val="3755598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基本配置方法</a:t>
            </a:r>
            <a:endParaRPr lang="zh-CN" altLang="en-US" sz="2400" dirty="0"/>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Sqoop</a:t>
            </a:r>
            <a:r>
              <a:rPr lang="zh-CN" altLang="en-US" sz="2400" smtClean="0"/>
              <a:t>基本原理</a:t>
            </a:r>
            <a:endParaRPr lang="zh-CN" altLang="en-US" sz="2400" dirty="0"/>
          </a:p>
        </p:txBody>
      </p:sp>
      <p:sp>
        <p:nvSpPr>
          <p:cNvPr id="12"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关键</a:t>
            </a:r>
            <a:r>
              <a:rPr lang="zh-CN" altLang="en-US" sz="2400" dirty="0"/>
              <a:t>参数说明</a:t>
            </a:r>
          </a:p>
        </p:txBody>
      </p:sp>
      <p:sp>
        <p:nvSpPr>
          <p:cNvPr id="14"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Tree>
    <p:extLst>
      <p:ext uri="{BB962C8B-B14F-4D97-AF65-F5344CB8AC3E}">
        <p14:creationId xmlns:p14="http://schemas.microsoft.com/office/powerpoint/2010/main" val="1278109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dirty="0" smtClean="0"/>
              <a:t>配置</a:t>
            </a:r>
            <a:endParaRPr lang="zh-CN" altLang="en-US" dirty="0"/>
          </a:p>
        </p:txBody>
      </p:sp>
      <p:sp>
        <p:nvSpPr>
          <p:cNvPr id="3" name="TextBox 2"/>
          <p:cNvSpPr txBox="1"/>
          <p:nvPr/>
        </p:nvSpPr>
        <p:spPr>
          <a:xfrm>
            <a:off x="625567" y="1124744"/>
            <a:ext cx="7978881"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环境变量设置</a:t>
            </a:r>
            <a:endParaRPr lang="en-US" altLang="zh-CN" dirty="0" smtClean="0"/>
          </a:p>
          <a:p>
            <a:pPr marL="742950" lvl="1" indent="-285750">
              <a:buFont typeface="Wingdings" panose="05000000000000000000" pitchFamily="2" charset="2"/>
              <a:buChar char="ü"/>
            </a:pPr>
            <a:r>
              <a:rPr lang="zh-CN" altLang="en-US" dirty="0"/>
              <a:t> 将</a:t>
            </a:r>
            <a:r>
              <a:rPr lang="en-US" altLang="zh-CN" dirty="0" smtClean="0"/>
              <a:t>$SQOOP_HOME\</a:t>
            </a:r>
            <a:r>
              <a:rPr lang="en-US" altLang="zh-CN" dirty="0" err="1" smtClean="0"/>
              <a:t>conf</a:t>
            </a:r>
            <a:r>
              <a:rPr lang="zh-CN" altLang="en-US" dirty="0" smtClean="0"/>
              <a:t>下的</a:t>
            </a:r>
            <a:r>
              <a:rPr lang="en-US" altLang="zh-CN" dirty="0" smtClean="0"/>
              <a:t>sqoop-env-teplate.sh</a:t>
            </a:r>
            <a:r>
              <a:rPr lang="zh-CN" altLang="en-US" dirty="0"/>
              <a:t>拷贝一</a:t>
            </a:r>
            <a:r>
              <a:rPr lang="zh-CN" altLang="en-US" dirty="0" smtClean="0"/>
              <a:t>份并且重命名为</a:t>
            </a:r>
            <a:r>
              <a:rPr lang="en-US" altLang="zh-CN" dirty="0" smtClean="0"/>
              <a:t>sqoop-env.sh</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399" y="2090894"/>
            <a:ext cx="55149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80389" y="2924944"/>
            <a:ext cx="6803979"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smtClean="0"/>
              <a:t>根据本机</a:t>
            </a:r>
            <a:r>
              <a:rPr lang="en-US" altLang="zh-CN" dirty="0" smtClean="0"/>
              <a:t>Hadoop</a:t>
            </a:r>
            <a:r>
              <a:rPr lang="zh-CN" altLang="en-US" dirty="0" smtClean="0"/>
              <a:t>及其他组件安装目录修改</a:t>
            </a:r>
            <a:r>
              <a:rPr lang="en-US" altLang="zh-CN" dirty="0" smtClean="0"/>
              <a:t>sqoop-env.sh</a:t>
            </a:r>
            <a:r>
              <a:rPr lang="zh-CN" altLang="en-US" dirty="0" smtClean="0"/>
              <a:t>内容。</a:t>
            </a:r>
            <a:endParaRPr lang="zh-CN" alt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294276"/>
            <a:ext cx="39528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5661248"/>
            <a:ext cx="7920880" cy="646331"/>
          </a:xfrm>
          <a:prstGeom prst="rect">
            <a:avLst/>
          </a:prstGeom>
          <a:noFill/>
        </p:spPr>
        <p:txBody>
          <a:bodyPr wrap="square" rtlCol="0">
            <a:spAutoFit/>
          </a:bodyPr>
          <a:lstStyle/>
          <a:p>
            <a:r>
              <a:rPr lang="zh-CN" altLang="en-US" dirty="0" smtClean="0">
                <a:solidFill>
                  <a:srgbClr val="FF0000"/>
                </a:solidFill>
              </a:rPr>
              <a:t>        注意：通过大数据平台安装的</a:t>
            </a:r>
            <a:r>
              <a:rPr lang="en-US" altLang="zh-CN" dirty="0" err="1" smtClean="0">
                <a:solidFill>
                  <a:srgbClr val="FF0000"/>
                </a:solidFill>
              </a:rPr>
              <a:t>Sqoop</a:t>
            </a:r>
            <a:r>
              <a:rPr lang="zh-CN" altLang="en-US" dirty="0">
                <a:solidFill>
                  <a:srgbClr val="FF0000"/>
                </a:solidFill>
              </a:rPr>
              <a:t>不</a:t>
            </a:r>
            <a:r>
              <a:rPr lang="zh-CN" altLang="en-US" dirty="0" smtClean="0">
                <a:solidFill>
                  <a:srgbClr val="FF0000"/>
                </a:solidFill>
              </a:rPr>
              <a:t>需要修改以上参数</a:t>
            </a:r>
            <a:r>
              <a:rPr lang="en-US" altLang="zh-CN" dirty="0" smtClean="0">
                <a:solidFill>
                  <a:srgbClr val="FF0000"/>
                </a:solidFill>
              </a:rPr>
              <a:t>,</a:t>
            </a:r>
            <a:r>
              <a:rPr lang="zh-CN" altLang="en-US" dirty="0" smtClean="0">
                <a:solidFill>
                  <a:srgbClr val="FF0000"/>
                </a:solidFill>
              </a:rPr>
              <a:t>当运行</a:t>
            </a:r>
            <a:r>
              <a:rPr lang="en-US" altLang="zh-CN" dirty="0" err="1" smtClean="0">
                <a:solidFill>
                  <a:srgbClr val="FF0000"/>
                </a:solidFill>
              </a:rPr>
              <a:t>Sqoop</a:t>
            </a:r>
            <a:r>
              <a:rPr lang="zh-CN" altLang="en-US" dirty="0" smtClean="0">
                <a:solidFill>
                  <a:srgbClr val="FF0000"/>
                </a:solidFill>
              </a:rPr>
              <a:t>命令时报找不到相关组件时请检查以上参数配置。</a:t>
            </a:r>
            <a:endParaRPr lang="zh-CN" altLang="en-US" dirty="0">
              <a:solidFill>
                <a:srgbClr val="FF0000"/>
              </a:solidFill>
            </a:endParaRPr>
          </a:p>
        </p:txBody>
      </p:sp>
    </p:spTree>
    <p:extLst>
      <p:ext uri="{BB962C8B-B14F-4D97-AF65-F5344CB8AC3E}">
        <p14:creationId xmlns:p14="http://schemas.microsoft.com/office/powerpoint/2010/main" val="4005589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dirty="0" smtClean="0"/>
              <a:t>配置</a:t>
            </a:r>
            <a:endParaRPr lang="zh-CN" altLang="en-US" dirty="0"/>
          </a:p>
        </p:txBody>
      </p:sp>
      <p:sp>
        <p:nvSpPr>
          <p:cNvPr id="3" name="TextBox 2"/>
          <p:cNvSpPr txBox="1"/>
          <p:nvPr/>
        </p:nvSpPr>
        <p:spPr>
          <a:xfrm>
            <a:off x="518390" y="1052736"/>
            <a:ext cx="8280920"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数据库相关配置</a:t>
            </a:r>
            <a:endParaRPr lang="en-US" altLang="zh-CN" dirty="0" smtClean="0"/>
          </a:p>
          <a:p>
            <a:pPr marL="742950" lvl="1" indent="-285750">
              <a:buFont typeface="Wingdings" panose="05000000000000000000" pitchFamily="2" charset="2"/>
              <a:buChar char="ü"/>
            </a:pPr>
            <a:r>
              <a:rPr lang="zh-CN" altLang="en-US" dirty="0" smtClean="0"/>
              <a:t>将数据库连接所依赖的</a:t>
            </a:r>
            <a:r>
              <a:rPr lang="en-US" altLang="zh-CN" dirty="0" smtClean="0"/>
              <a:t>JDBC</a:t>
            </a:r>
            <a:r>
              <a:rPr lang="zh-CN" altLang="en-US" dirty="0" smtClean="0"/>
              <a:t>驱动</a:t>
            </a:r>
            <a:r>
              <a:rPr lang="en-US" altLang="zh-CN" dirty="0" smtClean="0"/>
              <a:t>jar</a:t>
            </a:r>
            <a:r>
              <a:rPr lang="zh-CN" altLang="en-US" dirty="0" smtClean="0"/>
              <a:t>包拷贝到</a:t>
            </a:r>
            <a:r>
              <a:rPr lang="en-US" altLang="zh-CN" dirty="0" err="1" smtClean="0"/>
              <a:t>Sqoop</a:t>
            </a:r>
            <a:r>
              <a:rPr lang="zh-CN" altLang="en-US" dirty="0" smtClean="0"/>
              <a:t>安装目录的</a:t>
            </a:r>
            <a:r>
              <a:rPr lang="en-US" altLang="zh-CN" dirty="0" smtClean="0"/>
              <a:t>lib</a:t>
            </a:r>
            <a:r>
              <a:rPr lang="zh-CN" altLang="en-US" dirty="0" smtClean="0"/>
              <a:t>下</a:t>
            </a:r>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629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4149080"/>
            <a:ext cx="8218934" cy="646331"/>
          </a:xfrm>
          <a:prstGeom prst="rect">
            <a:avLst/>
          </a:prstGeom>
          <a:noFill/>
        </p:spPr>
        <p:txBody>
          <a:bodyPr wrap="square" rtlCol="0">
            <a:spAutoFit/>
          </a:bodyPr>
          <a:lstStyle/>
          <a:p>
            <a:pPr marL="742950" lvl="1" indent="-285750">
              <a:buFont typeface="Wingdings" panose="05000000000000000000" pitchFamily="2" charset="2"/>
              <a:buChar char="ü"/>
            </a:pPr>
            <a:r>
              <a:rPr lang="zh-CN" altLang="en-US" dirty="0" smtClean="0"/>
              <a:t>测试驱动是否正常工作，执行</a:t>
            </a:r>
            <a:r>
              <a:rPr lang="en-US" altLang="zh-CN" dirty="0" err="1"/>
              <a:t>sudo</a:t>
            </a:r>
            <a:r>
              <a:rPr lang="en-US" altLang="zh-CN" dirty="0"/>
              <a:t> </a:t>
            </a:r>
            <a:r>
              <a:rPr lang="en-US" altLang="zh-CN" dirty="0" err="1"/>
              <a:t>sqoop</a:t>
            </a:r>
            <a:r>
              <a:rPr lang="en-US" altLang="zh-CN" dirty="0"/>
              <a:t> list-databases --connect </a:t>
            </a:r>
            <a:endParaRPr lang="en-US" altLang="zh-CN" dirty="0" smtClean="0"/>
          </a:p>
          <a:p>
            <a:r>
              <a:rPr lang="en-US" altLang="zh-CN" dirty="0" err="1" smtClean="0"/>
              <a:t>jdbc:mysql</a:t>
            </a:r>
            <a:r>
              <a:rPr lang="en-US" altLang="zh-CN" dirty="0" smtClean="0"/>
              <a:t>://hostname --</a:t>
            </a:r>
            <a:r>
              <a:rPr lang="en-US" altLang="zh-CN" dirty="0"/>
              <a:t>username </a:t>
            </a:r>
            <a:r>
              <a:rPr lang="zh-CN" altLang="en-US" dirty="0" smtClean="0"/>
              <a:t>******</a:t>
            </a:r>
            <a:r>
              <a:rPr lang="en-US" altLang="zh-CN" dirty="0" smtClean="0"/>
              <a:t> </a:t>
            </a:r>
            <a:r>
              <a:rPr lang="en-US" altLang="zh-CN" dirty="0"/>
              <a:t>--password </a:t>
            </a:r>
            <a:r>
              <a:rPr lang="zh-CN" altLang="en-US" dirty="0" smtClean="0"/>
              <a:t>******</a:t>
            </a:r>
            <a:endParaRPr lang="zh-CN" altLang="en-US"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70" y="4795411"/>
            <a:ext cx="83439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350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a:t>Flume</a:t>
            </a:r>
            <a:r>
              <a:rPr lang="zh-CN" altLang="en-US" sz="2400" smtClean="0"/>
              <a:t>配置方法</a:t>
            </a:r>
            <a:endParaRPr lang="zh-CN" altLang="en-US" sz="2400" dirty="0"/>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关键参数</a:t>
            </a:r>
            <a:r>
              <a:rPr lang="zh-CN" altLang="en-US" sz="2400" dirty="0" smtClean="0"/>
              <a:t>说明</a:t>
            </a:r>
            <a:endParaRPr lang="zh-CN" altLang="en-US" sz="2400" dirty="0"/>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Flume</a:t>
            </a:r>
            <a:r>
              <a:rPr lang="zh-CN" altLang="en-US" sz="2400" smtClean="0"/>
              <a:t>基本原理</a:t>
            </a:r>
            <a:endParaRPr lang="zh-CN" altLang="en-US" sz="2400" dirty="0"/>
          </a:p>
        </p:txBody>
      </p:sp>
      <p:sp>
        <p:nvSpPr>
          <p:cNvPr id="12"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a:t>
            </a:r>
            <a:r>
              <a:rPr lang="zh-CN" altLang="en-US" sz="2400"/>
              <a:t>方法与故障分析</a:t>
            </a:r>
            <a:endParaRPr lang="zh-CN" altLang="en-US" sz="2400" dirty="0"/>
          </a:p>
        </p:txBody>
      </p:sp>
      <p:sp>
        <p:nvSpPr>
          <p:cNvPr id="14" name="Rectangle 16"/>
          <p:cNvSpPr>
            <a:spLocks noChangeArrowheads="1"/>
          </p:cNvSpPr>
          <p:nvPr/>
        </p:nvSpPr>
        <p:spPr bwMode="auto">
          <a:xfrm>
            <a:off x="3203573" y="5445026"/>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综合案例</a:t>
            </a:r>
            <a:endParaRPr lang="zh-CN" altLang="en-US" sz="2400" dirty="0"/>
          </a:p>
        </p:txBody>
      </p:sp>
    </p:spTree>
    <p:extLst>
      <p:ext uri="{BB962C8B-B14F-4D97-AF65-F5344CB8AC3E}">
        <p14:creationId xmlns:p14="http://schemas.microsoft.com/office/powerpoint/2010/main" val="34365851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err="1"/>
              <a:t>Sqoop</a:t>
            </a:r>
            <a:r>
              <a:rPr lang="zh-CN" altLang="en-US" sz="2400" dirty="0"/>
              <a:t>介绍</a:t>
            </a:r>
          </a:p>
        </p:txBody>
      </p:sp>
      <p:sp>
        <p:nvSpPr>
          <p:cNvPr id="15" name="Rectangle 16"/>
          <p:cNvSpPr>
            <a:spLocks noChangeArrowheads="1"/>
          </p:cNvSpPr>
          <p:nvPr/>
        </p:nvSpPr>
        <p:spPr bwMode="auto">
          <a:xfrm>
            <a:off x="3203575" y="3932858"/>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a:t>关键</a:t>
            </a:r>
            <a:r>
              <a:rPr lang="zh-CN" altLang="en-US" sz="2400" dirty="0"/>
              <a:t>参数说明</a:t>
            </a:r>
          </a:p>
        </p:txBody>
      </p:sp>
      <p:sp>
        <p:nvSpPr>
          <p:cNvPr id="16" name="Rectangle 16"/>
          <p:cNvSpPr>
            <a:spLocks noChangeArrowheads="1"/>
          </p:cNvSpPr>
          <p:nvPr/>
        </p:nvSpPr>
        <p:spPr bwMode="auto">
          <a:xfrm>
            <a:off x="3205683" y="479695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
        <p:nvSpPr>
          <p:cNvPr id="17"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基本配置方法</a:t>
            </a:r>
            <a:endParaRPr lang="zh-CN" altLang="en-US" sz="2400" dirty="0"/>
          </a:p>
        </p:txBody>
      </p:sp>
    </p:spTree>
    <p:extLst>
      <p:ext uri="{BB962C8B-B14F-4D97-AF65-F5344CB8AC3E}">
        <p14:creationId xmlns:p14="http://schemas.microsoft.com/office/powerpoint/2010/main" val="3083328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pPr>
            <a:r>
              <a:rPr lang="en-US" altLang="zh-CN" sz="2400" dirty="0" err="1" smtClean="0"/>
              <a:t>Sqoop</a:t>
            </a:r>
            <a:r>
              <a:rPr lang="zh-CN" altLang="en-US" sz="2400" dirty="0" smtClean="0"/>
              <a:t>关键参数说明</a:t>
            </a:r>
            <a:r>
              <a:rPr lang="en-US" altLang="zh-CN" sz="2400" dirty="0" smtClean="0"/>
              <a:t>-import</a:t>
            </a:r>
            <a:endParaRPr lang="zh-CN" altLang="en-US" sz="2400" dirty="0"/>
          </a:p>
        </p:txBody>
      </p:sp>
      <p:sp>
        <p:nvSpPr>
          <p:cNvPr id="4" name="TextBox 3"/>
          <p:cNvSpPr txBox="1"/>
          <p:nvPr/>
        </p:nvSpPr>
        <p:spPr>
          <a:xfrm>
            <a:off x="228349" y="955749"/>
            <a:ext cx="8232083" cy="5678478"/>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altLang="zh-CN" b="1" dirty="0" smtClean="0"/>
              <a:t> --</a:t>
            </a:r>
            <a:r>
              <a:rPr lang="en-US" altLang="zh-CN" b="1" dirty="0" err="1" smtClean="0"/>
              <a:t>connnect</a:t>
            </a:r>
            <a:r>
              <a:rPr lang="en-US" altLang="zh-CN" b="1" dirty="0" smtClean="0"/>
              <a:t>: </a:t>
            </a:r>
            <a:r>
              <a:rPr lang="zh-CN" altLang="en-US" dirty="0" smtClean="0"/>
              <a:t>指定</a:t>
            </a:r>
            <a:r>
              <a:rPr lang="en-US" altLang="zh-CN" b="1" dirty="0" smtClean="0"/>
              <a:t>JDBC URL </a:t>
            </a:r>
          </a:p>
          <a:p>
            <a:pPr lvl="1">
              <a:lnSpc>
                <a:spcPct val="150000"/>
              </a:lnSpc>
            </a:pPr>
            <a:r>
              <a:rPr lang="en-US" altLang="zh-CN" sz="1400" b="1" dirty="0" smtClean="0"/>
              <a:t>      </a:t>
            </a:r>
            <a:r>
              <a:rPr lang="en-US" altLang="zh-CN" sz="1400" dirty="0" smtClean="0"/>
              <a:t>--</a:t>
            </a:r>
            <a:r>
              <a:rPr lang="en-US" altLang="zh-CN" sz="1400" dirty="0" err="1"/>
              <a:t>connnect</a:t>
            </a:r>
            <a:r>
              <a:rPr lang="en-US" altLang="zh-CN" sz="1400" dirty="0"/>
              <a:t> </a:t>
            </a:r>
            <a:r>
              <a:rPr lang="en-US" altLang="zh-CN" sz="1400" dirty="0" smtClean="0"/>
              <a:t> </a:t>
            </a:r>
            <a:r>
              <a:rPr lang="en-US" altLang="zh-CN" sz="1400" dirty="0" err="1" smtClean="0"/>
              <a:t>jdbc:mysql</a:t>
            </a:r>
            <a:r>
              <a:rPr lang="en-US" altLang="zh-CN" sz="1400" dirty="0"/>
              <a:t>://pdapp54</a:t>
            </a:r>
            <a:endParaRPr lang="en-US" altLang="zh-CN" sz="1400" dirty="0" smtClean="0"/>
          </a:p>
          <a:p>
            <a:pPr marL="742950" lvl="1" indent="-285750">
              <a:lnSpc>
                <a:spcPct val="150000"/>
              </a:lnSpc>
              <a:buFont typeface="Wingdings" panose="05000000000000000000" pitchFamily="2" charset="2"/>
              <a:buChar char="Ø"/>
            </a:pPr>
            <a:r>
              <a:rPr lang="en-US" altLang="zh-CN" b="1" dirty="0"/>
              <a:t>--username/password</a:t>
            </a:r>
            <a:r>
              <a:rPr lang="zh-CN" altLang="en-US" dirty="0"/>
              <a:t>：</a:t>
            </a:r>
            <a:r>
              <a:rPr lang="en-US" altLang="zh-CN" b="1" dirty="0" err="1"/>
              <a:t>mysql</a:t>
            </a:r>
            <a:r>
              <a:rPr lang="zh-CN" altLang="en-US" dirty="0"/>
              <a:t>数据库的</a:t>
            </a:r>
            <a:r>
              <a:rPr lang="zh-CN" altLang="en-US" dirty="0" smtClean="0"/>
              <a:t>用户名</a:t>
            </a:r>
            <a:endParaRPr lang="en-US" altLang="zh-CN" dirty="0" smtClean="0"/>
          </a:p>
          <a:p>
            <a:pPr lvl="1">
              <a:lnSpc>
                <a:spcPct val="150000"/>
              </a:lnSpc>
            </a:pPr>
            <a:r>
              <a:rPr lang="en-US" altLang="zh-CN" sz="1400" dirty="0"/>
              <a:t> </a:t>
            </a:r>
            <a:r>
              <a:rPr lang="en-US" altLang="zh-CN" sz="1400" dirty="0" smtClean="0"/>
              <a:t>      --</a:t>
            </a:r>
            <a:r>
              <a:rPr lang="en-US" altLang="zh-CN" sz="1400" dirty="0"/>
              <a:t>username test --password </a:t>
            </a:r>
            <a:r>
              <a:rPr lang="en-US" altLang="zh-CN" sz="1400" dirty="0" smtClean="0"/>
              <a:t>test</a:t>
            </a:r>
            <a:endParaRPr lang="zh-CN" altLang="en-US" sz="1400" dirty="0"/>
          </a:p>
          <a:p>
            <a:pPr lvl="1">
              <a:lnSpc>
                <a:spcPct val="150000"/>
              </a:lnSpc>
            </a:pPr>
            <a:r>
              <a:rPr lang="en-US" altLang="zh-CN" sz="1400" dirty="0" smtClean="0"/>
              <a:t>        -</a:t>
            </a:r>
            <a:r>
              <a:rPr lang="en-US" altLang="zh-CN" sz="1400" dirty="0"/>
              <a:t>P </a:t>
            </a:r>
            <a:r>
              <a:rPr lang="en-US" altLang="zh-CN" sz="1400" dirty="0" smtClean="0"/>
              <a:t> </a:t>
            </a:r>
            <a:r>
              <a:rPr lang="zh-CN" altLang="en-US" sz="1400" dirty="0" smtClean="0"/>
              <a:t>用户输入密码</a:t>
            </a:r>
            <a:endParaRPr lang="en-US" altLang="zh-CN" sz="1400" dirty="0" smtClean="0"/>
          </a:p>
          <a:p>
            <a:pPr lvl="1">
              <a:lnSpc>
                <a:spcPct val="150000"/>
              </a:lnSpc>
            </a:pPr>
            <a:r>
              <a:rPr lang="zh-CN" altLang="en-US" dirty="0"/>
              <a:t> </a:t>
            </a:r>
            <a:r>
              <a:rPr lang="zh-CN" altLang="en-US" dirty="0" smtClean="0"/>
              <a:t>     </a:t>
            </a:r>
            <a:r>
              <a:rPr lang="en-US" altLang="zh-CN" sz="1400" dirty="0" smtClean="0"/>
              <a:t>--</a:t>
            </a:r>
            <a:r>
              <a:rPr lang="en-US" altLang="zh-CN" sz="1400" dirty="0"/>
              <a:t>password-file my-</a:t>
            </a:r>
            <a:r>
              <a:rPr lang="en-US" altLang="zh-CN" sz="1400" dirty="0" err="1"/>
              <a:t>sqoop</a:t>
            </a:r>
            <a:r>
              <a:rPr lang="en-US" altLang="zh-CN" sz="1400" dirty="0"/>
              <a:t>-password </a:t>
            </a:r>
            <a:r>
              <a:rPr lang="zh-CN" altLang="en-US" sz="1400" dirty="0" smtClean="0"/>
              <a:t>指定密码存储文件</a:t>
            </a:r>
            <a:endParaRPr lang="en-US" altLang="zh-CN" sz="1400" dirty="0"/>
          </a:p>
          <a:p>
            <a:pPr marL="742950" lvl="1" indent="-285750">
              <a:lnSpc>
                <a:spcPct val="150000"/>
              </a:lnSpc>
              <a:buFont typeface="Wingdings" panose="05000000000000000000" pitchFamily="2" charset="2"/>
              <a:buChar char="Ø"/>
            </a:pPr>
            <a:r>
              <a:rPr lang="en-US" altLang="zh-CN" b="1" dirty="0" smtClean="0"/>
              <a:t>--</a:t>
            </a:r>
            <a:r>
              <a:rPr lang="en-US" altLang="zh-CN" b="1" dirty="0"/>
              <a:t>table</a:t>
            </a:r>
            <a:r>
              <a:rPr lang="zh-CN" altLang="en-US" dirty="0" smtClean="0"/>
              <a:t>：要</a:t>
            </a:r>
            <a:r>
              <a:rPr lang="zh-CN" altLang="en-US" dirty="0"/>
              <a:t>读取的数据库表 </a:t>
            </a:r>
            <a:endParaRPr lang="en-US" altLang="zh-CN" dirty="0" smtClean="0"/>
          </a:p>
          <a:p>
            <a:pPr lvl="1">
              <a:lnSpc>
                <a:spcPct val="150000"/>
              </a:lnSpc>
            </a:pPr>
            <a:r>
              <a:rPr lang="en-US" altLang="zh-CN" sz="1400" dirty="0"/>
              <a:t> </a:t>
            </a:r>
            <a:r>
              <a:rPr lang="en-US" altLang="zh-CN" sz="1400" dirty="0" smtClean="0"/>
              <a:t>     --</a:t>
            </a:r>
            <a:r>
              <a:rPr lang="en-US" altLang="zh-CN" sz="1400" dirty="0"/>
              <a:t>table test</a:t>
            </a:r>
            <a:endParaRPr lang="zh-CN" altLang="en-US" sz="1400" dirty="0"/>
          </a:p>
          <a:p>
            <a:pPr marL="742950" lvl="1" indent="-285750">
              <a:lnSpc>
                <a:spcPct val="150000"/>
              </a:lnSpc>
              <a:buFont typeface="Wingdings" panose="05000000000000000000" pitchFamily="2" charset="2"/>
              <a:buChar char="Ø"/>
            </a:pPr>
            <a:r>
              <a:rPr lang="zh-CN" altLang="en-US" b="1" dirty="0" smtClean="0"/>
              <a:t>输出路径</a:t>
            </a:r>
            <a:endParaRPr lang="en-US" altLang="zh-CN" b="1" dirty="0" smtClean="0"/>
          </a:p>
          <a:p>
            <a:pPr marL="1200150" lvl="2" indent="-285750">
              <a:lnSpc>
                <a:spcPct val="150000"/>
              </a:lnSpc>
              <a:buFont typeface="Wingdings" panose="05000000000000000000" pitchFamily="2" charset="2"/>
              <a:buChar char="ü"/>
            </a:pPr>
            <a:r>
              <a:rPr lang="en-US" altLang="zh-CN" dirty="0" smtClean="0"/>
              <a:t>--</a:t>
            </a:r>
            <a:r>
              <a:rPr lang="en-US" altLang="zh-CN" dirty="0"/>
              <a:t>target-</a:t>
            </a:r>
            <a:r>
              <a:rPr lang="en-US" altLang="zh-CN" dirty="0" err="1"/>
              <a:t>dir</a:t>
            </a:r>
            <a:r>
              <a:rPr lang="zh-CN" altLang="en-US" dirty="0"/>
              <a:t>指定</a:t>
            </a:r>
            <a:r>
              <a:rPr lang="en-US" altLang="zh-CN" dirty="0" err="1"/>
              <a:t>hdfs</a:t>
            </a:r>
            <a:r>
              <a:rPr lang="zh-CN" altLang="en-US" dirty="0"/>
              <a:t>输出</a:t>
            </a:r>
            <a:r>
              <a:rPr lang="zh-CN" altLang="en-US" dirty="0" smtClean="0"/>
              <a:t>目录</a:t>
            </a:r>
            <a:endParaRPr lang="en-US" altLang="zh-CN" dirty="0" smtClean="0"/>
          </a:p>
          <a:p>
            <a:pPr lvl="2">
              <a:lnSpc>
                <a:spcPct val="150000"/>
              </a:lnSpc>
            </a:pPr>
            <a:r>
              <a:rPr lang="en-US" altLang="zh-CN" sz="1400" dirty="0" smtClean="0"/>
              <a:t>      --</a:t>
            </a:r>
            <a:r>
              <a:rPr lang="en-US" altLang="zh-CN" sz="1400" dirty="0"/>
              <a:t>target-</a:t>
            </a:r>
            <a:r>
              <a:rPr lang="en-US" altLang="zh-CN" sz="1400" dirty="0" err="1"/>
              <a:t>dir</a:t>
            </a:r>
            <a:r>
              <a:rPr lang="en-US" altLang="zh-CN" sz="1400" dirty="0"/>
              <a:t> /test</a:t>
            </a:r>
          </a:p>
          <a:p>
            <a:pPr marL="1200150" lvl="2" indent="-285750">
              <a:lnSpc>
                <a:spcPct val="150000"/>
              </a:lnSpc>
              <a:buFont typeface="Wingdings" panose="05000000000000000000" pitchFamily="2" charset="2"/>
              <a:buChar char="ü"/>
            </a:pPr>
            <a:r>
              <a:rPr lang="en-US" altLang="zh-CN" dirty="0" smtClean="0"/>
              <a:t>--</a:t>
            </a:r>
            <a:r>
              <a:rPr lang="en-US" altLang="zh-CN" dirty="0"/>
              <a:t>warehouse-</a:t>
            </a:r>
            <a:r>
              <a:rPr lang="en-US" altLang="zh-CN" dirty="0" err="1"/>
              <a:t>dir</a:t>
            </a:r>
            <a:r>
              <a:rPr lang="zh-CN" altLang="en-US" dirty="0"/>
              <a:t>指定</a:t>
            </a:r>
            <a:r>
              <a:rPr lang="en-US" altLang="zh-CN" dirty="0" err="1"/>
              <a:t>hdfs</a:t>
            </a:r>
            <a:r>
              <a:rPr lang="zh-CN" altLang="en-US" dirty="0"/>
              <a:t>输出的父级</a:t>
            </a:r>
            <a:r>
              <a:rPr lang="zh-CN" altLang="en-US" dirty="0" smtClean="0"/>
              <a:t>目录</a:t>
            </a:r>
            <a:endParaRPr lang="en-US" altLang="zh-CN" dirty="0" smtClean="0"/>
          </a:p>
          <a:p>
            <a:pPr lvl="2">
              <a:lnSpc>
                <a:spcPct val="150000"/>
              </a:lnSpc>
            </a:pPr>
            <a:r>
              <a:rPr lang="en-US" altLang="zh-CN" sz="1400" dirty="0" smtClean="0"/>
              <a:t>      --</a:t>
            </a:r>
            <a:r>
              <a:rPr lang="en-US" altLang="zh-CN" sz="1400" dirty="0"/>
              <a:t>target-</a:t>
            </a:r>
            <a:r>
              <a:rPr lang="en-US" altLang="zh-CN" sz="1400" dirty="0" err="1"/>
              <a:t>dir</a:t>
            </a:r>
            <a:r>
              <a:rPr lang="en-US" altLang="zh-CN" sz="1400" dirty="0"/>
              <a:t> /</a:t>
            </a:r>
            <a:r>
              <a:rPr lang="en-US" altLang="zh-CN" sz="1400" dirty="0" smtClean="0"/>
              <a:t>shared</a:t>
            </a:r>
          </a:p>
          <a:p>
            <a:pPr marL="742950" lvl="1" indent="-285750">
              <a:lnSpc>
                <a:spcPct val="150000"/>
              </a:lnSpc>
              <a:buFont typeface="Wingdings" panose="05000000000000000000" pitchFamily="2" charset="2"/>
              <a:buChar char="Ø"/>
            </a:pPr>
            <a:r>
              <a:rPr lang="en-US" altLang="zh-CN" b="1" dirty="0"/>
              <a:t>--where </a:t>
            </a:r>
            <a:r>
              <a:rPr lang="zh-CN" altLang="en-US" b="1" dirty="0"/>
              <a:t>导出数据的过滤条件</a:t>
            </a:r>
            <a:endParaRPr lang="en-US" altLang="zh-CN" b="1" dirty="0"/>
          </a:p>
          <a:p>
            <a:pPr lvl="1">
              <a:lnSpc>
                <a:spcPct val="150000"/>
              </a:lnSpc>
            </a:pPr>
            <a:r>
              <a:rPr lang="en-US" altLang="zh-CN" sz="1400" b="1" dirty="0"/>
              <a:t>      </a:t>
            </a:r>
            <a:r>
              <a:rPr lang="en-US" altLang="zh-CN" sz="1400" dirty="0"/>
              <a:t>--where "country = 'USA</a:t>
            </a:r>
            <a:r>
              <a:rPr lang="en-US" altLang="zh-CN" sz="1400" dirty="0" smtClean="0"/>
              <a:t>'"</a:t>
            </a:r>
            <a:endParaRPr lang="en-US" altLang="zh-CN" sz="1400" dirty="0"/>
          </a:p>
        </p:txBody>
      </p:sp>
    </p:spTree>
    <p:extLst>
      <p:ext uri="{BB962C8B-B14F-4D97-AF65-F5344CB8AC3E}">
        <p14:creationId xmlns:p14="http://schemas.microsoft.com/office/powerpoint/2010/main" val="3554968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Sqoop</a:t>
            </a:r>
            <a:r>
              <a:rPr lang="zh-CN" altLang="en-US" dirty="0"/>
              <a:t>关键参数说明</a:t>
            </a:r>
            <a:r>
              <a:rPr lang="en-US" altLang="zh-CN" dirty="0"/>
              <a:t>-import</a:t>
            </a:r>
            <a:endParaRPr lang="zh-CN" altLang="en-US" dirty="0"/>
          </a:p>
        </p:txBody>
      </p:sp>
      <p:sp>
        <p:nvSpPr>
          <p:cNvPr id="3" name="矩形 2"/>
          <p:cNvSpPr/>
          <p:nvPr/>
        </p:nvSpPr>
        <p:spPr>
          <a:xfrm>
            <a:off x="179512" y="980728"/>
            <a:ext cx="8280920" cy="5678478"/>
          </a:xfrm>
          <a:prstGeom prst="rect">
            <a:avLst/>
          </a:prstGeom>
        </p:spPr>
        <p:txBody>
          <a:bodyPr wrap="square">
            <a:spAutoFit/>
          </a:bodyPr>
          <a:lstStyle/>
          <a:p>
            <a:pPr marL="742950" lvl="1" indent="-285750">
              <a:lnSpc>
                <a:spcPct val="150000"/>
              </a:lnSpc>
              <a:buFont typeface="Wingdings" panose="05000000000000000000" pitchFamily="2" charset="2"/>
              <a:buChar char="Ø"/>
            </a:pPr>
            <a:r>
              <a:rPr lang="zh-CN" altLang="en-US" b="1" dirty="0" smtClean="0"/>
              <a:t>导出</a:t>
            </a:r>
            <a:r>
              <a:rPr lang="zh-CN" altLang="en-US" b="1" dirty="0"/>
              <a:t>文件类型</a:t>
            </a:r>
            <a:endParaRPr lang="zh-CN" altLang="en-US" dirty="0"/>
          </a:p>
          <a:p>
            <a:pPr marL="1200150" lvl="2" indent="-285750">
              <a:lnSpc>
                <a:spcPct val="150000"/>
              </a:lnSpc>
              <a:buFont typeface="Wingdings" panose="05000000000000000000" pitchFamily="2" charset="2"/>
              <a:buChar char="ü"/>
            </a:pPr>
            <a:r>
              <a:rPr lang="en-US" altLang="zh-CN" dirty="0"/>
              <a:t>--as-</a:t>
            </a:r>
            <a:r>
              <a:rPr lang="en-US" altLang="zh-CN" dirty="0" err="1"/>
              <a:t>sequencefile</a:t>
            </a:r>
            <a:r>
              <a:rPr lang="en-US" altLang="zh-CN" dirty="0"/>
              <a:t> </a:t>
            </a:r>
            <a:r>
              <a:rPr lang="zh-CN" altLang="en-US" dirty="0"/>
              <a:t>导出</a:t>
            </a:r>
            <a:r>
              <a:rPr lang="en-US" altLang="zh-CN" dirty="0" err="1"/>
              <a:t>sqeuence</a:t>
            </a:r>
            <a:r>
              <a:rPr lang="zh-CN" altLang="en-US" dirty="0"/>
              <a:t>文件</a:t>
            </a:r>
          </a:p>
          <a:p>
            <a:pPr marL="1200150" lvl="2" indent="-285750">
              <a:lnSpc>
                <a:spcPct val="150000"/>
              </a:lnSpc>
              <a:buFont typeface="Wingdings" panose="05000000000000000000" pitchFamily="2" charset="2"/>
              <a:buChar char="ü"/>
            </a:pPr>
            <a:r>
              <a:rPr lang="en-US" altLang="zh-CN" dirty="0"/>
              <a:t>--as-</a:t>
            </a:r>
            <a:r>
              <a:rPr lang="en-US" altLang="zh-CN" dirty="0" err="1"/>
              <a:t>avrodatafile</a:t>
            </a:r>
            <a:r>
              <a:rPr lang="en-US" altLang="zh-CN" dirty="0"/>
              <a:t> </a:t>
            </a:r>
            <a:r>
              <a:rPr lang="en-US" altLang="zh-CN" dirty="0" smtClean="0"/>
              <a:t> </a:t>
            </a:r>
            <a:r>
              <a:rPr lang="en-US" altLang="zh-CN" dirty="0" err="1" smtClean="0"/>
              <a:t>avro</a:t>
            </a:r>
            <a:r>
              <a:rPr lang="zh-CN" altLang="en-US" dirty="0" smtClean="0"/>
              <a:t>数据文件</a:t>
            </a:r>
            <a:endParaRPr lang="en-US" altLang="zh-CN" dirty="0" smtClean="0"/>
          </a:p>
          <a:p>
            <a:pPr marL="1200150" lvl="2" indent="-285750">
              <a:lnSpc>
                <a:spcPct val="150000"/>
              </a:lnSpc>
              <a:buFont typeface="Wingdings" panose="05000000000000000000" pitchFamily="2" charset="2"/>
              <a:buChar char="ü"/>
            </a:pPr>
            <a:r>
              <a:rPr lang="en-US" altLang="zh-CN" dirty="0"/>
              <a:t>–</a:t>
            </a:r>
            <a:r>
              <a:rPr lang="en-US" altLang="zh-CN" dirty="0" smtClean="0"/>
              <a:t>as-</a:t>
            </a:r>
            <a:r>
              <a:rPr lang="en-US" altLang="zh-CN" dirty="0" err="1" smtClean="0"/>
              <a:t>textfile</a:t>
            </a:r>
            <a:r>
              <a:rPr lang="en-US" altLang="zh-CN" dirty="0" smtClean="0"/>
              <a:t> </a:t>
            </a:r>
            <a:r>
              <a:rPr lang="zh-CN" altLang="en-US" dirty="0" smtClean="0"/>
              <a:t>普通文本文件</a:t>
            </a:r>
            <a:endParaRPr lang="zh-CN" altLang="en-US" dirty="0"/>
          </a:p>
          <a:p>
            <a:pPr marL="742950" lvl="1" indent="-285750">
              <a:lnSpc>
                <a:spcPct val="150000"/>
              </a:lnSpc>
              <a:buFont typeface="Wingdings" panose="05000000000000000000" pitchFamily="2" charset="2"/>
              <a:buChar char="Ø"/>
            </a:pPr>
            <a:r>
              <a:rPr lang="en-US" altLang="zh-CN" b="1" dirty="0"/>
              <a:t>--</a:t>
            </a:r>
            <a:r>
              <a:rPr lang="en-US" altLang="zh-CN" b="1" dirty="0" err="1"/>
              <a:t>num</a:t>
            </a:r>
            <a:r>
              <a:rPr lang="en-US" altLang="zh-CN" b="1" dirty="0"/>
              <a:t>-mappers </a:t>
            </a:r>
            <a:r>
              <a:rPr lang="zh-CN" altLang="en-US" b="1" dirty="0" smtClean="0"/>
              <a:t>执行并发数</a:t>
            </a:r>
            <a:endParaRPr lang="zh-CN" altLang="en-US" dirty="0"/>
          </a:p>
          <a:p>
            <a:pPr lvl="1">
              <a:lnSpc>
                <a:spcPct val="150000"/>
              </a:lnSpc>
            </a:pPr>
            <a:r>
              <a:rPr lang="en-US" altLang="zh-CN" sz="1400" dirty="0" smtClean="0"/>
              <a:t>      --</a:t>
            </a:r>
            <a:r>
              <a:rPr lang="en-US" altLang="zh-CN" sz="1400" dirty="0" err="1"/>
              <a:t>num</a:t>
            </a:r>
            <a:r>
              <a:rPr lang="en-US" altLang="zh-CN" sz="1400" dirty="0"/>
              <a:t>-mappers 10 </a:t>
            </a:r>
          </a:p>
          <a:p>
            <a:pPr marL="742950" lvl="1" indent="-285750">
              <a:lnSpc>
                <a:spcPct val="150000"/>
              </a:lnSpc>
              <a:buFont typeface="Wingdings" panose="05000000000000000000" pitchFamily="2" charset="2"/>
              <a:buChar char="Ø"/>
            </a:pPr>
            <a:r>
              <a:rPr lang="zh-CN" altLang="en-US" b="1" dirty="0"/>
              <a:t>空字符串</a:t>
            </a:r>
            <a:r>
              <a:rPr lang="zh-CN" altLang="en-US" b="1" dirty="0" smtClean="0"/>
              <a:t>处理</a:t>
            </a:r>
            <a:endParaRPr lang="zh-CN" altLang="en-US" b="1" dirty="0"/>
          </a:p>
          <a:p>
            <a:pPr lvl="1">
              <a:lnSpc>
                <a:spcPct val="150000"/>
              </a:lnSpc>
            </a:pPr>
            <a:r>
              <a:rPr lang="en-US" altLang="zh-CN" sz="1400" dirty="0" smtClean="0"/>
              <a:t>      --</a:t>
            </a:r>
            <a:r>
              <a:rPr lang="en-US" altLang="zh-CN" sz="1400" dirty="0"/>
              <a:t>null-string '\\N' </a:t>
            </a:r>
            <a:r>
              <a:rPr lang="en-US" altLang="zh-CN" sz="1400" dirty="0" smtClean="0"/>
              <a:t>\ </a:t>
            </a:r>
          </a:p>
          <a:p>
            <a:pPr lvl="2">
              <a:lnSpc>
                <a:spcPct val="150000"/>
              </a:lnSpc>
            </a:pPr>
            <a:r>
              <a:rPr lang="zh-CN" altLang="en-US" sz="1400" dirty="0" smtClean="0"/>
              <a:t>将</a:t>
            </a:r>
            <a:r>
              <a:rPr lang="en-US" altLang="zh-CN" sz="1400" dirty="0"/>
              <a:t>null</a:t>
            </a:r>
            <a:r>
              <a:rPr lang="zh-CN" altLang="en-US" sz="1400" dirty="0"/>
              <a:t>字符串设置为其它值如</a:t>
            </a:r>
            <a:r>
              <a:rPr lang="en-US" altLang="zh-CN" sz="1400" dirty="0" err="1"/>
              <a:t>ddd</a:t>
            </a:r>
            <a:r>
              <a:rPr lang="zh-CN" altLang="en-US" sz="1400" dirty="0"/>
              <a:t>，</a:t>
            </a:r>
            <a:r>
              <a:rPr lang="en-US" altLang="zh-CN" sz="1400" dirty="0"/>
              <a:t>TBL_ID==null?”</a:t>
            </a:r>
            <a:r>
              <a:rPr lang="en-US" altLang="zh-CN" sz="1400" dirty="0" err="1"/>
              <a:t>ddd</a:t>
            </a:r>
            <a:r>
              <a:rPr lang="en-US" altLang="zh-CN" sz="1400" dirty="0"/>
              <a:t>”:””</a:t>
            </a:r>
          </a:p>
          <a:p>
            <a:pPr lvl="1">
              <a:lnSpc>
                <a:spcPct val="150000"/>
              </a:lnSpc>
            </a:pPr>
            <a:r>
              <a:rPr lang="en-US" altLang="zh-CN" sz="1400" dirty="0" smtClean="0"/>
              <a:t>      --</a:t>
            </a:r>
            <a:r>
              <a:rPr lang="en-US" altLang="zh-CN" sz="1400" dirty="0"/>
              <a:t>null-non-string '\\N' </a:t>
            </a:r>
            <a:endParaRPr lang="en-US" altLang="zh-CN" sz="1400" dirty="0" smtClean="0"/>
          </a:p>
          <a:p>
            <a:pPr lvl="1">
              <a:lnSpc>
                <a:spcPct val="150000"/>
              </a:lnSpc>
            </a:pPr>
            <a:r>
              <a:rPr lang="en-US" altLang="zh-CN" sz="1400" dirty="0"/>
              <a:t> </a:t>
            </a:r>
            <a:r>
              <a:rPr lang="en-US" altLang="zh-CN" sz="1400" dirty="0" smtClean="0"/>
              <a:t>        </a:t>
            </a:r>
            <a:r>
              <a:rPr lang="zh-CN" altLang="en-US" sz="1400" dirty="0" smtClean="0"/>
              <a:t>同上</a:t>
            </a:r>
            <a:r>
              <a:rPr lang="zh-CN" altLang="en-US" sz="1400" dirty="0"/>
              <a:t>，使用的时候最好和上面的属性一起用，且设置为相同的</a:t>
            </a:r>
            <a:r>
              <a:rPr lang="zh-CN" altLang="en-US" sz="1400" dirty="0" smtClean="0"/>
              <a:t>值</a:t>
            </a:r>
            <a:endParaRPr lang="en-US" altLang="zh-CN" sz="1400" dirty="0" smtClean="0"/>
          </a:p>
          <a:p>
            <a:pPr marL="742950" lvl="1" indent="-285750">
              <a:lnSpc>
                <a:spcPct val="150000"/>
              </a:lnSpc>
              <a:buFont typeface="Wingdings" panose="05000000000000000000" pitchFamily="2" charset="2"/>
              <a:buChar char="Ø"/>
            </a:pPr>
            <a:r>
              <a:rPr lang="zh-CN" altLang="en-US" b="1" dirty="0"/>
              <a:t>增量数据导</a:t>
            </a:r>
            <a:r>
              <a:rPr lang="zh-CN" altLang="en-US" b="1" dirty="0" smtClean="0"/>
              <a:t>入</a:t>
            </a:r>
            <a:endParaRPr lang="zh-CN" altLang="en-US" dirty="0"/>
          </a:p>
          <a:p>
            <a:pPr lvl="1">
              <a:lnSpc>
                <a:spcPct val="150000"/>
              </a:lnSpc>
            </a:pPr>
            <a:r>
              <a:rPr lang="en-US" altLang="zh-CN" b="1" dirty="0" smtClean="0"/>
              <a:t>	</a:t>
            </a:r>
            <a:r>
              <a:rPr lang="en-US" altLang="zh-CN" sz="1400" dirty="0"/>
              <a:t>--incremental append </a:t>
            </a:r>
          </a:p>
          <a:p>
            <a:pPr lvl="1">
              <a:lnSpc>
                <a:spcPct val="150000"/>
              </a:lnSpc>
            </a:pPr>
            <a:r>
              <a:rPr lang="en-US" altLang="zh-CN" sz="1400" dirty="0"/>
              <a:t>	--check-column id  </a:t>
            </a:r>
            <a:r>
              <a:rPr lang="zh-CN" altLang="en-US" sz="1400" dirty="0" smtClean="0"/>
              <a:t>检查列</a:t>
            </a:r>
            <a:endParaRPr lang="en-US" altLang="zh-CN" sz="1400" dirty="0"/>
          </a:p>
          <a:p>
            <a:pPr lvl="1">
              <a:lnSpc>
                <a:spcPct val="150000"/>
              </a:lnSpc>
            </a:pPr>
            <a:r>
              <a:rPr lang="en-US" altLang="zh-CN" sz="1400" dirty="0"/>
              <a:t>	--last-value </a:t>
            </a:r>
            <a:r>
              <a:rPr lang="en-US" altLang="zh-CN" sz="1400" dirty="0" smtClean="0"/>
              <a:t> 1 </a:t>
            </a:r>
            <a:r>
              <a:rPr lang="zh-CN" altLang="en-US" sz="1400" dirty="0"/>
              <a:t> </a:t>
            </a:r>
            <a:r>
              <a:rPr lang="zh-CN" altLang="en-US" sz="1400" dirty="0" smtClean="0"/>
              <a:t>起始记录</a:t>
            </a:r>
            <a:endParaRPr lang="en-US" altLang="zh-CN" sz="1400" dirty="0"/>
          </a:p>
        </p:txBody>
      </p:sp>
    </p:spTree>
    <p:extLst>
      <p:ext uri="{BB962C8B-B14F-4D97-AF65-F5344CB8AC3E}">
        <p14:creationId xmlns:p14="http://schemas.microsoft.com/office/powerpoint/2010/main" val="4082978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Sqoop</a:t>
            </a:r>
            <a:r>
              <a:rPr lang="zh-CN" altLang="en-US" dirty="0" smtClean="0"/>
              <a:t>关键参数说明</a:t>
            </a:r>
            <a:r>
              <a:rPr lang="en-US" altLang="zh-CN" dirty="0" smtClean="0"/>
              <a:t>-export</a:t>
            </a:r>
            <a:endParaRPr lang="zh-CN" altLang="en-US" dirty="0"/>
          </a:p>
        </p:txBody>
      </p:sp>
      <p:sp>
        <p:nvSpPr>
          <p:cNvPr id="3" name="矩形 2"/>
          <p:cNvSpPr/>
          <p:nvPr/>
        </p:nvSpPr>
        <p:spPr>
          <a:xfrm>
            <a:off x="107504" y="981591"/>
            <a:ext cx="8424936" cy="5078313"/>
          </a:xfrm>
          <a:prstGeom prst="rect">
            <a:avLst/>
          </a:prstGeom>
        </p:spPr>
        <p:txBody>
          <a:bodyPr wrap="square">
            <a:spAutoFit/>
          </a:bodyPr>
          <a:lstStyle/>
          <a:p>
            <a:pPr marL="742950" lvl="1" indent="-285750">
              <a:lnSpc>
                <a:spcPct val="150000"/>
              </a:lnSpc>
              <a:buFont typeface="Wingdings" panose="05000000000000000000" pitchFamily="2" charset="2"/>
              <a:buChar char="Ø"/>
            </a:pPr>
            <a:r>
              <a:rPr lang="en-US" altLang="zh-CN" b="1" dirty="0" smtClean="0"/>
              <a:t>--export-</a:t>
            </a:r>
            <a:r>
              <a:rPr lang="en-US" altLang="zh-CN" b="1" dirty="0" err="1" smtClean="0"/>
              <a:t>dir</a:t>
            </a:r>
            <a:r>
              <a:rPr lang="zh-CN" altLang="en-US" b="1" dirty="0"/>
              <a:t>：数据在</a:t>
            </a:r>
            <a:r>
              <a:rPr lang="en-US" altLang="zh-CN" b="1" dirty="0"/>
              <a:t>HDFS</a:t>
            </a:r>
            <a:r>
              <a:rPr lang="zh-CN" altLang="en-US" b="1" dirty="0"/>
              <a:t>上存放目录 </a:t>
            </a:r>
          </a:p>
          <a:p>
            <a:pPr lvl="1">
              <a:lnSpc>
                <a:spcPct val="150000"/>
              </a:lnSpc>
            </a:pPr>
            <a:r>
              <a:rPr lang="en-US" altLang="zh-CN" b="1" dirty="0"/>
              <a:t>     </a:t>
            </a:r>
            <a:r>
              <a:rPr lang="en-US" altLang="zh-CN" dirty="0"/>
              <a:t>--export-</a:t>
            </a:r>
            <a:r>
              <a:rPr lang="en-US" altLang="zh-CN" dirty="0" err="1"/>
              <a:t>dir</a:t>
            </a:r>
            <a:r>
              <a:rPr lang="en-US" altLang="zh-CN" dirty="0"/>
              <a:t> cities </a:t>
            </a:r>
            <a:endParaRPr lang="zh-CN" altLang="en-US" b="1" dirty="0"/>
          </a:p>
          <a:p>
            <a:pPr marL="742950" lvl="1" indent="-285750">
              <a:lnSpc>
                <a:spcPct val="150000"/>
              </a:lnSpc>
              <a:buFont typeface="Wingdings" panose="05000000000000000000" pitchFamily="2" charset="2"/>
              <a:buChar char="Ø"/>
            </a:pPr>
            <a:r>
              <a:rPr lang="en-US" altLang="zh-CN" b="1" dirty="0"/>
              <a:t>--</a:t>
            </a:r>
            <a:r>
              <a:rPr lang="en-US" altLang="zh-CN" b="1" dirty="0" smtClean="0"/>
              <a:t>staging-table</a:t>
            </a:r>
            <a:r>
              <a:rPr lang="zh-CN" altLang="en-US" b="1" dirty="0" smtClean="0"/>
              <a:t>：保证</a:t>
            </a:r>
            <a:r>
              <a:rPr lang="zh-CN" altLang="en-US" b="1" dirty="0"/>
              <a:t>在数据导入关系数据库表的过程中事务安全性</a:t>
            </a:r>
            <a:endParaRPr lang="en-US" altLang="zh-CN" b="1" dirty="0" smtClean="0"/>
          </a:p>
          <a:p>
            <a:pPr lvl="1">
              <a:lnSpc>
                <a:spcPct val="150000"/>
              </a:lnSpc>
            </a:pPr>
            <a:r>
              <a:rPr lang="en-US" altLang="zh-CN" b="1" dirty="0"/>
              <a:t> </a:t>
            </a:r>
            <a:r>
              <a:rPr lang="en-US" altLang="zh-CN" b="1" dirty="0" smtClean="0"/>
              <a:t>    </a:t>
            </a:r>
            <a:r>
              <a:rPr lang="en-US" altLang="zh-CN" dirty="0" smtClean="0"/>
              <a:t>--</a:t>
            </a:r>
            <a:r>
              <a:rPr lang="en-US" altLang="zh-CN" dirty="0"/>
              <a:t>staging-table </a:t>
            </a:r>
            <a:r>
              <a:rPr lang="en-US" altLang="zh-CN" dirty="0" err="1"/>
              <a:t>staging_cities</a:t>
            </a:r>
            <a:r>
              <a:rPr lang="en-US" altLang="zh-CN" dirty="0"/>
              <a:t> </a:t>
            </a:r>
            <a:endParaRPr lang="en-US" altLang="zh-CN" dirty="0" smtClean="0"/>
          </a:p>
          <a:p>
            <a:pPr lvl="1">
              <a:lnSpc>
                <a:spcPct val="150000"/>
              </a:lnSpc>
            </a:pPr>
            <a:r>
              <a:rPr lang="en-US" altLang="zh-CN" dirty="0" smtClean="0"/>
              <a:t>     –clear-staging-table </a:t>
            </a:r>
            <a:r>
              <a:rPr lang="zh-CN" altLang="en-US" dirty="0" smtClean="0"/>
              <a:t>如果</a:t>
            </a:r>
            <a:r>
              <a:rPr lang="zh-CN" altLang="en-US" dirty="0"/>
              <a:t>该</a:t>
            </a:r>
            <a:r>
              <a:rPr lang="en-US" altLang="zh-CN" dirty="0"/>
              <a:t>staging-table</a:t>
            </a:r>
            <a:r>
              <a:rPr lang="zh-CN" altLang="en-US" dirty="0"/>
              <a:t>非空，则通过该参数可以在</a:t>
            </a:r>
            <a:r>
              <a:rPr lang="zh-CN" altLang="en-US" dirty="0" smtClean="0"/>
              <a:t>运行   </a:t>
            </a:r>
            <a:r>
              <a:rPr lang="en-US" altLang="zh-CN" dirty="0" smtClean="0"/>
              <a:t>	</a:t>
            </a:r>
            <a:r>
              <a:rPr lang="zh-CN" altLang="en-US" dirty="0" smtClean="0"/>
              <a:t>导</a:t>
            </a:r>
            <a:r>
              <a:rPr lang="zh-CN" altLang="en-US" dirty="0"/>
              <a:t>入前清除</a:t>
            </a:r>
            <a:r>
              <a:rPr lang="en-US" altLang="zh-CN" dirty="0"/>
              <a:t>staging-table</a:t>
            </a:r>
            <a:r>
              <a:rPr lang="zh-CN" altLang="en-US" dirty="0"/>
              <a:t>里的数据</a:t>
            </a:r>
            <a:endParaRPr lang="zh-CN" altLang="en-US" b="1" dirty="0"/>
          </a:p>
          <a:p>
            <a:pPr marL="742950" lvl="1" indent="-285750">
              <a:lnSpc>
                <a:spcPct val="150000"/>
              </a:lnSpc>
              <a:buFont typeface="Wingdings" panose="05000000000000000000" pitchFamily="2" charset="2"/>
              <a:buChar char="Ø"/>
            </a:pPr>
            <a:r>
              <a:rPr lang="zh-CN" altLang="en-US" b="1" dirty="0" smtClean="0"/>
              <a:t>更新已有数据</a:t>
            </a:r>
            <a:endParaRPr lang="zh-CN" altLang="en-US" dirty="0"/>
          </a:p>
          <a:p>
            <a:pPr marL="1200150" lvl="2" indent="-285750">
              <a:buFont typeface="Wingdings" panose="05000000000000000000" pitchFamily="2" charset="2"/>
              <a:buChar char="ü"/>
            </a:pPr>
            <a:r>
              <a:rPr lang="en-US" altLang="zh-CN" dirty="0"/>
              <a:t>--update-key </a:t>
            </a:r>
            <a:r>
              <a:rPr lang="en-US" altLang="zh-CN" dirty="0" smtClean="0"/>
              <a:t>id</a:t>
            </a:r>
            <a:endParaRPr lang="zh-CN" altLang="en-US" dirty="0"/>
          </a:p>
          <a:p>
            <a:pPr marL="1200150" lvl="2" indent="-285750">
              <a:buFont typeface="Wingdings" panose="05000000000000000000" pitchFamily="2" charset="2"/>
              <a:buChar char="ü"/>
            </a:pPr>
            <a:r>
              <a:rPr lang="en-US" altLang="zh-CN" dirty="0"/>
              <a:t>--update-mode </a:t>
            </a:r>
            <a:r>
              <a:rPr lang="zh-CN" altLang="en-US" dirty="0"/>
              <a:t>更新</a:t>
            </a:r>
            <a:r>
              <a:rPr lang="zh-CN" altLang="en-US" dirty="0" smtClean="0"/>
              <a:t>模式</a:t>
            </a:r>
            <a:endParaRPr lang="en-US" altLang="zh-CN" dirty="0" smtClean="0"/>
          </a:p>
          <a:p>
            <a:pPr lvl="2"/>
            <a:r>
              <a:rPr lang="en-US" altLang="zh-CN" dirty="0" smtClean="0"/>
              <a:t>     </a:t>
            </a:r>
            <a:r>
              <a:rPr lang="en-US" altLang="zh-CN" dirty="0" err="1" smtClean="0"/>
              <a:t>updateonly</a:t>
            </a:r>
            <a:r>
              <a:rPr lang="en-US" altLang="zh-CN" dirty="0" smtClean="0"/>
              <a:t> </a:t>
            </a:r>
          </a:p>
          <a:p>
            <a:pPr marL="628650" lvl="2">
              <a:lnSpc>
                <a:spcPct val="150000"/>
              </a:lnSpc>
            </a:pPr>
            <a:r>
              <a:rPr lang="en-US" altLang="zh-CN" dirty="0" smtClean="0"/>
              <a:t>         </a:t>
            </a:r>
            <a:r>
              <a:rPr lang="en-US" altLang="zh-CN" dirty="0" err="1"/>
              <a:t>allowinsert</a:t>
            </a:r>
            <a:r>
              <a:rPr lang="en-US" altLang="zh-CN" dirty="0"/>
              <a:t>  </a:t>
            </a:r>
          </a:p>
          <a:p>
            <a:pPr marL="742950" lvl="1" indent="-285750">
              <a:lnSpc>
                <a:spcPct val="150000"/>
              </a:lnSpc>
              <a:buFont typeface="Wingdings" panose="05000000000000000000" pitchFamily="2" charset="2"/>
              <a:buChar char="Ø"/>
            </a:pPr>
            <a:r>
              <a:rPr lang="en-US" altLang="zh-CN" b="1" dirty="0"/>
              <a:t>--</a:t>
            </a:r>
            <a:r>
              <a:rPr lang="en-US" altLang="zh-CN" b="1" dirty="0" smtClean="0"/>
              <a:t>call </a:t>
            </a:r>
            <a:r>
              <a:rPr lang="zh-CN" altLang="en-US" b="1" dirty="0" smtClean="0"/>
              <a:t>调用存储过程</a:t>
            </a:r>
            <a:endParaRPr lang="en-US" altLang="zh-CN" b="1" dirty="0" smtClean="0"/>
          </a:p>
          <a:p>
            <a:pPr lvl="1">
              <a:lnSpc>
                <a:spcPct val="150000"/>
              </a:lnSpc>
            </a:pPr>
            <a:r>
              <a:rPr lang="en-US" altLang="zh-CN" dirty="0"/>
              <a:t>     --call prc_01</a:t>
            </a:r>
            <a:endParaRPr lang="zh-CN" altLang="en-US" dirty="0"/>
          </a:p>
        </p:txBody>
      </p:sp>
    </p:spTree>
    <p:extLst>
      <p:ext uri="{BB962C8B-B14F-4D97-AF65-F5344CB8AC3E}">
        <p14:creationId xmlns:p14="http://schemas.microsoft.com/office/powerpoint/2010/main" val="1872991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关键</a:t>
            </a:r>
            <a:r>
              <a:rPr lang="zh-CN" altLang="en-US" sz="2400" dirty="0"/>
              <a:t>参数说明</a:t>
            </a:r>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err="1"/>
              <a:t>Sqoop</a:t>
            </a:r>
            <a:r>
              <a:rPr lang="zh-CN" altLang="en-US" sz="2400" dirty="0"/>
              <a:t>介绍</a:t>
            </a:r>
          </a:p>
        </p:txBody>
      </p:sp>
      <p:sp>
        <p:nvSpPr>
          <p:cNvPr id="13" name="Rectangle 16"/>
          <p:cNvSpPr>
            <a:spLocks noChangeArrowheads="1"/>
          </p:cNvSpPr>
          <p:nvPr/>
        </p:nvSpPr>
        <p:spPr bwMode="auto">
          <a:xfrm>
            <a:off x="3205683" y="4797152"/>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使用方法与故障分析</a:t>
            </a:r>
            <a:endParaRPr lang="zh-CN" altLang="en-US" sz="2400" dirty="0"/>
          </a:p>
        </p:txBody>
      </p:sp>
      <p:sp>
        <p:nvSpPr>
          <p:cNvPr id="12" name="Rectangle 14"/>
          <p:cNvSpPr>
            <a:spLocks noChangeArrowheads="1"/>
          </p:cNvSpPr>
          <p:nvPr/>
        </p:nvSpPr>
        <p:spPr bwMode="auto">
          <a:xfrm>
            <a:off x="3205683" y="2852738"/>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基本配置方法</a:t>
            </a:r>
            <a:endParaRPr lang="zh-CN" altLang="en-US" sz="2400" dirty="0"/>
          </a:p>
        </p:txBody>
      </p:sp>
    </p:spTree>
    <p:extLst>
      <p:ext uri="{BB962C8B-B14F-4D97-AF65-F5344CB8AC3E}">
        <p14:creationId xmlns:p14="http://schemas.microsoft.com/office/powerpoint/2010/main" val="2149670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基本使用方法</a:t>
            </a:r>
            <a:r>
              <a:rPr lang="en-US" altLang="zh-CN" dirty="0" smtClean="0"/>
              <a:t>-</a:t>
            </a:r>
            <a:r>
              <a:rPr lang="zh-CN" altLang="en-US" dirty="0" smtClean="0"/>
              <a:t>数据导入</a:t>
            </a:r>
            <a:endParaRPr lang="zh-CN" altLang="en-US" dirty="0"/>
          </a:p>
        </p:txBody>
      </p:sp>
      <p:sp>
        <p:nvSpPr>
          <p:cNvPr id="3" name="TextBox 2"/>
          <p:cNvSpPr txBox="1"/>
          <p:nvPr/>
        </p:nvSpPr>
        <p:spPr>
          <a:xfrm>
            <a:off x="467544" y="1052736"/>
            <a:ext cx="4865434" cy="2308324"/>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t>启动</a:t>
            </a:r>
            <a:r>
              <a:rPr lang="zh-CN" altLang="en-US" dirty="0" smtClean="0"/>
              <a:t>任务，执行如下命令：</a:t>
            </a:r>
            <a:endParaRPr lang="en-US" altLang="zh-CN" dirty="0" smtClean="0"/>
          </a:p>
          <a:p>
            <a:pPr lvl="1"/>
            <a:r>
              <a:rPr lang="en-US" altLang="zh-CN" dirty="0" err="1" smtClean="0"/>
              <a:t>sqoop</a:t>
            </a:r>
            <a:r>
              <a:rPr lang="en-US" altLang="zh-CN" dirty="0" smtClean="0"/>
              <a:t> import </a:t>
            </a:r>
          </a:p>
          <a:p>
            <a:pPr lvl="1"/>
            <a:r>
              <a:rPr lang="en-US" altLang="zh-CN" dirty="0"/>
              <a:t>	</a:t>
            </a:r>
            <a:r>
              <a:rPr lang="en-US" altLang="zh-CN" dirty="0" smtClean="0"/>
              <a:t>--connect </a:t>
            </a:r>
            <a:r>
              <a:rPr lang="en-US" altLang="zh-CN" dirty="0" err="1" smtClean="0"/>
              <a:t>jdbc:mysql</a:t>
            </a:r>
            <a:r>
              <a:rPr lang="en-US" altLang="zh-CN" dirty="0" smtClean="0"/>
              <a:t>://host/</a:t>
            </a:r>
            <a:r>
              <a:rPr lang="en-US" altLang="zh-CN" dirty="0" err="1" smtClean="0"/>
              <a:t>ambari</a:t>
            </a:r>
            <a:r>
              <a:rPr lang="en-US" altLang="zh-CN" dirty="0" smtClean="0"/>
              <a:t> \</a:t>
            </a:r>
          </a:p>
          <a:p>
            <a:pPr lvl="1"/>
            <a:r>
              <a:rPr lang="en-US" altLang="zh-CN" dirty="0"/>
              <a:t>	</a:t>
            </a:r>
            <a:r>
              <a:rPr lang="en-US" altLang="zh-CN" dirty="0" smtClean="0"/>
              <a:t>--</a:t>
            </a:r>
            <a:r>
              <a:rPr lang="en-US" altLang="zh-CN" dirty="0"/>
              <a:t>username  </a:t>
            </a:r>
            <a:r>
              <a:rPr lang="en-US" altLang="zh-CN" dirty="0" err="1" smtClean="0"/>
              <a:t>xxxx</a:t>
            </a:r>
            <a:r>
              <a:rPr lang="en-US" altLang="zh-CN" dirty="0" smtClean="0"/>
              <a:t> \</a:t>
            </a:r>
          </a:p>
          <a:p>
            <a:pPr lvl="1"/>
            <a:r>
              <a:rPr lang="en-US" altLang="zh-CN" dirty="0"/>
              <a:t>	</a:t>
            </a:r>
            <a:r>
              <a:rPr lang="en-US" altLang="zh-CN" dirty="0" smtClean="0"/>
              <a:t>--P \</a:t>
            </a:r>
          </a:p>
          <a:p>
            <a:pPr lvl="1"/>
            <a:r>
              <a:rPr lang="en-US" altLang="zh-CN" dirty="0"/>
              <a:t>	</a:t>
            </a:r>
            <a:r>
              <a:rPr lang="en-US" altLang="zh-CN" dirty="0" smtClean="0"/>
              <a:t>--</a:t>
            </a:r>
            <a:r>
              <a:rPr lang="en-US" altLang="zh-CN" dirty="0"/>
              <a:t>table </a:t>
            </a:r>
            <a:r>
              <a:rPr lang="en-US" altLang="zh-CN" dirty="0" err="1"/>
              <a:t>host_role_command</a:t>
            </a:r>
            <a:r>
              <a:rPr lang="en-US" altLang="zh-CN" dirty="0"/>
              <a:t> </a:t>
            </a:r>
            <a:r>
              <a:rPr lang="en-US" altLang="zh-CN" dirty="0" smtClean="0"/>
              <a:t>\</a:t>
            </a:r>
          </a:p>
          <a:p>
            <a:pPr lvl="1"/>
            <a:r>
              <a:rPr lang="en-US" altLang="zh-CN" dirty="0"/>
              <a:t>	</a:t>
            </a:r>
            <a:r>
              <a:rPr lang="en-US" altLang="zh-CN" dirty="0" smtClean="0"/>
              <a:t>--</a:t>
            </a:r>
            <a:r>
              <a:rPr lang="en-US" altLang="zh-CN" dirty="0"/>
              <a:t>warehouse-</a:t>
            </a:r>
            <a:r>
              <a:rPr lang="en-US" altLang="zh-CN" dirty="0" err="1"/>
              <a:t>dir</a:t>
            </a:r>
            <a:r>
              <a:rPr lang="en-US" altLang="zh-CN" dirty="0"/>
              <a:t> </a:t>
            </a:r>
            <a:r>
              <a:rPr lang="en-US" altLang="zh-CN" dirty="0" smtClean="0"/>
              <a:t> /</a:t>
            </a:r>
            <a:r>
              <a:rPr lang="en-US" altLang="zh-CN" dirty="0" err="1" smtClean="0"/>
              <a:t>zhouxh</a:t>
            </a:r>
            <a:r>
              <a:rPr lang="en-US" altLang="zh-CN" dirty="0" smtClean="0"/>
              <a:t>/test-</a:t>
            </a:r>
            <a:r>
              <a:rPr lang="en-US" altLang="zh-CN" dirty="0" err="1" smtClean="0"/>
              <a:t>sqoop</a:t>
            </a:r>
            <a:r>
              <a:rPr lang="en-US" altLang="zh-CN" dirty="0" smtClean="0"/>
              <a:t>/</a:t>
            </a:r>
          </a:p>
          <a:p>
            <a:r>
              <a:rPr lang="en-US" altLang="zh-CN" dirty="0"/>
              <a:t> </a:t>
            </a:r>
            <a:r>
              <a:rPr lang="en-US" altLang="zh-CN" dirty="0" smtClean="0"/>
              <a:t>     </a:t>
            </a:r>
            <a:r>
              <a:rPr lang="zh-CN" altLang="en-US" dirty="0" smtClean="0"/>
              <a:t>根据提示输入数据库密码</a:t>
            </a:r>
            <a:endParaRPr lang="en-US" altLang="zh-CN" dirty="0" smtClean="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92" y="3429000"/>
            <a:ext cx="8511280" cy="233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3568" y="4005064"/>
            <a:ext cx="185820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查看任务状态</a:t>
            </a:r>
            <a:endParaRPr lang="zh-CN" altLang="en-US" dirty="0"/>
          </a:p>
        </p:txBody>
      </p:sp>
      <p:sp>
        <p:nvSpPr>
          <p:cNvPr id="5" name="TextBox 4"/>
          <p:cNvSpPr txBox="1"/>
          <p:nvPr/>
        </p:nvSpPr>
        <p:spPr>
          <a:xfrm>
            <a:off x="467544" y="5879013"/>
            <a:ext cx="8352928" cy="646331"/>
          </a:xfrm>
          <a:prstGeom prst="rect">
            <a:avLst/>
          </a:prstGeom>
          <a:noFill/>
        </p:spPr>
        <p:txBody>
          <a:bodyPr wrap="square" rtlCol="0">
            <a:spAutoFit/>
          </a:bodyPr>
          <a:lstStyle/>
          <a:p>
            <a:r>
              <a:rPr lang="zh-CN" altLang="en-US" dirty="0" smtClean="0"/>
              <a:t>启动时注意记录执行的</a:t>
            </a:r>
            <a:r>
              <a:rPr lang="en-US" altLang="zh-CN" dirty="0" smtClean="0"/>
              <a:t>JOB ID</a:t>
            </a:r>
            <a:r>
              <a:rPr lang="zh-CN" altLang="en-US" dirty="0" smtClean="0"/>
              <a:t>：</a:t>
            </a:r>
            <a:r>
              <a:rPr lang="en-US" altLang="zh-CN" dirty="0" smtClean="0"/>
              <a:t>job_1416304790311_0227,</a:t>
            </a:r>
            <a:r>
              <a:rPr lang="zh-CN" altLang="en-US" dirty="0" smtClean="0"/>
              <a:t>停止任务可使用</a:t>
            </a:r>
            <a:r>
              <a:rPr lang="en-US" altLang="zh-CN" dirty="0" err="1" smtClean="0"/>
              <a:t>hadoop</a:t>
            </a:r>
            <a:r>
              <a:rPr lang="en-US" altLang="zh-CN" dirty="0" smtClean="0"/>
              <a:t> job –kill </a:t>
            </a:r>
            <a:r>
              <a:rPr lang="zh-CN" altLang="en-US" dirty="0" smtClean="0"/>
              <a:t>命令来停止任务。</a:t>
            </a:r>
            <a:endParaRPr lang="zh-CN" altLang="en-US" dirty="0"/>
          </a:p>
        </p:txBody>
      </p:sp>
      <p:sp>
        <p:nvSpPr>
          <p:cNvPr id="6" name="椭圆形标注 5"/>
          <p:cNvSpPr/>
          <p:nvPr/>
        </p:nvSpPr>
        <p:spPr>
          <a:xfrm>
            <a:off x="-36512" y="1556792"/>
            <a:ext cx="1331640" cy="864096"/>
          </a:xfrm>
          <a:prstGeom prst="wedgeEllipseCallout">
            <a:avLst>
              <a:gd name="adj1" fmla="val 64785"/>
              <a:gd name="adj2" fmla="val 45231"/>
            </a:avLst>
          </a:prstGeom>
          <a:ln/>
        </p:spPr>
        <p:style>
          <a:lnRef idx="2">
            <a:schemeClr val="accent1"/>
          </a:lnRef>
          <a:fillRef idx="1">
            <a:schemeClr val="lt1"/>
          </a:fillRef>
          <a:effectRef idx="0">
            <a:schemeClr val="accent1"/>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不</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建议直接填写密码</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220355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基本使用方法</a:t>
            </a:r>
            <a:r>
              <a:rPr lang="en-US" altLang="zh-CN" dirty="0"/>
              <a:t>-</a:t>
            </a:r>
            <a:r>
              <a:rPr lang="zh-CN" altLang="en-US" dirty="0"/>
              <a:t>数据</a:t>
            </a:r>
            <a:r>
              <a:rPr lang="zh-CN" altLang="en-US" dirty="0" smtClean="0"/>
              <a:t>导出</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66" y="3861048"/>
            <a:ext cx="8345498" cy="2067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67544" y="1131709"/>
            <a:ext cx="7848872" cy="2585323"/>
          </a:xfrm>
          <a:prstGeom prst="rect">
            <a:avLst/>
          </a:prstGeom>
        </p:spPr>
        <p:txBody>
          <a:bodyPr wrap="square">
            <a:spAutoFit/>
          </a:bodyPr>
          <a:lstStyle/>
          <a:p>
            <a:pPr marL="285750" indent="-285750">
              <a:buFont typeface="Wingdings" panose="05000000000000000000" pitchFamily="2" charset="2"/>
              <a:buChar char="Ø"/>
            </a:pPr>
            <a:r>
              <a:rPr lang="zh-CN" altLang="en-US" dirty="0"/>
              <a:t>启动任务，执行如下命令</a:t>
            </a:r>
            <a:r>
              <a:rPr lang="zh-CN" altLang="en-US" dirty="0" smtClean="0"/>
              <a:t>：</a:t>
            </a:r>
            <a:endParaRPr lang="en-US" altLang="zh-CN" dirty="0" smtClean="0"/>
          </a:p>
          <a:p>
            <a:r>
              <a:rPr lang="en-US" altLang="zh-CN" dirty="0"/>
              <a:t> </a:t>
            </a:r>
            <a:r>
              <a:rPr lang="en-US" altLang="zh-CN" dirty="0" smtClean="0"/>
              <a:t>   </a:t>
            </a:r>
            <a:r>
              <a:rPr lang="en-US" altLang="zh-CN" dirty="0" err="1" smtClean="0"/>
              <a:t>sqoop</a:t>
            </a:r>
            <a:r>
              <a:rPr lang="en-US" altLang="zh-CN" dirty="0" smtClean="0"/>
              <a:t> </a:t>
            </a:r>
          </a:p>
          <a:p>
            <a:pPr lvl="1"/>
            <a:r>
              <a:rPr lang="en-US" altLang="zh-CN" dirty="0" smtClean="0"/>
              <a:t>export</a:t>
            </a:r>
            <a:endParaRPr lang="en-US" altLang="zh-CN" dirty="0"/>
          </a:p>
          <a:p>
            <a:pPr lvl="1"/>
            <a:r>
              <a:rPr lang="en-US" altLang="zh-CN" dirty="0"/>
              <a:t>	--connect </a:t>
            </a:r>
            <a:r>
              <a:rPr lang="en-US" altLang="zh-CN" dirty="0" err="1"/>
              <a:t>jdbc:mysql</a:t>
            </a:r>
            <a:r>
              <a:rPr lang="en-US" altLang="zh-CN" dirty="0"/>
              <a:t>://</a:t>
            </a:r>
            <a:r>
              <a:rPr lang="en-US" altLang="zh-CN" dirty="0" smtClean="0"/>
              <a:t>host/</a:t>
            </a:r>
            <a:r>
              <a:rPr lang="en-US" altLang="zh-CN" dirty="0" err="1" smtClean="0"/>
              <a:t>zhouxh</a:t>
            </a:r>
            <a:r>
              <a:rPr lang="en-US" altLang="zh-CN" dirty="0" smtClean="0"/>
              <a:t> </a:t>
            </a:r>
            <a:r>
              <a:rPr lang="en-US" altLang="zh-CN" dirty="0"/>
              <a:t>\</a:t>
            </a:r>
          </a:p>
          <a:p>
            <a:pPr lvl="1"/>
            <a:r>
              <a:rPr lang="en-US" altLang="zh-CN" dirty="0"/>
              <a:t>	--username  </a:t>
            </a:r>
            <a:r>
              <a:rPr lang="en-US" altLang="zh-CN" dirty="0" err="1"/>
              <a:t>xxxx</a:t>
            </a:r>
            <a:r>
              <a:rPr lang="en-US" altLang="zh-CN" dirty="0"/>
              <a:t> \</a:t>
            </a:r>
          </a:p>
          <a:p>
            <a:pPr lvl="1"/>
            <a:r>
              <a:rPr lang="en-US" altLang="zh-CN" dirty="0"/>
              <a:t>	--P \</a:t>
            </a:r>
          </a:p>
          <a:p>
            <a:pPr lvl="1"/>
            <a:r>
              <a:rPr lang="en-US" altLang="zh-CN" dirty="0"/>
              <a:t>	--table </a:t>
            </a:r>
            <a:r>
              <a:rPr lang="en-US" altLang="zh-CN" dirty="0" err="1"/>
              <a:t>host_role_command</a:t>
            </a:r>
            <a:r>
              <a:rPr lang="en-US" altLang="zh-CN" dirty="0"/>
              <a:t> \</a:t>
            </a:r>
          </a:p>
          <a:p>
            <a:r>
              <a:rPr lang="en-US" altLang="zh-CN" dirty="0"/>
              <a:t>	--export-</a:t>
            </a:r>
            <a:r>
              <a:rPr lang="en-US" altLang="zh-CN" dirty="0" err="1"/>
              <a:t>dir</a:t>
            </a:r>
            <a:r>
              <a:rPr lang="en-US" altLang="zh-CN" b="1" dirty="0"/>
              <a:t> /</a:t>
            </a:r>
            <a:r>
              <a:rPr lang="en-US" altLang="zh-CN" dirty="0" err="1"/>
              <a:t>zhouxh</a:t>
            </a:r>
            <a:r>
              <a:rPr lang="en-US" altLang="zh-CN" dirty="0"/>
              <a:t>/test-</a:t>
            </a:r>
            <a:r>
              <a:rPr lang="en-US" altLang="zh-CN" dirty="0" err="1"/>
              <a:t>sqoop</a:t>
            </a:r>
            <a:endParaRPr lang="en-US" altLang="zh-CN" dirty="0"/>
          </a:p>
          <a:p>
            <a:r>
              <a:rPr lang="en-US" altLang="zh-CN" dirty="0" smtClean="0"/>
              <a:t>      </a:t>
            </a:r>
            <a:r>
              <a:rPr lang="zh-CN" altLang="en-US" dirty="0"/>
              <a:t>根据提示输入数据库密码</a:t>
            </a:r>
            <a:endParaRPr lang="en-US" altLang="zh-CN" dirty="0"/>
          </a:p>
        </p:txBody>
      </p:sp>
    </p:spTree>
    <p:extLst>
      <p:ext uri="{BB962C8B-B14F-4D97-AF65-F5344CB8AC3E}">
        <p14:creationId xmlns:p14="http://schemas.microsoft.com/office/powerpoint/2010/main" val="3073162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故障分析一</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59" y="1484784"/>
            <a:ext cx="863012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23528" y="1115452"/>
            <a:ext cx="8084264" cy="369332"/>
          </a:xfrm>
          <a:prstGeom prst="rect">
            <a:avLst/>
          </a:prstGeom>
          <a:noFill/>
        </p:spPr>
        <p:txBody>
          <a:bodyPr wrap="none" rtlCol="0">
            <a:spAutoFit/>
          </a:bodyPr>
          <a:lstStyle/>
          <a:p>
            <a:r>
              <a:rPr lang="zh-CN" altLang="en-US" dirty="0" smtClean="0"/>
              <a:t>常见故障一：</a:t>
            </a:r>
            <a:r>
              <a:rPr lang="en-US" altLang="zh-CN" dirty="0" err="1" smtClean="0"/>
              <a:t>Sqoop</a:t>
            </a:r>
            <a:r>
              <a:rPr lang="zh-CN" altLang="en-US" dirty="0" smtClean="0"/>
              <a:t>命令执行后，控制台不停打印</a:t>
            </a:r>
            <a:r>
              <a:rPr lang="en-US" altLang="zh-CN" dirty="0" smtClean="0"/>
              <a:t>RCP</a:t>
            </a:r>
            <a:r>
              <a:rPr lang="zh-CN" altLang="en-US" dirty="0" smtClean="0"/>
              <a:t>重试信息访问端口</a:t>
            </a:r>
            <a:r>
              <a:rPr lang="en-US" altLang="zh-CN" dirty="0" smtClean="0"/>
              <a:t>8032</a:t>
            </a:r>
            <a:endParaRPr lang="zh-CN" altLang="en-US" dirty="0"/>
          </a:p>
        </p:txBody>
      </p:sp>
      <p:sp>
        <p:nvSpPr>
          <p:cNvPr id="4" name="TextBox 3"/>
          <p:cNvSpPr txBox="1"/>
          <p:nvPr/>
        </p:nvSpPr>
        <p:spPr>
          <a:xfrm>
            <a:off x="251520" y="4293096"/>
            <a:ext cx="8568952" cy="2031325"/>
          </a:xfrm>
          <a:prstGeom prst="rect">
            <a:avLst/>
          </a:prstGeom>
          <a:noFill/>
        </p:spPr>
        <p:txBody>
          <a:bodyPr wrap="square" rtlCol="0">
            <a:spAutoFit/>
          </a:bodyPr>
          <a:lstStyle/>
          <a:p>
            <a:r>
              <a:rPr lang="zh-CN" altLang="en-US" dirty="0" smtClean="0"/>
              <a:t>异常信息：</a:t>
            </a:r>
            <a:endParaRPr lang="en-US" altLang="zh-CN" dirty="0"/>
          </a:p>
          <a:p>
            <a:pPr marL="171450" indent="-171450">
              <a:buFont typeface="Wingdings" panose="05000000000000000000" pitchFamily="2" charset="2"/>
              <a:buChar char="ü"/>
            </a:pPr>
            <a:r>
              <a:rPr lang="en-US" altLang="zh-CN" sz="1200" b="1" dirty="0" smtClean="0"/>
              <a:t>Connecting </a:t>
            </a:r>
            <a:r>
              <a:rPr lang="en-US" altLang="zh-CN" sz="1200" b="1" dirty="0"/>
              <a:t>to </a:t>
            </a:r>
            <a:r>
              <a:rPr lang="en-US" altLang="zh-CN" sz="1200" b="1" dirty="0" err="1"/>
              <a:t>ResourceManager</a:t>
            </a:r>
            <a:r>
              <a:rPr lang="en-US" altLang="zh-CN" sz="1200" b="1" dirty="0"/>
              <a:t> at /</a:t>
            </a:r>
            <a:r>
              <a:rPr lang="en-US" altLang="zh-CN" sz="1200" b="1" dirty="0" smtClean="0"/>
              <a:t>0.0.0.0:8032</a:t>
            </a:r>
          </a:p>
          <a:p>
            <a:pPr marL="171450" indent="-171450">
              <a:buFont typeface="Wingdings" panose="05000000000000000000" pitchFamily="2" charset="2"/>
              <a:buChar char="ü"/>
            </a:pPr>
            <a:r>
              <a:rPr lang="en-US" altLang="zh-CN" sz="1200" b="1" dirty="0"/>
              <a:t>Already tried 0 time(s); retry policy is </a:t>
            </a:r>
            <a:r>
              <a:rPr lang="en-US" altLang="zh-CN" sz="1200" b="1" dirty="0" err="1"/>
              <a:t>RetryUpToMaximumCountWithFixedSleep</a:t>
            </a:r>
            <a:r>
              <a:rPr lang="en-US" altLang="zh-CN" sz="1200" b="1" dirty="0"/>
              <a:t>(</a:t>
            </a:r>
            <a:r>
              <a:rPr lang="en-US" altLang="zh-CN" sz="1200" b="1" dirty="0" err="1"/>
              <a:t>maxRetries</a:t>
            </a:r>
            <a:r>
              <a:rPr lang="en-US" altLang="zh-CN" sz="1200" b="1" dirty="0"/>
              <a:t>=50, </a:t>
            </a:r>
            <a:r>
              <a:rPr lang="en-US" altLang="zh-CN" sz="1200" b="1" dirty="0" err="1"/>
              <a:t>sleepTime</a:t>
            </a:r>
            <a:r>
              <a:rPr lang="en-US" altLang="zh-CN" sz="1200" b="1" dirty="0"/>
              <a:t>=1000 MILLISECONDS)</a:t>
            </a:r>
          </a:p>
          <a:p>
            <a:r>
              <a:rPr lang="zh-CN" altLang="en-US" dirty="0" smtClean="0"/>
              <a:t>问题分析：找不到依赖配置文件而取用默认配置项或者链接</a:t>
            </a:r>
            <a:r>
              <a:rPr lang="en-US" altLang="zh-CN" dirty="0" smtClean="0"/>
              <a:t>resource manage</a:t>
            </a:r>
            <a:r>
              <a:rPr lang="zh-CN" altLang="en-US" dirty="0" smtClean="0"/>
              <a:t>超时。</a:t>
            </a:r>
            <a:endParaRPr lang="en-US" altLang="zh-CN" dirty="0" smtClean="0"/>
          </a:p>
          <a:p>
            <a:r>
              <a:rPr lang="zh-CN" altLang="en-US" dirty="0" smtClean="0"/>
              <a:t>解决方法：</a:t>
            </a:r>
            <a:endParaRPr lang="en-US" altLang="zh-CN" dirty="0" smtClean="0"/>
          </a:p>
          <a:p>
            <a:pPr marL="285750" indent="-285750">
              <a:buFont typeface="Wingdings" panose="05000000000000000000" pitchFamily="2" charset="2"/>
              <a:buChar char="ü"/>
            </a:pPr>
            <a:r>
              <a:rPr lang="zh-CN" altLang="en-US" dirty="0" smtClean="0"/>
              <a:t>修改</a:t>
            </a:r>
            <a:r>
              <a:rPr lang="en-US" altLang="zh-CN" dirty="0" smtClean="0"/>
              <a:t>yarn</a:t>
            </a:r>
            <a:r>
              <a:rPr lang="zh-CN" altLang="en-US" dirty="0" smtClean="0"/>
              <a:t>的配置文件，使用大数据平台时可选用装有客户端的主机执行该命令。</a:t>
            </a:r>
            <a:endParaRPr lang="en-US" altLang="zh-CN" dirty="0" smtClean="0"/>
          </a:p>
          <a:p>
            <a:pPr marL="285750" indent="-285750">
              <a:buFont typeface="Wingdings" panose="05000000000000000000" pitchFamily="2" charset="2"/>
              <a:buChar char="ü"/>
            </a:pPr>
            <a:r>
              <a:rPr lang="zh-CN" altLang="en-US" dirty="0" smtClean="0"/>
              <a:t>检查</a:t>
            </a:r>
            <a:r>
              <a:rPr lang="en-US" altLang="zh-CN" dirty="0" smtClean="0"/>
              <a:t>resource manage</a:t>
            </a:r>
            <a:r>
              <a:rPr lang="zh-CN" altLang="en-US" dirty="0" smtClean="0"/>
              <a:t>是否启动并且能够访问。</a:t>
            </a:r>
            <a:endParaRPr lang="en-US" altLang="zh-CN" dirty="0" smtClean="0"/>
          </a:p>
        </p:txBody>
      </p:sp>
    </p:spTree>
    <p:extLst>
      <p:ext uri="{BB962C8B-B14F-4D97-AF65-F5344CB8AC3E}">
        <p14:creationId xmlns:p14="http://schemas.microsoft.com/office/powerpoint/2010/main" val="3294135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故障分析二</a:t>
            </a:r>
            <a:endParaRPr lang="zh-CN" altLang="en-US" dirty="0"/>
          </a:p>
        </p:txBody>
      </p:sp>
      <p:sp>
        <p:nvSpPr>
          <p:cNvPr id="5" name="TextBox 4"/>
          <p:cNvSpPr txBox="1"/>
          <p:nvPr/>
        </p:nvSpPr>
        <p:spPr>
          <a:xfrm>
            <a:off x="323528" y="1043444"/>
            <a:ext cx="5262979" cy="369332"/>
          </a:xfrm>
          <a:prstGeom prst="rect">
            <a:avLst/>
          </a:prstGeom>
          <a:noFill/>
        </p:spPr>
        <p:txBody>
          <a:bodyPr wrap="none" rtlCol="0">
            <a:spAutoFit/>
          </a:bodyPr>
          <a:lstStyle/>
          <a:p>
            <a:r>
              <a:rPr lang="zh-CN" altLang="en-US" dirty="0" smtClean="0"/>
              <a:t>常见故障二：任务执行失败，查看日志信息如下：</a:t>
            </a:r>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67876"/>
            <a:ext cx="8460432" cy="246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4157" y="4077072"/>
            <a:ext cx="8568952" cy="1569660"/>
          </a:xfrm>
          <a:prstGeom prst="rect">
            <a:avLst/>
          </a:prstGeom>
          <a:noFill/>
        </p:spPr>
        <p:txBody>
          <a:bodyPr wrap="square" rtlCol="0">
            <a:spAutoFit/>
          </a:bodyPr>
          <a:lstStyle/>
          <a:p>
            <a:r>
              <a:rPr lang="zh-CN" altLang="en-US" dirty="0" smtClean="0"/>
              <a:t>异常信息：</a:t>
            </a:r>
            <a:endParaRPr lang="en-US" altLang="zh-CN" dirty="0"/>
          </a:p>
          <a:p>
            <a:pPr marL="171450" indent="-171450">
              <a:buFont typeface="Wingdings" panose="05000000000000000000" pitchFamily="2" charset="2"/>
              <a:buChar char="ü"/>
            </a:pPr>
            <a:r>
              <a:rPr lang="en-US" altLang="zh-CN" sz="1200" b="1" dirty="0" smtClean="0"/>
              <a:t>“Host ‘</a:t>
            </a:r>
            <a:r>
              <a:rPr lang="en-US" altLang="zh-CN" sz="1200" b="1" dirty="0" err="1" smtClean="0"/>
              <a:t>xxxxxx</a:t>
            </a:r>
            <a:r>
              <a:rPr lang="en-US" altLang="zh-CN" sz="1200" b="1" dirty="0" smtClean="0"/>
              <a:t>' </a:t>
            </a:r>
            <a:r>
              <a:rPr lang="en-US" altLang="zh-CN" sz="1200" b="1" dirty="0"/>
              <a:t>is not allowed to connect to this </a:t>
            </a:r>
            <a:r>
              <a:rPr lang="en-US" altLang="zh-CN" sz="1200" b="1" dirty="0" smtClean="0"/>
              <a:t>MySQL</a:t>
            </a:r>
          </a:p>
          <a:p>
            <a:pPr marL="171450" indent="-171450">
              <a:buFont typeface="Wingdings" panose="05000000000000000000" pitchFamily="2" charset="2"/>
              <a:buChar char="ü"/>
            </a:pPr>
            <a:r>
              <a:rPr lang="en-US" altLang="zh-CN" sz="1200" b="1" dirty="0" err="1"/>
              <a:t>java.sql.SQLException</a:t>
            </a:r>
            <a:r>
              <a:rPr lang="en-US" altLang="zh-CN" sz="1200" b="1" dirty="0"/>
              <a:t>: Access denied for user </a:t>
            </a:r>
            <a:r>
              <a:rPr lang="en-US" altLang="zh-CN" sz="1200" b="1" dirty="0" smtClean="0"/>
              <a:t>‘</a:t>
            </a:r>
            <a:r>
              <a:rPr lang="en-US" altLang="zh-CN" sz="1200" b="1" dirty="0" err="1" smtClean="0"/>
              <a:t>xxxxx</a:t>
            </a:r>
            <a:r>
              <a:rPr lang="en-US" altLang="zh-CN" sz="1200" b="1" dirty="0" smtClean="0"/>
              <a:t>'@‘</a:t>
            </a:r>
            <a:r>
              <a:rPr lang="en-US" altLang="zh-CN" sz="1200" b="1" dirty="0" err="1" smtClean="0"/>
              <a:t>xxxx</a:t>
            </a:r>
            <a:r>
              <a:rPr lang="en-US" altLang="zh-CN" sz="1200" b="1" dirty="0" smtClean="0"/>
              <a:t>' </a:t>
            </a:r>
            <a:r>
              <a:rPr lang="en-US" altLang="zh-CN" sz="1200" b="1" dirty="0"/>
              <a:t>(using password: YES)</a:t>
            </a:r>
            <a:endParaRPr lang="en-US" altLang="zh-CN" sz="1200" b="1" dirty="0" smtClean="0"/>
          </a:p>
          <a:p>
            <a:r>
              <a:rPr lang="zh-CN" altLang="en-US" dirty="0" smtClean="0"/>
              <a:t>问题分析：</a:t>
            </a:r>
            <a:r>
              <a:rPr lang="en-US" altLang="zh-CN" dirty="0" smtClean="0"/>
              <a:t>task </a:t>
            </a:r>
            <a:r>
              <a:rPr lang="zh-CN" altLang="en-US" dirty="0" smtClean="0"/>
              <a:t>节点在操作关系型数据库时没权限访问数据库。</a:t>
            </a:r>
            <a:endParaRPr lang="en-US" altLang="zh-CN" dirty="0" smtClean="0"/>
          </a:p>
          <a:p>
            <a:r>
              <a:rPr lang="zh-CN" altLang="en-US" dirty="0" smtClean="0"/>
              <a:t>解决方法：</a:t>
            </a:r>
            <a:endParaRPr lang="en-US" altLang="zh-CN" dirty="0" smtClean="0"/>
          </a:p>
          <a:p>
            <a:pPr marL="285750" indent="-285750">
              <a:buFont typeface="Wingdings" panose="05000000000000000000" pitchFamily="2" charset="2"/>
              <a:buChar char="ü"/>
            </a:pPr>
            <a:r>
              <a:rPr lang="zh-CN" altLang="en-US" dirty="0" smtClean="0"/>
              <a:t>在关系型数据库中将集群中所有</a:t>
            </a:r>
            <a:r>
              <a:rPr lang="en-US" altLang="zh-CN" dirty="0" smtClean="0"/>
              <a:t>task</a:t>
            </a:r>
            <a:r>
              <a:rPr lang="zh-CN" altLang="en-US" dirty="0" smtClean="0"/>
              <a:t>节点都赋权。</a:t>
            </a:r>
            <a:endParaRPr lang="en-US" altLang="zh-CN" dirty="0" smtClean="0"/>
          </a:p>
        </p:txBody>
      </p:sp>
    </p:spTree>
    <p:extLst>
      <p:ext uri="{BB962C8B-B14F-4D97-AF65-F5344CB8AC3E}">
        <p14:creationId xmlns:p14="http://schemas.microsoft.com/office/powerpoint/2010/main" val="122182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54352" y="2060848"/>
            <a:ext cx="3563888" cy="646331"/>
          </a:xfrm>
          <a:prstGeom prst="rect">
            <a:avLst/>
          </a:prstGeom>
          <a:noFill/>
        </p:spPr>
        <p:txBody>
          <a:bodyPr wrap="square" rtlCol="0">
            <a:spAutoFit/>
          </a:bodyPr>
          <a:lstStyle/>
          <a:p>
            <a:pPr algn="r"/>
            <a:r>
              <a:rPr lang="zh-CN" altLang="en-US" dirty="0">
                <a:latin typeface="幼圆" panose="02010509060101010101" pitchFamily="49" charset="-122"/>
                <a:ea typeface="幼圆" panose="02010509060101010101" pitchFamily="49" charset="-122"/>
              </a:rPr>
              <a:t>研究院南京中心    </a:t>
            </a:r>
            <a:r>
              <a:rPr lang="zh-CN" altLang="en-US" dirty="0" smtClean="0">
                <a:latin typeface="幼圆" panose="02010509060101010101" pitchFamily="49" charset="-122"/>
                <a:ea typeface="幼圆" panose="02010509060101010101" pitchFamily="49" charset="-122"/>
              </a:rPr>
              <a:t>周小华</a:t>
            </a:r>
            <a:r>
              <a:rPr lang="en-US" altLang="zh-CN" dirty="0">
                <a:latin typeface="幼圆" panose="02010509060101010101" pitchFamily="49" charset="-122"/>
                <a:ea typeface="幼圆" panose="02010509060101010101" pitchFamily="49" charset="-122"/>
              </a:rPr>
              <a:t>zhouxiaohua@jsnewland.com</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52936"/>
            <a:ext cx="9143999" cy="4005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p:cNvSpPr>
          <p:nvPr/>
        </p:nvSpPr>
        <p:spPr bwMode="auto">
          <a:xfrm>
            <a:off x="1259632" y="1270271"/>
            <a:ext cx="5976664" cy="790577"/>
          </a:xfrm>
          <a:prstGeom prst="rect">
            <a:avLst/>
          </a:prstGeom>
          <a:noFill/>
          <a:ln w="9525">
            <a:noFill/>
            <a:miter lim="800000"/>
            <a:headEnd/>
            <a:tailEnd/>
          </a:ln>
          <a:effectLst>
            <a:reflection blurRad="6350" stA="52000" endA="300" endPos="35000" dir="5400000" sy="-100000" algn="bl" rotWithShape="0"/>
          </a:effectLst>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Tx/>
              <a:buFont typeface="Arial" charset="0"/>
              <a:buNone/>
              <a:tabLst/>
              <a:defRPr/>
            </a:pPr>
            <a:r>
              <a:rPr kumimoji="0" lang="zh-CN" altLang="en-US" sz="44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卓越创新、共同进步</a:t>
            </a:r>
            <a:r>
              <a:rPr kumimoji="0" lang="en-US" altLang="zh-CN" sz="44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endParaRPr kumimoji="0" lang="zh-CN" altLang="en-US" sz="4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Flume</a:t>
            </a:r>
            <a:r>
              <a:rPr lang="zh-CN" altLang="en-US" smtClean="0"/>
              <a:t>基本原理</a:t>
            </a:r>
            <a:endParaRPr lang="zh-CN" altLang="en-US" dirty="0"/>
          </a:p>
        </p:txBody>
      </p:sp>
      <p:sp>
        <p:nvSpPr>
          <p:cNvPr id="3" name="矩形 2"/>
          <p:cNvSpPr/>
          <p:nvPr/>
        </p:nvSpPr>
        <p:spPr>
          <a:xfrm>
            <a:off x="395536" y="1124744"/>
            <a:ext cx="8403604" cy="923330"/>
          </a:xfrm>
          <a:prstGeom prst="rect">
            <a:avLst/>
          </a:prstGeom>
        </p:spPr>
        <p:txBody>
          <a:bodyPr wrap="square">
            <a:spAutoFit/>
          </a:bodyPr>
          <a:lstStyle/>
          <a:p>
            <a:r>
              <a:rPr lang="en-US" altLang="zh-CN" smtClean="0"/>
              <a:t>Flume</a:t>
            </a:r>
            <a:r>
              <a:rPr lang="zh-CN" altLang="zh-CN" dirty="0"/>
              <a:t>是一个分布式、可靠、和高可用的海量日志采集、聚合和传输</a:t>
            </a:r>
            <a:r>
              <a:rPr lang="zh-CN" altLang="zh-CN"/>
              <a:t>的</a:t>
            </a:r>
            <a:r>
              <a:rPr lang="zh-CN" altLang="zh-CN" smtClean="0"/>
              <a:t>系统</a:t>
            </a:r>
            <a:r>
              <a:rPr lang="zh-CN" altLang="en-US" smtClean="0"/>
              <a:t>，通常用于海量数据的实施采集和传输，如</a:t>
            </a:r>
            <a:r>
              <a:rPr lang="en-US" altLang="zh-CN" smtClean="0"/>
              <a:t>:</a:t>
            </a:r>
            <a:r>
              <a:rPr lang="zh-CN" altLang="en-US" smtClean="0"/>
              <a:t>海量日志数据</a:t>
            </a:r>
            <a:r>
              <a:rPr lang="zh-CN" altLang="zh-CN" smtClean="0"/>
              <a:t>。</a:t>
            </a:r>
            <a:endParaRPr lang="en-US" altLang="zh-CN" smtClean="0"/>
          </a:p>
          <a:p>
            <a:r>
              <a:rPr lang="zh-CN" altLang="en-US" smtClean="0"/>
              <a:t>目前主要使用</a:t>
            </a:r>
            <a:r>
              <a:rPr lang="en-US" altLang="zh-CN" smtClean="0"/>
              <a:t>Flume-NG</a:t>
            </a:r>
            <a:r>
              <a:rPr lang="zh-CN" altLang="en-US" smtClean="0"/>
              <a:t>版本。</a:t>
            </a:r>
            <a:endParaRPr lang="zh-CN" altLang="en-US" dirty="0"/>
          </a:p>
        </p:txBody>
      </p:sp>
      <p:sp>
        <p:nvSpPr>
          <p:cNvPr id="6" name="TextBox 5"/>
          <p:cNvSpPr txBox="1"/>
          <p:nvPr/>
        </p:nvSpPr>
        <p:spPr>
          <a:xfrm>
            <a:off x="395536" y="2175822"/>
            <a:ext cx="6336704" cy="4493538"/>
          </a:xfrm>
          <a:prstGeom prst="rect">
            <a:avLst/>
          </a:prstGeom>
          <a:noFill/>
        </p:spPr>
        <p:txBody>
          <a:bodyPr wrap="square" rtlCol="0">
            <a:spAutoFit/>
          </a:bodyPr>
          <a:lstStyle/>
          <a:p>
            <a:r>
              <a:rPr lang="en-US" altLang="zh-CN" sz="1600" smtClean="0"/>
              <a:t>Flume</a:t>
            </a:r>
            <a:r>
              <a:rPr lang="zh-CN" altLang="zh-CN" sz="1600" smtClean="0"/>
              <a:t>架构</a:t>
            </a:r>
            <a:r>
              <a:rPr lang="zh-CN" altLang="en-US" sz="1600" smtClean="0"/>
              <a:t>中的</a:t>
            </a:r>
            <a:r>
              <a:rPr lang="zh-CN" altLang="zh-CN" sz="1600" smtClean="0"/>
              <a:t>几个</a:t>
            </a:r>
            <a:r>
              <a:rPr lang="zh-CN" altLang="en-US" sz="1600" smtClean="0"/>
              <a:t>主要</a:t>
            </a:r>
            <a:r>
              <a:rPr lang="zh-CN" altLang="zh-CN" sz="1600" smtClean="0"/>
              <a:t>概念</a:t>
            </a:r>
            <a:r>
              <a:rPr lang="zh-CN" altLang="zh-CN" sz="1600" dirty="0" smtClean="0"/>
              <a:t>：</a:t>
            </a:r>
            <a:endParaRPr lang="zh-CN" altLang="zh-CN" sz="1600" dirty="0"/>
          </a:p>
          <a:p>
            <a:pPr marL="285750" indent="-285750">
              <a:lnSpc>
                <a:spcPct val="150000"/>
              </a:lnSpc>
              <a:buFont typeface="Wingdings" panose="05000000000000000000" pitchFamily="2" charset="2"/>
              <a:buChar char="Ø"/>
            </a:pPr>
            <a:r>
              <a:rPr lang="en-US" altLang="zh-CN" dirty="0"/>
              <a:t>Event</a:t>
            </a:r>
            <a:r>
              <a:rPr lang="zh-CN" altLang="zh-CN" dirty="0"/>
              <a:t>：一个数据</a:t>
            </a:r>
            <a:r>
              <a:rPr lang="zh-CN" altLang="zh-CN"/>
              <a:t>单元</a:t>
            </a:r>
            <a:r>
              <a:rPr lang="zh-CN" altLang="zh-CN" smtClean="0"/>
              <a:t>，</a:t>
            </a:r>
            <a:r>
              <a:rPr lang="zh-CN" altLang="en-US" smtClean="0"/>
              <a:t>要传递的消息数据</a:t>
            </a:r>
            <a:r>
              <a:rPr lang="zh-CN" altLang="en-US"/>
              <a:t>。</a:t>
            </a:r>
            <a:endParaRPr lang="en-US" altLang="zh-CN" dirty="0" smtClean="0"/>
          </a:p>
          <a:p>
            <a:pPr marL="285750" indent="-285750">
              <a:lnSpc>
                <a:spcPct val="150000"/>
              </a:lnSpc>
              <a:buFont typeface="Wingdings" panose="05000000000000000000" pitchFamily="2" charset="2"/>
              <a:buChar char="Ø"/>
            </a:pPr>
            <a:r>
              <a:rPr lang="en-US" altLang="zh-CN" smtClean="0"/>
              <a:t>Client</a:t>
            </a:r>
            <a:r>
              <a:rPr lang="zh-CN" altLang="zh-CN" dirty="0"/>
              <a:t>：操作位于源点处的</a:t>
            </a:r>
            <a:r>
              <a:rPr lang="en-US" altLang="zh-CN" dirty="0"/>
              <a:t>Event</a:t>
            </a:r>
            <a:r>
              <a:rPr lang="zh-CN" altLang="zh-CN" dirty="0"/>
              <a:t>，将其发送到</a:t>
            </a:r>
            <a:r>
              <a:rPr lang="en-US" altLang="zh-CN" dirty="0"/>
              <a:t>Flume Agent</a:t>
            </a:r>
            <a:endParaRPr lang="zh-CN" altLang="zh-CN" dirty="0"/>
          </a:p>
          <a:p>
            <a:pPr marL="285750" indent="-285750">
              <a:lnSpc>
                <a:spcPct val="150000"/>
              </a:lnSpc>
              <a:buFont typeface="Wingdings" panose="05000000000000000000" pitchFamily="2" charset="2"/>
              <a:buChar char="Ø"/>
            </a:pPr>
            <a:r>
              <a:rPr lang="en-US" altLang="zh-CN" dirty="0"/>
              <a:t>Agent</a:t>
            </a:r>
            <a:r>
              <a:rPr lang="zh-CN" altLang="zh-CN" dirty="0"/>
              <a:t>：一个独立的</a:t>
            </a:r>
            <a:r>
              <a:rPr lang="en-US" altLang="zh-CN" dirty="0"/>
              <a:t>Flume</a:t>
            </a:r>
            <a:r>
              <a:rPr lang="zh-CN" altLang="zh-CN" dirty="0"/>
              <a:t>进程</a:t>
            </a:r>
            <a:r>
              <a:rPr lang="zh-CN" altLang="zh-CN"/>
              <a:t>，</a:t>
            </a:r>
            <a:r>
              <a:rPr lang="zh-CN" altLang="zh-CN" smtClean="0"/>
              <a:t>包含</a:t>
            </a:r>
            <a:r>
              <a:rPr lang="zh-CN" altLang="en-US" smtClean="0"/>
              <a:t>三个</a:t>
            </a:r>
            <a:r>
              <a:rPr lang="zh-CN" altLang="zh-CN" smtClean="0"/>
              <a:t>组件</a:t>
            </a:r>
            <a:r>
              <a:rPr lang="en-US" altLang="zh-CN" dirty="0"/>
              <a:t>Source</a:t>
            </a:r>
            <a:r>
              <a:rPr lang="zh-CN" altLang="zh-CN" dirty="0"/>
              <a:t>、</a:t>
            </a:r>
            <a:r>
              <a:rPr lang="en-US" altLang="zh-CN" dirty="0"/>
              <a:t>Channel</a:t>
            </a:r>
            <a:r>
              <a:rPr lang="zh-CN" altLang="zh-CN"/>
              <a:t>、</a:t>
            </a:r>
            <a:r>
              <a:rPr lang="en-US" altLang="zh-CN" smtClean="0"/>
              <a:t>Sink</a:t>
            </a:r>
            <a:endParaRPr lang="zh-CN" altLang="zh-CN" dirty="0"/>
          </a:p>
          <a:p>
            <a:pPr marL="800100" lvl="1" indent="-342900">
              <a:lnSpc>
                <a:spcPct val="150000"/>
              </a:lnSpc>
              <a:buFont typeface="Wingdings" panose="05000000000000000000" pitchFamily="2" charset="2"/>
              <a:buChar char="ü"/>
            </a:pPr>
            <a:r>
              <a:rPr lang="en-US" altLang="zh-CN" dirty="0"/>
              <a:t>Source</a:t>
            </a:r>
            <a:r>
              <a:rPr lang="zh-CN" altLang="zh-CN" dirty="0"/>
              <a:t>：用来消费传递到该组件的</a:t>
            </a:r>
            <a:r>
              <a:rPr lang="en-US" altLang="zh-CN" dirty="0"/>
              <a:t>Event</a:t>
            </a:r>
            <a:endParaRPr lang="zh-CN" altLang="zh-CN" dirty="0"/>
          </a:p>
          <a:p>
            <a:pPr marL="800100" lvl="1" indent="-342900">
              <a:lnSpc>
                <a:spcPct val="150000"/>
              </a:lnSpc>
              <a:buFont typeface="Wingdings" panose="05000000000000000000" pitchFamily="2" charset="2"/>
              <a:buChar char="ü"/>
            </a:pPr>
            <a:r>
              <a:rPr lang="en-US" altLang="zh-CN" dirty="0"/>
              <a:t>Channel</a:t>
            </a:r>
            <a:r>
              <a:rPr lang="zh-CN" altLang="zh-CN" dirty="0"/>
              <a:t>：中转</a:t>
            </a:r>
            <a:r>
              <a:rPr lang="en-US" altLang="zh-CN" dirty="0"/>
              <a:t>Event</a:t>
            </a:r>
            <a:r>
              <a:rPr lang="zh-CN" altLang="zh-CN" dirty="0"/>
              <a:t>的一个临时存储，保存有</a:t>
            </a:r>
            <a:r>
              <a:rPr lang="en-US" altLang="zh-CN" dirty="0"/>
              <a:t>Source</a:t>
            </a:r>
            <a:r>
              <a:rPr lang="zh-CN" altLang="zh-CN" dirty="0"/>
              <a:t>组件传递过来的</a:t>
            </a:r>
            <a:r>
              <a:rPr lang="en-US" altLang="zh-CN" dirty="0"/>
              <a:t>Event</a:t>
            </a:r>
            <a:endParaRPr lang="zh-CN" altLang="zh-CN" dirty="0"/>
          </a:p>
          <a:p>
            <a:pPr marL="800100" lvl="1" indent="-342900">
              <a:lnSpc>
                <a:spcPct val="150000"/>
              </a:lnSpc>
              <a:buFont typeface="Wingdings" panose="05000000000000000000" pitchFamily="2" charset="2"/>
              <a:buChar char="ü"/>
            </a:pPr>
            <a:r>
              <a:rPr lang="en-US" altLang="zh-CN" dirty="0"/>
              <a:t>Sink</a:t>
            </a:r>
            <a:r>
              <a:rPr lang="zh-CN" altLang="zh-CN" dirty="0"/>
              <a:t>：从</a:t>
            </a:r>
            <a:r>
              <a:rPr lang="en-US" altLang="zh-CN" dirty="0"/>
              <a:t>Channel</a:t>
            </a:r>
            <a:r>
              <a:rPr lang="zh-CN" altLang="zh-CN" dirty="0"/>
              <a:t>中读取并移除</a:t>
            </a:r>
            <a:r>
              <a:rPr lang="en-US" altLang="zh-CN" dirty="0"/>
              <a:t>Event</a:t>
            </a:r>
            <a:r>
              <a:rPr lang="zh-CN" altLang="zh-CN" dirty="0"/>
              <a:t>，将</a:t>
            </a:r>
            <a:r>
              <a:rPr lang="en-US" altLang="zh-CN" dirty="0"/>
              <a:t>Event</a:t>
            </a:r>
            <a:r>
              <a:rPr lang="zh-CN" altLang="zh-CN" dirty="0"/>
              <a:t>传递到</a:t>
            </a:r>
            <a:r>
              <a:rPr lang="en-US" altLang="zh-CN" dirty="0"/>
              <a:t>Flow Pipeline</a:t>
            </a:r>
            <a:r>
              <a:rPr lang="zh-CN" altLang="zh-CN" dirty="0"/>
              <a:t>中的下一个</a:t>
            </a:r>
            <a:r>
              <a:rPr lang="en-US" altLang="zh-CN" dirty="0"/>
              <a:t>Agent</a:t>
            </a:r>
            <a:r>
              <a:rPr lang="zh-CN" altLang="zh-CN" dirty="0"/>
              <a:t>（如果有的话</a:t>
            </a:r>
            <a:r>
              <a:rPr lang="zh-CN" altLang="zh-CN" dirty="0" smtClean="0"/>
              <a:t>）</a:t>
            </a:r>
            <a:endParaRPr lang="zh-CN" altLang="zh-CN" dirty="0"/>
          </a:p>
        </p:txBody>
      </p:sp>
      <p:pic>
        <p:nvPicPr>
          <p:cNvPr id="5" name="图片 4" descr="Agent component diagram"/>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916832"/>
            <a:ext cx="3219028" cy="1152128"/>
          </a:xfrm>
          <a:prstGeom prst="rect">
            <a:avLst/>
          </a:prstGeom>
          <a:noFill/>
          <a:ln>
            <a:noFill/>
          </a:ln>
        </p:spPr>
      </p:pic>
    </p:spTree>
    <p:extLst>
      <p:ext uri="{BB962C8B-B14F-4D97-AF65-F5344CB8AC3E}">
        <p14:creationId xmlns:p14="http://schemas.microsoft.com/office/powerpoint/2010/main" val="2612793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Flume</a:t>
            </a:r>
            <a:r>
              <a:rPr lang="zh-CN" altLang="en-US" smtClean="0"/>
              <a:t>基本原理</a:t>
            </a:r>
            <a:r>
              <a:rPr lang="en-US" altLang="zh-CN" smtClean="0"/>
              <a:t>-</a:t>
            </a:r>
            <a:r>
              <a:rPr lang="zh-CN" altLang="en-US" smtClean="0"/>
              <a:t>使用模式</a:t>
            </a:r>
            <a:endParaRPr lang="zh-CN" altLang="en-US" dirty="0"/>
          </a:p>
        </p:txBody>
      </p:sp>
      <p:pic>
        <p:nvPicPr>
          <p:cNvPr id="3" name="图片 2" descr="Two agents communicating over Avro RPC"/>
          <p:cNvPicPr/>
          <p:nvPr/>
        </p:nvPicPr>
        <p:blipFill>
          <a:blip r:embed="rId2">
            <a:extLst>
              <a:ext uri="{28A0092B-C50C-407E-A947-70E740481C1C}">
                <a14:useLocalDpi xmlns:a14="http://schemas.microsoft.com/office/drawing/2010/main" val="0"/>
              </a:ext>
            </a:extLst>
          </a:blip>
          <a:srcRect/>
          <a:stretch>
            <a:fillRect/>
          </a:stretch>
        </p:blipFill>
        <p:spPr bwMode="auto">
          <a:xfrm>
            <a:off x="3478907" y="5318204"/>
            <a:ext cx="5274310" cy="1043305"/>
          </a:xfrm>
          <a:prstGeom prst="rect">
            <a:avLst/>
          </a:prstGeom>
          <a:noFill/>
          <a:ln>
            <a:noFill/>
          </a:ln>
        </p:spPr>
      </p:pic>
      <p:pic>
        <p:nvPicPr>
          <p:cNvPr id="4" name="图片 3" descr="A fan-in flow using Avro RPC to consolidate events in one place"/>
          <p:cNvPicPr/>
          <p:nvPr/>
        </p:nvPicPr>
        <p:blipFill>
          <a:blip r:embed="rId3">
            <a:extLst>
              <a:ext uri="{28A0092B-C50C-407E-A947-70E740481C1C}">
                <a14:useLocalDpi xmlns:a14="http://schemas.microsoft.com/office/drawing/2010/main" val="0"/>
              </a:ext>
            </a:extLst>
          </a:blip>
          <a:srcRect/>
          <a:stretch>
            <a:fillRect/>
          </a:stretch>
        </p:blipFill>
        <p:spPr bwMode="auto">
          <a:xfrm>
            <a:off x="179512" y="2420888"/>
            <a:ext cx="4824536" cy="3240360"/>
          </a:xfrm>
          <a:prstGeom prst="rect">
            <a:avLst/>
          </a:prstGeom>
          <a:noFill/>
          <a:ln>
            <a:noFill/>
          </a:ln>
        </p:spPr>
      </p:pic>
      <p:pic>
        <p:nvPicPr>
          <p:cNvPr id="5" name="图片 4" descr="A fan-out flow using a (multiplexing) channel selector"/>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052737"/>
            <a:ext cx="5018440" cy="2808312"/>
          </a:xfrm>
          <a:prstGeom prst="rect">
            <a:avLst/>
          </a:prstGeom>
          <a:noFill/>
          <a:ln>
            <a:noFill/>
          </a:ln>
        </p:spPr>
      </p:pic>
      <p:sp>
        <p:nvSpPr>
          <p:cNvPr id="6" name="TextBox 5"/>
          <p:cNvSpPr txBox="1"/>
          <p:nvPr/>
        </p:nvSpPr>
        <p:spPr>
          <a:xfrm>
            <a:off x="6804101" y="4041068"/>
            <a:ext cx="1992853" cy="369332"/>
          </a:xfrm>
          <a:prstGeom prst="rect">
            <a:avLst/>
          </a:prstGeom>
          <a:noFill/>
        </p:spPr>
        <p:txBody>
          <a:bodyPr wrap="none" rtlCol="0">
            <a:spAutoFit/>
          </a:bodyPr>
          <a:lstStyle/>
          <a:p>
            <a:r>
              <a:rPr lang="en-US" altLang="zh-CN" smtClean="0"/>
              <a:t>3.</a:t>
            </a:r>
            <a:r>
              <a:rPr lang="zh-CN" altLang="en-US" smtClean="0"/>
              <a:t>多</a:t>
            </a:r>
            <a:r>
              <a:rPr lang="zh-CN" altLang="en-US" dirty="0" smtClean="0"/>
              <a:t>路数据流模型</a:t>
            </a:r>
            <a:endParaRPr lang="zh-CN" altLang="en-US" dirty="0"/>
          </a:p>
        </p:txBody>
      </p:sp>
      <p:cxnSp>
        <p:nvCxnSpPr>
          <p:cNvPr id="11" name="肘形连接符 10"/>
          <p:cNvCxnSpPr/>
          <p:nvPr/>
        </p:nvCxnSpPr>
        <p:spPr>
          <a:xfrm rot="16200000" flipH="1">
            <a:off x="2940687" y="1590955"/>
            <a:ext cx="3825716" cy="2749277"/>
          </a:xfrm>
          <a:prstGeom prst="bentConnector3">
            <a:avLst>
              <a:gd name="adj1" fmla="val 43029"/>
            </a:avLst>
          </a:prstGeom>
          <a:ln w="381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28184" y="4878452"/>
            <a:ext cx="259228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228184" y="4878452"/>
            <a:ext cx="0" cy="35074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3347864" y="5229200"/>
            <a:ext cx="2880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347864" y="5229200"/>
            <a:ext cx="0" cy="136815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63888" y="6444044"/>
            <a:ext cx="4316010" cy="369332"/>
          </a:xfrm>
          <a:prstGeom prst="rect">
            <a:avLst/>
          </a:prstGeom>
          <a:noFill/>
        </p:spPr>
        <p:txBody>
          <a:bodyPr wrap="square" rtlCol="0">
            <a:spAutoFit/>
          </a:bodyPr>
          <a:lstStyle>
            <a:defPPr>
              <a:defRPr lang="zh-CN"/>
            </a:defPPr>
          </a:lstStyle>
          <a:p>
            <a:pPr lvl="2"/>
            <a:r>
              <a:rPr lang="en-US" altLang="zh-CN" smtClean="0"/>
              <a:t>4.</a:t>
            </a:r>
            <a:r>
              <a:rPr lang="zh-CN" altLang="zh-CN" smtClean="0"/>
              <a:t>多</a:t>
            </a:r>
            <a:r>
              <a:rPr lang="en-US" altLang="zh-CN" dirty="0"/>
              <a:t> Agent </a:t>
            </a:r>
            <a:r>
              <a:rPr lang="zh-CN" altLang="zh-CN" dirty="0"/>
              <a:t>串行传输数据流模型</a:t>
            </a:r>
          </a:p>
        </p:txBody>
      </p:sp>
      <p:pic>
        <p:nvPicPr>
          <p:cNvPr id="25" name="图片 24" descr="Agent component diagram"/>
          <p:cNvPicPr/>
          <p:nvPr/>
        </p:nvPicPr>
        <p:blipFill>
          <a:blip r:embed="rId5">
            <a:extLst>
              <a:ext uri="{28A0092B-C50C-407E-A947-70E740481C1C}">
                <a14:useLocalDpi xmlns:a14="http://schemas.microsoft.com/office/drawing/2010/main" val="0"/>
              </a:ext>
            </a:extLst>
          </a:blip>
          <a:srcRect/>
          <a:stretch>
            <a:fillRect/>
          </a:stretch>
        </p:blipFill>
        <p:spPr bwMode="auto">
          <a:xfrm>
            <a:off x="56828" y="1052736"/>
            <a:ext cx="3219028" cy="1152128"/>
          </a:xfrm>
          <a:prstGeom prst="rect">
            <a:avLst/>
          </a:prstGeom>
          <a:noFill/>
          <a:ln>
            <a:noFill/>
          </a:ln>
        </p:spPr>
      </p:pic>
      <p:sp>
        <p:nvSpPr>
          <p:cNvPr id="26" name="TextBox 25"/>
          <p:cNvSpPr txBox="1"/>
          <p:nvPr/>
        </p:nvSpPr>
        <p:spPr>
          <a:xfrm>
            <a:off x="698694" y="1920513"/>
            <a:ext cx="2122697" cy="338554"/>
          </a:xfrm>
          <a:prstGeom prst="rect">
            <a:avLst/>
          </a:prstGeom>
          <a:noFill/>
        </p:spPr>
        <p:txBody>
          <a:bodyPr wrap="none" rtlCol="0">
            <a:spAutoFit/>
          </a:bodyPr>
          <a:lstStyle>
            <a:defPPr>
              <a:defRPr lang="zh-CN"/>
            </a:defPPr>
          </a:lstStyle>
          <a:p>
            <a:r>
              <a:rPr lang="en-US" altLang="zh-CN" sz="1600" smtClean="0"/>
              <a:t>1.</a:t>
            </a:r>
            <a:r>
              <a:rPr lang="zh-CN" altLang="en-US" sz="1600" smtClean="0"/>
              <a:t>单</a:t>
            </a:r>
            <a:r>
              <a:rPr lang="en-US" altLang="zh-CN" sz="1600" dirty="0"/>
              <a:t>Agent</a:t>
            </a:r>
            <a:r>
              <a:rPr lang="zh-CN" altLang="en-US" sz="1600" dirty="0"/>
              <a:t>数据流模型</a:t>
            </a:r>
          </a:p>
        </p:txBody>
      </p:sp>
      <p:cxnSp>
        <p:nvCxnSpPr>
          <p:cNvPr id="28" name="直接连接符 27"/>
          <p:cNvCxnSpPr/>
          <p:nvPr/>
        </p:nvCxnSpPr>
        <p:spPr>
          <a:xfrm flipH="1">
            <a:off x="251520" y="2289845"/>
            <a:ext cx="322738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0182" y="6055766"/>
            <a:ext cx="1992853" cy="369332"/>
          </a:xfrm>
          <a:prstGeom prst="rect">
            <a:avLst/>
          </a:prstGeom>
          <a:noFill/>
        </p:spPr>
        <p:txBody>
          <a:bodyPr wrap="none" rtlCol="0">
            <a:spAutoFit/>
          </a:bodyPr>
          <a:lstStyle/>
          <a:p>
            <a:r>
              <a:rPr lang="en-US" altLang="zh-CN" smtClean="0"/>
              <a:t>2.</a:t>
            </a:r>
            <a:r>
              <a:rPr lang="zh-CN" altLang="en-US" smtClean="0"/>
              <a:t>收集</a:t>
            </a:r>
            <a:r>
              <a:rPr lang="zh-CN" altLang="en-US" dirty="0" smtClean="0"/>
              <a:t>数据流模型</a:t>
            </a:r>
            <a:endParaRPr lang="zh-CN" altLang="en-US" dirty="0"/>
          </a:p>
        </p:txBody>
      </p:sp>
    </p:spTree>
    <p:extLst>
      <p:ext uri="{BB962C8B-B14F-4D97-AF65-F5344CB8AC3E}">
        <p14:creationId xmlns:p14="http://schemas.microsoft.com/office/powerpoint/2010/main" val="216717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Flume</a:t>
            </a:r>
            <a:r>
              <a:rPr lang="zh-CN" altLang="en-US" dirty="0" smtClean="0"/>
              <a:t>基本原理</a:t>
            </a:r>
            <a:r>
              <a:rPr lang="en-US" altLang="zh-CN" dirty="0" smtClean="0"/>
              <a:t>:</a:t>
            </a:r>
            <a:r>
              <a:rPr lang="zh-CN" altLang="en-US" dirty="0" smtClean="0"/>
              <a:t>可靠性</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flume-load-balance-agents"/>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708920"/>
            <a:ext cx="5292080" cy="3528392"/>
          </a:xfrm>
          <a:prstGeom prst="rect">
            <a:avLst/>
          </a:prstGeom>
          <a:noFill/>
          <a:ln>
            <a:noFill/>
          </a:ln>
        </p:spPr>
      </p:pic>
      <p:graphicFrame>
        <p:nvGraphicFramePr>
          <p:cNvPr id="4" name="对象 3"/>
          <p:cNvGraphicFramePr>
            <a:graphicFrameLocks noChangeAspect="1"/>
          </p:cNvGraphicFramePr>
          <p:nvPr>
            <p:extLst>
              <p:ext uri="{D42A27DB-BD31-4B8C-83A1-F6EECF244321}">
                <p14:modId xmlns:p14="http://schemas.microsoft.com/office/powerpoint/2010/main" val="2370084548"/>
              </p:ext>
            </p:extLst>
          </p:nvPr>
        </p:nvGraphicFramePr>
        <p:xfrm>
          <a:off x="170454" y="1052736"/>
          <a:ext cx="5616624" cy="1944216"/>
        </p:xfrm>
        <a:graphic>
          <a:graphicData uri="http://schemas.openxmlformats.org/presentationml/2006/ole">
            <mc:AlternateContent xmlns:mc="http://schemas.openxmlformats.org/markup-compatibility/2006">
              <mc:Choice xmlns:v="urn:schemas-microsoft-com:vml" Requires="v">
                <p:oleObj spid="_x0000_s11432" name="Visio" r:id="rId4" imgW="7988917" imgH="1880038" progId="Visio.Drawing.11">
                  <p:embed/>
                </p:oleObj>
              </mc:Choice>
              <mc:Fallback>
                <p:oleObj name="Visio" r:id="rId4" imgW="7988917" imgH="188003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54" y="1052736"/>
                        <a:ext cx="5616624" cy="1944216"/>
                      </a:xfrm>
                      <a:prstGeom prst="rect">
                        <a:avLst/>
                      </a:prstGeom>
                      <a:noFill/>
                    </p:spPr>
                  </p:pic>
                </p:oleObj>
              </mc:Fallback>
            </mc:AlternateContent>
          </a:graphicData>
        </a:graphic>
      </p:graphicFrame>
      <p:sp>
        <p:nvSpPr>
          <p:cNvPr id="9" name="TextBox 8"/>
          <p:cNvSpPr txBox="1"/>
          <p:nvPr/>
        </p:nvSpPr>
        <p:spPr>
          <a:xfrm>
            <a:off x="2699792" y="2996952"/>
            <a:ext cx="1107996" cy="369332"/>
          </a:xfrm>
          <a:prstGeom prst="rect">
            <a:avLst/>
          </a:prstGeom>
          <a:noFill/>
        </p:spPr>
        <p:txBody>
          <a:bodyPr wrap="none" rtlCol="0">
            <a:spAutoFit/>
          </a:bodyPr>
          <a:lstStyle/>
          <a:p>
            <a:r>
              <a:rPr lang="zh-CN" altLang="en-US" dirty="0" smtClean="0"/>
              <a:t>故障迁移</a:t>
            </a:r>
            <a:endParaRPr lang="zh-CN" altLang="en-US" dirty="0"/>
          </a:p>
        </p:txBody>
      </p:sp>
      <p:cxnSp>
        <p:nvCxnSpPr>
          <p:cNvPr id="11" name="直接连接符 10"/>
          <p:cNvCxnSpPr/>
          <p:nvPr/>
        </p:nvCxnSpPr>
        <p:spPr>
          <a:xfrm flipH="1">
            <a:off x="201578" y="3429000"/>
            <a:ext cx="357833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20188" y="5949280"/>
            <a:ext cx="1107996" cy="369332"/>
          </a:xfrm>
          <a:prstGeom prst="rect">
            <a:avLst/>
          </a:prstGeom>
          <a:noFill/>
        </p:spPr>
        <p:txBody>
          <a:bodyPr wrap="none" rtlCol="0">
            <a:spAutoFit/>
          </a:bodyPr>
          <a:lstStyle/>
          <a:p>
            <a:r>
              <a:rPr lang="zh-CN" altLang="en-US" dirty="0" smtClean="0"/>
              <a:t>负载均衡</a:t>
            </a:r>
            <a:endParaRPr lang="zh-CN" altLang="en-US" dirty="0"/>
          </a:p>
        </p:txBody>
      </p:sp>
      <p:pic>
        <p:nvPicPr>
          <p:cNvPr id="2064" name="Picture 16" descr="http://www.aboutyun.com/data/attachment/forum/201405/25/125028pcjjjji65uj5rnb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58" y="3609020"/>
            <a:ext cx="3537444" cy="234026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接连接符 16"/>
          <p:cNvCxnSpPr/>
          <p:nvPr/>
        </p:nvCxnSpPr>
        <p:spPr>
          <a:xfrm>
            <a:off x="3779912" y="3429000"/>
            <a:ext cx="0" cy="2808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07788" y="3429000"/>
            <a:ext cx="242039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228184" y="1187460"/>
            <a:ext cx="0" cy="22415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03385" y="6052646"/>
            <a:ext cx="877163" cy="369332"/>
          </a:xfrm>
          <a:prstGeom prst="rect">
            <a:avLst/>
          </a:prstGeom>
          <a:noFill/>
        </p:spPr>
        <p:txBody>
          <a:bodyPr wrap="none" rtlCol="0">
            <a:spAutoFit/>
          </a:bodyPr>
          <a:lstStyle/>
          <a:p>
            <a:r>
              <a:rPr lang="zh-CN" altLang="en-US" dirty="0" smtClean="0"/>
              <a:t>可靠性</a:t>
            </a:r>
            <a:endParaRPr lang="zh-CN" altLang="en-US" dirty="0"/>
          </a:p>
        </p:txBody>
      </p:sp>
      <p:sp>
        <p:nvSpPr>
          <p:cNvPr id="6" name="TextBox 5"/>
          <p:cNvSpPr txBox="1"/>
          <p:nvPr/>
        </p:nvSpPr>
        <p:spPr>
          <a:xfrm>
            <a:off x="6372200" y="1052736"/>
            <a:ext cx="2448272"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使用</a:t>
            </a:r>
            <a:r>
              <a:rPr lang="zh-CN" altLang="en-US" dirty="0"/>
              <a:t>基于事务的数据传递方式来保证事件传递的</a:t>
            </a:r>
            <a:r>
              <a:rPr lang="zh-CN" altLang="en-US" dirty="0" smtClean="0"/>
              <a:t>可靠性。</a:t>
            </a:r>
            <a:endParaRPr lang="en-US" altLang="zh-CN" dirty="0" smtClean="0"/>
          </a:p>
          <a:p>
            <a:pPr marL="285750" indent="-285750">
              <a:buFont typeface="Wingdings" panose="05000000000000000000" pitchFamily="2" charset="2"/>
              <a:buChar char="ü"/>
            </a:pPr>
            <a:r>
              <a:rPr lang="en-US" altLang="zh-CN" dirty="0"/>
              <a:t>Sink</a:t>
            </a:r>
            <a:r>
              <a:rPr lang="zh-CN" altLang="en-US" dirty="0"/>
              <a:t>的分组配置实现故障迁移和负载均衡</a:t>
            </a:r>
          </a:p>
        </p:txBody>
      </p:sp>
    </p:spTree>
    <p:extLst>
      <p:ext uri="{BB962C8B-B14F-4D97-AF65-F5344CB8AC3E}">
        <p14:creationId xmlns:p14="http://schemas.microsoft.com/office/powerpoint/2010/main" val="819059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6013" y="333375"/>
            <a:ext cx="7272337" cy="647700"/>
          </a:xfrm>
        </p:spPr>
        <p:txBody>
          <a:bodyPr>
            <a:normAutofit/>
          </a:bodyPr>
          <a:lstStyle/>
          <a:p>
            <a:pPr eaLnBrk="1" hangingPunct="1"/>
            <a:r>
              <a:rPr lang="zh-CN" altLang="en-US" b="1" dirty="0" smtClean="0"/>
              <a:t>目录</a:t>
            </a:r>
            <a:endParaRPr lang="en-US" altLang="zh-CN" b="1" dirty="0" smtClean="0"/>
          </a:p>
        </p:txBody>
      </p:sp>
      <p:pic>
        <p:nvPicPr>
          <p:cNvPr id="5123" name="Picture 4" descr="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4438" y="1844675"/>
            <a:ext cx="936625" cy="4464050"/>
          </a:xfrm>
          <a:prstGeom prst="rect">
            <a:avLst/>
          </a:prstGeom>
          <a:noFill/>
          <a:ln w="9525">
            <a:noFill/>
            <a:miter lim="800000"/>
            <a:headEnd/>
            <a:tailEnd/>
          </a:ln>
        </p:spPr>
      </p:pic>
      <p:sp>
        <p:nvSpPr>
          <p:cNvPr id="257034" name="Line 10"/>
          <p:cNvSpPr>
            <a:spLocks noChangeShapeType="1"/>
          </p:cNvSpPr>
          <p:nvPr/>
        </p:nvSpPr>
        <p:spPr bwMode="auto">
          <a:xfrm>
            <a:off x="2339975" y="1484313"/>
            <a:ext cx="6192838" cy="0"/>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257035" name="Line 11"/>
          <p:cNvSpPr>
            <a:spLocks noChangeShapeType="1"/>
          </p:cNvSpPr>
          <p:nvPr/>
        </p:nvSpPr>
        <p:spPr bwMode="auto">
          <a:xfrm>
            <a:off x="2339975" y="1196975"/>
            <a:ext cx="0" cy="4968875"/>
          </a:xfrm>
          <a:prstGeom prst="line">
            <a:avLst/>
          </a:prstGeom>
          <a:noFill/>
          <a:ln w="9525">
            <a:solidFill>
              <a:schemeClr val="bg2"/>
            </a:solidFill>
            <a:round/>
            <a:headEnd/>
            <a:tailEnd/>
          </a:ln>
          <a:effectLst>
            <a:outerShdw dist="35921" dir="2700000" algn="ctr" rotWithShape="0">
              <a:schemeClr val="bg2">
                <a:alpha val="50000"/>
              </a:schemeClr>
            </a:outerShdw>
          </a:effectLst>
        </p:spPr>
        <p:txBody>
          <a:bodyPr wrap="none" anchor="ctr"/>
          <a:lstStyle/>
          <a:p>
            <a:pPr>
              <a:spcBef>
                <a:spcPct val="50000"/>
              </a:spcBef>
              <a:buFont typeface="宋体" pitchFamily="2" charset="-122"/>
              <a:buNone/>
              <a:defRPr/>
            </a:pPr>
            <a:endParaRPr lang="zh-CN" altLang="en-US" sz="1600">
              <a:ea typeface="楷体_GB2312" pitchFamily="49" charset="-122"/>
            </a:endParaRPr>
          </a:p>
        </p:txBody>
      </p:sp>
      <p:sp>
        <p:nvSpPr>
          <p:cNvPr id="5126" name="Rectangle 14"/>
          <p:cNvSpPr>
            <a:spLocks noChangeArrowheads="1"/>
          </p:cNvSpPr>
          <p:nvPr/>
        </p:nvSpPr>
        <p:spPr bwMode="auto">
          <a:xfrm>
            <a:off x="3205683" y="2852738"/>
            <a:ext cx="5038725" cy="576262"/>
          </a:xfrm>
          <a:prstGeom prst="rect">
            <a:avLst/>
          </a:prstGeom>
          <a:solidFill>
            <a:srgbClr val="00B0F0"/>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a:t>Flume</a:t>
            </a:r>
            <a:r>
              <a:rPr lang="zh-CN" altLang="en-US" sz="2400" smtClean="0"/>
              <a:t>配置方法</a:t>
            </a:r>
            <a:endParaRPr lang="zh-CN" altLang="en-US" sz="2400" dirty="0"/>
          </a:p>
        </p:txBody>
      </p:sp>
      <p:sp>
        <p:nvSpPr>
          <p:cNvPr id="5127" name="Rectangle 16"/>
          <p:cNvSpPr>
            <a:spLocks noChangeArrowheads="1"/>
          </p:cNvSpPr>
          <p:nvPr/>
        </p:nvSpPr>
        <p:spPr bwMode="auto">
          <a:xfrm>
            <a:off x="3203575" y="3716834"/>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dirty="0"/>
              <a:t>Flume</a:t>
            </a:r>
            <a:r>
              <a:rPr lang="zh-CN" altLang="en-US" sz="2400" dirty="0"/>
              <a:t>关键参数</a:t>
            </a:r>
            <a:r>
              <a:rPr lang="zh-CN" altLang="en-US" sz="2400" dirty="0" smtClean="0"/>
              <a:t>说明</a:t>
            </a:r>
            <a:endParaRPr lang="zh-CN" altLang="en-US" sz="2400" dirty="0"/>
          </a:p>
        </p:txBody>
      </p:sp>
      <p:pic>
        <p:nvPicPr>
          <p:cNvPr id="5130" name="Picture 16" descr="news_company_1"/>
          <p:cNvPicPr>
            <a:picLocks noChangeAspect="1" noChangeArrowheads="1"/>
          </p:cNvPicPr>
          <p:nvPr/>
        </p:nvPicPr>
        <p:blipFill>
          <a:blip r:embed="rId4" cstate="print"/>
          <a:srcRect/>
          <a:stretch>
            <a:fillRect/>
          </a:stretch>
        </p:blipFill>
        <p:spPr bwMode="auto">
          <a:xfrm>
            <a:off x="179388" y="1844675"/>
            <a:ext cx="2093912" cy="1111250"/>
          </a:xfrm>
          <a:prstGeom prst="rect">
            <a:avLst/>
          </a:prstGeom>
          <a:noFill/>
          <a:ln w="9525">
            <a:noFill/>
            <a:miter lim="800000"/>
            <a:headEnd/>
            <a:tailEnd/>
          </a:ln>
        </p:spPr>
      </p:pic>
      <p:sp>
        <p:nvSpPr>
          <p:cNvPr id="5131" name="Rectangle 14"/>
          <p:cNvSpPr>
            <a:spLocks noChangeArrowheads="1"/>
          </p:cNvSpPr>
          <p:nvPr/>
        </p:nvSpPr>
        <p:spPr bwMode="auto">
          <a:xfrm>
            <a:off x="3203574" y="198884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en-US" altLang="zh-CN" sz="2400" smtClean="0"/>
              <a:t>Flume</a:t>
            </a:r>
            <a:r>
              <a:rPr lang="zh-CN" altLang="en-US" sz="2400" smtClean="0"/>
              <a:t>基本原理</a:t>
            </a:r>
            <a:endParaRPr lang="zh-CN" altLang="en-US" sz="2400" dirty="0"/>
          </a:p>
        </p:txBody>
      </p:sp>
      <p:sp>
        <p:nvSpPr>
          <p:cNvPr id="12" name="Rectangle 16"/>
          <p:cNvSpPr>
            <a:spLocks noChangeArrowheads="1"/>
          </p:cNvSpPr>
          <p:nvPr/>
        </p:nvSpPr>
        <p:spPr bwMode="auto">
          <a:xfrm>
            <a:off x="3205683" y="4580930"/>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使用</a:t>
            </a:r>
            <a:r>
              <a:rPr lang="zh-CN" altLang="en-US" sz="2400"/>
              <a:t>方法与故障分析</a:t>
            </a:r>
            <a:endParaRPr lang="zh-CN" altLang="en-US" sz="2400" dirty="0"/>
          </a:p>
        </p:txBody>
      </p:sp>
      <p:sp>
        <p:nvSpPr>
          <p:cNvPr id="14" name="Rectangle 16"/>
          <p:cNvSpPr>
            <a:spLocks noChangeArrowheads="1"/>
          </p:cNvSpPr>
          <p:nvPr/>
        </p:nvSpPr>
        <p:spPr bwMode="auto">
          <a:xfrm>
            <a:off x="3203573" y="5445026"/>
            <a:ext cx="5038725" cy="576262"/>
          </a:xfrm>
          <a:prstGeom prst="rect">
            <a:avLst/>
          </a:prstGeom>
          <a:solidFill>
            <a:schemeClr val="bg1"/>
          </a:solidFill>
          <a:ln w="9525" algn="ctr">
            <a:solidFill>
              <a:schemeClr val="bg2"/>
            </a:solidFill>
            <a:miter lim="800000"/>
            <a:headEnd/>
            <a:tailEnd/>
          </a:ln>
          <a:scene3d>
            <a:camera prst="orthographicFront"/>
            <a:lightRig rig="threePt" dir="t"/>
          </a:scene3d>
          <a:sp3d>
            <a:bevelT w="114300" prst="artDeco"/>
          </a:sp3d>
        </p:spPr>
        <p:txBody>
          <a:bodyPr anchor="ctr"/>
          <a:lstStyle/>
          <a:p>
            <a:pPr>
              <a:spcBef>
                <a:spcPct val="50000"/>
              </a:spcBef>
              <a:buFont typeface="Wingdings" pitchFamily="2" charset="2"/>
              <a:buChar char="ü"/>
            </a:pPr>
            <a:r>
              <a:rPr lang="zh-CN" altLang="en-US" sz="2400" smtClean="0"/>
              <a:t>综合案例</a:t>
            </a:r>
            <a:endParaRPr lang="zh-CN" altLang="en-US" sz="2400" dirty="0"/>
          </a:p>
        </p:txBody>
      </p:sp>
    </p:spTree>
    <p:extLst>
      <p:ext uri="{BB962C8B-B14F-4D97-AF65-F5344CB8AC3E}">
        <p14:creationId xmlns:p14="http://schemas.microsoft.com/office/powerpoint/2010/main" val="3866946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配置文件基本格式</a:t>
            </a:r>
            <a:endParaRPr lang="zh-CN" altLang="en-US" dirty="0"/>
          </a:p>
        </p:txBody>
      </p:sp>
      <p:sp>
        <p:nvSpPr>
          <p:cNvPr id="3" name="矩形 2"/>
          <p:cNvSpPr/>
          <p:nvPr/>
        </p:nvSpPr>
        <p:spPr>
          <a:xfrm>
            <a:off x="755576" y="1196752"/>
            <a:ext cx="7416824" cy="4247317"/>
          </a:xfrm>
          <a:prstGeom prst="rect">
            <a:avLst/>
          </a:prstGeom>
        </p:spPr>
        <p:txBody>
          <a:bodyPr wrap="square">
            <a:spAutoFit/>
          </a:bodyPr>
          <a:lstStyle/>
          <a:p>
            <a:endParaRPr lang="zh-CN" altLang="en-US" dirty="0"/>
          </a:p>
          <a:p>
            <a:pPr marL="285750" indent="-285750">
              <a:buFont typeface="Wingdings" panose="05000000000000000000" pitchFamily="2" charset="2"/>
              <a:buChar char="Ø"/>
            </a:pPr>
            <a:r>
              <a:rPr lang="en-US" altLang="zh-CN" b="1" dirty="0" smtClean="0"/>
              <a:t>Java </a:t>
            </a:r>
            <a:r>
              <a:rPr lang="en-US" altLang="zh-CN" b="1" dirty="0"/>
              <a:t>Properties </a:t>
            </a:r>
            <a:r>
              <a:rPr lang="zh-CN" altLang="en-US" dirty="0"/>
              <a:t>文件格式 </a:t>
            </a:r>
          </a:p>
          <a:p>
            <a:r>
              <a:rPr lang="en-US" altLang="zh-CN" dirty="0"/>
              <a:t># </a:t>
            </a:r>
            <a:r>
              <a:rPr lang="zh-CN" altLang="en-US" dirty="0"/>
              <a:t>注释 </a:t>
            </a:r>
          </a:p>
          <a:p>
            <a:r>
              <a:rPr lang="en-US" altLang="zh-CN" dirty="0"/>
              <a:t>key1 = value </a:t>
            </a:r>
          </a:p>
          <a:p>
            <a:r>
              <a:rPr lang="en-US" altLang="zh-CN" dirty="0"/>
              <a:t>key2 = multi-line \ </a:t>
            </a:r>
          </a:p>
          <a:p>
            <a:r>
              <a:rPr lang="en-US" altLang="zh-CN" dirty="0"/>
              <a:t>value </a:t>
            </a:r>
          </a:p>
          <a:p>
            <a:pPr marL="285750" indent="-285750">
              <a:buFont typeface="Wingdings" panose="05000000000000000000" pitchFamily="2" charset="2"/>
              <a:buChar char="Ø"/>
            </a:pPr>
            <a:r>
              <a:rPr lang="zh-CN" altLang="en-US" b="1" dirty="0"/>
              <a:t>层级配置 </a:t>
            </a:r>
          </a:p>
          <a:p>
            <a:endParaRPr lang="zh-CN" altLang="en-US" dirty="0"/>
          </a:p>
          <a:p>
            <a:r>
              <a:rPr lang="en-US" altLang="zh-CN" b="1" dirty="0"/>
              <a:t>agent1</a:t>
            </a:r>
            <a:r>
              <a:rPr lang="en-US" altLang="zh-CN" dirty="0"/>
              <a:t>.channels.</a:t>
            </a:r>
            <a:r>
              <a:rPr lang="en-US" altLang="zh-CN" b="1" dirty="0"/>
              <a:t>myChannel</a:t>
            </a:r>
            <a:r>
              <a:rPr lang="en-US" altLang="zh-CN" dirty="0"/>
              <a:t>.type = FILE </a:t>
            </a:r>
          </a:p>
          <a:p>
            <a:r>
              <a:rPr lang="en-US" altLang="zh-CN" b="1" dirty="0"/>
              <a:t>agent1</a:t>
            </a:r>
            <a:r>
              <a:rPr lang="en-US" altLang="zh-CN" dirty="0"/>
              <a:t>.channels.</a:t>
            </a:r>
            <a:r>
              <a:rPr lang="en-US" altLang="zh-CN" b="1" dirty="0"/>
              <a:t>myChannel</a:t>
            </a:r>
            <a:r>
              <a:rPr lang="en-US" altLang="zh-CN" dirty="0"/>
              <a:t>.capacity = 1000 </a:t>
            </a:r>
            <a:endParaRPr lang="en-US" altLang="zh-CN" dirty="0" smtClean="0"/>
          </a:p>
          <a:p>
            <a:endParaRPr lang="en-US" altLang="zh-CN" dirty="0"/>
          </a:p>
          <a:p>
            <a:pPr marL="285750" indent="-285750">
              <a:buFont typeface="Wingdings" panose="05000000000000000000" pitchFamily="2" charset="2"/>
              <a:buChar char="Ø"/>
            </a:pPr>
            <a:r>
              <a:rPr lang="zh-CN" altLang="en-US" b="1" dirty="0"/>
              <a:t>使用软引用配置链接关系 </a:t>
            </a:r>
          </a:p>
          <a:p>
            <a:endParaRPr lang="zh-CN" altLang="en-US" dirty="0"/>
          </a:p>
          <a:p>
            <a:r>
              <a:rPr lang="en-US" altLang="zh-CN" dirty="0"/>
              <a:t>agent1.sources.mySource.type = HTTP </a:t>
            </a:r>
          </a:p>
          <a:p>
            <a:r>
              <a:rPr lang="en-US" altLang="zh-CN" dirty="0"/>
              <a:t>agent1.sources.mySource.channels = </a:t>
            </a:r>
            <a:r>
              <a:rPr lang="en-US" altLang="zh-CN" b="1" i="1" dirty="0" err="1"/>
              <a:t>myChannel</a:t>
            </a:r>
            <a:r>
              <a:rPr lang="en-US" altLang="zh-CN" b="1" i="1" dirty="0"/>
              <a:t> </a:t>
            </a:r>
            <a:endParaRPr lang="zh-CN" altLang="en-US" dirty="0"/>
          </a:p>
        </p:txBody>
      </p:sp>
    </p:spTree>
    <p:extLst>
      <p:ext uri="{BB962C8B-B14F-4D97-AF65-F5344CB8AC3E}">
        <p14:creationId xmlns:p14="http://schemas.microsoft.com/office/powerpoint/2010/main" val="1905748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简单配置</a:t>
            </a:r>
            <a:r>
              <a:rPr lang="zh-CN" altLang="en-US" dirty="0" smtClean="0"/>
              <a:t>示例</a:t>
            </a:r>
            <a:endParaRPr lang="zh-CN" altLang="en-US" dirty="0"/>
          </a:p>
        </p:txBody>
      </p:sp>
      <p:sp>
        <p:nvSpPr>
          <p:cNvPr id="3" name="矩形 2"/>
          <p:cNvSpPr/>
          <p:nvPr/>
        </p:nvSpPr>
        <p:spPr>
          <a:xfrm>
            <a:off x="611560" y="1166843"/>
            <a:ext cx="7704856" cy="4524315"/>
          </a:xfrm>
          <a:prstGeom prst="rect">
            <a:avLst/>
          </a:prstGeom>
        </p:spPr>
        <p:txBody>
          <a:bodyPr wrap="square">
            <a:spAutoFit/>
          </a:bodyPr>
          <a:lstStyle/>
          <a:p>
            <a:endParaRPr lang="zh-CN" altLang="en-US" dirty="0"/>
          </a:p>
          <a:p>
            <a:r>
              <a:rPr lang="en-US" altLang="zh-CN" b="1" dirty="0"/>
              <a:t>agent1.properties: </a:t>
            </a:r>
            <a:endParaRPr lang="en-US" altLang="zh-CN" dirty="0"/>
          </a:p>
          <a:p>
            <a:r>
              <a:rPr lang="en-US" altLang="zh-CN" dirty="0"/>
              <a:t># </a:t>
            </a:r>
            <a:r>
              <a:rPr lang="zh-CN" altLang="en-US" dirty="0"/>
              <a:t>定义</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名称 </a:t>
            </a:r>
          </a:p>
          <a:p>
            <a:r>
              <a:rPr lang="en-US" altLang="zh-CN" dirty="0"/>
              <a:t>agent1.sources = src1 </a:t>
            </a:r>
          </a:p>
          <a:p>
            <a:r>
              <a:rPr lang="en-US" altLang="zh-CN" dirty="0"/>
              <a:t>agent1.channels = ch1 </a:t>
            </a:r>
          </a:p>
          <a:p>
            <a:r>
              <a:rPr lang="en-US" altLang="zh-CN" dirty="0"/>
              <a:t>agent1.sinks = sink1 </a:t>
            </a:r>
          </a:p>
          <a:p>
            <a:r>
              <a:rPr lang="en-US" altLang="zh-CN" dirty="0"/>
              <a:t>#</a:t>
            </a:r>
            <a:r>
              <a:rPr lang="zh-CN" altLang="en-US" dirty="0"/>
              <a:t>定义并配置 </a:t>
            </a:r>
            <a:r>
              <a:rPr lang="en-US" altLang="zh-CN" dirty="0"/>
              <a:t>src1 </a:t>
            </a:r>
          </a:p>
          <a:p>
            <a:r>
              <a:rPr lang="en-US" altLang="zh-CN" dirty="0"/>
              <a:t>agent1.sources.src1.type = </a:t>
            </a:r>
            <a:r>
              <a:rPr lang="en-US" altLang="zh-CN" dirty="0" err="1"/>
              <a:t>netcat</a:t>
            </a:r>
            <a:r>
              <a:rPr lang="en-US" altLang="zh-CN" dirty="0"/>
              <a:t> </a:t>
            </a:r>
          </a:p>
          <a:p>
            <a:r>
              <a:rPr lang="en-US" altLang="zh-CN" dirty="0"/>
              <a:t>agent1.sources.src1.channels = ch1 </a:t>
            </a:r>
          </a:p>
          <a:p>
            <a:r>
              <a:rPr lang="en-US" altLang="zh-CN" dirty="0"/>
              <a:t>agent1.sources.src1.bind = 127.0.0.1 </a:t>
            </a:r>
          </a:p>
          <a:p>
            <a:r>
              <a:rPr lang="en-US" altLang="zh-CN" dirty="0"/>
              <a:t>agent1.sources.src1.port = 10112 </a:t>
            </a:r>
          </a:p>
          <a:p>
            <a:r>
              <a:rPr lang="en-US" altLang="zh-CN" dirty="0"/>
              <a:t>#</a:t>
            </a:r>
            <a:r>
              <a:rPr lang="zh-CN" altLang="en-US" dirty="0"/>
              <a:t>定义并配置 </a:t>
            </a:r>
            <a:r>
              <a:rPr lang="en-US" altLang="zh-CN" dirty="0"/>
              <a:t>sink1 </a:t>
            </a:r>
          </a:p>
          <a:p>
            <a:r>
              <a:rPr lang="en-US" altLang="zh-CN" dirty="0"/>
              <a:t>agent1.sinks.sink1.type = logger </a:t>
            </a:r>
          </a:p>
          <a:p>
            <a:r>
              <a:rPr lang="en-US" altLang="zh-CN" dirty="0"/>
              <a:t>agent1.sinks.sink1.channel = ch1 </a:t>
            </a:r>
          </a:p>
          <a:p>
            <a:r>
              <a:rPr lang="en-US" altLang="zh-CN" dirty="0"/>
              <a:t># </a:t>
            </a:r>
            <a:r>
              <a:rPr lang="zh-CN" altLang="en-US" dirty="0"/>
              <a:t>定义并配置 </a:t>
            </a:r>
            <a:r>
              <a:rPr lang="en-US" altLang="zh-CN" dirty="0"/>
              <a:t>ch1 </a:t>
            </a:r>
          </a:p>
          <a:p>
            <a:r>
              <a:rPr lang="en-US" altLang="zh-CN" dirty="0"/>
              <a:t>agent1.channels.ch1.type = memory </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92320"/>
            <a:ext cx="4401319" cy="346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4926514"/>
            <a:ext cx="3744416" cy="1200329"/>
          </a:xfrm>
          <a:prstGeom prst="rect">
            <a:avLst/>
          </a:prstGeom>
          <a:noFill/>
        </p:spPr>
        <p:txBody>
          <a:bodyPr wrap="square" rtlCol="0">
            <a:spAutoFit/>
          </a:bodyPr>
          <a:lstStyle/>
          <a:p>
            <a:r>
              <a:rPr lang="zh-CN" altLang="en-US" dirty="0" smtClean="0"/>
              <a:t>       采集机上部署</a:t>
            </a:r>
            <a:r>
              <a:rPr lang="en-US" altLang="zh-CN" dirty="0" smtClean="0"/>
              <a:t>Flume agent</a:t>
            </a:r>
            <a:r>
              <a:rPr lang="zh-CN" altLang="en-US" dirty="0" smtClean="0"/>
              <a:t>应用通过</a:t>
            </a:r>
            <a:r>
              <a:rPr lang="en-US" altLang="zh-CN" dirty="0" err="1" smtClean="0"/>
              <a:t>netcat</a:t>
            </a:r>
            <a:r>
              <a:rPr lang="zh-CN" altLang="en-US" dirty="0" smtClean="0"/>
              <a:t>方式接受前端应用发送的数据并通过</a:t>
            </a:r>
            <a:r>
              <a:rPr lang="en-US" altLang="zh-CN" dirty="0" smtClean="0"/>
              <a:t>logger</a:t>
            </a:r>
            <a:r>
              <a:rPr lang="zh-CN" altLang="en-US" dirty="0" smtClean="0"/>
              <a:t>方式持久化到本地磁盘。</a:t>
            </a:r>
            <a:endParaRPr lang="zh-CN" altLang="en-US" dirty="0"/>
          </a:p>
        </p:txBody>
      </p:sp>
    </p:spTree>
    <p:extLst>
      <p:ext uri="{BB962C8B-B14F-4D97-AF65-F5344CB8AC3E}">
        <p14:creationId xmlns:p14="http://schemas.microsoft.com/office/powerpoint/2010/main" val="2409202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a:ln>
              <a:solidFill>
                <a:schemeClr val="tx1"/>
              </a:solidFill>
            </a:ln>
            <a:no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14026</TotalTime>
  <Words>2968</Words>
  <Application>Microsoft Office PowerPoint</Application>
  <PresentationFormat>全屏显示(4:3)</PresentationFormat>
  <Paragraphs>616</Paragraphs>
  <Slides>39</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1" baseType="lpstr">
      <vt:lpstr>Office 主题</vt:lpstr>
      <vt:lpstr>Visio</vt:lpstr>
      <vt:lpstr>大数据系列课程之 Flume&amp;Sqoop技术与使用</vt:lpstr>
      <vt:lpstr>《Flume&amp;Sqoop技术与使用》课程内容</vt:lpstr>
      <vt:lpstr>目录</vt:lpstr>
      <vt:lpstr>Flume基本原理</vt:lpstr>
      <vt:lpstr>Flume基本原理-使用模式</vt:lpstr>
      <vt:lpstr>Flume基本原理:可靠性</vt:lpstr>
      <vt:lpstr>目录</vt:lpstr>
      <vt:lpstr>配置文件基本格式</vt:lpstr>
      <vt:lpstr>简单配置示例</vt:lpstr>
      <vt:lpstr>Flume配置-可用组件</vt:lpstr>
      <vt:lpstr>目录</vt:lpstr>
      <vt:lpstr>Flume关键参数说明</vt:lpstr>
      <vt:lpstr>Flume关键参数说明-常用组件</vt:lpstr>
      <vt:lpstr>Flume关键参数说明-常用组件</vt:lpstr>
      <vt:lpstr>目录</vt:lpstr>
      <vt:lpstr>Flume使用方法-启停</vt:lpstr>
      <vt:lpstr>Flume故障分析</vt:lpstr>
      <vt:lpstr>Flume故障分析</vt:lpstr>
      <vt:lpstr>目录</vt:lpstr>
      <vt:lpstr>综合案例一</vt:lpstr>
      <vt:lpstr>综合案例一–配置文件</vt:lpstr>
      <vt:lpstr>综合案例二-BI实时经分</vt:lpstr>
      <vt:lpstr>综合案例二-配置文件</vt:lpstr>
      <vt:lpstr>目录</vt:lpstr>
      <vt:lpstr>Sqoop介绍</vt:lpstr>
      <vt:lpstr>Sqoop介绍-导入导出原理</vt:lpstr>
      <vt:lpstr>目录</vt:lpstr>
      <vt:lpstr>Sqoop配置</vt:lpstr>
      <vt:lpstr>Sqoop配置</vt:lpstr>
      <vt:lpstr>目录</vt:lpstr>
      <vt:lpstr>Sqoop关键参数说明-import</vt:lpstr>
      <vt:lpstr>Sqoop关键参数说明-import</vt:lpstr>
      <vt:lpstr>Sqoop关键参数说明-export</vt:lpstr>
      <vt:lpstr>目录</vt:lpstr>
      <vt:lpstr>基本使用方法-数据导入</vt:lpstr>
      <vt:lpstr>基本使用方法-数据导出</vt:lpstr>
      <vt:lpstr>故障分析一</vt:lpstr>
      <vt:lpstr>故障分析二</vt:lpstr>
      <vt:lpstr>PowerPoint 演示文稿</vt:lpstr>
    </vt:vector>
  </TitlesOfParts>
  <Company>Newland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Xuxiang.LV</dc:creator>
  <cp:lastModifiedBy>Owen</cp:lastModifiedBy>
  <cp:revision>2923</cp:revision>
  <dcterms:created xsi:type="dcterms:W3CDTF">2008-09-16T07:13:28Z</dcterms:created>
  <dcterms:modified xsi:type="dcterms:W3CDTF">2014-12-10T01:44:01Z</dcterms:modified>
</cp:coreProperties>
</file>