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5" r:id="rId20"/>
    <p:sldId id="296" r:id="rId21"/>
    <p:sldId id="29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CCFFCC"/>
    <a:srgbClr val="CCFF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4" autoAdjust="0"/>
    <p:restoredTop sz="92518" autoAdjust="0"/>
  </p:normalViewPr>
  <p:slideViewPr>
    <p:cSldViewPr>
      <p:cViewPr>
        <p:scale>
          <a:sx n="95" d="100"/>
          <a:sy n="95" d="100"/>
        </p:scale>
        <p:origin x="-960" y="-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7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Infrastructure_graph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7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Proto_openstack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0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Proto_openstack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Proto_openstack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Proto_unify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8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Proto_unify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89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Proto_unify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84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Deployed_graphs.pdf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59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Deployed_graphs.pdf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5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noProof="0" dirty="0" smtClean="0"/>
              <a:t>orchestrator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2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graphs2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noProof="0" dirty="0" smtClean="0"/>
              <a:t>orchestrator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noProof="0" dirty="0" smtClean="0"/>
              <a:t>orchestrator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Service_graph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Service_graph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Service_graphs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gif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6572" y="1594155"/>
            <a:ext cx="2133270" cy="420307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Global orchestrator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2436" y="2593222"/>
            <a:ext cx="2133270" cy="420307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Regional</a:t>
            </a:r>
            <a:r>
              <a:rPr lang="it-IT" sz="1400" dirty="0" smtClean="0">
                <a:solidFill>
                  <a:schemeClr val="tx1"/>
                </a:solidFill>
              </a:rPr>
              <a:t> orchestrator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0748" y="2593222"/>
            <a:ext cx="2133270" cy="420307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Regional</a:t>
            </a:r>
            <a:r>
              <a:rPr lang="it-IT" sz="1400" dirty="0" smtClean="0">
                <a:solidFill>
                  <a:schemeClr val="tx1"/>
                </a:solidFill>
              </a:rPr>
              <a:t> orchestrator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324" y="3622264"/>
            <a:ext cx="1512168" cy="420307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City orchestrator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7574" y="3622264"/>
            <a:ext cx="1512168" cy="420307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City orchestrator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5616" y="4639877"/>
            <a:ext cx="1649329" cy="1719336"/>
          </a:xfrm>
          <a:prstGeom prst="rect">
            <a:avLst/>
          </a:prstGeom>
          <a:solidFill>
            <a:srgbClr val="FFFFCC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Single server UN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6637" y="1524782"/>
            <a:ext cx="1629214" cy="555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Global network controller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6637" y="2531902"/>
            <a:ext cx="1629214" cy="555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Regional</a:t>
            </a:r>
            <a:r>
              <a:rPr lang="it-IT" sz="1400" dirty="0" smtClean="0">
                <a:solidFill>
                  <a:schemeClr val="tx1"/>
                </a:solidFill>
              </a:rPr>
              <a:t> network controller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96637" y="3540014"/>
            <a:ext cx="1629214" cy="555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City network controller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96637" y="5237740"/>
            <a:ext cx="1629214" cy="555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UN network controller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 flipH="1">
            <a:off x="2459071" y="2014462"/>
            <a:ext cx="1224136" cy="57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3683207" y="2014462"/>
            <a:ext cx="1584176" cy="57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08995" y="2144013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smtClean="0"/>
              <a:t>NF-FG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20731" y="3179974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smtClean="0"/>
              <a:t>NF-FG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 flipH="1">
            <a:off x="1140408" y="3013529"/>
            <a:ext cx="1318663" cy="60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0" idx="0"/>
          </p:cNvCxnSpPr>
          <p:nvPr/>
        </p:nvCxnSpPr>
        <p:spPr>
          <a:xfrm>
            <a:off x="2459071" y="3013529"/>
            <a:ext cx="634587" cy="60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771800" y="4221088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smtClean="0"/>
              <a:t>NF-FG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6" idx="3"/>
            <a:endCxn id="14" idx="1"/>
          </p:cNvCxnSpPr>
          <p:nvPr/>
        </p:nvCxnSpPr>
        <p:spPr>
          <a:xfrm flipV="1">
            <a:off x="4749842" y="1802349"/>
            <a:ext cx="2346795" cy="196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5" idx="1"/>
          </p:cNvCxnSpPr>
          <p:nvPr/>
        </p:nvCxnSpPr>
        <p:spPr>
          <a:xfrm>
            <a:off x="6334018" y="2803376"/>
            <a:ext cx="762619" cy="6093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  <a:endCxn id="16" idx="1"/>
          </p:cNvCxnSpPr>
          <p:nvPr/>
        </p:nvCxnSpPr>
        <p:spPr>
          <a:xfrm flipV="1">
            <a:off x="3849742" y="3817581"/>
            <a:ext cx="3246895" cy="14837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17" idx="1"/>
          </p:cNvCxnSpPr>
          <p:nvPr/>
        </p:nvCxnSpPr>
        <p:spPr>
          <a:xfrm>
            <a:off x="6084168" y="5510603"/>
            <a:ext cx="1012469" cy="4704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90528" y="4639877"/>
            <a:ext cx="2493640" cy="1741451"/>
          </a:xfrm>
          <a:prstGeom prst="rect">
            <a:avLst/>
          </a:prstGeom>
          <a:solidFill>
            <a:srgbClr val="FFFFCC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Distributed UN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70920" y="4784520"/>
            <a:ext cx="1215752" cy="216858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UN orchestrator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804248" y="1124744"/>
            <a:ext cx="0" cy="55446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38902" y="5218237"/>
            <a:ext cx="1008112" cy="842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01104" y="5301208"/>
            <a:ext cx="832891" cy="276758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Server orchestrator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86672" y="5218237"/>
            <a:ext cx="1008112" cy="842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63723" y="5301208"/>
            <a:ext cx="818042" cy="276758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Server orchestrator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0" idx="2"/>
            <a:endCxn id="36" idx="0"/>
          </p:cNvCxnSpPr>
          <p:nvPr/>
        </p:nvCxnSpPr>
        <p:spPr>
          <a:xfrm>
            <a:off x="3093658" y="4042571"/>
            <a:ext cx="1185138" cy="74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366738" y="5001378"/>
            <a:ext cx="61246" cy="29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39952" y="5001378"/>
            <a:ext cx="1093948" cy="29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85611" y="4776554"/>
            <a:ext cx="1502969" cy="128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b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56222" y="5229200"/>
            <a:ext cx="1218464" cy="259114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Server orchestrator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58934" y="4899366"/>
            <a:ext cx="1215752" cy="216858"/>
          </a:xfrm>
          <a:prstGeom prst="rect">
            <a:avLst/>
          </a:prstGeom>
          <a:solidFill>
            <a:srgbClr val="FFCC99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UN orchestrator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32" idx="0"/>
          </p:cNvCxnSpPr>
          <p:nvPr/>
        </p:nvCxnSpPr>
        <p:spPr>
          <a:xfrm flipH="1">
            <a:off x="1966810" y="4042571"/>
            <a:ext cx="1126848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20731" y="4427565"/>
            <a:ext cx="2242313" cy="231380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Prototype</a:t>
            </a:r>
            <a:r>
              <a:rPr lang="it-IT" sz="1200" dirty="0" smtClean="0">
                <a:solidFill>
                  <a:schemeClr val="tx1"/>
                </a:solidFill>
              </a:rPr>
              <a:t> #2 (Custom UN)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398061" y="4393278"/>
            <a:ext cx="2887215" cy="234808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Prototype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>
                <a:solidFill>
                  <a:schemeClr val="tx1"/>
                </a:solidFill>
              </a:rPr>
              <a:t>#</a:t>
            </a:r>
            <a:r>
              <a:rPr lang="it-IT" sz="1200" dirty="0" smtClean="0">
                <a:solidFill>
                  <a:schemeClr val="tx1"/>
                </a:solidFill>
              </a:rPr>
              <a:t>1 (</a:t>
            </a:r>
            <a:r>
              <a:rPr lang="it-IT" sz="1200" dirty="0" err="1" smtClean="0">
                <a:solidFill>
                  <a:schemeClr val="tx1"/>
                </a:solidFill>
              </a:rPr>
              <a:t>OpenStack</a:t>
            </a:r>
            <a:r>
              <a:rPr lang="it-IT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3363" y="5556414"/>
            <a:ext cx="287166" cy="168119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b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02565" y="5628423"/>
            <a:ext cx="287166" cy="168119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b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30557" y="5708814"/>
            <a:ext cx="287166" cy="168119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VMs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1864" y="5580868"/>
            <a:ext cx="632416" cy="212006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S</a:t>
            </a:r>
            <a:r>
              <a:rPr lang="it-IT" sz="1000" dirty="0" err="1" smtClean="0">
                <a:solidFill>
                  <a:schemeClr val="tx1"/>
                </a:solidFill>
              </a:rPr>
              <a:t>oftswitch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46351" y="5608491"/>
            <a:ext cx="287166" cy="168119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b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83968" y="5669632"/>
            <a:ext cx="287166" cy="168119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VMs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01104" y="5660937"/>
            <a:ext cx="439692" cy="183102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</a:t>
            </a:r>
            <a:r>
              <a:rPr lang="it-IT" sz="1000" dirty="0" smtClean="0">
                <a:solidFill>
                  <a:schemeClr val="tx1"/>
                </a:solidFill>
              </a:rPr>
              <a:t>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8970" y="5608490"/>
            <a:ext cx="287166" cy="168119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b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46587" y="5669631"/>
            <a:ext cx="287166" cy="168119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VMs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63723" y="5660936"/>
            <a:ext cx="439692" cy="183102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b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</a:t>
            </a:r>
            <a:r>
              <a:rPr lang="it-IT" sz="1000" dirty="0" smtClean="0">
                <a:solidFill>
                  <a:schemeClr val="tx1"/>
                </a:solidFill>
              </a:rPr>
              <a:t>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050305" y="5007795"/>
            <a:ext cx="61246" cy="29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86164" y="5001378"/>
            <a:ext cx="1093948" cy="29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49" idx="0"/>
            <a:endCxn id="49" idx="2"/>
          </p:cNvCxnSpPr>
          <p:nvPr/>
        </p:nvCxnSpPr>
        <p:spPr>
          <a:xfrm>
            <a:off x="4217550" y="5301208"/>
            <a:ext cx="0" cy="2767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0"/>
            <a:endCxn id="51" idx="2"/>
          </p:cNvCxnSpPr>
          <p:nvPr/>
        </p:nvCxnSpPr>
        <p:spPr>
          <a:xfrm>
            <a:off x="5372744" y="5301208"/>
            <a:ext cx="0" cy="2767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7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ounded Rectangle 187"/>
          <p:cNvSpPr/>
          <p:nvPr/>
        </p:nvSpPr>
        <p:spPr>
          <a:xfrm>
            <a:off x="4582153" y="44624"/>
            <a:ext cx="1314646" cy="926851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84" y="734838"/>
            <a:ext cx="369113" cy="617274"/>
          </a:xfrm>
          <a:prstGeom prst="rect">
            <a:avLst/>
          </a:prstGeom>
        </p:spPr>
      </p:pic>
      <p:sp>
        <p:nvSpPr>
          <p:cNvPr id="160" name="Rounded Rectangle 159"/>
          <p:cNvSpPr/>
          <p:nvPr/>
        </p:nvSpPr>
        <p:spPr>
          <a:xfrm>
            <a:off x="4646892" y="162156"/>
            <a:ext cx="593570" cy="272867"/>
          </a:xfrm>
          <a:prstGeom prst="round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URL </a:t>
            </a:r>
            <a:r>
              <a:rPr lang="it-IT" sz="1000" dirty="0" err="1" smtClean="0">
                <a:solidFill>
                  <a:schemeClr val="tx1"/>
                </a:solidFill>
              </a:rPr>
              <a:t>filter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>
            <a:stCxn id="157" idx="3"/>
            <a:endCxn id="164" idx="2"/>
          </p:cNvCxnSpPr>
          <p:nvPr/>
        </p:nvCxnSpPr>
        <p:spPr>
          <a:xfrm>
            <a:off x="1981997" y="1043475"/>
            <a:ext cx="3607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2342733" y="971475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3635896" y="448286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4048979" y="877221"/>
            <a:ext cx="0" cy="5870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endCxn id="160" idx="2"/>
          </p:cNvCxnSpPr>
          <p:nvPr/>
        </p:nvCxnSpPr>
        <p:spPr>
          <a:xfrm flipV="1">
            <a:off x="4938405" y="435023"/>
            <a:ext cx="5272" cy="10265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21"/>
          <p:cNvCxnSpPr>
            <a:endCxn id="164" idx="6"/>
          </p:cNvCxnSpPr>
          <p:nvPr/>
        </p:nvCxnSpPr>
        <p:spPr>
          <a:xfrm rot="10800000">
            <a:off x="2486734" y="1043475"/>
            <a:ext cx="503213" cy="420806"/>
          </a:xfrm>
          <a:prstGeom prst="bentConnector3">
            <a:avLst>
              <a:gd name="adj1" fmla="val -4709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2925008" y="445201"/>
            <a:ext cx="566872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891973" y="1461532"/>
            <a:ext cx="2978456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4" name="Straight Connector 173"/>
          <p:cNvCxnSpPr>
            <a:endCxn id="171" idx="2"/>
          </p:cNvCxnSpPr>
          <p:nvPr/>
        </p:nvCxnSpPr>
        <p:spPr>
          <a:xfrm flipH="1" flipV="1">
            <a:off x="3208444" y="874136"/>
            <a:ext cx="4438" cy="5873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5230226" y="533055"/>
            <a:ext cx="593570" cy="286467"/>
          </a:xfrm>
          <a:prstGeom prst="round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Stateless</a:t>
            </a:r>
            <a:r>
              <a:rPr lang="it-IT" sz="1000" dirty="0" smtClean="0">
                <a:solidFill>
                  <a:schemeClr val="tx1"/>
                </a:solidFill>
              </a:rPr>
              <a:t> 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1" name="Straight Connector 180"/>
          <p:cNvCxnSpPr>
            <a:endCxn id="175" idx="2"/>
          </p:cNvCxnSpPr>
          <p:nvPr/>
        </p:nvCxnSpPr>
        <p:spPr>
          <a:xfrm flipH="1" flipV="1">
            <a:off x="5527011" y="819522"/>
            <a:ext cx="18977" cy="6420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 rot="16200000">
            <a:off x="4393864" y="971258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50" dirty="0" smtClean="0"/>
              <a:t>Web </a:t>
            </a:r>
            <a:r>
              <a:rPr lang="it-IT" sz="1050" dirty="0" err="1" smtClean="0"/>
              <a:t>traffic</a:t>
            </a:r>
            <a:endParaRPr lang="en-US" sz="1050" dirty="0"/>
          </a:p>
        </p:txBody>
      </p:sp>
      <p:sp>
        <p:nvSpPr>
          <p:cNvPr id="185" name="Rectangle 184"/>
          <p:cNvSpPr/>
          <p:nvPr/>
        </p:nvSpPr>
        <p:spPr>
          <a:xfrm rot="16200000">
            <a:off x="4975581" y="954914"/>
            <a:ext cx="7048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50" dirty="0" smtClean="0"/>
              <a:t>No web </a:t>
            </a:r>
            <a:r>
              <a:rPr lang="it-IT" sz="1050" dirty="0" err="1" smtClean="0"/>
              <a:t>traffic</a:t>
            </a:r>
            <a:endParaRPr lang="en-US" sz="1050" dirty="0"/>
          </a:p>
        </p:txBody>
      </p:sp>
      <p:sp>
        <p:nvSpPr>
          <p:cNvPr id="78" name="Rounded Rectangle 77"/>
          <p:cNvSpPr/>
          <p:nvPr/>
        </p:nvSpPr>
        <p:spPr>
          <a:xfrm>
            <a:off x="2399390" y="3043222"/>
            <a:ext cx="812454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software bridge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07063" y="3868106"/>
            <a:ext cx="1792900" cy="568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OpenFlow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124" idx="6"/>
            <a:endCxn id="89" idx="1"/>
          </p:cNvCxnSpPr>
          <p:nvPr/>
        </p:nvCxnSpPr>
        <p:spPr>
          <a:xfrm>
            <a:off x="823670" y="3524263"/>
            <a:ext cx="1294517" cy="320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2"/>
            <a:endCxn id="90" idx="1"/>
          </p:cNvCxnSpPr>
          <p:nvPr/>
        </p:nvCxnSpPr>
        <p:spPr>
          <a:xfrm>
            <a:off x="1235237" y="3473150"/>
            <a:ext cx="1013475" cy="371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109243" y="383523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239768" y="383523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2595885" y="383456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721920" y="383456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977506" y="383456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246922" y="383456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3369056" y="3835134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73"/>
          <p:cNvCxnSpPr>
            <a:stCxn id="93" idx="4"/>
            <a:endCxn id="90" idx="4"/>
          </p:cNvCxnSpPr>
          <p:nvPr/>
        </p:nvCxnSpPr>
        <p:spPr>
          <a:xfrm rot="5400000">
            <a:off x="2448029" y="3719886"/>
            <a:ext cx="672" cy="356117"/>
          </a:xfrm>
          <a:prstGeom prst="curvedConnector3">
            <a:avLst>
              <a:gd name="adj1" fmla="val 2384806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73"/>
          <p:cNvCxnSpPr>
            <a:stCxn id="94" idx="4"/>
            <a:endCxn id="89" idx="4"/>
          </p:cNvCxnSpPr>
          <p:nvPr/>
        </p:nvCxnSpPr>
        <p:spPr>
          <a:xfrm rot="5400000">
            <a:off x="2445784" y="3591606"/>
            <a:ext cx="672" cy="612677"/>
          </a:xfrm>
          <a:prstGeom prst="curvedConnector3">
            <a:avLst>
              <a:gd name="adj1" fmla="val 3411785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73"/>
          <p:cNvCxnSpPr>
            <a:stCxn id="99" idx="4"/>
            <a:endCxn id="96" idx="4"/>
          </p:cNvCxnSpPr>
          <p:nvPr/>
        </p:nvCxnSpPr>
        <p:spPr>
          <a:xfrm rot="5400000" flipH="1">
            <a:off x="3203535" y="3702117"/>
            <a:ext cx="568" cy="391550"/>
          </a:xfrm>
          <a:prstGeom prst="curvedConnector3">
            <a:avLst>
              <a:gd name="adj1" fmla="val -2809647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73"/>
          <p:cNvCxnSpPr>
            <a:stCxn id="98" idx="4"/>
            <a:endCxn id="96" idx="5"/>
          </p:cNvCxnSpPr>
          <p:nvPr/>
        </p:nvCxnSpPr>
        <p:spPr>
          <a:xfrm rot="5400000" flipH="1">
            <a:off x="3148933" y="3769081"/>
            <a:ext cx="9232" cy="247822"/>
          </a:xfrm>
          <a:prstGeom prst="curvedConnector3">
            <a:avLst>
              <a:gd name="adj1" fmla="val -103173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93" idx="0"/>
          </p:cNvCxnSpPr>
          <p:nvPr/>
        </p:nvCxnSpPr>
        <p:spPr>
          <a:xfrm>
            <a:off x="2622903" y="3471018"/>
            <a:ext cx="3520" cy="36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752847" y="3465029"/>
            <a:ext cx="0" cy="37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04159" y="3465434"/>
            <a:ext cx="0" cy="37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98" idx="0"/>
          </p:cNvCxnSpPr>
          <p:nvPr/>
        </p:nvCxnSpPr>
        <p:spPr>
          <a:xfrm flipH="1">
            <a:off x="3277460" y="3472158"/>
            <a:ext cx="310129" cy="36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99" idx="0"/>
          </p:cNvCxnSpPr>
          <p:nvPr/>
        </p:nvCxnSpPr>
        <p:spPr>
          <a:xfrm flipH="1">
            <a:off x="3399594" y="3472158"/>
            <a:ext cx="692051" cy="362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764740" y="2602425"/>
            <a:ext cx="3864854" cy="1937421"/>
          </a:xfrm>
          <a:prstGeom prst="roundRect">
            <a:avLst>
              <a:gd name="adj" fmla="val 910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it-IT" sz="1200" dirty="0" err="1" smtClean="0">
                <a:solidFill>
                  <a:schemeClr val="tx1"/>
                </a:solidFill>
              </a:rPr>
              <a:t>Infrastructure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graph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79670" y="345226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360364" y="383577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479667" y="383577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76" idx="2"/>
            <a:endCxn id="125" idx="6"/>
          </p:cNvCxnSpPr>
          <p:nvPr/>
        </p:nvCxnSpPr>
        <p:spPr>
          <a:xfrm>
            <a:off x="1933964" y="3471821"/>
            <a:ext cx="487476" cy="395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3269068" y="3040104"/>
            <a:ext cx="593570" cy="430914"/>
          </a:xfrm>
          <a:prstGeom prst="round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URL </a:t>
            </a:r>
            <a:r>
              <a:rPr lang="it-IT" sz="1000" dirty="0" err="1" smtClean="0">
                <a:solidFill>
                  <a:schemeClr val="tx1"/>
                </a:solidFill>
              </a:rPr>
              <a:t>filter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917140" y="3032270"/>
            <a:ext cx="593570" cy="438558"/>
          </a:xfrm>
          <a:prstGeom prst="round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Stateless</a:t>
            </a:r>
            <a:r>
              <a:rPr lang="it-IT" sz="1000" dirty="0" smtClean="0">
                <a:solidFill>
                  <a:schemeClr val="tx1"/>
                </a:solidFill>
              </a:rPr>
              <a:t> 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73"/>
          <p:cNvCxnSpPr>
            <a:stCxn id="126" idx="4"/>
            <a:endCxn id="125" idx="4"/>
          </p:cNvCxnSpPr>
          <p:nvPr/>
        </p:nvCxnSpPr>
        <p:spPr>
          <a:xfrm rot="5400000">
            <a:off x="2450554" y="3839167"/>
            <a:ext cx="12700" cy="119303"/>
          </a:xfrm>
          <a:prstGeom prst="curvedConnector3">
            <a:avLst>
              <a:gd name="adj1" fmla="val 84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736073" y="3868106"/>
            <a:ext cx="1860263" cy="568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OpenFlow</a:t>
            </a:r>
            <a:r>
              <a:rPr lang="it-IT" sz="1000" dirty="0" smtClean="0">
                <a:solidFill>
                  <a:schemeClr val="tx1"/>
                </a:solidFill>
              </a:rPr>
              <a:t> + L2 </a:t>
            </a:r>
            <a:r>
              <a:rPr lang="it-IT" sz="1000" dirty="0" err="1" smtClean="0">
                <a:solidFill>
                  <a:schemeClr val="tx1"/>
                </a:solidFill>
              </a:rPr>
              <a:t>learning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98" idx="6"/>
            <a:endCxn id="153" idx="1"/>
          </p:cNvCxnSpPr>
          <p:nvPr/>
        </p:nvCxnSpPr>
        <p:spPr>
          <a:xfrm>
            <a:off x="5069252" y="3524263"/>
            <a:ext cx="1294517" cy="320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1" idx="2"/>
            <a:endCxn id="156" idx="1"/>
          </p:cNvCxnSpPr>
          <p:nvPr/>
        </p:nvCxnSpPr>
        <p:spPr>
          <a:xfrm>
            <a:off x="5623633" y="3472157"/>
            <a:ext cx="870661" cy="372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354825" y="383523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6485350" y="383523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6760122" y="383456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6882256" y="3835134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92"/>
          <p:cNvCxnSpPr>
            <a:endCxn id="180" idx="0"/>
          </p:cNvCxnSpPr>
          <p:nvPr/>
        </p:nvCxnSpPr>
        <p:spPr>
          <a:xfrm flipH="1">
            <a:off x="6790660" y="3472158"/>
            <a:ext cx="310129" cy="36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82" idx="0"/>
          </p:cNvCxnSpPr>
          <p:nvPr/>
        </p:nvCxnSpPr>
        <p:spPr>
          <a:xfrm flipH="1">
            <a:off x="6912794" y="3472158"/>
            <a:ext cx="692051" cy="362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5010322" y="2602425"/>
            <a:ext cx="3306094" cy="1937421"/>
          </a:xfrm>
          <a:prstGeom prst="roundRect">
            <a:avLst>
              <a:gd name="adj" fmla="val 9945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it-IT" sz="1200" dirty="0" err="1" smtClean="0">
                <a:solidFill>
                  <a:schemeClr val="tx1"/>
                </a:solidFill>
              </a:rPr>
              <a:t>Infrastructure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graph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925252" y="345226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6588224" y="383577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1" name="Straight Connector 200"/>
          <p:cNvCxnSpPr>
            <a:stCxn id="69" idx="2"/>
            <a:endCxn id="199" idx="6"/>
          </p:cNvCxnSpPr>
          <p:nvPr/>
        </p:nvCxnSpPr>
        <p:spPr>
          <a:xfrm>
            <a:off x="6322360" y="3470828"/>
            <a:ext cx="326940" cy="396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6804248" y="3040104"/>
            <a:ext cx="593570" cy="430914"/>
          </a:xfrm>
          <a:prstGeom prst="round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URL </a:t>
            </a:r>
            <a:r>
              <a:rPr lang="it-IT" sz="1000" dirty="0" err="1" smtClean="0">
                <a:solidFill>
                  <a:schemeClr val="tx1"/>
                </a:solidFill>
              </a:rPr>
              <a:t>filter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7506417" y="3032270"/>
            <a:ext cx="593570" cy="438558"/>
          </a:xfrm>
          <a:prstGeom prst="round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Stateless</a:t>
            </a:r>
            <a:r>
              <a:rPr lang="it-IT" sz="1000" dirty="0" smtClean="0">
                <a:solidFill>
                  <a:schemeClr val="tx1"/>
                </a:solidFill>
              </a:rPr>
              <a:t> 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664207" y="1290238"/>
            <a:ext cx="3434331" cy="66039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>
            <a:stCxn id="205" idx="2"/>
          </p:cNvCxnSpPr>
          <p:nvPr/>
        </p:nvCxnSpPr>
        <p:spPr>
          <a:xfrm>
            <a:off x="4381373" y="1950629"/>
            <a:ext cx="1442423" cy="65179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9" name="Straight Connector 208"/>
          <p:cNvCxnSpPr>
            <a:stCxn id="205" idx="2"/>
            <a:endCxn id="118" idx="0"/>
          </p:cNvCxnSpPr>
          <p:nvPr/>
        </p:nvCxnSpPr>
        <p:spPr>
          <a:xfrm flipH="1">
            <a:off x="2697167" y="1950629"/>
            <a:ext cx="1684206" cy="65179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6764324" y="4221088"/>
            <a:ext cx="752648" cy="143701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bridge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941175" y="3039902"/>
            <a:ext cx="762369" cy="43092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392769" y="3040104"/>
            <a:ext cx="461728" cy="432053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552779" y="3040895"/>
            <a:ext cx="762369" cy="43092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04373" y="3041097"/>
            <a:ext cx="461728" cy="432053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9570" y="1988840"/>
            <a:ext cx="22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 smtClean="0"/>
              <a:t>Case (a): the </a:t>
            </a:r>
            <a:r>
              <a:rPr lang="it-IT" sz="1200" dirty="0" err="1" smtClean="0"/>
              <a:t>infrastructure</a:t>
            </a:r>
            <a:r>
              <a:rPr lang="it-IT" sz="1200" dirty="0" smtClean="0"/>
              <a:t> </a:t>
            </a:r>
            <a:r>
              <a:rPr lang="it-IT" sz="1200" dirty="0" err="1" smtClean="0"/>
              <a:t>switch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pure </a:t>
            </a:r>
            <a:r>
              <a:rPr lang="it-IT" sz="1200" dirty="0" err="1"/>
              <a:t>OpenFlow</a:t>
            </a:r>
            <a:r>
              <a:rPr lang="it-IT" sz="1200" dirty="0"/>
              <a:t> </a:t>
            </a:r>
            <a:r>
              <a:rPr lang="it-IT" sz="1200" dirty="0" err="1" smtClean="0"/>
              <a:t>switch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5202948" y="1988840"/>
            <a:ext cx="3113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 smtClean="0"/>
              <a:t>Case (b): the </a:t>
            </a:r>
            <a:r>
              <a:rPr lang="it-IT" sz="1200" dirty="0" err="1" smtClean="0"/>
              <a:t>infrastructure</a:t>
            </a:r>
            <a:r>
              <a:rPr lang="it-IT" sz="1200" dirty="0" smtClean="0"/>
              <a:t> </a:t>
            </a:r>
            <a:r>
              <a:rPr lang="it-IT" sz="1200" dirty="0" err="1" smtClean="0"/>
              <a:t>switch</a:t>
            </a:r>
            <a:r>
              <a:rPr lang="it-IT" sz="1200" dirty="0" smtClean="0"/>
              <a:t> </a:t>
            </a:r>
            <a:r>
              <a:rPr lang="it-IT" sz="1200" dirty="0" err="1" smtClean="0"/>
              <a:t>has</a:t>
            </a:r>
            <a:r>
              <a:rPr lang="it-IT" sz="1200" dirty="0" smtClean="0"/>
              <a:t> </a:t>
            </a:r>
            <a:r>
              <a:rPr lang="it-IT" sz="1200" dirty="0" err="1" smtClean="0"/>
              <a:t>both</a:t>
            </a:r>
            <a:endParaRPr lang="it-IT" sz="1200" dirty="0" smtClean="0"/>
          </a:p>
          <a:p>
            <a:pPr algn="just"/>
            <a:r>
              <a:rPr lang="it-IT" sz="1200" dirty="0"/>
              <a:t> </a:t>
            </a:r>
            <a:r>
              <a:rPr lang="it-IT" sz="1200" dirty="0" smtClean="0"/>
              <a:t>       </a:t>
            </a:r>
            <a:r>
              <a:rPr lang="it-IT" sz="1200" dirty="0" err="1" smtClean="0"/>
              <a:t>OpenFlow</a:t>
            </a:r>
            <a:r>
              <a:rPr lang="it-IT" sz="1200" dirty="0" smtClean="0"/>
              <a:t> and </a:t>
            </a:r>
            <a:r>
              <a:rPr lang="it-IT" sz="1200" dirty="0" err="1" smtClean="0"/>
              <a:t>learning</a:t>
            </a:r>
            <a:r>
              <a:rPr lang="it-IT" sz="1200" dirty="0" smtClean="0"/>
              <a:t> bridge </a:t>
            </a:r>
            <a:r>
              <a:rPr lang="it-IT" sz="1200" dirty="0" err="1" smtClean="0"/>
              <a:t>capabilities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849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27601" y="5376581"/>
            <a:ext cx="1464879" cy="79015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Generic</a:t>
            </a:r>
            <a:r>
              <a:rPr lang="it-IT" sz="1000" dirty="0" smtClean="0">
                <a:solidFill>
                  <a:schemeClr val="tx1"/>
                </a:solidFill>
              </a:rPr>
              <a:t> network </a:t>
            </a:r>
            <a:r>
              <a:rPr lang="it-IT" sz="1000" dirty="0" err="1" smtClean="0">
                <a:solidFill>
                  <a:schemeClr val="tx1"/>
                </a:solidFill>
              </a:rPr>
              <a:t>device</a:t>
            </a:r>
            <a:r>
              <a:rPr lang="it-IT" sz="1000" dirty="0" smtClean="0">
                <a:solidFill>
                  <a:schemeClr val="tx1"/>
                </a:solidFill>
              </a:rPr>
              <a:t> (router,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, …)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0206" y="4800517"/>
            <a:ext cx="2804541" cy="146219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6190" y="4944533"/>
            <a:ext cx="2804541" cy="146219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51435" y="5066514"/>
            <a:ext cx="2804541" cy="146219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7622" y="5474315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0141" y="5558344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0329" y="5482420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62848" y="5566449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ttangolo 80"/>
          <p:cNvSpPr/>
          <p:nvPr/>
        </p:nvSpPr>
        <p:spPr bwMode="auto">
          <a:xfrm>
            <a:off x="323528" y="2321976"/>
            <a:ext cx="6550613" cy="1897685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it-IT" sz="1100">
              <a:solidFill>
                <a:schemeClr val="bg1"/>
              </a:solidFill>
            </a:endParaRPr>
          </a:p>
        </p:txBody>
      </p:sp>
      <p:cxnSp>
        <p:nvCxnSpPr>
          <p:cNvPr id="17" name="Connettore 2 83"/>
          <p:cNvCxnSpPr>
            <a:stCxn id="74" idx="3"/>
            <a:endCxn id="91" idx="1"/>
          </p:cNvCxnSpPr>
          <p:nvPr/>
        </p:nvCxnSpPr>
        <p:spPr>
          <a:xfrm>
            <a:off x="3867948" y="1488509"/>
            <a:ext cx="1243179" cy="70974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30"/>
          <p:cNvSpPr/>
          <p:nvPr/>
        </p:nvSpPr>
        <p:spPr>
          <a:xfrm>
            <a:off x="1619672" y="3215166"/>
            <a:ext cx="1016166" cy="53238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57188" algn="ctr">
              <a:defRPr/>
            </a:pP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VM</a:t>
            </a:r>
          </a:p>
          <a:p>
            <a:pPr marL="357188" algn="ctr">
              <a:defRPr/>
            </a:pP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images</a:t>
            </a:r>
            <a:endParaRPr lang="it-IT" sz="1000" kern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9" name="Rettangolo 135"/>
          <p:cNvSpPr/>
          <p:nvPr/>
        </p:nvSpPr>
        <p:spPr>
          <a:xfrm>
            <a:off x="2810923" y="2682481"/>
            <a:ext cx="1256191" cy="549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000" kern="0" dirty="0" err="1">
                <a:solidFill>
                  <a:schemeClr val="tx1"/>
                </a:solidFill>
                <a:sym typeface="Arial"/>
              </a:rPr>
              <a:t>Authentication</a:t>
            </a:r>
            <a:r>
              <a:rPr lang="it-IT" sz="1000" kern="0" dirty="0">
                <a:solidFill>
                  <a:schemeClr val="tx1"/>
                </a:solidFill>
                <a:sym typeface="Arial"/>
              </a:rPr>
              <a:t> 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Server + 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user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profiles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 (</a:t>
            </a:r>
            <a:r>
              <a:rPr lang="it-IT" sz="1000" kern="0" dirty="0" err="1">
                <a:solidFill>
                  <a:schemeClr val="tx1"/>
                </a:solidFill>
                <a:sym typeface="Arial"/>
              </a:rPr>
              <a:t>Keystone</a:t>
            </a:r>
            <a:r>
              <a:rPr lang="it-IT" sz="1000" kern="0" dirty="0">
                <a:solidFill>
                  <a:schemeClr val="tx1"/>
                </a:solidFill>
                <a:sym typeface="Arial"/>
              </a:rPr>
              <a:t>)</a:t>
            </a:r>
          </a:p>
        </p:txBody>
      </p:sp>
      <p:cxnSp>
        <p:nvCxnSpPr>
          <p:cNvPr id="20" name="Connettore 2 143"/>
          <p:cNvCxnSpPr>
            <a:stCxn id="90" idx="1"/>
            <a:endCxn id="19" idx="0"/>
          </p:cNvCxnSpPr>
          <p:nvPr/>
        </p:nvCxnSpPr>
        <p:spPr>
          <a:xfrm flipH="1">
            <a:off x="3439019" y="1917122"/>
            <a:ext cx="1672108" cy="765359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43"/>
          <p:cNvSpPr/>
          <p:nvPr/>
        </p:nvSpPr>
        <p:spPr>
          <a:xfrm>
            <a:off x="1619672" y="2682481"/>
            <a:ext cx="1016165" cy="5363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000" kern="0" dirty="0">
                <a:solidFill>
                  <a:schemeClr val="bg1"/>
                </a:solidFill>
                <a:sym typeface="Arial"/>
              </a:rPr>
              <a:t>VM images </a:t>
            </a: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manager (</a:t>
            </a:r>
            <a:r>
              <a:rPr lang="it-IT" sz="1000" kern="0" dirty="0" err="1" smtClean="0">
                <a:solidFill>
                  <a:schemeClr val="bg1"/>
                </a:solidFill>
                <a:sym typeface="Arial"/>
              </a:rPr>
              <a:t>Glance</a:t>
            </a: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)</a:t>
            </a:r>
            <a:endParaRPr lang="it-IT" sz="1000" kern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2" name="CasellaDiTesto 84"/>
          <p:cNvSpPr txBox="1"/>
          <p:nvPr/>
        </p:nvSpPr>
        <p:spPr>
          <a:xfrm>
            <a:off x="395536" y="3936421"/>
            <a:ext cx="2024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Controller </a:t>
            </a:r>
            <a:r>
              <a:rPr lang="it-IT" sz="1200" dirty="0" err="1"/>
              <a:t>Node</a:t>
            </a:r>
            <a:endParaRPr lang="it-IT" sz="1200" dirty="0"/>
          </a:p>
        </p:txBody>
      </p:sp>
      <p:cxnSp>
        <p:nvCxnSpPr>
          <p:cNvPr id="23" name="Connettore 2 170"/>
          <p:cNvCxnSpPr/>
          <p:nvPr/>
        </p:nvCxnSpPr>
        <p:spPr bwMode="auto">
          <a:xfrm>
            <a:off x="8023117" y="2333108"/>
            <a:ext cx="0" cy="0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121115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NF-FG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551435" y="5063571"/>
            <a:ext cx="914297" cy="320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 compute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41924" y="6180112"/>
            <a:ext cx="1870036" cy="219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OpenvSwitch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1220" y="5642572"/>
            <a:ext cx="575216" cy="412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1"/>
          <p:cNvCxnSpPr>
            <a:stCxn id="33" idx="2"/>
            <a:endCxn id="32" idx="1"/>
          </p:cNvCxnSpPr>
          <p:nvPr/>
        </p:nvCxnSpPr>
        <p:spPr>
          <a:xfrm rot="16200000" flipH="1">
            <a:off x="2105681" y="5469351"/>
            <a:ext cx="282589" cy="4767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85367" y="5638735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VM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51435" y="5382557"/>
            <a:ext cx="914296" cy="18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libvirt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75656" y="6125270"/>
            <a:ext cx="734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dirty="0" smtClean="0"/>
              <a:t>Compute </a:t>
            </a:r>
            <a:r>
              <a:rPr lang="it-IT" sz="1000" dirty="0" err="1" smtClean="0"/>
              <a:t>node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5451816" y="2688067"/>
            <a:ext cx="1216497" cy="448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 API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(</a:t>
            </a:r>
            <a:r>
              <a:rPr lang="it-IT" sz="1000" dirty="0" err="1" smtClean="0">
                <a:solidFill>
                  <a:schemeClr val="tx1"/>
                </a:solidFill>
              </a:rPr>
              <a:t>Neutron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1816" y="3136263"/>
            <a:ext cx="1216497" cy="32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Modular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r>
              <a:rPr lang="it-IT" sz="1000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(ML2)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1817" y="3462661"/>
            <a:ext cx="353405" cy="300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[</a:t>
            </a:r>
            <a:r>
              <a:rPr lang="it-IT" sz="800" dirty="0" err="1" smtClean="0">
                <a:solidFill>
                  <a:schemeClr val="tx1"/>
                </a:solidFill>
              </a:rPr>
              <a:t>xDPd</a:t>
            </a:r>
            <a:r>
              <a:rPr lang="it-IT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82861" y="3462662"/>
            <a:ext cx="353405" cy="30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[OVS]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14909" y="3462662"/>
            <a:ext cx="353405" cy="30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ODL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11960" y="2688067"/>
            <a:ext cx="953727" cy="57636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Compute API (Nova)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11960" y="3258082"/>
            <a:ext cx="953728" cy="49703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</a:t>
            </a:r>
          </a:p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scheduler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Connettore 4 40"/>
          <p:cNvCxnSpPr>
            <a:stCxn id="44" idx="2"/>
            <a:endCxn id="25" idx="0"/>
          </p:cNvCxnSpPr>
          <p:nvPr/>
        </p:nvCxnSpPr>
        <p:spPr>
          <a:xfrm flipH="1">
            <a:off x="2008584" y="3755113"/>
            <a:ext cx="2680240" cy="1308458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135"/>
          <p:cNvSpPr/>
          <p:nvPr/>
        </p:nvSpPr>
        <p:spPr>
          <a:xfrm>
            <a:off x="2811753" y="3219470"/>
            <a:ext cx="1256191" cy="543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Auth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 DB</a:t>
            </a:r>
            <a:endParaRPr lang="it-IT" sz="1000" kern="0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5" y="3325209"/>
            <a:ext cx="360235" cy="3991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99" y="3321245"/>
            <a:ext cx="360235" cy="399152"/>
          </a:xfrm>
          <a:prstGeom prst="rect">
            <a:avLst/>
          </a:prstGeom>
        </p:spPr>
      </p:pic>
      <p:sp>
        <p:nvSpPr>
          <p:cNvPr id="49" name="Rettangolo 43"/>
          <p:cNvSpPr/>
          <p:nvPr/>
        </p:nvSpPr>
        <p:spPr>
          <a:xfrm>
            <a:off x="516281" y="2682481"/>
            <a:ext cx="978543" cy="53268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000" kern="0" dirty="0" err="1" smtClean="0">
                <a:solidFill>
                  <a:schemeClr val="bg1"/>
                </a:solidFill>
                <a:sym typeface="Arial"/>
              </a:rPr>
              <a:t>Generic</a:t>
            </a: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it-IT" sz="1000" kern="0" dirty="0" err="1" smtClean="0">
                <a:solidFill>
                  <a:schemeClr val="bg1"/>
                </a:solidFill>
                <a:sym typeface="Arial"/>
              </a:rPr>
              <a:t>object</a:t>
            </a: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it-IT" sz="1000" kern="0" dirty="0" err="1" smtClean="0">
                <a:solidFill>
                  <a:schemeClr val="bg1"/>
                </a:solidFill>
                <a:sym typeface="Arial"/>
              </a:rPr>
              <a:t>store</a:t>
            </a: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 (</a:t>
            </a:r>
            <a:r>
              <a:rPr lang="it-IT" sz="1000" kern="0" dirty="0" err="1" smtClean="0">
                <a:solidFill>
                  <a:schemeClr val="bg1"/>
                </a:solidFill>
                <a:sym typeface="Arial"/>
              </a:rPr>
              <a:t>Swift</a:t>
            </a: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)</a:t>
            </a:r>
            <a:endParaRPr lang="it-IT" sz="1000" kern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0" name="Rettangolo 130"/>
          <p:cNvSpPr/>
          <p:nvPr/>
        </p:nvSpPr>
        <p:spPr>
          <a:xfrm>
            <a:off x="518402" y="3215166"/>
            <a:ext cx="978543" cy="52870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57188" algn="ctr">
              <a:defRPr/>
            </a:pPr>
            <a:r>
              <a:rPr lang="it-IT" sz="1000" kern="0" dirty="0" smtClean="0">
                <a:solidFill>
                  <a:schemeClr val="bg1"/>
                </a:solidFill>
                <a:sym typeface="Arial"/>
              </a:rPr>
              <a:t>Object</a:t>
            </a:r>
          </a:p>
          <a:p>
            <a:pPr marL="357188" algn="ctr">
              <a:defRPr/>
            </a:pPr>
            <a:r>
              <a:rPr lang="it-IT" sz="1000" kern="0" dirty="0" err="1" smtClean="0">
                <a:solidFill>
                  <a:schemeClr val="bg1"/>
                </a:solidFill>
                <a:sym typeface="Arial"/>
              </a:rPr>
              <a:t>store</a:t>
            </a:r>
            <a:endParaRPr lang="it-IT" sz="1000" kern="0" dirty="0">
              <a:solidFill>
                <a:schemeClr val="bg1"/>
              </a:solidFill>
              <a:sym typeface="Aria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5" y="3317567"/>
            <a:ext cx="360235" cy="399152"/>
          </a:xfrm>
          <a:prstGeom prst="rect">
            <a:avLst/>
          </a:prstGeom>
        </p:spPr>
      </p:pic>
      <p:cxnSp>
        <p:nvCxnSpPr>
          <p:cNvPr id="52" name="Connettore 4 40"/>
          <p:cNvCxnSpPr>
            <a:stCxn id="18" idx="2"/>
            <a:endCxn id="25" idx="1"/>
          </p:cNvCxnSpPr>
          <p:nvPr/>
        </p:nvCxnSpPr>
        <p:spPr>
          <a:xfrm rot="5400000">
            <a:off x="1101421" y="4197563"/>
            <a:ext cx="1476349" cy="576320"/>
          </a:xfrm>
          <a:prstGeom prst="bentConnector4">
            <a:avLst>
              <a:gd name="adj1" fmla="val 44570"/>
              <a:gd name="adj2" fmla="val 139665"/>
            </a:avLst>
          </a:prstGeom>
          <a:ln w="12700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>
          <a:xfrm>
            <a:off x="5220072" y="4944533"/>
            <a:ext cx="2130897" cy="1617493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85765" y="5540497"/>
            <a:ext cx="204473" cy="20557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R1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873723" y="5361666"/>
            <a:ext cx="204473" cy="20557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R2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11864" y="5373812"/>
            <a:ext cx="204473" cy="20557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R3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143107" y="5755919"/>
            <a:ext cx="204473" cy="20557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R5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771486" y="5774871"/>
            <a:ext cx="204473" cy="20557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R4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54013" y="6082886"/>
            <a:ext cx="452825" cy="273911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Compute cluster1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66096" y="5873036"/>
            <a:ext cx="452825" cy="273911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Compute cluster2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737716" y="5339644"/>
            <a:ext cx="452825" cy="273911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Compute cluster3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54" idx="7"/>
            <a:endCxn id="55" idx="2"/>
          </p:cNvCxnSpPr>
          <p:nvPr/>
        </p:nvCxnSpPr>
        <p:spPr>
          <a:xfrm flipV="1">
            <a:off x="5660294" y="5464453"/>
            <a:ext cx="213429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2"/>
            <a:endCxn id="55" idx="6"/>
          </p:cNvCxnSpPr>
          <p:nvPr/>
        </p:nvCxnSpPr>
        <p:spPr>
          <a:xfrm flipH="1" flipV="1">
            <a:off x="6078196" y="5464453"/>
            <a:ext cx="333668" cy="1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1"/>
            <a:endCxn id="54" idx="5"/>
          </p:cNvCxnSpPr>
          <p:nvPr/>
        </p:nvCxnSpPr>
        <p:spPr>
          <a:xfrm flipH="1" flipV="1">
            <a:off x="5660294" y="5715965"/>
            <a:ext cx="141136" cy="89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1"/>
            <a:endCxn id="55" idx="5"/>
          </p:cNvCxnSpPr>
          <p:nvPr/>
        </p:nvCxnSpPr>
        <p:spPr>
          <a:xfrm flipH="1" flipV="1">
            <a:off x="6048252" y="5537134"/>
            <a:ext cx="124799" cy="24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6"/>
            <a:endCxn id="57" idx="2"/>
          </p:cNvCxnSpPr>
          <p:nvPr/>
        </p:nvCxnSpPr>
        <p:spPr>
          <a:xfrm flipV="1">
            <a:off x="5975959" y="5858706"/>
            <a:ext cx="167148" cy="18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7" idx="7"/>
            <a:endCxn id="56" idx="4"/>
          </p:cNvCxnSpPr>
          <p:nvPr/>
        </p:nvCxnSpPr>
        <p:spPr>
          <a:xfrm flipV="1">
            <a:off x="6317636" y="5579385"/>
            <a:ext cx="196465" cy="206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6"/>
            <a:endCxn id="61" idx="1"/>
          </p:cNvCxnSpPr>
          <p:nvPr/>
        </p:nvCxnSpPr>
        <p:spPr>
          <a:xfrm>
            <a:off x="6616337" y="5476599"/>
            <a:ext cx="121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7" idx="5"/>
            <a:endCxn id="60" idx="1"/>
          </p:cNvCxnSpPr>
          <p:nvPr/>
        </p:nvCxnSpPr>
        <p:spPr>
          <a:xfrm>
            <a:off x="6317636" y="5931387"/>
            <a:ext cx="148460" cy="7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1"/>
          </p:cNvCxnSpPr>
          <p:nvPr/>
        </p:nvCxnSpPr>
        <p:spPr>
          <a:xfrm flipH="1" flipV="1">
            <a:off x="5872123" y="5980444"/>
            <a:ext cx="81890" cy="23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413883" y="4389022"/>
            <a:ext cx="1417881" cy="837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36000" tIns="36000" rIns="36000" bIns="36000">
            <a:noAutofit/>
          </a:bodyPr>
          <a:lstStyle/>
          <a:p>
            <a:pPr algn="ctr"/>
            <a:r>
              <a:rPr lang="it-IT" sz="1000" dirty="0" smtClean="0"/>
              <a:t>Network controller (network </a:t>
            </a:r>
            <a:r>
              <a:rPr lang="it-IT" sz="1000" dirty="0" err="1" smtClean="0"/>
              <a:t>topology</a:t>
            </a:r>
            <a:r>
              <a:rPr lang="it-IT" sz="1000" dirty="0" smtClean="0"/>
              <a:t>)</a:t>
            </a:r>
            <a:endParaRPr lang="en-US" sz="1000" dirty="0"/>
          </a:p>
        </p:txBody>
      </p:sp>
      <p:sp>
        <p:nvSpPr>
          <p:cNvPr id="74" name="Folded Corner 73"/>
          <p:cNvSpPr/>
          <p:nvPr/>
        </p:nvSpPr>
        <p:spPr>
          <a:xfrm>
            <a:off x="2339752" y="1196752"/>
            <a:ext cx="1528196" cy="583514"/>
          </a:xfrm>
          <a:prstGeom prst="foldedCorner">
            <a:avLst>
              <a:gd name="adj" fmla="val 19215"/>
            </a:avLst>
          </a:prstGeom>
          <a:solidFill>
            <a:schemeClr val="bg2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New </a:t>
            </a:r>
            <a:r>
              <a:rPr lang="it-IT" sz="1000" dirty="0" err="1" smtClean="0">
                <a:solidFill>
                  <a:schemeClr val="tx1"/>
                </a:solidFill>
              </a:rPr>
              <a:t>forwarding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graph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needed</a:t>
            </a:r>
            <a:r>
              <a:rPr lang="it-IT" sz="1000" dirty="0" smtClean="0">
                <a:solidFill>
                  <a:schemeClr val="tx1"/>
                </a:solidFill>
              </a:rPr>
              <a:t> (e.g., new </a:t>
            </a:r>
            <a:r>
              <a:rPr lang="it-IT" sz="1000" dirty="0" err="1" smtClean="0">
                <a:solidFill>
                  <a:schemeClr val="tx1"/>
                </a:solidFill>
              </a:rPr>
              <a:t>user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connected</a:t>
            </a:r>
            <a:r>
              <a:rPr lang="it-IT" sz="1000" dirty="0" smtClean="0">
                <a:solidFill>
                  <a:schemeClr val="tx1"/>
                </a:solidFill>
              </a:rPr>
              <a:t> to the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Folded Corner 74"/>
          <p:cNvSpPr/>
          <p:nvPr/>
        </p:nvSpPr>
        <p:spPr>
          <a:xfrm>
            <a:off x="624438" y="1264162"/>
            <a:ext cx="923450" cy="776968"/>
          </a:xfrm>
          <a:prstGeom prst="foldedCorner">
            <a:avLst>
              <a:gd name="adj" fmla="val 19215"/>
            </a:avLst>
          </a:prstGeom>
          <a:solidFill>
            <a:schemeClr val="bg2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(</a:t>
            </a:r>
            <a:r>
              <a:rPr lang="it-IT" sz="1000" dirty="0" err="1" smtClean="0">
                <a:solidFill>
                  <a:schemeClr val="tx1"/>
                </a:solidFill>
              </a:rPr>
              <a:t>Horizon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Connettore 2 83"/>
          <p:cNvCxnSpPr>
            <a:stCxn id="75" idx="3"/>
            <a:endCxn id="21" idx="0"/>
          </p:cNvCxnSpPr>
          <p:nvPr/>
        </p:nvCxnSpPr>
        <p:spPr>
          <a:xfrm>
            <a:off x="1547888" y="1652646"/>
            <a:ext cx="579867" cy="1029835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83"/>
          <p:cNvCxnSpPr>
            <a:stCxn id="75" idx="3"/>
            <a:endCxn id="19" idx="0"/>
          </p:cNvCxnSpPr>
          <p:nvPr/>
        </p:nvCxnSpPr>
        <p:spPr>
          <a:xfrm>
            <a:off x="1547888" y="1652646"/>
            <a:ext cx="1891131" cy="1029835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83"/>
          <p:cNvCxnSpPr>
            <a:stCxn id="90" idx="2"/>
            <a:endCxn id="43" idx="0"/>
          </p:cNvCxnSpPr>
          <p:nvPr/>
        </p:nvCxnSpPr>
        <p:spPr>
          <a:xfrm flipH="1">
            <a:off x="4688824" y="2102537"/>
            <a:ext cx="1160852" cy="58553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83"/>
          <p:cNvCxnSpPr>
            <a:stCxn id="90" idx="2"/>
            <a:endCxn id="36" idx="0"/>
          </p:cNvCxnSpPr>
          <p:nvPr/>
        </p:nvCxnSpPr>
        <p:spPr>
          <a:xfrm>
            <a:off x="5849676" y="2102537"/>
            <a:ext cx="210389" cy="58553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http://upload.wikimedia.org/wikipedia/commons/4/4b/OpenDayligh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6" y="4741420"/>
            <a:ext cx="1180024" cy="4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ttore 4 40"/>
          <p:cNvCxnSpPr>
            <a:stCxn id="40" idx="2"/>
            <a:endCxn id="71" idx="0"/>
          </p:cNvCxnSpPr>
          <p:nvPr/>
        </p:nvCxnSpPr>
        <p:spPr>
          <a:xfrm rot="5400000">
            <a:off x="5995019" y="3892428"/>
            <a:ext cx="624399" cy="36878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24" y="5810523"/>
            <a:ext cx="512069" cy="28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70" y="5844416"/>
            <a:ext cx="506062" cy="21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Connettore 4 40"/>
          <p:cNvCxnSpPr>
            <a:stCxn id="71" idx="3"/>
            <a:endCxn id="6" idx="0"/>
          </p:cNvCxnSpPr>
          <p:nvPr/>
        </p:nvCxnSpPr>
        <p:spPr>
          <a:xfrm>
            <a:off x="6831764" y="4807607"/>
            <a:ext cx="1328277" cy="568974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4 40"/>
          <p:cNvCxnSpPr>
            <a:stCxn id="71" idx="1"/>
            <a:endCxn id="26" idx="3"/>
          </p:cNvCxnSpPr>
          <p:nvPr/>
        </p:nvCxnSpPr>
        <p:spPr>
          <a:xfrm flipH="1">
            <a:off x="4211960" y="4807607"/>
            <a:ext cx="1201923" cy="1482168"/>
          </a:xfrm>
          <a:prstGeom prst="straightConnector1">
            <a:avLst/>
          </a:prstGeom>
          <a:ln w="12700">
            <a:solidFill>
              <a:schemeClr val="tx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555776" y="6395107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059832" y="6395107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563888" y="6399635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95936" y="6395107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tangolo 60"/>
          <p:cNvSpPr/>
          <p:nvPr/>
        </p:nvSpPr>
        <p:spPr>
          <a:xfrm>
            <a:off x="5111127" y="1731706"/>
            <a:ext cx="1477097" cy="37083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108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UN2OpenStack </a:t>
            </a:r>
            <a:r>
              <a:rPr lang="it-IT" sz="1108" kern="0" dirty="0" err="1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adapter</a:t>
            </a:r>
            <a:r>
              <a:rPr lang="it-IT" sz="1108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 (</a:t>
            </a:r>
            <a:r>
              <a:rPr lang="it-IT" sz="1108" kern="0" dirty="0" err="1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Heat</a:t>
            </a:r>
            <a:r>
              <a:rPr lang="it-IT" sz="1108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)</a:t>
            </a:r>
            <a:endParaRPr lang="it-IT" sz="1108" kern="0" dirty="0">
              <a:solidFill>
                <a:schemeClr val="tx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91" name="Rettangolo 60"/>
          <p:cNvSpPr/>
          <p:nvPr/>
        </p:nvSpPr>
        <p:spPr>
          <a:xfrm>
            <a:off x="5111127" y="1382520"/>
            <a:ext cx="1477097" cy="35392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108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UN (</a:t>
            </a:r>
            <a:r>
              <a:rPr lang="it-IT" sz="1108" kern="0" dirty="0" err="1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upper</a:t>
            </a:r>
            <a:r>
              <a:rPr lang="it-IT" sz="1108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) orchestrator</a:t>
            </a:r>
            <a:endParaRPr lang="it-IT" sz="1108" kern="0" dirty="0">
              <a:solidFill>
                <a:schemeClr val="tx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4127271" y="1324180"/>
            <a:ext cx="3305643" cy="4122562"/>
          </a:xfrm>
          <a:custGeom>
            <a:avLst/>
            <a:gdLst>
              <a:gd name="connsiteX0" fmla="*/ 337696 w 5377561"/>
              <a:gd name="connsiteY0" fmla="*/ 164449 h 1220047"/>
              <a:gd name="connsiteX1" fmla="*/ 2767629 w 5377561"/>
              <a:gd name="connsiteY1" fmla="*/ 71316 h 1220047"/>
              <a:gd name="connsiteX2" fmla="*/ 4909696 w 5377561"/>
              <a:gd name="connsiteY2" fmla="*/ 71316 h 1220047"/>
              <a:gd name="connsiteX3" fmla="*/ 5079029 w 5377561"/>
              <a:gd name="connsiteY3" fmla="*/ 985716 h 1220047"/>
              <a:gd name="connsiteX4" fmla="*/ 1489163 w 5377561"/>
              <a:gd name="connsiteY4" fmla="*/ 1146582 h 1220047"/>
              <a:gd name="connsiteX5" fmla="*/ 142963 w 5377561"/>
              <a:gd name="connsiteY5" fmla="*/ 1138116 h 1220047"/>
              <a:gd name="connsiteX6" fmla="*/ 337696 w 5377561"/>
              <a:gd name="connsiteY6" fmla="*/ 164449 h 1220047"/>
              <a:gd name="connsiteX0" fmla="*/ 337696 w 5113635"/>
              <a:gd name="connsiteY0" fmla="*/ 156316 h 1211914"/>
              <a:gd name="connsiteX1" fmla="*/ 2767629 w 5113635"/>
              <a:gd name="connsiteY1" fmla="*/ 63183 h 1211914"/>
              <a:gd name="connsiteX2" fmla="*/ 4909696 w 5113635"/>
              <a:gd name="connsiteY2" fmla="*/ 63183 h 1211914"/>
              <a:gd name="connsiteX3" fmla="*/ 4638762 w 5113635"/>
              <a:gd name="connsiteY3" fmla="*/ 867517 h 1211914"/>
              <a:gd name="connsiteX4" fmla="*/ 1489163 w 5113635"/>
              <a:gd name="connsiteY4" fmla="*/ 1138449 h 1211914"/>
              <a:gd name="connsiteX5" fmla="*/ 142963 w 5113635"/>
              <a:gd name="connsiteY5" fmla="*/ 1129983 h 1211914"/>
              <a:gd name="connsiteX6" fmla="*/ 337696 w 5113635"/>
              <a:gd name="connsiteY6" fmla="*/ 156316 h 1211914"/>
              <a:gd name="connsiteX0" fmla="*/ 331872 w 5111274"/>
              <a:gd name="connsiteY0" fmla="*/ 156316 h 1184942"/>
              <a:gd name="connsiteX1" fmla="*/ 2761805 w 5111274"/>
              <a:gd name="connsiteY1" fmla="*/ 63183 h 1184942"/>
              <a:gd name="connsiteX2" fmla="*/ 4903872 w 5111274"/>
              <a:gd name="connsiteY2" fmla="*/ 63183 h 1184942"/>
              <a:gd name="connsiteX3" fmla="*/ 4632938 w 5111274"/>
              <a:gd name="connsiteY3" fmla="*/ 867517 h 1184942"/>
              <a:gd name="connsiteX4" fmla="*/ 1415605 w 5111274"/>
              <a:gd name="connsiteY4" fmla="*/ 1053783 h 1184942"/>
              <a:gd name="connsiteX5" fmla="*/ 137139 w 5111274"/>
              <a:gd name="connsiteY5" fmla="*/ 1129983 h 1184942"/>
              <a:gd name="connsiteX6" fmla="*/ 331872 w 5111274"/>
              <a:gd name="connsiteY6" fmla="*/ 156316 h 1184942"/>
              <a:gd name="connsiteX0" fmla="*/ 202507 w 4981909"/>
              <a:gd name="connsiteY0" fmla="*/ 156316 h 1109292"/>
              <a:gd name="connsiteX1" fmla="*/ 2632440 w 4981909"/>
              <a:gd name="connsiteY1" fmla="*/ 63183 h 1109292"/>
              <a:gd name="connsiteX2" fmla="*/ 4774507 w 4981909"/>
              <a:gd name="connsiteY2" fmla="*/ 63183 h 1109292"/>
              <a:gd name="connsiteX3" fmla="*/ 4503573 w 4981909"/>
              <a:gd name="connsiteY3" fmla="*/ 867517 h 1109292"/>
              <a:gd name="connsiteX4" fmla="*/ 1286240 w 4981909"/>
              <a:gd name="connsiteY4" fmla="*/ 1053783 h 1109292"/>
              <a:gd name="connsiteX5" fmla="*/ 261774 w 4981909"/>
              <a:gd name="connsiteY5" fmla="*/ 1028383 h 1109292"/>
              <a:gd name="connsiteX6" fmla="*/ 202507 w 4981909"/>
              <a:gd name="connsiteY6" fmla="*/ 156316 h 1109292"/>
              <a:gd name="connsiteX0" fmla="*/ 264063 w 4865665"/>
              <a:gd name="connsiteY0" fmla="*/ 138705 h 1109823"/>
              <a:gd name="connsiteX1" fmla="*/ 2516196 w 4865665"/>
              <a:gd name="connsiteY1" fmla="*/ 62505 h 1109823"/>
              <a:gd name="connsiteX2" fmla="*/ 4658263 w 4865665"/>
              <a:gd name="connsiteY2" fmla="*/ 62505 h 1109823"/>
              <a:gd name="connsiteX3" fmla="*/ 4387329 w 4865665"/>
              <a:gd name="connsiteY3" fmla="*/ 866839 h 1109823"/>
              <a:gd name="connsiteX4" fmla="*/ 1169996 w 4865665"/>
              <a:gd name="connsiteY4" fmla="*/ 1053105 h 1109823"/>
              <a:gd name="connsiteX5" fmla="*/ 145530 w 4865665"/>
              <a:gd name="connsiteY5" fmla="*/ 1027705 h 1109823"/>
              <a:gd name="connsiteX6" fmla="*/ 264063 w 4865665"/>
              <a:gd name="connsiteY6" fmla="*/ 138705 h 1109823"/>
              <a:gd name="connsiteX0" fmla="*/ 264063 w 5435856"/>
              <a:gd name="connsiteY0" fmla="*/ 319249 h 3493791"/>
              <a:gd name="connsiteX1" fmla="*/ 2516196 w 5435856"/>
              <a:gd name="connsiteY1" fmla="*/ 243049 h 3493791"/>
              <a:gd name="connsiteX2" fmla="*/ 4658263 w 5435856"/>
              <a:gd name="connsiteY2" fmla="*/ 243049 h 3493791"/>
              <a:gd name="connsiteX3" fmla="*/ 5212520 w 5435856"/>
              <a:gd name="connsiteY3" fmla="*/ 3485783 h 3493791"/>
              <a:gd name="connsiteX4" fmla="*/ 1169996 w 5435856"/>
              <a:gd name="connsiteY4" fmla="*/ 1233649 h 3493791"/>
              <a:gd name="connsiteX5" fmla="*/ 145530 w 5435856"/>
              <a:gd name="connsiteY5" fmla="*/ 1208249 h 3493791"/>
              <a:gd name="connsiteX6" fmla="*/ 264063 w 5435856"/>
              <a:gd name="connsiteY6" fmla="*/ 319249 h 3493791"/>
              <a:gd name="connsiteX0" fmla="*/ 306439 w 5431206"/>
              <a:gd name="connsiteY0" fmla="*/ 319249 h 3651503"/>
              <a:gd name="connsiteX1" fmla="*/ 2558572 w 5431206"/>
              <a:gd name="connsiteY1" fmla="*/ 243049 h 3651503"/>
              <a:gd name="connsiteX2" fmla="*/ 4700639 w 5431206"/>
              <a:gd name="connsiteY2" fmla="*/ 243049 h 3651503"/>
              <a:gd name="connsiteX3" fmla="*/ 5254896 w 5431206"/>
              <a:gd name="connsiteY3" fmla="*/ 3485783 h 3651503"/>
              <a:gd name="connsiteX4" fmla="*/ 1866577 w 5431206"/>
              <a:gd name="connsiteY4" fmla="*/ 3226000 h 3651503"/>
              <a:gd name="connsiteX5" fmla="*/ 187906 w 5431206"/>
              <a:gd name="connsiteY5" fmla="*/ 1208249 h 3651503"/>
              <a:gd name="connsiteX6" fmla="*/ 306439 w 5431206"/>
              <a:gd name="connsiteY6" fmla="*/ 319249 h 3651503"/>
              <a:gd name="connsiteX0" fmla="*/ 19076 w 5143843"/>
              <a:gd name="connsiteY0" fmla="*/ 319249 h 3651503"/>
              <a:gd name="connsiteX1" fmla="*/ 2271209 w 5143843"/>
              <a:gd name="connsiteY1" fmla="*/ 243049 h 3651503"/>
              <a:gd name="connsiteX2" fmla="*/ 4413276 w 5143843"/>
              <a:gd name="connsiteY2" fmla="*/ 243049 h 3651503"/>
              <a:gd name="connsiteX3" fmla="*/ 4967533 w 5143843"/>
              <a:gd name="connsiteY3" fmla="*/ 3485783 h 3651503"/>
              <a:gd name="connsiteX4" fmla="*/ 1579214 w 5143843"/>
              <a:gd name="connsiteY4" fmla="*/ 3226000 h 3651503"/>
              <a:gd name="connsiteX5" fmla="*/ 1208953 w 5143843"/>
              <a:gd name="connsiteY5" fmla="*/ 1475878 h 3651503"/>
              <a:gd name="connsiteX6" fmla="*/ 19076 w 5143843"/>
              <a:gd name="connsiteY6" fmla="*/ 319249 h 3651503"/>
              <a:gd name="connsiteX0" fmla="*/ 992357 w 4087602"/>
              <a:gd name="connsiteY0" fmla="*/ 411857 h 3654901"/>
              <a:gd name="connsiteX1" fmla="*/ 1214968 w 4087602"/>
              <a:gd name="connsiteY1" fmla="*/ 246447 h 3654901"/>
              <a:gd name="connsiteX2" fmla="*/ 3357035 w 4087602"/>
              <a:gd name="connsiteY2" fmla="*/ 246447 h 3654901"/>
              <a:gd name="connsiteX3" fmla="*/ 3911292 w 4087602"/>
              <a:gd name="connsiteY3" fmla="*/ 3489181 h 3654901"/>
              <a:gd name="connsiteX4" fmla="*/ 522973 w 4087602"/>
              <a:gd name="connsiteY4" fmla="*/ 3229398 h 3654901"/>
              <a:gd name="connsiteX5" fmla="*/ 152712 w 4087602"/>
              <a:gd name="connsiteY5" fmla="*/ 1479276 h 3654901"/>
              <a:gd name="connsiteX6" fmla="*/ 992357 w 4087602"/>
              <a:gd name="connsiteY6" fmla="*/ 411857 h 3654901"/>
              <a:gd name="connsiteX0" fmla="*/ 166734 w 4101624"/>
              <a:gd name="connsiteY0" fmla="*/ 1525482 h 3701107"/>
              <a:gd name="connsiteX1" fmla="*/ 1228990 w 4101624"/>
              <a:gd name="connsiteY1" fmla="*/ 292653 h 3701107"/>
              <a:gd name="connsiteX2" fmla="*/ 3371057 w 4101624"/>
              <a:gd name="connsiteY2" fmla="*/ 292653 h 3701107"/>
              <a:gd name="connsiteX3" fmla="*/ 3925314 w 4101624"/>
              <a:gd name="connsiteY3" fmla="*/ 3535387 h 3701107"/>
              <a:gd name="connsiteX4" fmla="*/ 536995 w 4101624"/>
              <a:gd name="connsiteY4" fmla="*/ 3275604 h 3701107"/>
              <a:gd name="connsiteX5" fmla="*/ 166734 w 4101624"/>
              <a:gd name="connsiteY5" fmla="*/ 1525482 h 3701107"/>
              <a:gd name="connsiteX0" fmla="*/ 166734 w 4233948"/>
              <a:gd name="connsiteY0" fmla="*/ 1249872 h 3377096"/>
              <a:gd name="connsiteX1" fmla="*/ 1228990 w 4233948"/>
              <a:gd name="connsiteY1" fmla="*/ 17043 h 3377096"/>
              <a:gd name="connsiteX2" fmla="*/ 3772501 w 4233948"/>
              <a:gd name="connsiteY2" fmla="*/ 723287 h 3377096"/>
              <a:gd name="connsiteX3" fmla="*/ 3925314 w 4233948"/>
              <a:gd name="connsiteY3" fmla="*/ 3259777 h 3377096"/>
              <a:gd name="connsiteX4" fmla="*/ 536995 w 4233948"/>
              <a:gd name="connsiteY4" fmla="*/ 2999994 h 3377096"/>
              <a:gd name="connsiteX5" fmla="*/ 166734 w 4233948"/>
              <a:gd name="connsiteY5" fmla="*/ 1249872 h 3377096"/>
              <a:gd name="connsiteX0" fmla="*/ 178643 w 4236915"/>
              <a:gd name="connsiteY0" fmla="*/ 1048871 h 3176095"/>
              <a:gd name="connsiteX1" fmla="*/ 1426752 w 4236915"/>
              <a:gd name="connsiteY1" fmla="*/ 31632 h 3176095"/>
              <a:gd name="connsiteX2" fmla="*/ 3784410 w 4236915"/>
              <a:gd name="connsiteY2" fmla="*/ 522286 h 3176095"/>
              <a:gd name="connsiteX3" fmla="*/ 3937223 w 4236915"/>
              <a:gd name="connsiteY3" fmla="*/ 3058776 h 3176095"/>
              <a:gd name="connsiteX4" fmla="*/ 548904 w 4236915"/>
              <a:gd name="connsiteY4" fmla="*/ 2798993 h 3176095"/>
              <a:gd name="connsiteX5" fmla="*/ 178643 w 4236915"/>
              <a:gd name="connsiteY5" fmla="*/ 1048871 h 3176095"/>
              <a:gd name="connsiteX0" fmla="*/ 307207 w 4135021"/>
              <a:gd name="connsiteY0" fmla="*/ 1048871 h 3176095"/>
              <a:gd name="connsiteX1" fmla="*/ 1324858 w 4135021"/>
              <a:gd name="connsiteY1" fmla="*/ 31632 h 3176095"/>
              <a:gd name="connsiteX2" fmla="*/ 3682516 w 4135021"/>
              <a:gd name="connsiteY2" fmla="*/ 522286 h 3176095"/>
              <a:gd name="connsiteX3" fmla="*/ 3835329 w 4135021"/>
              <a:gd name="connsiteY3" fmla="*/ 3058776 h 3176095"/>
              <a:gd name="connsiteX4" fmla="*/ 447010 w 4135021"/>
              <a:gd name="connsiteY4" fmla="*/ 2798993 h 3176095"/>
              <a:gd name="connsiteX5" fmla="*/ 307207 w 4135021"/>
              <a:gd name="connsiteY5" fmla="*/ 1048871 h 3176095"/>
              <a:gd name="connsiteX0" fmla="*/ 37077 w 3826928"/>
              <a:gd name="connsiteY0" fmla="*/ 1048871 h 3264321"/>
              <a:gd name="connsiteX1" fmla="*/ 1054728 w 3826928"/>
              <a:gd name="connsiteY1" fmla="*/ 31632 h 3264321"/>
              <a:gd name="connsiteX2" fmla="*/ 3412386 w 3826928"/>
              <a:gd name="connsiteY2" fmla="*/ 522286 h 3264321"/>
              <a:gd name="connsiteX3" fmla="*/ 3565199 w 3826928"/>
              <a:gd name="connsiteY3" fmla="*/ 3058776 h 3264321"/>
              <a:gd name="connsiteX4" fmla="*/ 704704 w 3826928"/>
              <a:gd name="connsiteY4" fmla="*/ 3126095 h 3264321"/>
              <a:gd name="connsiteX5" fmla="*/ 37077 w 3826928"/>
              <a:gd name="connsiteY5" fmla="*/ 1048871 h 3264321"/>
              <a:gd name="connsiteX0" fmla="*/ 37077 w 3782304"/>
              <a:gd name="connsiteY0" fmla="*/ 1044915 h 3136782"/>
              <a:gd name="connsiteX1" fmla="*/ 1054728 w 3782304"/>
              <a:gd name="connsiteY1" fmla="*/ 27676 h 3136782"/>
              <a:gd name="connsiteX2" fmla="*/ 3412386 w 3782304"/>
              <a:gd name="connsiteY2" fmla="*/ 518330 h 3136782"/>
              <a:gd name="connsiteX3" fmla="*/ 3498291 w 3782304"/>
              <a:gd name="connsiteY3" fmla="*/ 2839230 h 3136782"/>
              <a:gd name="connsiteX4" fmla="*/ 704704 w 3782304"/>
              <a:gd name="connsiteY4" fmla="*/ 3122139 h 3136782"/>
              <a:gd name="connsiteX5" fmla="*/ 37077 w 3782304"/>
              <a:gd name="connsiteY5" fmla="*/ 1044915 h 3136782"/>
              <a:gd name="connsiteX0" fmla="*/ 37077 w 3782304"/>
              <a:gd name="connsiteY0" fmla="*/ 1044915 h 3136782"/>
              <a:gd name="connsiteX1" fmla="*/ 1054728 w 3782304"/>
              <a:gd name="connsiteY1" fmla="*/ 27676 h 3136782"/>
              <a:gd name="connsiteX2" fmla="*/ 3412386 w 3782304"/>
              <a:gd name="connsiteY2" fmla="*/ 518330 h 3136782"/>
              <a:gd name="connsiteX3" fmla="*/ 3498291 w 3782304"/>
              <a:gd name="connsiteY3" fmla="*/ 2839230 h 3136782"/>
              <a:gd name="connsiteX4" fmla="*/ 704704 w 3782304"/>
              <a:gd name="connsiteY4" fmla="*/ 3122139 h 3136782"/>
              <a:gd name="connsiteX5" fmla="*/ 37077 w 3782304"/>
              <a:gd name="connsiteY5" fmla="*/ 1044915 h 3136782"/>
              <a:gd name="connsiteX0" fmla="*/ 13520 w 3907451"/>
              <a:gd name="connsiteY0" fmla="*/ 1067335 h 3922195"/>
              <a:gd name="connsiteX1" fmla="*/ 1031171 w 3907451"/>
              <a:gd name="connsiteY1" fmla="*/ 50096 h 3922195"/>
              <a:gd name="connsiteX2" fmla="*/ 3388829 w 3907451"/>
              <a:gd name="connsiteY2" fmla="*/ 540750 h 3922195"/>
              <a:gd name="connsiteX3" fmla="*/ 3685046 w 3907451"/>
              <a:gd name="connsiteY3" fmla="*/ 3773818 h 3922195"/>
              <a:gd name="connsiteX4" fmla="*/ 681147 w 3907451"/>
              <a:gd name="connsiteY4" fmla="*/ 3144559 h 3922195"/>
              <a:gd name="connsiteX5" fmla="*/ 13520 w 3907451"/>
              <a:gd name="connsiteY5" fmla="*/ 1067335 h 3922195"/>
              <a:gd name="connsiteX0" fmla="*/ 13520 w 3869029"/>
              <a:gd name="connsiteY0" fmla="*/ 1067335 h 3943035"/>
              <a:gd name="connsiteX1" fmla="*/ 1031171 w 3869029"/>
              <a:gd name="connsiteY1" fmla="*/ 50096 h 3943035"/>
              <a:gd name="connsiteX2" fmla="*/ 3388829 w 3869029"/>
              <a:gd name="connsiteY2" fmla="*/ 540750 h 3943035"/>
              <a:gd name="connsiteX3" fmla="*/ 3685046 w 3869029"/>
              <a:gd name="connsiteY3" fmla="*/ 3773818 h 3943035"/>
              <a:gd name="connsiteX4" fmla="*/ 1200702 w 3869029"/>
              <a:gd name="connsiteY4" fmla="*/ 3452202 h 3943035"/>
              <a:gd name="connsiteX5" fmla="*/ 681147 w 3869029"/>
              <a:gd name="connsiteY5" fmla="*/ 3144559 h 3943035"/>
              <a:gd name="connsiteX6" fmla="*/ 13520 w 3869029"/>
              <a:gd name="connsiteY6" fmla="*/ 1067335 h 3943035"/>
              <a:gd name="connsiteX0" fmla="*/ 4977 w 3860486"/>
              <a:gd name="connsiteY0" fmla="*/ 1067335 h 4068159"/>
              <a:gd name="connsiteX1" fmla="*/ 1022628 w 3860486"/>
              <a:gd name="connsiteY1" fmla="*/ 50096 h 4068159"/>
              <a:gd name="connsiteX2" fmla="*/ 3380286 w 3860486"/>
              <a:gd name="connsiteY2" fmla="*/ 540750 h 4068159"/>
              <a:gd name="connsiteX3" fmla="*/ 3676503 w 3860486"/>
              <a:gd name="connsiteY3" fmla="*/ 3773818 h 4068159"/>
              <a:gd name="connsiteX4" fmla="*/ 1548775 w 3860486"/>
              <a:gd name="connsiteY4" fmla="*/ 3917229 h 4068159"/>
              <a:gd name="connsiteX5" fmla="*/ 672604 w 3860486"/>
              <a:gd name="connsiteY5" fmla="*/ 3144559 h 4068159"/>
              <a:gd name="connsiteX6" fmla="*/ 4977 w 3860486"/>
              <a:gd name="connsiteY6" fmla="*/ 1067335 h 4068159"/>
              <a:gd name="connsiteX0" fmla="*/ 62636 w 3918145"/>
              <a:gd name="connsiteY0" fmla="*/ 1067335 h 4068159"/>
              <a:gd name="connsiteX1" fmla="*/ 1080287 w 3918145"/>
              <a:gd name="connsiteY1" fmla="*/ 50096 h 4068159"/>
              <a:gd name="connsiteX2" fmla="*/ 3437945 w 3918145"/>
              <a:gd name="connsiteY2" fmla="*/ 540750 h 4068159"/>
              <a:gd name="connsiteX3" fmla="*/ 3734162 w 3918145"/>
              <a:gd name="connsiteY3" fmla="*/ 3773818 h 4068159"/>
              <a:gd name="connsiteX4" fmla="*/ 1606434 w 3918145"/>
              <a:gd name="connsiteY4" fmla="*/ 3917229 h 4068159"/>
              <a:gd name="connsiteX5" fmla="*/ 273063 w 3918145"/>
              <a:gd name="connsiteY5" fmla="*/ 2554333 h 4068159"/>
              <a:gd name="connsiteX6" fmla="*/ 62636 w 3918145"/>
              <a:gd name="connsiteY6" fmla="*/ 1067335 h 4068159"/>
              <a:gd name="connsiteX0" fmla="*/ 62636 w 3918145"/>
              <a:gd name="connsiteY0" fmla="*/ 1067335 h 4044761"/>
              <a:gd name="connsiteX1" fmla="*/ 1080287 w 3918145"/>
              <a:gd name="connsiteY1" fmla="*/ 50096 h 4044761"/>
              <a:gd name="connsiteX2" fmla="*/ 3437945 w 3918145"/>
              <a:gd name="connsiteY2" fmla="*/ 540750 h 4044761"/>
              <a:gd name="connsiteX3" fmla="*/ 3734162 w 3918145"/>
              <a:gd name="connsiteY3" fmla="*/ 3773818 h 4044761"/>
              <a:gd name="connsiteX4" fmla="*/ 1606434 w 3918145"/>
              <a:gd name="connsiteY4" fmla="*/ 3917229 h 4044761"/>
              <a:gd name="connsiteX5" fmla="*/ 1012074 w 3918145"/>
              <a:gd name="connsiteY5" fmla="*/ 3568457 h 4044761"/>
              <a:gd name="connsiteX6" fmla="*/ 273063 w 3918145"/>
              <a:gd name="connsiteY6" fmla="*/ 2554333 h 4044761"/>
              <a:gd name="connsiteX7" fmla="*/ 62636 w 3918145"/>
              <a:gd name="connsiteY7" fmla="*/ 1067335 h 4044761"/>
              <a:gd name="connsiteX0" fmla="*/ 52904 w 3908413"/>
              <a:gd name="connsiteY0" fmla="*/ 1067335 h 4044761"/>
              <a:gd name="connsiteX1" fmla="*/ 1070555 w 3908413"/>
              <a:gd name="connsiteY1" fmla="*/ 50096 h 4044761"/>
              <a:gd name="connsiteX2" fmla="*/ 3428213 w 3908413"/>
              <a:gd name="connsiteY2" fmla="*/ 540750 h 4044761"/>
              <a:gd name="connsiteX3" fmla="*/ 3724430 w 3908413"/>
              <a:gd name="connsiteY3" fmla="*/ 3773818 h 4044761"/>
              <a:gd name="connsiteX4" fmla="*/ 1596702 w 3908413"/>
              <a:gd name="connsiteY4" fmla="*/ 3917229 h 4044761"/>
              <a:gd name="connsiteX5" fmla="*/ 1276662 w 3908413"/>
              <a:gd name="connsiteY5" fmla="*/ 2897746 h 4044761"/>
              <a:gd name="connsiteX6" fmla="*/ 263331 w 3908413"/>
              <a:gd name="connsiteY6" fmla="*/ 2554333 h 4044761"/>
              <a:gd name="connsiteX7" fmla="*/ 52904 w 3908413"/>
              <a:gd name="connsiteY7" fmla="*/ 1067335 h 4044761"/>
              <a:gd name="connsiteX0" fmla="*/ 52904 w 3762671"/>
              <a:gd name="connsiteY0" fmla="*/ 1067040 h 4039116"/>
              <a:gd name="connsiteX1" fmla="*/ 1070555 w 3762671"/>
              <a:gd name="connsiteY1" fmla="*/ 49801 h 4039116"/>
              <a:gd name="connsiteX2" fmla="*/ 3428213 w 3762671"/>
              <a:gd name="connsiteY2" fmla="*/ 540455 h 4039116"/>
              <a:gd name="connsiteX3" fmla="*/ 3514118 w 3762671"/>
              <a:gd name="connsiteY3" fmla="*/ 3764580 h 4039116"/>
              <a:gd name="connsiteX4" fmla="*/ 1596702 w 3762671"/>
              <a:gd name="connsiteY4" fmla="*/ 3916934 h 4039116"/>
              <a:gd name="connsiteX5" fmla="*/ 1276662 w 3762671"/>
              <a:gd name="connsiteY5" fmla="*/ 2897451 h 4039116"/>
              <a:gd name="connsiteX6" fmla="*/ 263331 w 3762671"/>
              <a:gd name="connsiteY6" fmla="*/ 2554038 h 4039116"/>
              <a:gd name="connsiteX7" fmla="*/ 52904 w 3762671"/>
              <a:gd name="connsiteY7" fmla="*/ 1067040 h 4039116"/>
              <a:gd name="connsiteX0" fmla="*/ 345815 w 3525230"/>
              <a:gd name="connsiteY0" fmla="*/ 961413 h 4031860"/>
              <a:gd name="connsiteX1" fmla="*/ 833114 w 3525230"/>
              <a:gd name="connsiteY1" fmla="*/ 42545 h 4031860"/>
              <a:gd name="connsiteX2" fmla="*/ 3190772 w 3525230"/>
              <a:gd name="connsiteY2" fmla="*/ 533199 h 4031860"/>
              <a:gd name="connsiteX3" fmla="*/ 3276677 w 3525230"/>
              <a:gd name="connsiteY3" fmla="*/ 3757324 h 4031860"/>
              <a:gd name="connsiteX4" fmla="*/ 1359261 w 3525230"/>
              <a:gd name="connsiteY4" fmla="*/ 3909678 h 4031860"/>
              <a:gd name="connsiteX5" fmla="*/ 1039221 w 3525230"/>
              <a:gd name="connsiteY5" fmla="*/ 2890195 h 4031860"/>
              <a:gd name="connsiteX6" fmla="*/ 25890 w 3525230"/>
              <a:gd name="connsiteY6" fmla="*/ 2546782 h 4031860"/>
              <a:gd name="connsiteX7" fmla="*/ 345815 w 3525230"/>
              <a:gd name="connsiteY7" fmla="*/ 961413 h 4031860"/>
              <a:gd name="connsiteX0" fmla="*/ 126228 w 3305643"/>
              <a:gd name="connsiteY0" fmla="*/ 961413 h 4031860"/>
              <a:gd name="connsiteX1" fmla="*/ 613527 w 3305643"/>
              <a:gd name="connsiteY1" fmla="*/ 42545 h 4031860"/>
              <a:gd name="connsiteX2" fmla="*/ 2971185 w 3305643"/>
              <a:gd name="connsiteY2" fmla="*/ 533199 h 4031860"/>
              <a:gd name="connsiteX3" fmla="*/ 3057090 w 3305643"/>
              <a:gd name="connsiteY3" fmla="*/ 3757324 h 4031860"/>
              <a:gd name="connsiteX4" fmla="*/ 1139674 w 3305643"/>
              <a:gd name="connsiteY4" fmla="*/ 3909678 h 4031860"/>
              <a:gd name="connsiteX5" fmla="*/ 819634 w 3305643"/>
              <a:gd name="connsiteY5" fmla="*/ 2890195 h 4031860"/>
              <a:gd name="connsiteX6" fmla="*/ 53191 w 3305643"/>
              <a:gd name="connsiteY6" fmla="*/ 2609382 h 4031860"/>
              <a:gd name="connsiteX7" fmla="*/ 126228 w 3305643"/>
              <a:gd name="connsiteY7" fmla="*/ 961413 h 403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5643" h="4031860">
                <a:moveTo>
                  <a:pt x="126228" y="961413"/>
                </a:moveTo>
                <a:cubicBezTo>
                  <a:pt x="219617" y="533607"/>
                  <a:pt x="139367" y="113914"/>
                  <a:pt x="613527" y="42545"/>
                </a:cubicBezTo>
                <a:cubicBezTo>
                  <a:pt x="1087687" y="-28824"/>
                  <a:pt x="2563925" y="-85931"/>
                  <a:pt x="2971185" y="533199"/>
                </a:cubicBezTo>
                <a:cubicBezTo>
                  <a:pt x="3378445" y="1152329"/>
                  <a:pt x="3421778" y="3272082"/>
                  <a:pt x="3057090" y="3757324"/>
                </a:cubicBezTo>
                <a:cubicBezTo>
                  <a:pt x="2692402" y="4242566"/>
                  <a:pt x="1593355" y="3943905"/>
                  <a:pt x="1139674" y="3909678"/>
                </a:cubicBezTo>
                <a:cubicBezTo>
                  <a:pt x="685993" y="3875451"/>
                  <a:pt x="1041862" y="3117344"/>
                  <a:pt x="819634" y="2890195"/>
                </a:cubicBezTo>
                <a:cubicBezTo>
                  <a:pt x="597406" y="2663046"/>
                  <a:pt x="168759" y="2930846"/>
                  <a:pt x="53191" y="2609382"/>
                </a:cubicBezTo>
                <a:cubicBezTo>
                  <a:pt x="-62377" y="2287918"/>
                  <a:pt x="32839" y="1389219"/>
                  <a:pt x="126228" y="961413"/>
                </a:cubicBezTo>
                <a:close/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 92"/>
          <p:cNvSpPr/>
          <p:nvPr/>
        </p:nvSpPr>
        <p:spPr>
          <a:xfrm>
            <a:off x="1089531" y="1258551"/>
            <a:ext cx="6181949" cy="5633803"/>
          </a:xfrm>
          <a:custGeom>
            <a:avLst/>
            <a:gdLst>
              <a:gd name="connsiteX0" fmla="*/ 1436327 w 5541765"/>
              <a:gd name="connsiteY0" fmla="*/ 234711 h 4881237"/>
              <a:gd name="connsiteX1" fmla="*/ 1131527 w 5541765"/>
              <a:gd name="connsiteY1" fmla="*/ 1126809 h 4881237"/>
              <a:gd name="connsiteX2" fmla="*/ 1191001 w 5541765"/>
              <a:gd name="connsiteY2" fmla="*/ 2249365 h 4881237"/>
              <a:gd name="connsiteX3" fmla="*/ 350942 w 5541765"/>
              <a:gd name="connsiteY3" fmla="*/ 2643375 h 4881237"/>
              <a:gd name="connsiteX4" fmla="*/ 187391 w 5541765"/>
              <a:gd name="connsiteY4" fmla="*/ 4539082 h 4881237"/>
              <a:gd name="connsiteX5" fmla="*/ 2945459 w 5541765"/>
              <a:gd name="connsiteY5" fmla="*/ 4724936 h 4881237"/>
              <a:gd name="connsiteX6" fmla="*/ 5435898 w 5541765"/>
              <a:gd name="connsiteY6" fmla="*/ 4583687 h 4881237"/>
              <a:gd name="connsiteX7" fmla="*/ 5086493 w 5541765"/>
              <a:gd name="connsiteY7" fmla="*/ 1312663 h 4881237"/>
              <a:gd name="connsiteX8" fmla="*/ 5131098 w 5541765"/>
              <a:gd name="connsiteY8" fmla="*/ 78594 h 4881237"/>
              <a:gd name="connsiteX9" fmla="*/ 1436327 w 5541765"/>
              <a:gd name="connsiteY9" fmla="*/ 234711 h 4881237"/>
              <a:gd name="connsiteX0" fmla="*/ 1436327 w 5379108"/>
              <a:gd name="connsiteY0" fmla="*/ 234711 h 4779533"/>
              <a:gd name="connsiteX1" fmla="*/ 1131527 w 5379108"/>
              <a:gd name="connsiteY1" fmla="*/ 1126809 h 4779533"/>
              <a:gd name="connsiteX2" fmla="*/ 1191001 w 5379108"/>
              <a:gd name="connsiteY2" fmla="*/ 2249365 h 4779533"/>
              <a:gd name="connsiteX3" fmla="*/ 350942 w 5379108"/>
              <a:gd name="connsiteY3" fmla="*/ 2643375 h 4779533"/>
              <a:gd name="connsiteX4" fmla="*/ 187391 w 5379108"/>
              <a:gd name="connsiteY4" fmla="*/ 4539082 h 4779533"/>
              <a:gd name="connsiteX5" fmla="*/ 2945459 w 5379108"/>
              <a:gd name="connsiteY5" fmla="*/ 4724936 h 4779533"/>
              <a:gd name="connsiteX6" fmla="*/ 4692484 w 5379108"/>
              <a:gd name="connsiteY6" fmla="*/ 4278887 h 4779533"/>
              <a:gd name="connsiteX7" fmla="*/ 5086493 w 5379108"/>
              <a:gd name="connsiteY7" fmla="*/ 1312663 h 4779533"/>
              <a:gd name="connsiteX8" fmla="*/ 5131098 w 5379108"/>
              <a:gd name="connsiteY8" fmla="*/ 78594 h 4779533"/>
              <a:gd name="connsiteX9" fmla="*/ 1436327 w 5379108"/>
              <a:gd name="connsiteY9" fmla="*/ 234711 h 4779533"/>
              <a:gd name="connsiteX0" fmla="*/ 1436327 w 5099730"/>
              <a:gd name="connsiteY0" fmla="*/ 1178 h 4546000"/>
              <a:gd name="connsiteX1" fmla="*/ 1131527 w 5099730"/>
              <a:gd name="connsiteY1" fmla="*/ 893276 h 4546000"/>
              <a:gd name="connsiteX2" fmla="*/ 1191001 w 5099730"/>
              <a:gd name="connsiteY2" fmla="*/ 2015832 h 4546000"/>
              <a:gd name="connsiteX3" fmla="*/ 350942 w 5099730"/>
              <a:gd name="connsiteY3" fmla="*/ 2409842 h 4546000"/>
              <a:gd name="connsiteX4" fmla="*/ 187391 w 5099730"/>
              <a:gd name="connsiteY4" fmla="*/ 4305549 h 4546000"/>
              <a:gd name="connsiteX5" fmla="*/ 2945459 w 5099730"/>
              <a:gd name="connsiteY5" fmla="*/ 4491403 h 4546000"/>
              <a:gd name="connsiteX6" fmla="*/ 4692484 w 5099730"/>
              <a:gd name="connsiteY6" fmla="*/ 4045354 h 4546000"/>
              <a:gd name="connsiteX7" fmla="*/ 5086493 w 5099730"/>
              <a:gd name="connsiteY7" fmla="*/ 1079130 h 4546000"/>
              <a:gd name="connsiteX8" fmla="*/ 1436327 w 5099730"/>
              <a:gd name="connsiteY8" fmla="*/ 1178 h 4546000"/>
              <a:gd name="connsiteX0" fmla="*/ 1436327 w 5099730"/>
              <a:gd name="connsiteY0" fmla="*/ 1178 h 4546000"/>
              <a:gd name="connsiteX1" fmla="*/ 1131527 w 5099730"/>
              <a:gd name="connsiteY1" fmla="*/ 893276 h 4546000"/>
              <a:gd name="connsiteX2" fmla="*/ 1191001 w 5099730"/>
              <a:gd name="connsiteY2" fmla="*/ 2015832 h 4546000"/>
              <a:gd name="connsiteX3" fmla="*/ 350942 w 5099730"/>
              <a:gd name="connsiteY3" fmla="*/ 2409842 h 4546000"/>
              <a:gd name="connsiteX4" fmla="*/ 187391 w 5099730"/>
              <a:gd name="connsiteY4" fmla="*/ 4305549 h 4546000"/>
              <a:gd name="connsiteX5" fmla="*/ 2945459 w 5099730"/>
              <a:gd name="connsiteY5" fmla="*/ 4491403 h 4546000"/>
              <a:gd name="connsiteX6" fmla="*/ 4692484 w 5099730"/>
              <a:gd name="connsiteY6" fmla="*/ 4045354 h 4546000"/>
              <a:gd name="connsiteX7" fmla="*/ 5086493 w 5099730"/>
              <a:gd name="connsiteY7" fmla="*/ 1079130 h 4546000"/>
              <a:gd name="connsiteX8" fmla="*/ 1436327 w 5099730"/>
              <a:gd name="connsiteY8" fmla="*/ 1178 h 4546000"/>
              <a:gd name="connsiteX0" fmla="*/ 2224347 w 5099730"/>
              <a:gd name="connsiteY0" fmla="*/ 1121 h 4583114"/>
              <a:gd name="connsiteX1" fmla="*/ 1131527 w 5099730"/>
              <a:gd name="connsiteY1" fmla="*/ 930390 h 4583114"/>
              <a:gd name="connsiteX2" fmla="*/ 1191001 w 5099730"/>
              <a:gd name="connsiteY2" fmla="*/ 2052946 h 4583114"/>
              <a:gd name="connsiteX3" fmla="*/ 350942 w 5099730"/>
              <a:gd name="connsiteY3" fmla="*/ 2446956 h 4583114"/>
              <a:gd name="connsiteX4" fmla="*/ 187391 w 5099730"/>
              <a:gd name="connsiteY4" fmla="*/ 4342663 h 4583114"/>
              <a:gd name="connsiteX5" fmla="*/ 2945459 w 5099730"/>
              <a:gd name="connsiteY5" fmla="*/ 4528517 h 4583114"/>
              <a:gd name="connsiteX6" fmla="*/ 4692484 w 5099730"/>
              <a:gd name="connsiteY6" fmla="*/ 4082468 h 4583114"/>
              <a:gd name="connsiteX7" fmla="*/ 5086493 w 5099730"/>
              <a:gd name="connsiteY7" fmla="*/ 1116244 h 4583114"/>
              <a:gd name="connsiteX8" fmla="*/ 2224347 w 5099730"/>
              <a:gd name="connsiteY8" fmla="*/ 1121 h 4583114"/>
              <a:gd name="connsiteX0" fmla="*/ 2224347 w 5138013"/>
              <a:gd name="connsiteY0" fmla="*/ 56089 h 4638082"/>
              <a:gd name="connsiteX1" fmla="*/ 1131527 w 5138013"/>
              <a:gd name="connsiteY1" fmla="*/ 985358 h 4638082"/>
              <a:gd name="connsiteX2" fmla="*/ 1191001 w 5138013"/>
              <a:gd name="connsiteY2" fmla="*/ 2107914 h 4638082"/>
              <a:gd name="connsiteX3" fmla="*/ 350942 w 5138013"/>
              <a:gd name="connsiteY3" fmla="*/ 2501924 h 4638082"/>
              <a:gd name="connsiteX4" fmla="*/ 187391 w 5138013"/>
              <a:gd name="connsiteY4" fmla="*/ 4397631 h 4638082"/>
              <a:gd name="connsiteX5" fmla="*/ 2945459 w 5138013"/>
              <a:gd name="connsiteY5" fmla="*/ 4583485 h 4638082"/>
              <a:gd name="connsiteX6" fmla="*/ 4692484 w 5138013"/>
              <a:gd name="connsiteY6" fmla="*/ 4137436 h 4638082"/>
              <a:gd name="connsiteX7" fmla="*/ 5086493 w 5138013"/>
              <a:gd name="connsiteY7" fmla="*/ 1171212 h 4638082"/>
              <a:gd name="connsiteX8" fmla="*/ 3800386 w 5138013"/>
              <a:gd name="connsiteY8" fmla="*/ 219640 h 4638082"/>
              <a:gd name="connsiteX9" fmla="*/ 2224347 w 5138013"/>
              <a:gd name="connsiteY9" fmla="*/ 56089 h 4638082"/>
              <a:gd name="connsiteX0" fmla="*/ 2224347 w 5138013"/>
              <a:gd name="connsiteY0" fmla="*/ 146452 h 4728445"/>
              <a:gd name="connsiteX1" fmla="*/ 1131527 w 5138013"/>
              <a:gd name="connsiteY1" fmla="*/ 1075721 h 4728445"/>
              <a:gd name="connsiteX2" fmla="*/ 1191001 w 5138013"/>
              <a:gd name="connsiteY2" fmla="*/ 2198277 h 4728445"/>
              <a:gd name="connsiteX3" fmla="*/ 350942 w 5138013"/>
              <a:gd name="connsiteY3" fmla="*/ 2592287 h 4728445"/>
              <a:gd name="connsiteX4" fmla="*/ 187391 w 5138013"/>
              <a:gd name="connsiteY4" fmla="*/ 4487994 h 4728445"/>
              <a:gd name="connsiteX5" fmla="*/ 2945459 w 5138013"/>
              <a:gd name="connsiteY5" fmla="*/ 4673848 h 4728445"/>
              <a:gd name="connsiteX6" fmla="*/ 4692484 w 5138013"/>
              <a:gd name="connsiteY6" fmla="*/ 4227799 h 4728445"/>
              <a:gd name="connsiteX7" fmla="*/ 5086493 w 5138013"/>
              <a:gd name="connsiteY7" fmla="*/ 1261575 h 4728445"/>
              <a:gd name="connsiteX8" fmla="*/ 4774259 w 5138013"/>
              <a:gd name="connsiteY8" fmla="*/ 116715 h 4728445"/>
              <a:gd name="connsiteX9" fmla="*/ 2224347 w 5138013"/>
              <a:gd name="connsiteY9" fmla="*/ 146452 h 4728445"/>
              <a:gd name="connsiteX0" fmla="*/ 2224347 w 5138013"/>
              <a:gd name="connsiteY0" fmla="*/ 146452 h 4728445"/>
              <a:gd name="connsiteX1" fmla="*/ 1131527 w 5138013"/>
              <a:gd name="connsiteY1" fmla="*/ 1075721 h 4728445"/>
              <a:gd name="connsiteX2" fmla="*/ 1191001 w 5138013"/>
              <a:gd name="connsiteY2" fmla="*/ 2198277 h 4728445"/>
              <a:gd name="connsiteX3" fmla="*/ 350942 w 5138013"/>
              <a:gd name="connsiteY3" fmla="*/ 2592287 h 4728445"/>
              <a:gd name="connsiteX4" fmla="*/ 187391 w 5138013"/>
              <a:gd name="connsiteY4" fmla="*/ 4487994 h 4728445"/>
              <a:gd name="connsiteX5" fmla="*/ 2945459 w 5138013"/>
              <a:gd name="connsiteY5" fmla="*/ 4673848 h 4728445"/>
              <a:gd name="connsiteX6" fmla="*/ 4692484 w 5138013"/>
              <a:gd name="connsiteY6" fmla="*/ 4227799 h 4728445"/>
              <a:gd name="connsiteX7" fmla="*/ 5086493 w 5138013"/>
              <a:gd name="connsiteY7" fmla="*/ 1261575 h 4728445"/>
              <a:gd name="connsiteX8" fmla="*/ 4774259 w 5138013"/>
              <a:gd name="connsiteY8" fmla="*/ 116715 h 4728445"/>
              <a:gd name="connsiteX9" fmla="*/ 2224347 w 5138013"/>
              <a:gd name="connsiteY9" fmla="*/ 146452 h 4728445"/>
              <a:gd name="connsiteX0" fmla="*/ 2224347 w 5114005"/>
              <a:gd name="connsiteY0" fmla="*/ 146452 h 4728445"/>
              <a:gd name="connsiteX1" fmla="*/ 1131527 w 5114005"/>
              <a:gd name="connsiteY1" fmla="*/ 1075721 h 4728445"/>
              <a:gd name="connsiteX2" fmla="*/ 1191001 w 5114005"/>
              <a:gd name="connsiteY2" fmla="*/ 2198277 h 4728445"/>
              <a:gd name="connsiteX3" fmla="*/ 350942 w 5114005"/>
              <a:gd name="connsiteY3" fmla="*/ 2592287 h 4728445"/>
              <a:gd name="connsiteX4" fmla="*/ 187391 w 5114005"/>
              <a:gd name="connsiteY4" fmla="*/ 4487994 h 4728445"/>
              <a:gd name="connsiteX5" fmla="*/ 2945459 w 5114005"/>
              <a:gd name="connsiteY5" fmla="*/ 4673848 h 4728445"/>
              <a:gd name="connsiteX6" fmla="*/ 4692484 w 5114005"/>
              <a:gd name="connsiteY6" fmla="*/ 4227799 h 4728445"/>
              <a:gd name="connsiteX7" fmla="*/ 5086493 w 5114005"/>
              <a:gd name="connsiteY7" fmla="*/ 1261575 h 4728445"/>
              <a:gd name="connsiteX8" fmla="*/ 4774259 w 5114005"/>
              <a:gd name="connsiteY8" fmla="*/ 116715 h 4728445"/>
              <a:gd name="connsiteX9" fmla="*/ 2224347 w 5114005"/>
              <a:gd name="connsiteY9" fmla="*/ 146452 h 4728445"/>
              <a:gd name="connsiteX0" fmla="*/ 2224347 w 5114005"/>
              <a:gd name="connsiteY0" fmla="*/ 146452 h 4728445"/>
              <a:gd name="connsiteX1" fmla="*/ 1131527 w 5114005"/>
              <a:gd name="connsiteY1" fmla="*/ 1075721 h 4728445"/>
              <a:gd name="connsiteX2" fmla="*/ 1191001 w 5114005"/>
              <a:gd name="connsiteY2" fmla="*/ 2198277 h 4728445"/>
              <a:gd name="connsiteX3" fmla="*/ 350942 w 5114005"/>
              <a:gd name="connsiteY3" fmla="*/ 2592287 h 4728445"/>
              <a:gd name="connsiteX4" fmla="*/ 187391 w 5114005"/>
              <a:gd name="connsiteY4" fmla="*/ 4487994 h 4728445"/>
              <a:gd name="connsiteX5" fmla="*/ 2945459 w 5114005"/>
              <a:gd name="connsiteY5" fmla="*/ 4673848 h 4728445"/>
              <a:gd name="connsiteX6" fmla="*/ 4692484 w 5114005"/>
              <a:gd name="connsiteY6" fmla="*/ 4227799 h 4728445"/>
              <a:gd name="connsiteX7" fmla="*/ 5086493 w 5114005"/>
              <a:gd name="connsiteY7" fmla="*/ 1261575 h 4728445"/>
              <a:gd name="connsiteX8" fmla="*/ 4774259 w 5114005"/>
              <a:gd name="connsiteY8" fmla="*/ 116715 h 4728445"/>
              <a:gd name="connsiteX9" fmla="*/ 2224347 w 5114005"/>
              <a:gd name="connsiteY9" fmla="*/ 146452 h 4728445"/>
              <a:gd name="connsiteX0" fmla="*/ 2225112 w 5114770"/>
              <a:gd name="connsiteY0" fmla="*/ 146452 h 4728445"/>
              <a:gd name="connsiteX1" fmla="*/ 1132292 w 5114770"/>
              <a:gd name="connsiteY1" fmla="*/ 1075721 h 4728445"/>
              <a:gd name="connsiteX2" fmla="*/ 1214069 w 5114770"/>
              <a:gd name="connsiteY2" fmla="*/ 1893477 h 4728445"/>
              <a:gd name="connsiteX3" fmla="*/ 351707 w 5114770"/>
              <a:gd name="connsiteY3" fmla="*/ 2592287 h 4728445"/>
              <a:gd name="connsiteX4" fmla="*/ 188156 w 5114770"/>
              <a:gd name="connsiteY4" fmla="*/ 4487994 h 4728445"/>
              <a:gd name="connsiteX5" fmla="*/ 2946224 w 5114770"/>
              <a:gd name="connsiteY5" fmla="*/ 4673848 h 4728445"/>
              <a:gd name="connsiteX6" fmla="*/ 4693249 w 5114770"/>
              <a:gd name="connsiteY6" fmla="*/ 4227799 h 4728445"/>
              <a:gd name="connsiteX7" fmla="*/ 5087258 w 5114770"/>
              <a:gd name="connsiteY7" fmla="*/ 1261575 h 4728445"/>
              <a:gd name="connsiteX8" fmla="*/ 4775024 w 5114770"/>
              <a:gd name="connsiteY8" fmla="*/ 116715 h 4728445"/>
              <a:gd name="connsiteX9" fmla="*/ 2225112 w 5114770"/>
              <a:gd name="connsiteY9" fmla="*/ 146452 h 4728445"/>
              <a:gd name="connsiteX0" fmla="*/ 2225112 w 5114770"/>
              <a:gd name="connsiteY0" fmla="*/ 120740 h 4702733"/>
              <a:gd name="connsiteX1" fmla="*/ 1303277 w 5114770"/>
              <a:gd name="connsiteY1" fmla="*/ 514750 h 4702733"/>
              <a:gd name="connsiteX2" fmla="*/ 1214069 w 5114770"/>
              <a:gd name="connsiteY2" fmla="*/ 1867765 h 4702733"/>
              <a:gd name="connsiteX3" fmla="*/ 351707 w 5114770"/>
              <a:gd name="connsiteY3" fmla="*/ 2566575 h 4702733"/>
              <a:gd name="connsiteX4" fmla="*/ 188156 w 5114770"/>
              <a:gd name="connsiteY4" fmla="*/ 4462282 h 4702733"/>
              <a:gd name="connsiteX5" fmla="*/ 2946224 w 5114770"/>
              <a:gd name="connsiteY5" fmla="*/ 4648136 h 4702733"/>
              <a:gd name="connsiteX6" fmla="*/ 4693249 w 5114770"/>
              <a:gd name="connsiteY6" fmla="*/ 4202087 h 4702733"/>
              <a:gd name="connsiteX7" fmla="*/ 5087258 w 5114770"/>
              <a:gd name="connsiteY7" fmla="*/ 1235863 h 4702733"/>
              <a:gd name="connsiteX8" fmla="*/ 4775024 w 5114770"/>
              <a:gd name="connsiteY8" fmla="*/ 91003 h 4702733"/>
              <a:gd name="connsiteX9" fmla="*/ 2225112 w 5114770"/>
              <a:gd name="connsiteY9" fmla="*/ 120740 h 4702733"/>
              <a:gd name="connsiteX0" fmla="*/ 1909214 w 4798872"/>
              <a:gd name="connsiteY0" fmla="*/ 120740 h 4660932"/>
              <a:gd name="connsiteX1" fmla="*/ 987379 w 4798872"/>
              <a:gd name="connsiteY1" fmla="*/ 514750 h 4660932"/>
              <a:gd name="connsiteX2" fmla="*/ 898171 w 4798872"/>
              <a:gd name="connsiteY2" fmla="*/ 1867765 h 4660932"/>
              <a:gd name="connsiteX3" fmla="*/ 35809 w 4798872"/>
              <a:gd name="connsiteY3" fmla="*/ 2566575 h 4660932"/>
              <a:gd name="connsiteX4" fmla="*/ 414950 w 4798872"/>
              <a:gd name="connsiteY4" fmla="*/ 4350770 h 4660932"/>
              <a:gd name="connsiteX5" fmla="*/ 2630326 w 4798872"/>
              <a:gd name="connsiteY5" fmla="*/ 4648136 h 4660932"/>
              <a:gd name="connsiteX6" fmla="*/ 4377351 w 4798872"/>
              <a:gd name="connsiteY6" fmla="*/ 4202087 h 4660932"/>
              <a:gd name="connsiteX7" fmla="*/ 4771360 w 4798872"/>
              <a:gd name="connsiteY7" fmla="*/ 1235863 h 4660932"/>
              <a:gd name="connsiteX8" fmla="*/ 4459126 w 4798872"/>
              <a:gd name="connsiteY8" fmla="*/ 91003 h 4660932"/>
              <a:gd name="connsiteX9" fmla="*/ 1909214 w 4798872"/>
              <a:gd name="connsiteY9" fmla="*/ 120740 h 4660932"/>
              <a:gd name="connsiteX0" fmla="*/ 1951068 w 4840726"/>
              <a:gd name="connsiteY0" fmla="*/ 120740 h 4577418"/>
              <a:gd name="connsiteX1" fmla="*/ 1029233 w 4840726"/>
              <a:gd name="connsiteY1" fmla="*/ 514750 h 4577418"/>
              <a:gd name="connsiteX2" fmla="*/ 940025 w 4840726"/>
              <a:gd name="connsiteY2" fmla="*/ 1867765 h 4577418"/>
              <a:gd name="connsiteX3" fmla="*/ 77663 w 4840726"/>
              <a:gd name="connsiteY3" fmla="*/ 2566575 h 4577418"/>
              <a:gd name="connsiteX4" fmla="*/ 456804 w 4840726"/>
              <a:gd name="connsiteY4" fmla="*/ 4350770 h 4577418"/>
              <a:gd name="connsiteX5" fmla="*/ 3750131 w 4840726"/>
              <a:gd name="connsiteY5" fmla="*/ 4536624 h 4577418"/>
              <a:gd name="connsiteX6" fmla="*/ 4419205 w 4840726"/>
              <a:gd name="connsiteY6" fmla="*/ 4202087 h 4577418"/>
              <a:gd name="connsiteX7" fmla="*/ 4813214 w 4840726"/>
              <a:gd name="connsiteY7" fmla="*/ 1235863 h 4577418"/>
              <a:gd name="connsiteX8" fmla="*/ 4500980 w 4840726"/>
              <a:gd name="connsiteY8" fmla="*/ 91003 h 4577418"/>
              <a:gd name="connsiteX9" fmla="*/ 1951068 w 4840726"/>
              <a:gd name="connsiteY9" fmla="*/ 120740 h 4577418"/>
              <a:gd name="connsiteX0" fmla="*/ 1951068 w 4895193"/>
              <a:gd name="connsiteY0" fmla="*/ 120740 h 4793080"/>
              <a:gd name="connsiteX1" fmla="*/ 1029233 w 4895193"/>
              <a:gd name="connsiteY1" fmla="*/ 514750 h 4793080"/>
              <a:gd name="connsiteX2" fmla="*/ 940025 w 4895193"/>
              <a:gd name="connsiteY2" fmla="*/ 1867765 h 4793080"/>
              <a:gd name="connsiteX3" fmla="*/ 77663 w 4895193"/>
              <a:gd name="connsiteY3" fmla="*/ 2566575 h 4793080"/>
              <a:gd name="connsiteX4" fmla="*/ 456804 w 4895193"/>
              <a:gd name="connsiteY4" fmla="*/ 4350770 h 4793080"/>
              <a:gd name="connsiteX5" fmla="*/ 3750131 w 4895193"/>
              <a:gd name="connsiteY5" fmla="*/ 4536624 h 4793080"/>
              <a:gd name="connsiteX6" fmla="*/ 4813214 w 4895193"/>
              <a:gd name="connsiteY6" fmla="*/ 1235863 h 4793080"/>
              <a:gd name="connsiteX7" fmla="*/ 4500980 w 4895193"/>
              <a:gd name="connsiteY7" fmla="*/ 91003 h 4793080"/>
              <a:gd name="connsiteX8" fmla="*/ 1951068 w 4895193"/>
              <a:gd name="connsiteY8" fmla="*/ 120740 h 4793080"/>
              <a:gd name="connsiteX0" fmla="*/ 1965167 w 4909292"/>
              <a:gd name="connsiteY0" fmla="*/ 120740 h 4643389"/>
              <a:gd name="connsiteX1" fmla="*/ 1043332 w 4909292"/>
              <a:gd name="connsiteY1" fmla="*/ 514750 h 4643389"/>
              <a:gd name="connsiteX2" fmla="*/ 954124 w 4909292"/>
              <a:gd name="connsiteY2" fmla="*/ 1867765 h 4643389"/>
              <a:gd name="connsiteX3" fmla="*/ 91762 w 4909292"/>
              <a:gd name="connsiteY3" fmla="*/ 2566575 h 4643389"/>
              <a:gd name="connsiteX4" fmla="*/ 470903 w 4909292"/>
              <a:gd name="connsiteY4" fmla="*/ 4350770 h 4643389"/>
              <a:gd name="connsiteX5" fmla="*/ 4039294 w 4909292"/>
              <a:gd name="connsiteY5" fmla="*/ 4321034 h 4643389"/>
              <a:gd name="connsiteX6" fmla="*/ 4827313 w 4909292"/>
              <a:gd name="connsiteY6" fmla="*/ 1235863 h 4643389"/>
              <a:gd name="connsiteX7" fmla="*/ 4515079 w 4909292"/>
              <a:gd name="connsiteY7" fmla="*/ 91003 h 4643389"/>
              <a:gd name="connsiteX8" fmla="*/ 1965167 w 4909292"/>
              <a:gd name="connsiteY8" fmla="*/ 120740 h 4643389"/>
              <a:gd name="connsiteX0" fmla="*/ 1965167 w 4914861"/>
              <a:gd name="connsiteY0" fmla="*/ 12727 h 4535376"/>
              <a:gd name="connsiteX1" fmla="*/ 1043332 w 4914861"/>
              <a:gd name="connsiteY1" fmla="*/ 406737 h 4535376"/>
              <a:gd name="connsiteX2" fmla="*/ 954124 w 4914861"/>
              <a:gd name="connsiteY2" fmla="*/ 1759752 h 4535376"/>
              <a:gd name="connsiteX3" fmla="*/ 91762 w 4914861"/>
              <a:gd name="connsiteY3" fmla="*/ 2458562 h 4535376"/>
              <a:gd name="connsiteX4" fmla="*/ 470903 w 4914861"/>
              <a:gd name="connsiteY4" fmla="*/ 4242757 h 4535376"/>
              <a:gd name="connsiteX5" fmla="*/ 4039294 w 4914861"/>
              <a:gd name="connsiteY5" fmla="*/ 4213021 h 4535376"/>
              <a:gd name="connsiteX6" fmla="*/ 4827313 w 4914861"/>
              <a:gd name="connsiteY6" fmla="*/ 1127850 h 4535376"/>
              <a:gd name="connsiteX7" fmla="*/ 4532013 w 4914861"/>
              <a:gd name="connsiteY7" fmla="*/ 194657 h 4535376"/>
              <a:gd name="connsiteX8" fmla="*/ 1965167 w 4914861"/>
              <a:gd name="connsiteY8" fmla="*/ 12727 h 4535376"/>
              <a:gd name="connsiteX0" fmla="*/ 1965167 w 4914861"/>
              <a:gd name="connsiteY0" fmla="*/ 32405 h 4555054"/>
              <a:gd name="connsiteX1" fmla="*/ 958665 w 4914861"/>
              <a:gd name="connsiteY1" fmla="*/ 705815 h 4555054"/>
              <a:gd name="connsiteX2" fmla="*/ 954124 w 4914861"/>
              <a:gd name="connsiteY2" fmla="*/ 1779430 h 4555054"/>
              <a:gd name="connsiteX3" fmla="*/ 91762 w 4914861"/>
              <a:gd name="connsiteY3" fmla="*/ 2478240 h 4555054"/>
              <a:gd name="connsiteX4" fmla="*/ 470903 w 4914861"/>
              <a:gd name="connsiteY4" fmla="*/ 4262435 h 4555054"/>
              <a:gd name="connsiteX5" fmla="*/ 4039294 w 4914861"/>
              <a:gd name="connsiteY5" fmla="*/ 4232699 h 4555054"/>
              <a:gd name="connsiteX6" fmla="*/ 4827313 w 4914861"/>
              <a:gd name="connsiteY6" fmla="*/ 1147528 h 4555054"/>
              <a:gd name="connsiteX7" fmla="*/ 4532013 w 4914861"/>
              <a:gd name="connsiteY7" fmla="*/ 214335 h 4555054"/>
              <a:gd name="connsiteX8" fmla="*/ 1965167 w 4914861"/>
              <a:gd name="connsiteY8" fmla="*/ 32405 h 4555054"/>
              <a:gd name="connsiteX0" fmla="*/ 1634967 w 4931166"/>
              <a:gd name="connsiteY0" fmla="*/ 68766 h 4455948"/>
              <a:gd name="connsiteX1" fmla="*/ 958665 w 4931166"/>
              <a:gd name="connsiteY1" fmla="*/ 606709 h 4455948"/>
              <a:gd name="connsiteX2" fmla="*/ 954124 w 4931166"/>
              <a:gd name="connsiteY2" fmla="*/ 1680324 h 4455948"/>
              <a:gd name="connsiteX3" fmla="*/ 91762 w 4931166"/>
              <a:gd name="connsiteY3" fmla="*/ 2379134 h 4455948"/>
              <a:gd name="connsiteX4" fmla="*/ 470903 w 4931166"/>
              <a:gd name="connsiteY4" fmla="*/ 4163329 h 4455948"/>
              <a:gd name="connsiteX5" fmla="*/ 4039294 w 4931166"/>
              <a:gd name="connsiteY5" fmla="*/ 4133593 h 4455948"/>
              <a:gd name="connsiteX6" fmla="*/ 4827313 w 4931166"/>
              <a:gd name="connsiteY6" fmla="*/ 1048422 h 4455948"/>
              <a:gd name="connsiteX7" fmla="*/ 4532013 w 4931166"/>
              <a:gd name="connsiteY7" fmla="*/ 115229 h 4455948"/>
              <a:gd name="connsiteX8" fmla="*/ 1634967 w 4931166"/>
              <a:gd name="connsiteY8" fmla="*/ 68766 h 4455948"/>
              <a:gd name="connsiteX0" fmla="*/ 1634967 w 4856264"/>
              <a:gd name="connsiteY0" fmla="*/ 68766 h 4455948"/>
              <a:gd name="connsiteX1" fmla="*/ 958665 w 4856264"/>
              <a:gd name="connsiteY1" fmla="*/ 606709 h 4455948"/>
              <a:gd name="connsiteX2" fmla="*/ 954124 w 4856264"/>
              <a:gd name="connsiteY2" fmla="*/ 1680324 h 4455948"/>
              <a:gd name="connsiteX3" fmla="*/ 91762 w 4856264"/>
              <a:gd name="connsiteY3" fmla="*/ 2379134 h 4455948"/>
              <a:gd name="connsiteX4" fmla="*/ 470903 w 4856264"/>
              <a:gd name="connsiteY4" fmla="*/ 4163329 h 4455948"/>
              <a:gd name="connsiteX5" fmla="*/ 4039294 w 4856264"/>
              <a:gd name="connsiteY5" fmla="*/ 4133593 h 4455948"/>
              <a:gd name="connsiteX6" fmla="*/ 4827313 w 4856264"/>
              <a:gd name="connsiteY6" fmla="*/ 1048422 h 4455948"/>
              <a:gd name="connsiteX7" fmla="*/ 4532013 w 4856264"/>
              <a:gd name="connsiteY7" fmla="*/ 115229 h 4455948"/>
              <a:gd name="connsiteX8" fmla="*/ 1634967 w 4856264"/>
              <a:gd name="connsiteY8" fmla="*/ 68766 h 4455948"/>
              <a:gd name="connsiteX0" fmla="*/ 1634967 w 4856264"/>
              <a:gd name="connsiteY0" fmla="*/ 68766 h 4455948"/>
              <a:gd name="connsiteX1" fmla="*/ 958665 w 4856264"/>
              <a:gd name="connsiteY1" fmla="*/ 606709 h 4455948"/>
              <a:gd name="connsiteX2" fmla="*/ 954124 w 4856264"/>
              <a:gd name="connsiteY2" fmla="*/ 1680324 h 4455948"/>
              <a:gd name="connsiteX3" fmla="*/ 91762 w 4856264"/>
              <a:gd name="connsiteY3" fmla="*/ 2379134 h 4455948"/>
              <a:gd name="connsiteX4" fmla="*/ 470903 w 4856264"/>
              <a:gd name="connsiteY4" fmla="*/ 4163329 h 4455948"/>
              <a:gd name="connsiteX5" fmla="*/ 4039294 w 4856264"/>
              <a:gd name="connsiteY5" fmla="*/ 4133593 h 4455948"/>
              <a:gd name="connsiteX6" fmla="*/ 4827313 w 4856264"/>
              <a:gd name="connsiteY6" fmla="*/ 1048422 h 4455948"/>
              <a:gd name="connsiteX7" fmla="*/ 4532013 w 4856264"/>
              <a:gd name="connsiteY7" fmla="*/ 115229 h 4455948"/>
              <a:gd name="connsiteX8" fmla="*/ 1634967 w 4856264"/>
              <a:gd name="connsiteY8" fmla="*/ 68766 h 4455948"/>
              <a:gd name="connsiteX0" fmla="*/ 1634967 w 4849410"/>
              <a:gd name="connsiteY0" fmla="*/ 159130 h 4546312"/>
              <a:gd name="connsiteX1" fmla="*/ 958665 w 4849410"/>
              <a:gd name="connsiteY1" fmla="*/ 697073 h 4546312"/>
              <a:gd name="connsiteX2" fmla="*/ 954124 w 4849410"/>
              <a:gd name="connsiteY2" fmla="*/ 1770688 h 4546312"/>
              <a:gd name="connsiteX3" fmla="*/ 91762 w 4849410"/>
              <a:gd name="connsiteY3" fmla="*/ 2469498 h 4546312"/>
              <a:gd name="connsiteX4" fmla="*/ 470903 w 4849410"/>
              <a:gd name="connsiteY4" fmla="*/ 4253693 h 4546312"/>
              <a:gd name="connsiteX5" fmla="*/ 4039294 w 4849410"/>
              <a:gd name="connsiteY5" fmla="*/ 4223957 h 4546312"/>
              <a:gd name="connsiteX6" fmla="*/ 4827313 w 4849410"/>
              <a:gd name="connsiteY6" fmla="*/ 1138786 h 4546312"/>
              <a:gd name="connsiteX7" fmla="*/ 4532013 w 4849410"/>
              <a:gd name="connsiteY7" fmla="*/ 205593 h 4546312"/>
              <a:gd name="connsiteX8" fmla="*/ 1634967 w 4849410"/>
              <a:gd name="connsiteY8" fmla="*/ 159130 h 4546312"/>
              <a:gd name="connsiteX0" fmla="*/ 1634967 w 4916045"/>
              <a:gd name="connsiteY0" fmla="*/ 153314 h 4540496"/>
              <a:gd name="connsiteX1" fmla="*/ 958665 w 4916045"/>
              <a:gd name="connsiteY1" fmla="*/ 691257 h 4540496"/>
              <a:gd name="connsiteX2" fmla="*/ 954124 w 4916045"/>
              <a:gd name="connsiteY2" fmla="*/ 1764872 h 4540496"/>
              <a:gd name="connsiteX3" fmla="*/ 91762 w 4916045"/>
              <a:gd name="connsiteY3" fmla="*/ 2463682 h 4540496"/>
              <a:gd name="connsiteX4" fmla="*/ 470903 w 4916045"/>
              <a:gd name="connsiteY4" fmla="*/ 4247877 h 4540496"/>
              <a:gd name="connsiteX5" fmla="*/ 4039294 w 4916045"/>
              <a:gd name="connsiteY5" fmla="*/ 4218141 h 4540496"/>
              <a:gd name="connsiteX6" fmla="*/ 4827313 w 4916045"/>
              <a:gd name="connsiteY6" fmla="*/ 1132970 h 4540496"/>
              <a:gd name="connsiteX7" fmla="*/ 4692880 w 4916045"/>
              <a:gd name="connsiteY7" fmla="*/ 208244 h 4540496"/>
              <a:gd name="connsiteX8" fmla="*/ 1634967 w 4916045"/>
              <a:gd name="connsiteY8" fmla="*/ 153314 h 4540496"/>
              <a:gd name="connsiteX0" fmla="*/ 1634967 w 4861656"/>
              <a:gd name="connsiteY0" fmla="*/ 281393 h 4732696"/>
              <a:gd name="connsiteX1" fmla="*/ 958665 w 4861656"/>
              <a:gd name="connsiteY1" fmla="*/ 819336 h 4732696"/>
              <a:gd name="connsiteX2" fmla="*/ 954124 w 4861656"/>
              <a:gd name="connsiteY2" fmla="*/ 1892951 h 4732696"/>
              <a:gd name="connsiteX3" fmla="*/ 91762 w 4861656"/>
              <a:gd name="connsiteY3" fmla="*/ 2591761 h 4732696"/>
              <a:gd name="connsiteX4" fmla="*/ 470903 w 4861656"/>
              <a:gd name="connsiteY4" fmla="*/ 4375956 h 4732696"/>
              <a:gd name="connsiteX5" fmla="*/ 4039294 w 4861656"/>
              <a:gd name="connsiteY5" fmla="*/ 4346220 h 4732696"/>
              <a:gd name="connsiteX6" fmla="*/ 4692880 w 4861656"/>
              <a:gd name="connsiteY6" fmla="*/ 336323 h 4732696"/>
              <a:gd name="connsiteX7" fmla="*/ 1634967 w 4861656"/>
              <a:gd name="connsiteY7" fmla="*/ 281393 h 4732696"/>
              <a:gd name="connsiteX0" fmla="*/ 1634967 w 5040778"/>
              <a:gd name="connsiteY0" fmla="*/ 196197 h 4647500"/>
              <a:gd name="connsiteX1" fmla="*/ 958665 w 5040778"/>
              <a:gd name="connsiteY1" fmla="*/ 734140 h 4647500"/>
              <a:gd name="connsiteX2" fmla="*/ 954124 w 5040778"/>
              <a:gd name="connsiteY2" fmla="*/ 1807755 h 4647500"/>
              <a:gd name="connsiteX3" fmla="*/ 91762 w 5040778"/>
              <a:gd name="connsiteY3" fmla="*/ 2506565 h 4647500"/>
              <a:gd name="connsiteX4" fmla="*/ 470903 w 5040778"/>
              <a:gd name="connsiteY4" fmla="*/ 4290760 h 4647500"/>
              <a:gd name="connsiteX5" fmla="*/ 4039294 w 5040778"/>
              <a:gd name="connsiteY5" fmla="*/ 4261024 h 4647500"/>
              <a:gd name="connsiteX6" fmla="*/ 4692880 w 5040778"/>
              <a:gd name="connsiteY6" fmla="*/ 251127 h 4647500"/>
              <a:gd name="connsiteX7" fmla="*/ 1634967 w 5040778"/>
              <a:gd name="connsiteY7" fmla="*/ 196197 h 4647500"/>
              <a:gd name="connsiteX0" fmla="*/ 1634967 w 5079942"/>
              <a:gd name="connsiteY0" fmla="*/ 196197 h 4553380"/>
              <a:gd name="connsiteX1" fmla="*/ 958665 w 5079942"/>
              <a:gd name="connsiteY1" fmla="*/ 734140 h 4553380"/>
              <a:gd name="connsiteX2" fmla="*/ 954124 w 5079942"/>
              <a:gd name="connsiteY2" fmla="*/ 1807755 h 4553380"/>
              <a:gd name="connsiteX3" fmla="*/ 91762 w 5079942"/>
              <a:gd name="connsiteY3" fmla="*/ 2506565 h 4553380"/>
              <a:gd name="connsiteX4" fmla="*/ 470903 w 5079942"/>
              <a:gd name="connsiteY4" fmla="*/ 4290760 h 4553380"/>
              <a:gd name="connsiteX5" fmla="*/ 4039294 w 5079942"/>
              <a:gd name="connsiteY5" fmla="*/ 4261024 h 4553380"/>
              <a:gd name="connsiteX6" fmla="*/ 4692880 w 5079942"/>
              <a:gd name="connsiteY6" fmla="*/ 251127 h 4553380"/>
              <a:gd name="connsiteX7" fmla="*/ 1634967 w 5079942"/>
              <a:gd name="connsiteY7" fmla="*/ 196197 h 4553380"/>
              <a:gd name="connsiteX0" fmla="*/ 1623825 w 4825445"/>
              <a:gd name="connsiteY0" fmla="*/ 300470 h 4838122"/>
              <a:gd name="connsiteX1" fmla="*/ 947523 w 4825445"/>
              <a:gd name="connsiteY1" fmla="*/ 838413 h 4838122"/>
              <a:gd name="connsiteX2" fmla="*/ 942982 w 4825445"/>
              <a:gd name="connsiteY2" fmla="*/ 1912028 h 4838122"/>
              <a:gd name="connsiteX3" fmla="*/ 80620 w 4825445"/>
              <a:gd name="connsiteY3" fmla="*/ 2610838 h 4838122"/>
              <a:gd name="connsiteX4" fmla="*/ 459761 w 4825445"/>
              <a:gd name="connsiteY4" fmla="*/ 4395033 h 4838122"/>
              <a:gd name="connsiteX5" fmla="*/ 3812562 w 4825445"/>
              <a:gd name="connsiteY5" fmla="*/ 4625492 h 4838122"/>
              <a:gd name="connsiteX6" fmla="*/ 4681738 w 4825445"/>
              <a:gd name="connsiteY6" fmla="*/ 355400 h 4838122"/>
              <a:gd name="connsiteX7" fmla="*/ 1623825 w 4825445"/>
              <a:gd name="connsiteY7" fmla="*/ 300470 h 4838122"/>
              <a:gd name="connsiteX0" fmla="*/ 1623825 w 4932605"/>
              <a:gd name="connsiteY0" fmla="*/ 300470 h 4758953"/>
              <a:gd name="connsiteX1" fmla="*/ 947523 w 4932605"/>
              <a:gd name="connsiteY1" fmla="*/ 838413 h 4758953"/>
              <a:gd name="connsiteX2" fmla="*/ 942982 w 4932605"/>
              <a:gd name="connsiteY2" fmla="*/ 1912028 h 4758953"/>
              <a:gd name="connsiteX3" fmla="*/ 80620 w 4932605"/>
              <a:gd name="connsiteY3" fmla="*/ 2610838 h 4758953"/>
              <a:gd name="connsiteX4" fmla="*/ 459761 w 4932605"/>
              <a:gd name="connsiteY4" fmla="*/ 4395033 h 4758953"/>
              <a:gd name="connsiteX5" fmla="*/ 3812562 w 4932605"/>
              <a:gd name="connsiteY5" fmla="*/ 4625492 h 4758953"/>
              <a:gd name="connsiteX6" fmla="*/ 4652620 w 4932605"/>
              <a:gd name="connsiteY6" fmla="*/ 2796691 h 4758953"/>
              <a:gd name="connsiteX7" fmla="*/ 4681738 w 4932605"/>
              <a:gd name="connsiteY7" fmla="*/ 355400 h 4758953"/>
              <a:gd name="connsiteX8" fmla="*/ 1623825 w 4932605"/>
              <a:gd name="connsiteY8" fmla="*/ 300470 h 4758953"/>
              <a:gd name="connsiteX0" fmla="*/ 1623825 w 4900595"/>
              <a:gd name="connsiteY0" fmla="*/ 300470 h 4755654"/>
              <a:gd name="connsiteX1" fmla="*/ 947523 w 4900595"/>
              <a:gd name="connsiteY1" fmla="*/ 838413 h 4755654"/>
              <a:gd name="connsiteX2" fmla="*/ 942982 w 4900595"/>
              <a:gd name="connsiteY2" fmla="*/ 1912028 h 4755654"/>
              <a:gd name="connsiteX3" fmla="*/ 80620 w 4900595"/>
              <a:gd name="connsiteY3" fmla="*/ 2610838 h 4755654"/>
              <a:gd name="connsiteX4" fmla="*/ 459761 w 4900595"/>
              <a:gd name="connsiteY4" fmla="*/ 4395033 h 4755654"/>
              <a:gd name="connsiteX5" fmla="*/ 3812562 w 4900595"/>
              <a:gd name="connsiteY5" fmla="*/ 4625492 h 4755654"/>
              <a:gd name="connsiteX6" fmla="*/ 4444464 w 4900595"/>
              <a:gd name="connsiteY6" fmla="*/ 2766956 h 4755654"/>
              <a:gd name="connsiteX7" fmla="*/ 4652620 w 4900595"/>
              <a:gd name="connsiteY7" fmla="*/ 2796691 h 4755654"/>
              <a:gd name="connsiteX8" fmla="*/ 4681738 w 4900595"/>
              <a:gd name="connsiteY8" fmla="*/ 355400 h 4755654"/>
              <a:gd name="connsiteX9" fmla="*/ 1623825 w 4900595"/>
              <a:gd name="connsiteY9" fmla="*/ 300470 h 4755654"/>
              <a:gd name="connsiteX0" fmla="*/ 1623825 w 4865627"/>
              <a:gd name="connsiteY0" fmla="*/ 165195 h 4620379"/>
              <a:gd name="connsiteX1" fmla="*/ 947523 w 4865627"/>
              <a:gd name="connsiteY1" fmla="*/ 703138 h 4620379"/>
              <a:gd name="connsiteX2" fmla="*/ 942982 w 4865627"/>
              <a:gd name="connsiteY2" fmla="*/ 1776753 h 4620379"/>
              <a:gd name="connsiteX3" fmla="*/ 80620 w 4865627"/>
              <a:gd name="connsiteY3" fmla="*/ 2475563 h 4620379"/>
              <a:gd name="connsiteX4" fmla="*/ 459761 w 4865627"/>
              <a:gd name="connsiteY4" fmla="*/ 4259758 h 4620379"/>
              <a:gd name="connsiteX5" fmla="*/ 3812562 w 4865627"/>
              <a:gd name="connsiteY5" fmla="*/ 4490217 h 4620379"/>
              <a:gd name="connsiteX6" fmla="*/ 4444464 w 4865627"/>
              <a:gd name="connsiteY6" fmla="*/ 2631681 h 4620379"/>
              <a:gd name="connsiteX7" fmla="*/ 4681738 w 4865627"/>
              <a:gd name="connsiteY7" fmla="*/ 220125 h 4620379"/>
              <a:gd name="connsiteX8" fmla="*/ 1623825 w 4865627"/>
              <a:gd name="connsiteY8" fmla="*/ 165195 h 4620379"/>
              <a:gd name="connsiteX0" fmla="*/ 1623825 w 4873438"/>
              <a:gd name="connsiteY0" fmla="*/ 165195 h 4620379"/>
              <a:gd name="connsiteX1" fmla="*/ 947523 w 4873438"/>
              <a:gd name="connsiteY1" fmla="*/ 703138 h 4620379"/>
              <a:gd name="connsiteX2" fmla="*/ 942982 w 4873438"/>
              <a:gd name="connsiteY2" fmla="*/ 1776753 h 4620379"/>
              <a:gd name="connsiteX3" fmla="*/ 80620 w 4873438"/>
              <a:gd name="connsiteY3" fmla="*/ 2475563 h 4620379"/>
              <a:gd name="connsiteX4" fmla="*/ 459761 w 4873438"/>
              <a:gd name="connsiteY4" fmla="*/ 4259758 h 4620379"/>
              <a:gd name="connsiteX5" fmla="*/ 3812562 w 4873438"/>
              <a:gd name="connsiteY5" fmla="*/ 4490217 h 4620379"/>
              <a:gd name="connsiteX6" fmla="*/ 4444464 w 4873438"/>
              <a:gd name="connsiteY6" fmla="*/ 2631681 h 4620379"/>
              <a:gd name="connsiteX7" fmla="*/ 4541108 w 4873438"/>
              <a:gd name="connsiteY7" fmla="*/ 2178198 h 4620379"/>
              <a:gd name="connsiteX8" fmla="*/ 4681738 w 4873438"/>
              <a:gd name="connsiteY8" fmla="*/ 220125 h 4620379"/>
              <a:gd name="connsiteX9" fmla="*/ 1623825 w 4873438"/>
              <a:gd name="connsiteY9" fmla="*/ 165195 h 4620379"/>
              <a:gd name="connsiteX0" fmla="*/ 1623825 w 5622404"/>
              <a:gd name="connsiteY0" fmla="*/ 135542 h 4590726"/>
              <a:gd name="connsiteX1" fmla="*/ 947523 w 5622404"/>
              <a:gd name="connsiteY1" fmla="*/ 673485 h 4590726"/>
              <a:gd name="connsiteX2" fmla="*/ 942982 w 5622404"/>
              <a:gd name="connsiteY2" fmla="*/ 1747100 h 4590726"/>
              <a:gd name="connsiteX3" fmla="*/ 80620 w 5622404"/>
              <a:gd name="connsiteY3" fmla="*/ 2445910 h 4590726"/>
              <a:gd name="connsiteX4" fmla="*/ 459761 w 5622404"/>
              <a:gd name="connsiteY4" fmla="*/ 4230105 h 4590726"/>
              <a:gd name="connsiteX5" fmla="*/ 3812562 w 5622404"/>
              <a:gd name="connsiteY5" fmla="*/ 4460564 h 4590726"/>
              <a:gd name="connsiteX6" fmla="*/ 4444464 w 5622404"/>
              <a:gd name="connsiteY6" fmla="*/ 2602028 h 4590726"/>
              <a:gd name="connsiteX7" fmla="*/ 5619059 w 5622404"/>
              <a:gd name="connsiteY7" fmla="*/ 2185715 h 4590726"/>
              <a:gd name="connsiteX8" fmla="*/ 4681738 w 5622404"/>
              <a:gd name="connsiteY8" fmla="*/ 190472 h 4590726"/>
              <a:gd name="connsiteX9" fmla="*/ 1623825 w 5622404"/>
              <a:gd name="connsiteY9" fmla="*/ 135542 h 4590726"/>
              <a:gd name="connsiteX0" fmla="*/ 1623825 w 5687077"/>
              <a:gd name="connsiteY0" fmla="*/ 537461 h 4992645"/>
              <a:gd name="connsiteX1" fmla="*/ 947523 w 5687077"/>
              <a:gd name="connsiteY1" fmla="*/ 1075404 h 4992645"/>
              <a:gd name="connsiteX2" fmla="*/ 942982 w 5687077"/>
              <a:gd name="connsiteY2" fmla="*/ 2149019 h 4992645"/>
              <a:gd name="connsiteX3" fmla="*/ 80620 w 5687077"/>
              <a:gd name="connsiteY3" fmla="*/ 2847829 h 4992645"/>
              <a:gd name="connsiteX4" fmla="*/ 459761 w 5687077"/>
              <a:gd name="connsiteY4" fmla="*/ 4632024 h 4992645"/>
              <a:gd name="connsiteX5" fmla="*/ 3812562 w 5687077"/>
              <a:gd name="connsiteY5" fmla="*/ 4862483 h 4992645"/>
              <a:gd name="connsiteX6" fmla="*/ 4444464 w 5687077"/>
              <a:gd name="connsiteY6" fmla="*/ 3003947 h 4992645"/>
              <a:gd name="connsiteX7" fmla="*/ 5619059 w 5687077"/>
              <a:gd name="connsiteY7" fmla="*/ 2587634 h 4992645"/>
              <a:gd name="connsiteX8" fmla="*/ 5216996 w 5687077"/>
              <a:gd name="connsiteY8" fmla="*/ 101738 h 4992645"/>
              <a:gd name="connsiteX9" fmla="*/ 1623825 w 5687077"/>
              <a:gd name="connsiteY9" fmla="*/ 537461 h 4992645"/>
              <a:gd name="connsiteX0" fmla="*/ 2545660 w 5646506"/>
              <a:gd name="connsiteY0" fmla="*/ 116526 h 5248217"/>
              <a:gd name="connsiteX1" fmla="*/ 947523 w 5646506"/>
              <a:gd name="connsiteY1" fmla="*/ 1330976 h 5248217"/>
              <a:gd name="connsiteX2" fmla="*/ 942982 w 5646506"/>
              <a:gd name="connsiteY2" fmla="*/ 2404591 h 5248217"/>
              <a:gd name="connsiteX3" fmla="*/ 80620 w 5646506"/>
              <a:gd name="connsiteY3" fmla="*/ 3103401 h 5248217"/>
              <a:gd name="connsiteX4" fmla="*/ 459761 w 5646506"/>
              <a:gd name="connsiteY4" fmla="*/ 4887596 h 5248217"/>
              <a:gd name="connsiteX5" fmla="*/ 3812562 w 5646506"/>
              <a:gd name="connsiteY5" fmla="*/ 5118055 h 5248217"/>
              <a:gd name="connsiteX6" fmla="*/ 4444464 w 5646506"/>
              <a:gd name="connsiteY6" fmla="*/ 3259519 h 5248217"/>
              <a:gd name="connsiteX7" fmla="*/ 5619059 w 5646506"/>
              <a:gd name="connsiteY7" fmla="*/ 2843206 h 5248217"/>
              <a:gd name="connsiteX8" fmla="*/ 5216996 w 5646506"/>
              <a:gd name="connsiteY8" fmla="*/ 357310 h 5248217"/>
              <a:gd name="connsiteX9" fmla="*/ 2545660 w 5646506"/>
              <a:gd name="connsiteY9" fmla="*/ 116526 h 5248217"/>
              <a:gd name="connsiteX0" fmla="*/ 2545660 w 5734344"/>
              <a:gd name="connsiteY0" fmla="*/ 116526 h 5248217"/>
              <a:gd name="connsiteX1" fmla="*/ 947523 w 5734344"/>
              <a:gd name="connsiteY1" fmla="*/ 1330976 h 5248217"/>
              <a:gd name="connsiteX2" fmla="*/ 942982 w 5734344"/>
              <a:gd name="connsiteY2" fmla="*/ 2404591 h 5248217"/>
              <a:gd name="connsiteX3" fmla="*/ 80620 w 5734344"/>
              <a:gd name="connsiteY3" fmla="*/ 3103401 h 5248217"/>
              <a:gd name="connsiteX4" fmla="*/ 459761 w 5734344"/>
              <a:gd name="connsiteY4" fmla="*/ 4887596 h 5248217"/>
              <a:gd name="connsiteX5" fmla="*/ 3812562 w 5734344"/>
              <a:gd name="connsiteY5" fmla="*/ 5118055 h 5248217"/>
              <a:gd name="connsiteX6" fmla="*/ 4444464 w 5734344"/>
              <a:gd name="connsiteY6" fmla="*/ 3259519 h 5248217"/>
              <a:gd name="connsiteX7" fmla="*/ 5619059 w 5734344"/>
              <a:gd name="connsiteY7" fmla="*/ 2843206 h 5248217"/>
              <a:gd name="connsiteX8" fmla="*/ 5432586 w 5734344"/>
              <a:gd name="connsiteY8" fmla="*/ 357310 h 5248217"/>
              <a:gd name="connsiteX9" fmla="*/ 2545660 w 5734344"/>
              <a:gd name="connsiteY9" fmla="*/ 116526 h 5248217"/>
              <a:gd name="connsiteX0" fmla="*/ 2545660 w 5734344"/>
              <a:gd name="connsiteY0" fmla="*/ 113375 h 5245066"/>
              <a:gd name="connsiteX1" fmla="*/ 1728109 w 5734344"/>
              <a:gd name="connsiteY1" fmla="*/ 1283220 h 5245066"/>
              <a:gd name="connsiteX2" fmla="*/ 942982 w 5734344"/>
              <a:gd name="connsiteY2" fmla="*/ 2401440 h 5245066"/>
              <a:gd name="connsiteX3" fmla="*/ 80620 w 5734344"/>
              <a:gd name="connsiteY3" fmla="*/ 3100250 h 5245066"/>
              <a:gd name="connsiteX4" fmla="*/ 459761 w 5734344"/>
              <a:gd name="connsiteY4" fmla="*/ 4884445 h 5245066"/>
              <a:gd name="connsiteX5" fmla="*/ 3812562 w 5734344"/>
              <a:gd name="connsiteY5" fmla="*/ 5114904 h 5245066"/>
              <a:gd name="connsiteX6" fmla="*/ 4444464 w 5734344"/>
              <a:gd name="connsiteY6" fmla="*/ 3256368 h 5245066"/>
              <a:gd name="connsiteX7" fmla="*/ 5619059 w 5734344"/>
              <a:gd name="connsiteY7" fmla="*/ 2840055 h 5245066"/>
              <a:gd name="connsiteX8" fmla="*/ 5432586 w 5734344"/>
              <a:gd name="connsiteY8" fmla="*/ 354159 h 5245066"/>
              <a:gd name="connsiteX9" fmla="*/ 2545660 w 5734344"/>
              <a:gd name="connsiteY9" fmla="*/ 113375 h 5245066"/>
              <a:gd name="connsiteX0" fmla="*/ 2592141 w 5780825"/>
              <a:gd name="connsiteY0" fmla="*/ 113375 h 5245066"/>
              <a:gd name="connsiteX1" fmla="*/ 1774590 w 5780825"/>
              <a:gd name="connsiteY1" fmla="*/ 1283220 h 5245066"/>
              <a:gd name="connsiteX2" fmla="*/ 1636234 w 5780825"/>
              <a:gd name="connsiteY2" fmla="*/ 2735977 h 5245066"/>
              <a:gd name="connsiteX3" fmla="*/ 127101 w 5780825"/>
              <a:gd name="connsiteY3" fmla="*/ 3100250 h 5245066"/>
              <a:gd name="connsiteX4" fmla="*/ 506242 w 5780825"/>
              <a:gd name="connsiteY4" fmla="*/ 4884445 h 5245066"/>
              <a:gd name="connsiteX5" fmla="*/ 3859043 w 5780825"/>
              <a:gd name="connsiteY5" fmla="*/ 5114904 h 5245066"/>
              <a:gd name="connsiteX6" fmla="*/ 4490945 w 5780825"/>
              <a:gd name="connsiteY6" fmla="*/ 3256368 h 5245066"/>
              <a:gd name="connsiteX7" fmla="*/ 5665540 w 5780825"/>
              <a:gd name="connsiteY7" fmla="*/ 2840055 h 5245066"/>
              <a:gd name="connsiteX8" fmla="*/ 5479067 w 5780825"/>
              <a:gd name="connsiteY8" fmla="*/ 354159 h 5245066"/>
              <a:gd name="connsiteX9" fmla="*/ 2592141 w 5780825"/>
              <a:gd name="connsiteY9" fmla="*/ 113375 h 5245066"/>
              <a:gd name="connsiteX0" fmla="*/ 2592141 w 5780825"/>
              <a:gd name="connsiteY0" fmla="*/ 95667 h 5227358"/>
              <a:gd name="connsiteX1" fmla="*/ 1856366 w 5780825"/>
              <a:gd name="connsiteY1" fmla="*/ 1012751 h 5227358"/>
              <a:gd name="connsiteX2" fmla="*/ 1636234 w 5780825"/>
              <a:gd name="connsiteY2" fmla="*/ 2718269 h 5227358"/>
              <a:gd name="connsiteX3" fmla="*/ 127101 w 5780825"/>
              <a:gd name="connsiteY3" fmla="*/ 3082542 h 5227358"/>
              <a:gd name="connsiteX4" fmla="*/ 506242 w 5780825"/>
              <a:gd name="connsiteY4" fmla="*/ 4866737 h 5227358"/>
              <a:gd name="connsiteX5" fmla="*/ 3859043 w 5780825"/>
              <a:gd name="connsiteY5" fmla="*/ 5097196 h 5227358"/>
              <a:gd name="connsiteX6" fmla="*/ 4490945 w 5780825"/>
              <a:gd name="connsiteY6" fmla="*/ 3238660 h 5227358"/>
              <a:gd name="connsiteX7" fmla="*/ 5665540 w 5780825"/>
              <a:gd name="connsiteY7" fmla="*/ 2822347 h 5227358"/>
              <a:gd name="connsiteX8" fmla="*/ 5479067 w 5780825"/>
              <a:gd name="connsiteY8" fmla="*/ 336451 h 5227358"/>
              <a:gd name="connsiteX9" fmla="*/ 2592141 w 5780825"/>
              <a:gd name="connsiteY9" fmla="*/ 95667 h 5227358"/>
              <a:gd name="connsiteX0" fmla="*/ 2592141 w 5780825"/>
              <a:gd name="connsiteY0" fmla="*/ 95667 h 5227358"/>
              <a:gd name="connsiteX1" fmla="*/ 1856366 w 5780825"/>
              <a:gd name="connsiteY1" fmla="*/ 1012751 h 5227358"/>
              <a:gd name="connsiteX2" fmla="*/ 1636234 w 5780825"/>
              <a:gd name="connsiteY2" fmla="*/ 2718269 h 5227358"/>
              <a:gd name="connsiteX3" fmla="*/ 127101 w 5780825"/>
              <a:gd name="connsiteY3" fmla="*/ 3082542 h 5227358"/>
              <a:gd name="connsiteX4" fmla="*/ 506242 w 5780825"/>
              <a:gd name="connsiteY4" fmla="*/ 4866737 h 5227358"/>
              <a:gd name="connsiteX5" fmla="*/ 3859043 w 5780825"/>
              <a:gd name="connsiteY5" fmla="*/ 5097196 h 5227358"/>
              <a:gd name="connsiteX6" fmla="*/ 4490945 w 5780825"/>
              <a:gd name="connsiteY6" fmla="*/ 3238660 h 5227358"/>
              <a:gd name="connsiteX7" fmla="*/ 5665540 w 5780825"/>
              <a:gd name="connsiteY7" fmla="*/ 2822347 h 5227358"/>
              <a:gd name="connsiteX8" fmla="*/ 5479067 w 5780825"/>
              <a:gd name="connsiteY8" fmla="*/ 336451 h 5227358"/>
              <a:gd name="connsiteX9" fmla="*/ 2592141 w 5780825"/>
              <a:gd name="connsiteY9" fmla="*/ 95667 h 5227358"/>
              <a:gd name="connsiteX0" fmla="*/ 2592141 w 5780825"/>
              <a:gd name="connsiteY0" fmla="*/ 93603 h 5225294"/>
              <a:gd name="connsiteX1" fmla="*/ 1767156 w 5780825"/>
              <a:gd name="connsiteY1" fmla="*/ 980951 h 5225294"/>
              <a:gd name="connsiteX2" fmla="*/ 1636234 w 5780825"/>
              <a:gd name="connsiteY2" fmla="*/ 2716205 h 5225294"/>
              <a:gd name="connsiteX3" fmla="*/ 127101 w 5780825"/>
              <a:gd name="connsiteY3" fmla="*/ 3080478 h 5225294"/>
              <a:gd name="connsiteX4" fmla="*/ 506242 w 5780825"/>
              <a:gd name="connsiteY4" fmla="*/ 4864673 h 5225294"/>
              <a:gd name="connsiteX5" fmla="*/ 3859043 w 5780825"/>
              <a:gd name="connsiteY5" fmla="*/ 5095132 h 5225294"/>
              <a:gd name="connsiteX6" fmla="*/ 4490945 w 5780825"/>
              <a:gd name="connsiteY6" fmla="*/ 3236596 h 5225294"/>
              <a:gd name="connsiteX7" fmla="*/ 5665540 w 5780825"/>
              <a:gd name="connsiteY7" fmla="*/ 2820283 h 5225294"/>
              <a:gd name="connsiteX8" fmla="*/ 5479067 w 5780825"/>
              <a:gd name="connsiteY8" fmla="*/ 334387 h 5225294"/>
              <a:gd name="connsiteX9" fmla="*/ 2592141 w 5780825"/>
              <a:gd name="connsiteY9" fmla="*/ 93603 h 5225294"/>
              <a:gd name="connsiteX0" fmla="*/ 2816526 w 6005210"/>
              <a:gd name="connsiteY0" fmla="*/ 93603 h 5271977"/>
              <a:gd name="connsiteX1" fmla="*/ 1991541 w 6005210"/>
              <a:gd name="connsiteY1" fmla="*/ 980951 h 5271977"/>
              <a:gd name="connsiteX2" fmla="*/ 1860619 w 6005210"/>
              <a:gd name="connsiteY2" fmla="*/ 2716205 h 5271977"/>
              <a:gd name="connsiteX3" fmla="*/ 351486 w 6005210"/>
              <a:gd name="connsiteY3" fmla="*/ 3080478 h 5271977"/>
              <a:gd name="connsiteX4" fmla="*/ 336618 w 6005210"/>
              <a:gd name="connsiteY4" fmla="*/ 4998488 h 5271977"/>
              <a:gd name="connsiteX5" fmla="*/ 4083428 w 6005210"/>
              <a:gd name="connsiteY5" fmla="*/ 5095132 h 5271977"/>
              <a:gd name="connsiteX6" fmla="*/ 4715330 w 6005210"/>
              <a:gd name="connsiteY6" fmla="*/ 3236596 h 5271977"/>
              <a:gd name="connsiteX7" fmla="*/ 5889925 w 6005210"/>
              <a:gd name="connsiteY7" fmla="*/ 2820283 h 5271977"/>
              <a:gd name="connsiteX8" fmla="*/ 5703452 w 6005210"/>
              <a:gd name="connsiteY8" fmla="*/ 334387 h 5271977"/>
              <a:gd name="connsiteX9" fmla="*/ 2816526 w 6005210"/>
              <a:gd name="connsiteY9" fmla="*/ 93603 h 5271977"/>
              <a:gd name="connsiteX0" fmla="*/ 2867470 w 6056154"/>
              <a:gd name="connsiteY0" fmla="*/ 93603 h 5270735"/>
              <a:gd name="connsiteX1" fmla="*/ 2042485 w 6056154"/>
              <a:gd name="connsiteY1" fmla="*/ 980951 h 5270735"/>
              <a:gd name="connsiteX2" fmla="*/ 1911563 w 6056154"/>
              <a:gd name="connsiteY2" fmla="*/ 2716205 h 5270735"/>
              <a:gd name="connsiteX3" fmla="*/ 290918 w 6056154"/>
              <a:gd name="connsiteY3" fmla="*/ 3102780 h 5270735"/>
              <a:gd name="connsiteX4" fmla="*/ 387562 w 6056154"/>
              <a:gd name="connsiteY4" fmla="*/ 4998488 h 5270735"/>
              <a:gd name="connsiteX5" fmla="*/ 4134372 w 6056154"/>
              <a:gd name="connsiteY5" fmla="*/ 5095132 h 5270735"/>
              <a:gd name="connsiteX6" fmla="*/ 4766274 w 6056154"/>
              <a:gd name="connsiteY6" fmla="*/ 3236596 h 5270735"/>
              <a:gd name="connsiteX7" fmla="*/ 5940869 w 6056154"/>
              <a:gd name="connsiteY7" fmla="*/ 2820283 h 5270735"/>
              <a:gd name="connsiteX8" fmla="*/ 5754396 w 6056154"/>
              <a:gd name="connsiteY8" fmla="*/ 334387 h 5270735"/>
              <a:gd name="connsiteX9" fmla="*/ 2867470 w 6056154"/>
              <a:gd name="connsiteY9" fmla="*/ 93603 h 5270735"/>
              <a:gd name="connsiteX0" fmla="*/ 2809362 w 5998046"/>
              <a:gd name="connsiteY0" fmla="*/ 93603 h 5317603"/>
              <a:gd name="connsiteX1" fmla="*/ 1984377 w 5998046"/>
              <a:gd name="connsiteY1" fmla="*/ 980951 h 5317603"/>
              <a:gd name="connsiteX2" fmla="*/ 1853455 w 5998046"/>
              <a:gd name="connsiteY2" fmla="*/ 2716205 h 5317603"/>
              <a:gd name="connsiteX3" fmla="*/ 232810 w 5998046"/>
              <a:gd name="connsiteY3" fmla="*/ 3102780 h 5317603"/>
              <a:gd name="connsiteX4" fmla="*/ 426097 w 5998046"/>
              <a:gd name="connsiteY4" fmla="*/ 5095132 h 5317603"/>
              <a:gd name="connsiteX5" fmla="*/ 4076264 w 5998046"/>
              <a:gd name="connsiteY5" fmla="*/ 5095132 h 5317603"/>
              <a:gd name="connsiteX6" fmla="*/ 4708166 w 5998046"/>
              <a:gd name="connsiteY6" fmla="*/ 3236596 h 5317603"/>
              <a:gd name="connsiteX7" fmla="*/ 5882761 w 5998046"/>
              <a:gd name="connsiteY7" fmla="*/ 2820283 h 5317603"/>
              <a:gd name="connsiteX8" fmla="*/ 5696288 w 5998046"/>
              <a:gd name="connsiteY8" fmla="*/ 334387 h 5317603"/>
              <a:gd name="connsiteX9" fmla="*/ 2809362 w 5998046"/>
              <a:gd name="connsiteY9" fmla="*/ 93603 h 5317603"/>
              <a:gd name="connsiteX0" fmla="*/ 2809362 w 5998046"/>
              <a:gd name="connsiteY0" fmla="*/ 93603 h 5290327"/>
              <a:gd name="connsiteX1" fmla="*/ 1984377 w 5998046"/>
              <a:gd name="connsiteY1" fmla="*/ 980951 h 5290327"/>
              <a:gd name="connsiteX2" fmla="*/ 1853455 w 5998046"/>
              <a:gd name="connsiteY2" fmla="*/ 2716205 h 5290327"/>
              <a:gd name="connsiteX3" fmla="*/ 232810 w 5998046"/>
              <a:gd name="connsiteY3" fmla="*/ 3102780 h 5290327"/>
              <a:gd name="connsiteX4" fmla="*/ 426097 w 5998046"/>
              <a:gd name="connsiteY4" fmla="*/ 5095132 h 5290327"/>
              <a:gd name="connsiteX5" fmla="*/ 4076264 w 5998046"/>
              <a:gd name="connsiteY5" fmla="*/ 5095132 h 5290327"/>
              <a:gd name="connsiteX6" fmla="*/ 4708166 w 5998046"/>
              <a:gd name="connsiteY6" fmla="*/ 3236596 h 5290327"/>
              <a:gd name="connsiteX7" fmla="*/ 5882761 w 5998046"/>
              <a:gd name="connsiteY7" fmla="*/ 2820283 h 5290327"/>
              <a:gd name="connsiteX8" fmla="*/ 5696288 w 5998046"/>
              <a:gd name="connsiteY8" fmla="*/ 334387 h 5290327"/>
              <a:gd name="connsiteX9" fmla="*/ 2809362 w 5998046"/>
              <a:gd name="connsiteY9" fmla="*/ 93603 h 5290327"/>
              <a:gd name="connsiteX0" fmla="*/ 2809362 w 5998046"/>
              <a:gd name="connsiteY0" fmla="*/ 93603 h 5290327"/>
              <a:gd name="connsiteX1" fmla="*/ 1984377 w 5998046"/>
              <a:gd name="connsiteY1" fmla="*/ 980951 h 5290327"/>
              <a:gd name="connsiteX2" fmla="*/ 1853455 w 5998046"/>
              <a:gd name="connsiteY2" fmla="*/ 2716205 h 5290327"/>
              <a:gd name="connsiteX3" fmla="*/ 232810 w 5998046"/>
              <a:gd name="connsiteY3" fmla="*/ 3102780 h 5290327"/>
              <a:gd name="connsiteX4" fmla="*/ 426097 w 5998046"/>
              <a:gd name="connsiteY4" fmla="*/ 5095132 h 5290327"/>
              <a:gd name="connsiteX5" fmla="*/ 4076264 w 5998046"/>
              <a:gd name="connsiteY5" fmla="*/ 5095132 h 5290327"/>
              <a:gd name="connsiteX6" fmla="*/ 4708166 w 5998046"/>
              <a:gd name="connsiteY6" fmla="*/ 3236596 h 5290327"/>
              <a:gd name="connsiteX7" fmla="*/ 5882761 w 5998046"/>
              <a:gd name="connsiteY7" fmla="*/ 2820283 h 5290327"/>
              <a:gd name="connsiteX8" fmla="*/ 5696288 w 5998046"/>
              <a:gd name="connsiteY8" fmla="*/ 334387 h 5290327"/>
              <a:gd name="connsiteX9" fmla="*/ 2809362 w 5998046"/>
              <a:gd name="connsiteY9" fmla="*/ 93603 h 5290327"/>
              <a:gd name="connsiteX0" fmla="*/ 2846772 w 6035456"/>
              <a:gd name="connsiteY0" fmla="*/ 93603 h 5271758"/>
              <a:gd name="connsiteX1" fmla="*/ 2021787 w 6035456"/>
              <a:gd name="connsiteY1" fmla="*/ 980951 h 5271758"/>
              <a:gd name="connsiteX2" fmla="*/ 1890865 w 6035456"/>
              <a:gd name="connsiteY2" fmla="*/ 2716205 h 5271758"/>
              <a:gd name="connsiteX3" fmla="*/ 270220 w 6035456"/>
              <a:gd name="connsiteY3" fmla="*/ 3102780 h 5271758"/>
              <a:gd name="connsiteX4" fmla="*/ 463507 w 6035456"/>
              <a:gd name="connsiteY4" fmla="*/ 5095132 h 5271758"/>
              <a:gd name="connsiteX5" fmla="*/ 4113674 w 6035456"/>
              <a:gd name="connsiteY5" fmla="*/ 5095132 h 5271758"/>
              <a:gd name="connsiteX6" fmla="*/ 4745576 w 6035456"/>
              <a:gd name="connsiteY6" fmla="*/ 3236596 h 5271758"/>
              <a:gd name="connsiteX7" fmla="*/ 5920171 w 6035456"/>
              <a:gd name="connsiteY7" fmla="*/ 2820283 h 5271758"/>
              <a:gd name="connsiteX8" fmla="*/ 5733698 w 6035456"/>
              <a:gd name="connsiteY8" fmla="*/ 334387 h 5271758"/>
              <a:gd name="connsiteX9" fmla="*/ 2846772 w 6035456"/>
              <a:gd name="connsiteY9" fmla="*/ 93603 h 5271758"/>
              <a:gd name="connsiteX0" fmla="*/ 2846772 w 6035456"/>
              <a:gd name="connsiteY0" fmla="*/ 93603 h 5271758"/>
              <a:gd name="connsiteX1" fmla="*/ 2021787 w 6035456"/>
              <a:gd name="connsiteY1" fmla="*/ 980951 h 5271758"/>
              <a:gd name="connsiteX2" fmla="*/ 1890865 w 6035456"/>
              <a:gd name="connsiteY2" fmla="*/ 2716205 h 5271758"/>
              <a:gd name="connsiteX3" fmla="*/ 270220 w 6035456"/>
              <a:gd name="connsiteY3" fmla="*/ 3102780 h 5271758"/>
              <a:gd name="connsiteX4" fmla="*/ 463507 w 6035456"/>
              <a:gd name="connsiteY4" fmla="*/ 5095132 h 5271758"/>
              <a:gd name="connsiteX5" fmla="*/ 4113674 w 6035456"/>
              <a:gd name="connsiteY5" fmla="*/ 5095132 h 5271758"/>
              <a:gd name="connsiteX6" fmla="*/ 4455644 w 6035456"/>
              <a:gd name="connsiteY6" fmla="*/ 3281201 h 5271758"/>
              <a:gd name="connsiteX7" fmla="*/ 5920171 w 6035456"/>
              <a:gd name="connsiteY7" fmla="*/ 2820283 h 5271758"/>
              <a:gd name="connsiteX8" fmla="*/ 5733698 w 6035456"/>
              <a:gd name="connsiteY8" fmla="*/ 334387 h 5271758"/>
              <a:gd name="connsiteX9" fmla="*/ 2846772 w 6035456"/>
              <a:gd name="connsiteY9" fmla="*/ 93603 h 5271758"/>
              <a:gd name="connsiteX0" fmla="*/ 2846772 w 5930880"/>
              <a:gd name="connsiteY0" fmla="*/ 97160 h 5275315"/>
              <a:gd name="connsiteX1" fmla="*/ 2021787 w 5930880"/>
              <a:gd name="connsiteY1" fmla="*/ 984508 h 5275315"/>
              <a:gd name="connsiteX2" fmla="*/ 1890865 w 5930880"/>
              <a:gd name="connsiteY2" fmla="*/ 2719762 h 5275315"/>
              <a:gd name="connsiteX3" fmla="*/ 270220 w 5930880"/>
              <a:gd name="connsiteY3" fmla="*/ 3106337 h 5275315"/>
              <a:gd name="connsiteX4" fmla="*/ 463507 w 5930880"/>
              <a:gd name="connsiteY4" fmla="*/ 5098689 h 5275315"/>
              <a:gd name="connsiteX5" fmla="*/ 4113674 w 5930880"/>
              <a:gd name="connsiteY5" fmla="*/ 5098689 h 5275315"/>
              <a:gd name="connsiteX6" fmla="*/ 4455644 w 5930880"/>
              <a:gd name="connsiteY6" fmla="*/ 3284758 h 5275315"/>
              <a:gd name="connsiteX7" fmla="*/ 5920171 w 5930880"/>
              <a:gd name="connsiteY7" fmla="*/ 2823840 h 5275315"/>
              <a:gd name="connsiteX8" fmla="*/ 5399161 w 5930880"/>
              <a:gd name="connsiteY8" fmla="*/ 330510 h 5275315"/>
              <a:gd name="connsiteX9" fmla="*/ 2846772 w 5930880"/>
              <a:gd name="connsiteY9" fmla="*/ 97160 h 5275315"/>
              <a:gd name="connsiteX0" fmla="*/ 2846772 w 5812775"/>
              <a:gd name="connsiteY0" fmla="*/ 94739 h 5272894"/>
              <a:gd name="connsiteX1" fmla="*/ 2021787 w 5812775"/>
              <a:gd name="connsiteY1" fmla="*/ 982087 h 5272894"/>
              <a:gd name="connsiteX2" fmla="*/ 1890865 w 5812775"/>
              <a:gd name="connsiteY2" fmla="*/ 2717341 h 5272894"/>
              <a:gd name="connsiteX3" fmla="*/ 270220 w 5812775"/>
              <a:gd name="connsiteY3" fmla="*/ 3103916 h 5272894"/>
              <a:gd name="connsiteX4" fmla="*/ 463507 w 5812775"/>
              <a:gd name="connsiteY4" fmla="*/ 5096268 h 5272894"/>
              <a:gd name="connsiteX5" fmla="*/ 4113674 w 5812775"/>
              <a:gd name="connsiteY5" fmla="*/ 5096268 h 5272894"/>
              <a:gd name="connsiteX6" fmla="*/ 4455644 w 5812775"/>
              <a:gd name="connsiteY6" fmla="*/ 3282337 h 5272894"/>
              <a:gd name="connsiteX7" fmla="*/ 5786357 w 5812775"/>
              <a:gd name="connsiteY7" fmla="*/ 2776814 h 5272894"/>
              <a:gd name="connsiteX8" fmla="*/ 5399161 w 5812775"/>
              <a:gd name="connsiteY8" fmla="*/ 328089 h 5272894"/>
              <a:gd name="connsiteX9" fmla="*/ 2846772 w 5812775"/>
              <a:gd name="connsiteY9" fmla="*/ 94739 h 5272894"/>
              <a:gd name="connsiteX0" fmla="*/ 2846772 w 5885285"/>
              <a:gd name="connsiteY0" fmla="*/ 94739 h 5272894"/>
              <a:gd name="connsiteX1" fmla="*/ 2021787 w 5885285"/>
              <a:gd name="connsiteY1" fmla="*/ 982087 h 5272894"/>
              <a:gd name="connsiteX2" fmla="*/ 1890865 w 5885285"/>
              <a:gd name="connsiteY2" fmla="*/ 2717341 h 5272894"/>
              <a:gd name="connsiteX3" fmla="*/ 270220 w 5885285"/>
              <a:gd name="connsiteY3" fmla="*/ 3103916 h 5272894"/>
              <a:gd name="connsiteX4" fmla="*/ 463507 w 5885285"/>
              <a:gd name="connsiteY4" fmla="*/ 5096268 h 5272894"/>
              <a:gd name="connsiteX5" fmla="*/ 4113674 w 5885285"/>
              <a:gd name="connsiteY5" fmla="*/ 5096268 h 5272894"/>
              <a:gd name="connsiteX6" fmla="*/ 4455644 w 5885285"/>
              <a:gd name="connsiteY6" fmla="*/ 3282337 h 5272894"/>
              <a:gd name="connsiteX7" fmla="*/ 5786357 w 5885285"/>
              <a:gd name="connsiteY7" fmla="*/ 2776814 h 5272894"/>
              <a:gd name="connsiteX8" fmla="*/ 5399161 w 5885285"/>
              <a:gd name="connsiteY8" fmla="*/ 328089 h 5272894"/>
              <a:gd name="connsiteX9" fmla="*/ 2846772 w 5885285"/>
              <a:gd name="connsiteY9" fmla="*/ 94739 h 5272894"/>
              <a:gd name="connsiteX0" fmla="*/ 2846772 w 5885285"/>
              <a:gd name="connsiteY0" fmla="*/ 94739 h 5272894"/>
              <a:gd name="connsiteX1" fmla="*/ 2021787 w 5885285"/>
              <a:gd name="connsiteY1" fmla="*/ 982087 h 5272894"/>
              <a:gd name="connsiteX2" fmla="*/ 1890865 w 5885285"/>
              <a:gd name="connsiteY2" fmla="*/ 2717341 h 5272894"/>
              <a:gd name="connsiteX3" fmla="*/ 270220 w 5885285"/>
              <a:gd name="connsiteY3" fmla="*/ 3103916 h 5272894"/>
              <a:gd name="connsiteX4" fmla="*/ 463507 w 5885285"/>
              <a:gd name="connsiteY4" fmla="*/ 5096268 h 5272894"/>
              <a:gd name="connsiteX5" fmla="*/ 4113674 w 5885285"/>
              <a:gd name="connsiteY5" fmla="*/ 5096268 h 5272894"/>
              <a:gd name="connsiteX6" fmla="*/ 4455644 w 5885285"/>
              <a:gd name="connsiteY6" fmla="*/ 3282337 h 5272894"/>
              <a:gd name="connsiteX7" fmla="*/ 5786357 w 5885285"/>
              <a:gd name="connsiteY7" fmla="*/ 2776814 h 5272894"/>
              <a:gd name="connsiteX8" fmla="*/ 5399161 w 5885285"/>
              <a:gd name="connsiteY8" fmla="*/ 328089 h 5272894"/>
              <a:gd name="connsiteX9" fmla="*/ 2846772 w 5885285"/>
              <a:gd name="connsiteY9" fmla="*/ 94739 h 5272894"/>
              <a:gd name="connsiteX0" fmla="*/ 2780517 w 5819030"/>
              <a:gd name="connsiteY0" fmla="*/ 94739 h 5294940"/>
              <a:gd name="connsiteX1" fmla="*/ 1955532 w 5819030"/>
              <a:gd name="connsiteY1" fmla="*/ 982087 h 5294940"/>
              <a:gd name="connsiteX2" fmla="*/ 1824610 w 5819030"/>
              <a:gd name="connsiteY2" fmla="*/ 2717341 h 5294940"/>
              <a:gd name="connsiteX3" fmla="*/ 203965 w 5819030"/>
              <a:gd name="connsiteY3" fmla="*/ 3103916 h 5294940"/>
              <a:gd name="connsiteX4" fmla="*/ 397252 w 5819030"/>
              <a:gd name="connsiteY4" fmla="*/ 5096268 h 5294940"/>
              <a:gd name="connsiteX5" fmla="*/ 3579067 w 5819030"/>
              <a:gd name="connsiteY5" fmla="*/ 5103702 h 5294940"/>
              <a:gd name="connsiteX6" fmla="*/ 4389389 w 5819030"/>
              <a:gd name="connsiteY6" fmla="*/ 3282337 h 5294940"/>
              <a:gd name="connsiteX7" fmla="*/ 5720102 w 5819030"/>
              <a:gd name="connsiteY7" fmla="*/ 2776814 h 5294940"/>
              <a:gd name="connsiteX8" fmla="*/ 5332906 w 5819030"/>
              <a:gd name="connsiteY8" fmla="*/ 328089 h 5294940"/>
              <a:gd name="connsiteX9" fmla="*/ 2780517 w 5819030"/>
              <a:gd name="connsiteY9" fmla="*/ 94739 h 5294940"/>
              <a:gd name="connsiteX0" fmla="*/ 2780517 w 5819030"/>
              <a:gd name="connsiteY0" fmla="*/ 94739 h 5294940"/>
              <a:gd name="connsiteX1" fmla="*/ 1955532 w 5819030"/>
              <a:gd name="connsiteY1" fmla="*/ 982087 h 5294940"/>
              <a:gd name="connsiteX2" fmla="*/ 1824610 w 5819030"/>
              <a:gd name="connsiteY2" fmla="*/ 2717341 h 5294940"/>
              <a:gd name="connsiteX3" fmla="*/ 203965 w 5819030"/>
              <a:gd name="connsiteY3" fmla="*/ 3103916 h 5294940"/>
              <a:gd name="connsiteX4" fmla="*/ 397252 w 5819030"/>
              <a:gd name="connsiteY4" fmla="*/ 5096268 h 5294940"/>
              <a:gd name="connsiteX5" fmla="*/ 3579067 w 5819030"/>
              <a:gd name="connsiteY5" fmla="*/ 5103702 h 5294940"/>
              <a:gd name="connsiteX6" fmla="*/ 4210970 w 5819030"/>
              <a:gd name="connsiteY6" fmla="*/ 3364112 h 5294940"/>
              <a:gd name="connsiteX7" fmla="*/ 5720102 w 5819030"/>
              <a:gd name="connsiteY7" fmla="*/ 2776814 h 5294940"/>
              <a:gd name="connsiteX8" fmla="*/ 5332906 w 5819030"/>
              <a:gd name="connsiteY8" fmla="*/ 328089 h 5294940"/>
              <a:gd name="connsiteX9" fmla="*/ 2780517 w 5819030"/>
              <a:gd name="connsiteY9" fmla="*/ 94739 h 5294940"/>
              <a:gd name="connsiteX0" fmla="*/ 2780517 w 5795746"/>
              <a:gd name="connsiteY0" fmla="*/ 100436 h 5300637"/>
              <a:gd name="connsiteX1" fmla="*/ 1955532 w 5795746"/>
              <a:gd name="connsiteY1" fmla="*/ 987784 h 5300637"/>
              <a:gd name="connsiteX2" fmla="*/ 1824610 w 5795746"/>
              <a:gd name="connsiteY2" fmla="*/ 2723038 h 5300637"/>
              <a:gd name="connsiteX3" fmla="*/ 203965 w 5795746"/>
              <a:gd name="connsiteY3" fmla="*/ 3109613 h 5300637"/>
              <a:gd name="connsiteX4" fmla="*/ 397252 w 5795746"/>
              <a:gd name="connsiteY4" fmla="*/ 5101965 h 5300637"/>
              <a:gd name="connsiteX5" fmla="*/ 3579067 w 5795746"/>
              <a:gd name="connsiteY5" fmla="*/ 5109399 h 5300637"/>
              <a:gd name="connsiteX6" fmla="*/ 4210970 w 5795746"/>
              <a:gd name="connsiteY6" fmla="*/ 3369809 h 5300637"/>
              <a:gd name="connsiteX7" fmla="*/ 5690366 w 5795746"/>
              <a:gd name="connsiteY7" fmla="*/ 2886589 h 5300637"/>
              <a:gd name="connsiteX8" fmla="*/ 5332906 w 5795746"/>
              <a:gd name="connsiteY8" fmla="*/ 333786 h 5300637"/>
              <a:gd name="connsiteX9" fmla="*/ 2780517 w 5795746"/>
              <a:gd name="connsiteY9" fmla="*/ 100436 h 5300637"/>
              <a:gd name="connsiteX0" fmla="*/ 2757984 w 5773213"/>
              <a:gd name="connsiteY0" fmla="*/ 100436 h 5369147"/>
              <a:gd name="connsiteX1" fmla="*/ 1932999 w 5773213"/>
              <a:gd name="connsiteY1" fmla="*/ 987784 h 5369147"/>
              <a:gd name="connsiteX2" fmla="*/ 1802077 w 5773213"/>
              <a:gd name="connsiteY2" fmla="*/ 2723038 h 5369147"/>
              <a:gd name="connsiteX3" fmla="*/ 181432 w 5773213"/>
              <a:gd name="connsiteY3" fmla="*/ 3109613 h 5369147"/>
              <a:gd name="connsiteX4" fmla="*/ 374719 w 5773213"/>
              <a:gd name="connsiteY4" fmla="*/ 5101965 h 5369147"/>
              <a:gd name="connsiteX5" fmla="*/ 3170231 w 5773213"/>
              <a:gd name="connsiteY5" fmla="*/ 5234947 h 5369147"/>
              <a:gd name="connsiteX6" fmla="*/ 4188437 w 5773213"/>
              <a:gd name="connsiteY6" fmla="*/ 3369809 h 5369147"/>
              <a:gd name="connsiteX7" fmla="*/ 5667833 w 5773213"/>
              <a:gd name="connsiteY7" fmla="*/ 2886589 h 5369147"/>
              <a:gd name="connsiteX8" fmla="*/ 5310373 w 5773213"/>
              <a:gd name="connsiteY8" fmla="*/ 333786 h 5369147"/>
              <a:gd name="connsiteX9" fmla="*/ 2757984 w 5773213"/>
              <a:gd name="connsiteY9" fmla="*/ 100436 h 5369147"/>
              <a:gd name="connsiteX0" fmla="*/ 2757984 w 5773213"/>
              <a:gd name="connsiteY0" fmla="*/ 100436 h 5369147"/>
              <a:gd name="connsiteX1" fmla="*/ 1932999 w 5773213"/>
              <a:gd name="connsiteY1" fmla="*/ 987784 h 5369147"/>
              <a:gd name="connsiteX2" fmla="*/ 1802077 w 5773213"/>
              <a:gd name="connsiteY2" fmla="*/ 2723038 h 5369147"/>
              <a:gd name="connsiteX3" fmla="*/ 181432 w 5773213"/>
              <a:gd name="connsiteY3" fmla="*/ 3109613 h 5369147"/>
              <a:gd name="connsiteX4" fmla="*/ 374719 w 5773213"/>
              <a:gd name="connsiteY4" fmla="*/ 5101965 h 5369147"/>
              <a:gd name="connsiteX5" fmla="*/ 3170231 w 5773213"/>
              <a:gd name="connsiteY5" fmla="*/ 5234947 h 5369147"/>
              <a:gd name="connsiteX6" fmla="*/ 3588434 w 5773213"/>
              <a:gd name="connsiteY6" fmla="*/ 2948328 h 5369147"/>
              <a:gd name="connsiteX7" fmla="*/ 5667833 w 5773213"/>
              <a:gd name="connsiteY7" fmla="*/ 2886589 h 5369147"/>
              <a:gd name="connsiteX8" fmla="*/ 5310373 w 5773213"/>
              <a:gd name="connsiteY8" fmla="*/ 333786 h 5369147"/>
              <a:gd name="connsiteX9" fmla="*/ 2757984 w 5773213"/>
              <a:gd name="connsiteY9" fmla="*/ 100436 h 5369147"/>
              <a:gd name="connsiteX0" fmla="*/ 2757984 w 5773213"/>
              <a:gd name="connsiteY0" fmla="*/ 100436 h 5369147"/>
              <a:gd name="connsiteX1" fmla="*/ 1932999 w 5773213"/>
              <a:gd name="connsiteY1" fmla="*/ 987784 h 5369147"/>
              <a:gd name="connsiteX2" fmla="*/ 1802077 w 5773213"/>
              <a:gd name="connsiteY2" fmla="*/ 2723038 h 5369147"/>
              <a:gd name="connsiteX3" fmla="*/ 181432 w 5773213"/>
              <a:gd name="connsiteY3" fmla="*/ 3109613 h 5369147"/>
              <a:gd name="connsiteX4" fmla="*/ 374719 w 5773213"/>
              <a:gd name="connsiteY4" fmla="*/ 5101965 h 5369147"/>
              <a:gd name="connsiteX5" fmla="*/ 3170231 w 5773213"/>
              <a:gd name="connsiteY5" fmla="*/ 5234947 h 5369147"/>
              <a:gd name="connsiteX6" fmla="*/ 3588434 w 5773213"/>
              <a:gd name="connsiteY6" fmla="*/ 2948328 h 5369147"/>
              <a:gd name="connsiteX7" fmla="*/ 5667833 w 5773213"/>
              <a:gd name="connsiteY7" fmla="*/ 2886589 h 5369147"/>
              <a:gd name="connsiteX8" fmla="*/ 5310373 w 5773213"/>
              <a:gd name="connsiteY8" fmla="*/ 333786 h 5369147"/>
              <a:gd name="connsiteX9" fmla="*/ 2757984 w 5773213"/>
              <a:gd name="connsiteY9" fmla="*/ 100436 h 5369147"/>
              <a:gd name="connsiteX0" fmla="*/ 2757984 w 5773213"/>
              <a:gd name="connsiteY0" fmla="*/ 100436 h 5369147"/>
              <a:gd name="connsiteX1" fmla="*/ 1932999 w 5773213"/>
              <a:gd name="connsiteY1" fmla="*/ 987784 h 5369147"/>
              <a:gd name="connsiteX2" fmla="*/ 1802077 w 5773213"/>
              <a:gd name="connsiteY2" fmla="*/ 2723038 h 5369147"/>
              <a:gd name="connsiteX3" fmla="*/ 181432 w 5773213"/>
              <a:gd name="connsiteY3" fmla="*/ 3109613 h 5369147"/>
              <a:gd name="connsiteX4" fmla="*/ 374719 w 5773213"/>
              <a:gd name="connsiteY4" fmla="*/ 5101965 h 5369147"/>
              <a:gd name="connsiteX5" fmla="*/ 3170231 w 5773213"/>
              <a:gd name="connsiteY5" fmla="*/ 5234947 h 5369147"/>
              <a:gd name="connsiteX6" fmla="*/ 3629530 w 5773213"/>
              <a:gd name="connsiteY6" fmla="*/ 4087223 h 5369147"/>
              <a:gd name="connsiteX7" fmla="*/ 5667833 w 5773213"/>
              <a:gd name="connsiteY7" fmla="*/ 2886589 h 5369147"/>
              <a:gd name="connsiteX8" fmla="*/ 5310373 w 5773213"/>
              <a:gd name="connsiteY8" fmla="*/ 333786 h 5369147"/>
              <a:gd name="connsiteX9" fmla="*/ 2757984 w 5773213"/>
              <a:gd name="connsiteY9" fmla="*/ 100436 h 5369147"/>
              <a:gd name="connsiteX0" fmla="*/ 2757984 w 5547511"/>
              <a:gd name="connsiteY0" fmla="*/ 152847 h 5421558"/>
              <a:gd name="connsiteX1" fmla="*/ 1932999 w 5547511"/>
              <a:gd name="connsiteY1" fmla="*/ 1040195 h 5421558"/>
              <a:gd name="connsiteX2" fmla="*/ 1802077 w 5547511"/>
              <a:gd name="connsiteY2" fmla="*/ 2775449 h 5421558"/>
              <a:gd name="connsiteX3" fmla="*/ 181432 w 5547511"/>
              <a:gd name="connsiteY3" fmla="*/ 3162024 h 5421558"/>
              <a:gd name="connsiteX4" fmla="*/ 374719 w 5547511"/>
              <a:gd name="connsiteY4" fmla="*/ 5154376 h 5421558"/>
              <a:gd name="connsiteX5" fmla="*/ 3170231 w 5547511"/>
              <a:gd name="connsiteY5" fmla="*/ 5287358 h 5421558"/>
              <a:gd name="connsiteX6" fmla="*/ 3629530 w 5547511"/>
              <a:gd name="connsiteY6" fmla="*/ 4139634 h 5421558"/>
              <a:gd name="connsiteX7" fmla="*/ 5297968 w 5547511"/>
              <a:gd name="connsiteY7" fmla="*/ 3808865 h 5421558"/>
              <a:gd name="connsiteX8" fmla="*/ 5310373 w 5547511"/>
              <a:gd name="connsiteY8" fmla="*/ 386197 h 5421558"/>
              <a:gd name="connsiteX9" fmla="*/ 2757984 w 5547511"/>
              <a:gd name="connsiteY9" fmla="*/ 152847 h 5421558"/>
              <a:gd name="connsiteX0" fmla="*/ 2757984 w 5547511"/>
              <a:gd name="connsiteY0" fmla="*/ 151754 h 5420465"/>
              <a:gd name="connsiteX1" fmla="*/ 2639852 w 5547511"/>
              <a:gd name="connsiteY1" fmla="*/ 1021166 h 5420465"/>
              <a:gd name="connsiteX2" fmla="*/ 1802077 w 5547511"/>
              <a:gd name="connsiteY2" fmla="*/ 2774356 h 5420465"/>
              <a:gd name="connsiteX3" fmla="*/ 181432 w 5547511"/>
              <a:gd name="connsiteY3" fmla="*/ 3160931 h 5420465"/>
              <a:gd name="connsiteX4" fmla="*/ 374719 w 5547511"/>
              <a:gd name="connsiteY4" fmla="*/ 5153283 h 5420465"/>
              <a:gd name="connsiteX5" fmla="*/ 3170231 w 5547511"/>
              <a:gd name="connsiteY5" fmla="*/ 5286265 h 5420465"/>
              <a:gd name="connsiteX6" fmla="*/ 3629530 w 5547511"/>
              <a:gd name="connsiteY6" fmla="*/ 4138541 h 5420465"/>
              <a:gd name="connsiteX7" fmla="*/ 5297968 w 5547511"/>
              <a:gd name="connsiteY7" fmla="*/ 3807772 h 5420465"/>
              <a:gd name="connsiteX8" fmla="*/ 5310373 w 5547511"/>
              <a:gd name="connsiteY8" fmla="*/ 385104 h 5420465"/>
              <a:gd name="connsiteX9" fmla="*/ 2757984 w 5547511"/>
              <a:gd name="connsiteY9" fmla="*/ 151754 h 5420465"/>
              <a:gd name="connsiteX0" fmla="*/ 3226480 w 5514383"/>
              <a:gd name="connsiteY0" fmla="*/ 87363 h 5526460"/>
              <a:gd name="connsiteX1" fmla="*/ 2639852 w 5514383"/>
              <a:gd name="connsiteY1" fmla="*/ 1127161 h 5526460"/>
              <a:gd name="connsiteX2" fmla="*/ 1802077 w 5514383"/>
              <a:gd name="connsiteY2" fmla="*/ 2880351 h 5526460"/>
              <a:gd name="connsiteX3" fmla="*/ 181432 w 5514383"/>
              <a:gd name="connsiteY3" fmla="*/ 3266926 h 5526460"/>
              <a:gd name="connsiteX4" fmla="*/ 374719 w 5514383"/>
              <a:gd name="connsiteY4" fmla="*/ 5259278 h 5526460"/>
              <a:gd name="connsiteX5" fmla="*/ 3170231 w 5514383"/>
              <a:gd name="connsiteY5" fmla="*/ 5392260 h 5526460"/>
              <a:gd name="connsiteX6" fmla="*/ 3629530 w 5514383"/>
              <a:gd name="connsiteY6" fmla="*/ 4244536 h 5526460"/>
              <a:gd name="connsiteX7" fmla="*/ 5297968 w 5514383"/>
              <a:gd name="connsiteY7" fmla="*/ 3913767 h 5526460"/>
              <a:gd name="connsiteX8" fmla="*/ 5310373 w 5514383"/>
              <a:gd name="connsiteY8" fmla="*/ 491099 h 5526460"/>
              <a:gd name="connsiteX9" fmla="*/ 3226480 w 5514383"/>
              <a:gd name="connsiteY9" fmla="*/ 87363 h 5526460"/>
              <a:gd name="connsiteX0" fmla="*/ 3268834 w 5556737"/>
              <a:gd name="connsiteY0" fmla="*/ 87363 h 5526460"/>
              <a:gd name="connsiteX1" fmla="*/ 2682206 w 5556737"/>
              <a:gd name="connsiteY1" fmla="*/ 1127161 h 5526460"/>
              <a:gd name="connsiteX2" fmla="*/ 2460873 w 5556737"/>
              <a:gd name="connsiteY2" fmla="*/ 3131446 h 5526460"/>
              <a:gd name="connsiteX3" fmla="*/ 223786 w 5556737"/>
              <a:gd name="connsiteY3" fmla="*/ 3266926 h 5526460"/>
              <a:gd name="connsiteX4" fmla="*/ 417073 w 5556737"/>
              <a:gd name="connsiteY4" fmla="*/ 5259278 h 5526460"/>
              <a:gd name="connsiteX5" fmla="*/ 3212585 w 5556737"/>
              <a:gd name="connsiteY5" fmla="*/ 5392260 h 5526460"/>
              <a:gd name="connsiteX6" fmla="*/ 3671884 w 5556737"/>
              <a:gd name="connsiteY6" fmla="*/ 4244536 h 5526460"/>
              <a:gd name="connsiteX7" fmla="*/ 5340322 w 5556737"/>
              <a:gd name="connsiteY7" fmla="*/ 3913767 h 5526460"/>
              <a:gd name="connsiteX8" fmla="*/ 5352727 w 5556737"/>
              <a:gd name="connsiteY8" fmla="*/ 491099 h 5526460"/>
              <a:gd name="connsiteX9" fmla="*/ 3268834 w 5556737"/>
              <a:gd name="connsiteY9" fmla="*/ 87363 h 5526460"/>
              <a:gd name="connsiteX0" fmla="*/ 3268834 w 5556737"/>
              <a:gd name="connsiteY0" fmla="*/ 86069 h 5525166"/>
              <a:gd name="connsiteX1" fmla="*/ 2682206 w 5556737"/>
              <a:gd name="connsiteY1" fmla="*/ 1107931 h 5525166"/>
              <a:gd name="connsiteX2" fmla="*/ 2460873 w 5556737"/>
              <a:gd name="connsiteY2" fmla="*/ 3130152 h 5525166"/>
              <a:gd name="connsiteX3" fmla="*/ 223786 w 5556737"/>
              <a:gd name="connsiteY3" fmla="*/ 3265632 h 5525166"/>
              <a:gd name="connsiteX4" fmla="*/ 417073 w 5556737"/>
              <a:gd name="connsiteY4" fmla="*/ 5257984 h 5525166"/>
              <a:gd name="connsiteX5" fmla="*/ 3212585 w 5556737"/>
              <a:gd name="connsiteY5" fmla="*/ 5390966 h 5525166"/>
              <a:gd name="connsiteX6" fmla="*/ 3671884 w 5556737"/>
              <a:gd name="connsiteY6" fmla="*/ 4243242 h 5525166"/>
              <a:gd name="connsiteX7" fmla="*/ 5340322 w 5556737"/>
              <a:gd name="connsiteY7" fmla="*/ 3912473 h 5525166"/>
              <a:gd name="connsiteX8" fmla="*/ 5352727 w 5556737"/>
              <a:gd name="connsiteY8" fmla="*/ 489805 h 5525166"/>
              <a:gd name="connsiteX9" fmla="*/ 3268834 w 5556737"/>
              <a:gd name="connsiteY9" fmla="*/ 86069 h 5525166"/>
              <a:gd name="connsiteX0" fmla="*/ 3268834 w 5556737"/>
              <a:gd name="connsiteY0" fmla="*/ 86069 h 5525166"/>
              <a:gd name="connsiteX1" fmla="*/ 2682206 w 5556737"/>
              <a:gd name="connsiteY1" fmla="*/ 1107931 h 5525166"/>
              <a:gd name="connsiteX2" fmla="*/ 2460873 w 5556737"/>
              <a:gd name="connsiteY2" fmla="*/ 3130152 h 5525166"/>
              <a:gd name="connsiteX3" fmla="*/ 223786 w 5556737"/>
              <a:gd name="connsiteY3" fmla="*/ 3265632 h 5525166"/>
              <a:gd name="connsiteX4" fmla="*/ 417073 w 5556737"/>
              <a:gd name="connsiteY4" fmla="*/ 5257984 h 5525166"/>
              <a:gd name="connsiteX5" fmla="*/ 3212585 w 5556737"/>
              <a:gd name="connsiteY5" fmla="*/ 5390966 h 5525166"/>
              <a:gd name="connsiteX6" fmla="*/ 3671884 w 5556737"/>
              <a:gd name="connsiteY6" fmla="*/ 4243242 h 5525166"/>
              <a:gd name="connsiteX7" fmla="*/ 5340322 w 5556737"/>
              <a:gd name="connsiteY7" fmla="*/ 3912473 h 5525166"/>
              <a:gd name="connsiteX8" fmla="*/ 5352727 w 5556737"/>
              <a:gd name="connsiteY8" fmla="*/ 489805 h 5525166"/>
              <a:gd name="connsiteX9" fmla="*/ 3268834 w 5556737"/>
              <a:gd name="connsiteY9" fmla="*/ 86069 h 552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56737" h="5525166">
                <a:moveTo>
                  <a:pt x="3268834" y="86069"/>
                </a:moveTo>
                <a:cubicBezTo>
                  <a:pt x="2823747" y="189090"/>
                  <a:pt x="2759332" y="555746"/>
                  <a:pt x="2682206" y="1107931"/>
                </a:cubicBezTo>
                <a:cubicBezTo>
                  <a:pt x="2605080" y="1660116"/>
                  <a:pt x="2870610" y="2770535"/>
                  <a:pt x="2460873" y="3130152"/>
                </a:cubicBezTo>
                <a:cubicBezTo>
                  <a:pt x="2051136" y="3489769"/>
                  <a:pt x="564419" y="2910994"/>
                  <a:pt x="223786" y="3265632"/>
                </a:cubicBezTo>
                <a:cubicBezTo>
                  <a:pt x="-116847" y="3620270"/>
                  <a:pt x="-81060" y="4903762"/>
                  <a:pt x="417073" y="5257984"/>
                </a:cubicBezTo>
                <a:cubicBezTo>
                  <a:pt x="915206" y="5612206"/>
                  <a:pt x="2487755" y="5568147"/>
                  <a:pt x="3212585" y="5390966"/>
                </a:cubicBezTo>
                <a:cubicBezTo>
                  <a:pt x="3944849" y="5176615"/>
                  <a:pt x="3317261" y="4489657"/>
                  <a:pt x="3671884" y="4243242"/>
                </a:cubicBezTo>
                <a:cubicBezTo>
                  <a:pt x="4026507" y="3996827"/>
                  <a:pt x="5085186" y="4247491"/>
                  <a:pt x="5340322" y="3912473"/>
                </a:cubicBezTo>
                <a:cubicBezTo>
                  <a:pt x="5543419" y="3570020"/>
                  <a:pt x="5697975" y="1127539"/>
                  <a:pt x="5352727" y="489805"/>
                </a:cubicBezTo>
                <a:cubicBezTo>
                  <a:pt x="5007479" y="-147929"/>
                  <a:pt x="3713921" y="-16952"/>
                  <a:pt x="3268834" y="8606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236296" y="1496978"/>
            <a:ext cx="1889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</a:rPr>
              <a:t>UN orchestrator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520" y="5977412"/>
            <a:ext cx="103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50000"/>
                  </a:schemeClr>
                </a:solidFill>
              </a:rPr>
              <a:t>UN </a:t>
            </a:r>
            <a:r>
              <a:rPr lang="it-IT" sz="2000" b="1" dirty="0" err="1" smtClean="0">
                <a:solidFill>
                  <a:schemeClr val="accent2">
                    <a:lumMod val="50000"/>
                  </a:schemeClr>
                </a:solidFill>
              </a:rPr>
              <a:t>node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80"/>
          <p:cNvSpPr/>
          <p:nvPr/>
        </p:nvSpPr>
        <p:spPr bwMode="auto">
          <a:xfrm>
            <a:off x="3491880" y="132881"/>
            <a:ext cx="3632787" cy="93166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vert270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algn="r"/>
            <a:r>
              <a:rPr lang="it-IT" sz="1100" dirty="0"/>
              <a:t>Global orchestrator</a:t>
            </a:r>
          </a:p>
        </p:txBody>
      </p:sp>
      <p:sp>
        <p:nvSpPr>
          <p:cNvPr id="98" name="Rettangolo 80"/>
          <p:cNvSpPr/>
          <p:nvPr/>
        </p:nvSpPr>
        <p:spPr bwMode="auto">
          <a:xfrm>
            <a:off x="3501287" y="1229744"/>
            <a:ext cx="3632787" cy="195877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vert270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algn="r"/>
            <a:r>
              <a:rPr lang="it-IT" sz="1100" dirty="0" err="1"/>
              <a:t>Node</a:t>
            </a:r>
            <a:r>
              <a:rPr lang="it-IT" sz="1100" dirty="0"/>
              <a:t> </a:t>
            </a:r>
            <a:r>
              <a:rPr lang="it-IT" sz="1100" dirty="0" smtClean="0"/>
              <a:t>orchestrator</a:t>
            </a:r>
            <a:endParaRPr lang="it-IT" sz="1100" dirty="0"/>
          </a:p>
        </p:txBody>
      </p:sp>
      <p:sp>
        <p:nvSpPr>
          <p:cNvPr id="91" name="Rettangolo 80"/>
          <p:cNvSpPr/>
          <p:nvPr/>
        </p:nvSpPr>
        <p:spPr bwMode="auto">
          <a:xfrm>
            <a:off x="3501287" y="3356992"/>
            <a:ext cx="3632787" cy="1978925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vert270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algn="r"/>
            <a:r>
              <a:rPr lang="it-IT" sz="1100" dirty="0" smtClean="0"/>
              <a:t>Network </a:t>
            </a:r>
            <a:r>
              <a:rPr lang="it-IT" sz="1100" dirty="0" err="1" smtClean="0"/>
              <a:t>nodes</a:t>
            </a:r>
            <a:endParaRPr lang="it-IT" sz="1100" dirty="0"/>
          </a:p>
        </p:txBody>
      </p:sp>
      <p:sp>
        <p:nvSpPr>
          <p:cNvPr id="74" name="Rettangolo 80"/>
          <p:cNvSpPr/>
          <p:nvPr/>
        </p:nvSpPr>
        <p:spPr bwMode="auto">
          <a:xfrm>
            <a:off x="192772" y="116632"/>
            <a:ext cx="2930146" cy="246452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vert270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algn="r"/>
            <a:r>
              <a:rPr lang="it-IT" sz="1100" dirty="0" err="1"/>
              <a:t>Helper</a:t>
            </a:r>
            <a:r>
              <a:rPr lang="it-IT" sz="1100" dirty="0"/>
              <a:t> </a:t>
            </a:r>
            <a:r>
              <a:rPr lang="it-IT" sz="1100" dirty="0" err="1"/>
              <a:t>services</a:t>
            </a:r>
            <a:endParaRPr lang="it-IT" sz="1100" dirty="0"/>
          </a:p>
        </p:txBody>
      </p:sp>
      <p:sp>
        <p:nvSpPr>
          <p:cNvPr id="6" name="Rectangle 5"/>
          <p:cNvSpPr/>
          <p:nvPr/>
        </p:nvSpPr>
        <p:spPr>
          <a:xfrm>
            <a:off x="5699045" y="5574851"/>
            <a:ext cx="1464879" cy="7901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Generic</a:t>
            </a:r>
            <a:r>
              <a:rPr lang="it-IT" sz="1000" dirty="0" smtClean="0">
                <a:solidFill>
                  <a:schemeClr val="tx1"/>
                </a:solidFill>
              </a:rPr>
              <a:t> network </a:t>
            </a:r>
            <a:r>
              <a:rPr lang="it-IT" sz="1000" dirty="0" err="1" smtClean="0">
                <a:solidFill>
                  <a:schemeClr val="tx1"/>
                </a:solidFill>
              </a:rPr>
              <a:t>device</a:t>
            </a:r>
            <a:r>
              <a:rPr lang="it-IT" sz="1000" dirty="0" smtClean="0">
                <a:solidFill>
                  <a:schemeClr val="tx1"/>
                </a:solidFill>
              </a:rPr>
              <a:t> (router,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, …)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8367" y="3520752"/>
            <a:ext cx="2804541" cy="129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44351" y="3664768"/>
            <a:ext cx="2804541" cy="129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09596" y="3786749"/>
            <a:ext cx="2804541" cy="129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83761" y="4027321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06280" y="4111350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6468" y="4035426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8987" y="4119455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ttangolo 135"/>
          <p:cNvSpPr/>
          <p:nvPr/>
        </p:nvSpPr>
        <p:spPr>
          <a:xfrm>
            <a:off x="1658795" y="1096354"/>
            <a:ext cx="1256191" cy="109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User 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profiles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 + 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authentication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 service (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OpenStack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Keystone</a:t>
            </a:r>
            <a:r>
              <a:rPr lang="it-IT" sz="1000" kern="0" dirty="0">
                <a:solidFill>
                  <a:schemeClr val="tx1"/>
                </a:solidFill>
                <a:sym typeface="Arial"/>
              </a:rPr>
              <a:t>)</a:t>
            </a:r>
          </a:p>
        </p:txBody>
      </p:sp>
      <p:cxnSp>
        <p:nvCxnSpPr>
          <p:cNvPr id="20" name="Connettore 2 143"/>
          <p:cNvCxnSpPr>
            <a:stCxn id="90" idx="1"/>
          </p:cNvCxnSpPr>
          <p:nvPr/>
        </p:nvCxnSpPr>
        <p:spPr>
          <a:xfrm flipH="1">
            <a:off x="2508928" y="598858"/>
            <a:ext cx="2231161" cy="48417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43"/>
          <p:cNvSpPr/>
          <p:nvPr/>
        </p:nvSpPr>
        <p:spPr>
          <a:xfrm>
            <a:off x="323528" y="1096353"/>
            <a:ext cx="1222939" cy="10952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VM images + VNF 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templates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 (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OpenStack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 </a:t>
            </a:r>
            <a:r>
              <a:rPr lang="it-IT" sz="1000" kern="0" dirty="0" err="1" smtClean="0">
                <a:solidFill>
                  <a:schemeClr val="tx1"/>
                </a:solidFill>
                <a:sym typeface="Arial"/>
              </a:rPr>
              <a:t>Glance</a:t>
            </a:r>
            <a:r>
              <a:rPr lang="it-IT" sz="1000" kern="0" dirty="0" smtClean="0">
                <a:solidFill>
                  <a:schemeClr val="tx1"/>
                </a:solidFill>
                <a:sym typeface="Arial"/>
              </a:rPr>
              <a:t>)</a:t>
            </a:r>
            <a:endParaRPr lang="it-IT" sz="1000" kern="0" dirty="0">
              <a:solidFill>
                <a:schemeClr val="tx1"/>
              </a:solidFill>
              <a:sym typeface="Arial"/>
            </a:endParaRPr>
          </a:p>
        </p:txBody>
      </p:sp>
      <p:cxnSp>
        <p:nvCxnSpPr>
          <p:cNvPr id="23" name="Connettore 2 170"/>
          <p:cNvCxnSpPr/>
          <p:nvPr/>
        </p:nvCxnSpPr>
        <p:spPr bwMode="auto">
          <a:xfrm>
            <a:off x="8025342" y="1628800"/>
            <a:ext cx="0" cy="0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3709596" y="3786749"/>
            <a:ext cx="914297" cy="320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 compute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00085" y="4733118"/>
            <a:ext cx="1870036" cy="219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OpenvSwitch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37359" y="4195578"/>
            <a:ext cx="575216" cy="412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1"/>
          <p:cNvCxnSpPr>
            <a:stCxn id="33" idx="2"/>
            <a:endCxn id="32" idx="1"/>
          </p:cNvCxnSpPr>
          <p:nvPr/>
        </p:nvCxnSpPr>
        <p:spPr>
          <a:xfrm rot="16200000" flipH="1">
            <a:off x="4427917" y="4028454"/>
            <a:ext cx="112417" cy="6347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01506" y="4191741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VM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9596" y="4105735"/>
            <a:ext cx="914296" cy="183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libvirt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33816" y="4524352"/>
            <a:ext cx="8640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dirty="0" err="1" smtClean="0"/>
              <a:t>OpenStack</a:t>
            </a:r>
            <a:r>
              <a:rPr lang="it-IT" sz="1000" dirty="0"/>
              <a:t> </a:t>
            </a:r>
            <a:r>
              <a:rPr lang="it-IT" sz="1000" dirty="0" smtClean="0"/>
              <a:t>Compute </a:t>
            </a:r>
            <a:r>
              <a:rPr lang="it-IT" sz="1000" dirty="0" err="1" smtClean="0"/>
              <a:t>node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5080778" y="1419338"/>
            <a:ext cx="1278199" cy="448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Neutron</a:t>
            </a:r>
            <a:r>
              <a:rPr lang="it-IT" sz="1000" dirty="0" smtClean="0">
                <a:solidFill>
                  <a:schemeClr val="tx1"/>
                </a:solidFill>
              </a:rPr>
              <a:t> Network API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80778" y="1867534"/>
            <a:ext cx="1278199" cy="199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Modular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r>
              <a:rPr lang="it-IT" sz="1000" dirty="0" smtClean="0">
                <a:solidFill>
                  <a:schemeClr val="tx1"/>
                </a:solidFill>
              </a:rPr>
              <a:t> 2 (ML2)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80778" y="2072275"/>
            <a:ext cx="353405" cy="300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[…]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41439" y="2072276"/>
            <a:ext cx="353405" cy="30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[OVS]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05571" y="2070739"/>
            <a:ext cx="353405" cy="30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ODL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40922" y="1419338"/>
            <a:ext cx="953727" cy="455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Nova Compute 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0922" y="1874639"/>
            <a:ext cx="953728" cy="498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</a:t>
            </a:r>
          </a:p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scheduler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Connettore 4 40"/>
          <p:cNvCxnSpPr>
            <a:stCxn id="44" idx="2"/>
            <a:endCxn id="25" idx="0"/>
          </p:cNvCxnSpPr>
          <p:nvPr/>
        </p:nvCxnSpPr>
        <p:spPr>
          <a:xfrm flipH="1">
            <a:off x="4166745" y="2372700"/>
            <a:ext cx="151041" cy="141404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67" y="1739082"/>
            <a:ext cx="360235" cy="3991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1" y="1735118"/>
            <a:ext cx="360235" cy="399152"/>
          </a:xfrm>
          <a:prstGeom prst="rect">
            <a:avLst/>
          </a:prstGeom>
        </p:spPr>
      </p:pic>
      <p:cxnSp>
        <p:nvCxnSpPr>
          <p:cNvPr id="52" name="Connettore 4 40"/>
          <p:cNvCxnSpPr>
            <a:stCxn id="19" idx="2"/>
            <a:endCxn id="25" idx="1"/>
          </p:cNvCxnSpPr>
          <p:nvPr/>
        </p:nvCxnSpPr>
        <p:spPr>
          <a:xfrm rot="16200000" flipH="1">
            <a:off x="2120522" y="2358002"/>
            <a:ext cx="1755442" cy="142270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61489" y="2660731"/>
            <a:ext cx="1631750" cy="352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36000" tIns="36000" rIns="36000" bIns="36000">
            <a:noAutofit/>
          </a:bodyPr>
          <a:lstStyle/>
          <a:p>
            <a:pPr algn="ctr"/>
            <a:r>
              <a:rPr lang="it-IT" sz="1000" dirty="0" err="1" smtClean="0"/>
              <a:t>OpenDayLight</a:t>
            </a:r>
            <a:r>
              <a:rPr lang="it-IT" sz="1000" dirty="0" smtClean="0"/>
              <a:t> Network controller</a:t>
            </a:r>
            <a:endParaRPr lang="en-US" sz="1000" dirty="0"/>
          </a:p>
        </p:txBody>
      </p:sp>
      <p:sp>
        <p:nvSpPr>
          <p:cNvPr id="75" name="Folded Corner 74"/>
          <p:cNvSpPr/>
          <p:nvPr/>
        </p:nvSpPr>
        <p:spPr>
          <a:xfrm>
            <a:off x="743466" y="353743"/>
            <a:ext cx="1765462" cy="284254"/>
          </a:xfrm>
          <a:prstGeom prst="foldedCorner">
            <a:avLst>
              <a:gd name="adj" fmla="val 3305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Horizon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dashboard</a:t>
            </a:r>
            <a:endParaRPr lang="it-IT" sz="1000" dirty="0" smtClean="0">
              <a:solidFill>
                <a:schemeClr val="tx1"/>
              </a:solidFill>
            </a:endParaRPr>
          </a:p>
        </p:txBody>
      </p:sp>
      <p:cxnSp>
        <p:nvCxnSpPr>
          <p:cNvPr id="76" name="Connettore 2 83"/>
          <p:cNvCxnSpPr>
            <a:stCxn id="75" idx="2"/>
            <a:endCxn id="21" idx="0"/>
          </p:cNvCxnSpPr>
          <p:nvPr/>
        </p:nvCxnSpPr>
        <p:spPr>
          <a:xfrm flipH="1">
            <a:off x="934998" y="637997"/>
            <a:ext cx="691199" cy="4583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83"/>
          <p:cNvCxnSpPr>
            <a:stCxn id="75" idx="2"/>
            <a:endCxn id="19" idx="0"/>
          </p:cNvCxnSpPr>
          <p:nvPr/>
        </p:nvCxnSpPr>
        <p:spPr>
          <a:xfrm>
            <a:off x="1626197" y="637997"/>
            <a:ext cx="660694" cy="458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83"/>
          <p:cNvCxnSpPr>
            <a:stCxn id="90" idx="2"/>
            <a:endCxn id="43" idx="0"/>
          </p:cNvCxnSpPr>
          <p:nvPr/>
        </p:nvCxnSpPr>
        <p:spPr>
          <a:xfrm flipH="1">
            <a:off x="4317786" y="914066"/>
            <a:ext cx="1355226" cy="5052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83"/>
          <p:cNvCxnSpPr>
            <a:stCxn id="90" idx="2"/>
            <a:endCxn id="36" idx="0"/>
          </p:cNvCxnSpPr>
          <p:nvPr/>
        </p:nvCxnSpPr>
        <p:spPr>
          <a:xfrm>
            <a:off x="5673012" y="914066"/>
            <a:ext cx="46866" cy="5052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4 40"/>
          <p:cNvCxnSpPr>
            <a:stCxn id="40" idx="2"/>
          </p:cNvCxnSpPr>
          <p:nvPr/>
        </p:nvCxnSpPr>
        <p:spPr>
          <a:xfrm>
            <a:off x="6182274" y="2372700"/>
            <a:ext cx="1958" cy="29028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68" y="6008793"/>
            <a:ext cx="512069" cy="28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914" y="6042686"/>
            <a:ext cx="506062" cy="21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Connettore 4 40"/>
          <p:cNvCxnSpPr>
            <a:stCxn id="71" idx="3"/>
            <a:endCxn id="6" idx="3"/>
          </p:cNvCxnSpPr>
          <p:nvPr/>
        </p:nvCxnSpPr>
        <p:spPr>
          <a:xfrm>
            <a:off x="6693239" y="2837129"/>
            <a:ext cx="470685" cy="3132799"/>
          </a:xfrm>
          <a:prstGeom prst="curvedConnector3">
            <a:avLst>
              <a:gd name="adj1" fmla="val 148568"/>
            </a:avLst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4 40"/>
          <p:cNvCxnSpPr>
            <a:stCxn id="71" idx="3"/>
            <a:endCxn id="26" idx="3"/>
          </p:cNvCxnSpPr>
          <p:nvPr/>
        </p:nvCxnSpPr>
        <p:spPr>
          <a:xfrm flipH="1">
            <a:off x="6370121" y="2837129"/>
            <a:ext cx="323118" cy="2005652"/>
          </a:xfrm>
          <a:prstGeom prst="curvedConnector3">
            <a:avLst>
              <a:gd name="adj1" fmla="val -70748"/>
            </a:avLst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13937" y="4948113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217993" y="4948113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722049" y="4952641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54097" y="4948113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tangolo 60"/>
          <p:cNvSpPr/>
          <p:nvPr/>
        </p:nvSpPr>
        <p:spPr>
          <a:xfrm>
            <a:off x="4740089" y="283650"/>
            <a:ext cx="1865846" cy="63041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000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Global orchestrator</a:t>
            </a:r>
          </a:p>
          <a:p>
            <a:pPr algn="ctr">
              <a:defRPr/>
            </a:pPr>
            <a:endParaRPr lang="it-IT" sz="1000" kern="0" dirty="0">
              <a:solidFill>
                <a:schemeClr val="tx1"/>
              </a:solidFill>
              <a:latin typeface="Calibri" panose="020F0502020204030204" pitchFamily="34" charset="0"/>
              <a:sym typeface="Arial"/>
            </a:endParaRPr>
          </a:p>
          <a:p>
            <a:pPr algn="ctr">
              <a:defRPr/>
            </a:pPr>
            <a:r>
              <a:rPr lang="it-IT" sz="1000" kern="0" dirty="0" err="1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OpenStack</a:t>
            </a:r>
            <a:r>
              <a:rPr lang="it-IT" sz="1000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 </a:t>
            </a:r>
            <a:r>
              <a:rPr lang="it-IT" sz="1000" kern="0" dirty="0" err="1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adapter</a:t>
            </a:r>
            <a:r>
              <a:rPr lang="it-IT" sz="1000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 (</a:t>
            </a:r>
            <a:r>
              <a:rPr lang="it-IT" sz="1000" kern="0" dirty="0" err="1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Heat</a:t>
            </a:r>
            <a:r>
              <a:rPr lang="it-IT" sz="1000" kern="0" dirty="0" smtClean="0">
                <a:solidFill>
                  <a:schemeClr val="tx1"/>
                </a:solidFill>
                <a:latin typeface="Calibri" panose="020F0502020204030204" pitchFamily="34" charset="0"/>
                <a:sym typeface="Arial"/>
              </a:rPr>
              <a:t>)</a:t>
            </a:r>
            <a:endParaRPr lang="it-IT" sz="1000" kern="0" dirty="0">
              <a:solidFill>
                <a:schemeClr val="tx1"/>
              </a:solidFill>
              <a:latin typeface="Calibri" panose="020F0502020204030204" pitchFamily="34" charset="0"/>
              <a:sym typeface="Arial"/>
            </a:endParaRPr>
          </a:p>
        </p:txBody>
      </p:sp>
      <p:cxnSp>
        <p:nvCxnSpPr>
          <p:cNvPr id="95" name="Straight Connector 94"/>
          <p:cNvCxnSpPr>
            <a:stCxn id="90" idx="1"/>
            <a:endCxn id="90" idx="3"/>
          </p:cNvCxnSpPr>
          <p:nvPr/>
        </p:nvCxnSpPr>
        <p:spPr>
          <a:xfrm>
            <a:off x="4740089" y="598858"/>
            <a:ext cx="18658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40"/>
          <p:cNvCxnSpPr>
            <a:stCxn id="21" idx="2"/>
            <a:endCxn id="25" idx="1"/>
          </p:cNvCxnSpPr>
          <p:nvPr/>
        </p:nvCxnSpPr>
        <p:spPr>
          <a:xfrm rot="16200000" flipH="1">
            <a:off x="1444576" y="1682056"/>
            <a:ext cx="1755442" cy="277459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143"/>
          <p:cNvCxnSpPr/>
          <p:nvPr/>
        </p:nvCxnSpPr>
        <p:spPr>
          <a:xfrm flipH="1">
            <a:off x="1347057" y="404664"/>
            <a:ext cx="3393032" cy="67836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115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ttangolo 80"/>
          <p:cNvSpPr/>
          <p:nvPr/>
        </p:nvSpPr>
        <p:spPr bwMode="auto">
          <a:xfrm>
            <a:off x="2277151" y="1124744"/>
            <a:ext cx="3879025" cy="246283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100" dirty="0" smtClean="0"/>
              <a:t>Network/</a:t>
            </a:r>
            <a:r>
              <a:rPr lang="it-IT" sz="1100" dirty="0" err="1" smtClean="0"/>
              <a:t>compute</a:t>
            </a:r>
            <a:r>
              <a:rPr lang="it-IT" sz="1100" dirty="0" smtClean="0"/>
              <a:t>/</a:t>
            </a:r>
            <a:r>
              <a:rPr lang="it-IT" sz="1100" dirty="0" err="1" smtClean="0"/>
              <a:t>storage</a:t>
            </a:r>
            <a:endParaRPr lang="it-IT" sz="1100" dirty="0" smtClean="0"/>
          </a:p>
          <a:p>
            <a:pPr algn="ctr"/>
            <a:r>
              <a:rPr lang="it-IT" sz="1100" dirty="0" smtClean="0"/>
              <a:t>controller</a:t>
            </a:r>
            <a:endParaRPr lang="it-IT" sz="1100" dirty="0"/>
          </a:p>
        </p:txBody>
      </p:sp>
      <p:sp>
        <p:nvSpPr>
          <p:cNvPr id="91" name="Rettangolo 80"/>
          <p:cNvSpPr/>
          <p:nvPr/>
        </p:nvSpPr>
        <p:spPr bwMode="auto">
          <a:xfrm>
            <a:off x="2277151" y="3756048"/>
            <a:ext cx="5319185" cy="233724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vert270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100" dirty="0" err="1" smtClean="0"/>
              <a:t>OpensStack</a:t>
            </a:r>
            <a:r>
              <a:rPr lang="it-IT" sz="1100" dirty="0" smtClean="0"/>
              <a:t> domain</a:t>
            </a:r>
            <a:endParaRPr lang="it-IT" sz="1100" dirty="0"/>
          </a:p>
        </p:txBody>
      </p:sp>
      <p:sp>
        <p:nvSpPr>
          <p:cNvPr id="6" name="Rectangle 5"/>
          <p:cNvSpPr/>
          <p:nvPr/>
        </p:nvSpPr>
        <p:spPr>
          <a:xfrm>
            <a:off x="5796136" y="4221088"/>
            <a:ext cx="1464879" cy="7901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Generic</a:t>
            </a:r>
            <a:r>
              <a:rPr lang="it-IT" sz="1000" dirty="0" smtClean="0">
                <a:solidFill>
                  <a:schemeClr val="tx1"/>
                </a:solidFill>
              </a:rPr>
              <a:t> network </a:t>
            </a:r>
            <a:r>
              <a:rPr lang="it-IT" sz="1000" dirty="0" err="1" smtClean="0">
                <a:solidFill>
                  <a:schemeClr val="tx1"/>
                </a:solidFill>
              </a:rPr>
              <a:t>device</a:t>
            </a:r>
            <a:r>
              <a:rPr lang="it-IT" sz="1000" dirty="0" smtClean="0">
                <a:solidFill>
                  <a:schemeClr val="tx1"/>
                </a:solidFill>
              </a:rPr>
              <a:t> (router,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, …)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4231" y="3919808"/>
            <a:ext cx="2804541" cy="129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20215" y="4063824"/>
            <a:ext cx="2804541" cy="129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85460" y="4185804"/>
            <a:ext cx="2804541" cy="1763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4856" y="4864666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67375" y="4948695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Connettore 2 170"/>
          <p:cNvCxnSpPr/>
          <p:nvPr/>
        </p:nvCxnSpPr>
        <p:spPr bwMode="auto">
          <a:xfrm>
            <a:off x="3560845" y="4555771"/>
            <a:ext cx="0" cy="0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2485460" y="4185805"/>
            <a:ext cx="914297" cy="320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 compute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75949" y="5509974"/>
            <a:ext cx="1870036" cy="219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OpenvSwitch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8454" y="5032923"/>
            <a:ext cx="575216" cy="412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1"/>
          <p:cNvCxnSpPr>
            <a:stCxn id="33" idx="2"/>
            <a:endCxn id="105" idx="1"/>
          </p:cNvCxnSpPr>
          <p:nvPr/>
        </p:nvCxnSpPr>
        <p:spPr>
          <a:xfrm rot="16200000" flipH="1">
            <a:off x="3073000" y="4558291"/>
            <a:ext cx="288489" cy="54927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85460" y="4504791"/>
            <a:ext cx="914296" cy="183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libvirt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09680" y="5301208"/>
            <a:ext cx="8640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dirty="0" smtClean="0"/>
              <a:t>Nova Compute </a:t>
            </a:r>
            <a:r>
              <a:rPr lang="it-IT" sz="1000" dirty="0" err="1" smtClean="0"/>
              <a:t>node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856642" y="1898037"/>
            <a:ext cx="1278199" cy="448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Neutron</a:t>
            </a:r>
            <a:r>
              <a:rPr lang="it-IT" sz="1000" dirty="0" smtClean="0">
                <a:solidFill>
                  <a:schemeClr val="tx1"/>
                </a:solidFill>
              </a:rPr>
              <a:t> Network API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6642" y="2346233"/>
            <a:ext cx="1278199" cy="199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Modular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r>
              <a:rPr lang="it-IT" sz="1000" dirty="0" smtClean="0">
                <a:solidFill>
                  <a:schemeClr val="tx1"/>
                </a:solidFill>
              </a:rPr>
              <a:t> 2 (ML2)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56642" y="2550974"/>
            <a:ext cx="353405" cy="300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[…]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17303" y="2550975"/>
            <a:ext cx="353405" cy="30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[OVS]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81435" y="2549438"/>
            <a:ext cx="353405" cy="30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ODL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66144" y="1971582"/>
            <a:ext cx="953727" cy="455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Nova Compute 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66144" y="2426883"/>
            <a:ext cx="953728" cy="498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</a:t>
            </a:r>
          </a:p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scheduler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Connettore 4 40"/>
          <p:cNvCxnSpPr>
            <a:stCxn id="44" idx="2"/>
            <a:endCxn id="25" idx="0"/>
          </p:cNvCxnSpPr>
          <p:nvPr/>
        </p:nvCxnSpPr>
        <p:spPr>
          <a:xfrm flipH="1">
            <a:off x="2942609" y="2924944"/>
            <a:ext cx="399" cy="12608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221088"/>
            <a:ext cx="360235" cy="399152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837353" y="3148213"/>
            <a:ext cx="1631750" cy="352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lIns="36000" tIns="36000" rIns="36000" bIns="36000">
            <a:noAutofit/>
          </a:bodyPr>
          <a:lstStyle/>
          <a:p>
            <a:pPr algn="ctr"/>
            <a:r>
              <a:rPr lang="it-IT" sz="1000" dirty="0" err="1" smtClean="0"/>
              <a:t>OpenDayLight</a:t>
            </a:r>
            <a:r>
              <a:rPr lang="it-IT" sz="1000" dirty="0" smtClean="0"/>
              <a:t> Network controller</a:t>
            </a:r>
            <a:endParaRPr lang="en-US" sz="1000" dirty="0"/>
          </a:p>
        </p:txBody>
      </p:sp>
      <p:pic>
        <p:nvPicPr>
          <p:cNvPr id="82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59" y="4655030"/>
            <a:ext cx="512069" cy="28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05" y="4688923"/>
            <a:ext cx="506062" cy="21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Connettore 4 40"/>
          <p:cNvCxnSpPr>
            <a:stCxn id="71" idx="3"/>
            <a:endCxn id="6" idx="0"/>
          </p:cNvCxnSpPr>
          <p:nvPr/>
        </p:nvCxnSpPr>
        <p:spPr>
          <a:xfrm>
            <a:off x="5469103" y="3324611"/>
            <a:ext cx="1059473" cy="896477"/>
          </a:xfrm>
          <a:prstGeom prst="curvedConnector2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4 40"/>
          <p:cNvCxnSpPr>
            <a:stCxn id="71" idx="3"/>
            <a:endCxn id="26" idx="3"/>
          </p:cNvCxnSpPr>
          <p:nvPr/>
        </p:nvCxnSpPr>
        <p:spPr>
          <a:xfrm flipH="1">
            <a:off x="5145985" y="3324611"/>
            <a:ext cx="323118" cy="2295026"/>
          </a:xfrm>
          <a:prstGeom prst="curvedConnector3">
            <a:avLst>
              <a:gd name="adj1" fmla="val -70748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489801" y="5724969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993857" y="5724969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97913" y="5729497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29961" y="5724969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97"/>
          <p:cNvSpPr/>
          <p:nvPr/>
        </p:nvSpPr>
        <p:spPr>
          <a:xfrm>
            <a:off x="2195736" y="152439"/>
            <a:ext cx="3744416" cy="4682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cs typeface="Times New Roman" pitchFamily="18" charset="0"/>
              </a:rPr>
              <a:t>Global orchestrator</a:t>
            </a:r>
            <a:endParaRPr lang="it-IT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7" name="Rectangle 35"/>
          <p:cNvSpPr/>
          <p:nvPr/>
        </p:nvSpPr>
        <p:spPr>
          <a:xfrm>
            <a:off x="3275856" y="1124744"/>
            <a:ext cx="1278199" cy="4481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Heat</a:t>
            </a:r>
            <a:endParaRPr lang="it-IT" sz="1000" dirty="0" smtClean="0">
              <a:solidFill>
                <a:schemeClr val="tx1"/>
              </a:solidFill>
            </a:endParaRPr>
          </a:p>
        </p:txBody>
      </p:sp>
      <p:sp>
        <p:nvSpPr>
          <p:cNvPr id="58" name="Line 28"/>
          <p:cNvSpPr/>
          <p:nvPr/>
        </p:nvSpPr>
        <p:spPr>
          <a:xfrm flipH="1">
            <a:off x="3923928" y="620688"/>
            <a:ext cx="1" cy="504056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9" name="CustomShape 29"/>
          <p:cNvSpPr/>
          <p:nvPr/>
        </p:nvSpPr>
        <p:spPr>
          <a:xfrm>
            <a:off x="3924512" y="692696"/>
            <a:ext cx="2015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[FG (</a:t>
            </a:r>
            <a:r>
              <a:rPr lang="it-IT" sz="1200" dirty="0" err="1" smtClean="0">
                <a:cs typeface="Times New Roman" pitchFamily="18" charset="0"/>
              </a:rPr>
              <a:t>Heat</a:t>
            </a:r>
            <a:r>
              <a:rPr lang="it-IT" sz="1200" dirty="0" smtClean="0">
                <a:cs typeface="Times New Roman" pitchFamily="18" charset="0"/>
              </a:rPr>
              <a:t> JSON format)]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1" name="Line 48"/>
          <p:cNvSpPr/>
          <p:nvPr/>
        </p:nvSpPr>
        <p:spPr>
          <a:xfrm>
            <a:off x="1691680" y="4437112"/>
            <a:ext cx="792088" cy="0"/>
          </a:xfrm>
          <a:prstGeom prst="line">
            <a:avLst/>
          </a:prstGeom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</p:spPr>
      </p:sp>
      <p:sp>
        <p:nvSpPr>
          <p:cNvPr id="62" name="CustomShape 55"/>
          <p:cNvSpPr/>
          <p:nvPr/>
        </p:nvSpPr>
        <p:spPr>
          <a:xfrm>
            <a:off x="899592" y="3717032"/>
            <a:ext cx="1380667" cy="442035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it-IT" sz="1200" dirty="0" err="1" smtClean="0">
                <a:cs typeface="Times New Roman" pitchFamily="18" charset="0"/>
              </a:rPr>
              <a:t>VNFs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 err="1" smtClean="0">
                <a:cs typeface="Times New Roman" pitchFamily="18" charset="0"/>
              </a:rPr>
              <a:t>repository</a:t>
            </a:r>
            <a:r>
              <a:rPr lang="it-IT" sz="1200" dirty="0" smtClean="0">
                <a:cs typeface="Times New Roman" pitchFamily="18" charset="0"/>
              </a:rPr>
              <a:t/>
            </a:r>
            <a:br>
              <a:rPr lang="it-IT" sz="1200" dirty="0" smtClean="0">
                <a:cs typeface="Times New Roman" pitchFamily="18" charset="0"/>
              </a:rPr>
            </a:br>
            <a:r>
              <a:rPr lang="it-IT" sz="1200" dirty="0" smtClean="0">
                <a:cs typeface="Times New Roman" pitchFamily="18" charset="0"/>
              </a:rPr>
              <a:t>(</a:t>
            </a:r>
            <a:r>
              <a:rPr lang="it-IT" sz="1200" dirty="0" err="1" smtClean="0">
                <a:cs typeface="Times New Roman" pitchFamily="18" charset="0"/>
              </a:rPr>
              <a:t>OpenStack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 err="1" smtClean="0">
                <a:cs typeface="Times New Roman" pitchFamily="18" charset="0"/>
              </a:rPr>
              <a:t>Glance</a:t>
            </a:r>
            <a:r>
              <a:rPr lang="it-IT" sz="1200" dirty="0" smtClean="0">
                <a:cs typeface="Times New Roman" pitchFamily="18" charset="0"/>
              </a:rPr>
              <a:t>)</a:t>
            </a:r>
          </a:p>
        </p:txBody>
      </p:sp>
      <p:sp>
        <p:nvSpPr>
          <p:cNvPr id="66" name="CustomShape 29"/>
          <p:cNvSpPr/>
          <p:nvPr/>
        </p:nvSpPr>
        <p:spPr>
          <a:xfrm>
            <a:off x="6156176" y="3356992"/>
            <a:ext cx="2015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[ </a:t>
            </a:r>
            <a:r>
              <a:rPr lang="it-IT" sz="1200" dirty="0" err="1" smtClean="0">
                <a:cs typeface="Times New Roman" pitchFamily="18" charset="0"/>
              </a:rPr>
              <a:t>Openflow</a:t>
            </a:r>
            <a:r>
              <a:rPr lang="it-IT" sz="1200" dirty="0" smtClean="0">
                <a:cs typeface="Times New Roman" pitchFamily="18" charset="0"/>
              </a:rPr>
              <a:t> / OVSDB]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1187624" y="3140968"/>
            <a:ext cx="2015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[OS Nova on </a:t>
            </a:r>
            <a:r>
              <a:rPr lang="it-IT" sz="1200" dirty="0" err="1" smtClean="0">
                <a:cs typeface="Times New Roman" pitchFamily="18" charset="0"/>
              </a:rPr>
              <a:t>RabbitMQ</a:t>
            </a:r>
            <a:r>
              <a:rPr lang="it-IT" sz="1200" dirty="0" smtClean="0">
                <a:cs typeface="Times New Roman" pitchFamily="18" charset="0"/>
              </a:rPr>
              <a:t>]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69" name="Connettore 4 40"/>
          <p:cNvCxnSpPr>
            <a:stCxn id="40" idx="2"/>
          </p:cNvCxnSpPr>
          <p:nvPr/>
        </p:nvCxnSpPr>
        <p:spPr>
          <a:xfrm flipH="1">
            <a:off x="4932040" y="2851399"/>
            <a:ext cx="0" cy="28956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stomShape 29"/>
          <p:cNvSpPr/>
          <p:nvPr/>
        </p:nvSpPr>
        <p:spPr>
          <a:xfrm>
            <a:off x="4148336" y="2852936"/>
            <a:ext cx="1503784" cy="28803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[ODL REST  interface]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94" name="Connettore 4 40"/>
          <p:cNvCxnSpPr>
            <a:stCxn id="57" idx="2"/>
            <a:endCxn id="43" idx="0"/>
          </p:cNvCxnSpPr>
          <p:nvPr/>
        </p:nvCxnSpPr>
        <p:spPr>
          <a:xfrm rot="5400000">
            <a:off x="3229661" y="1286286"/>
            <a:ext cx="398643" cy="9719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4 40"/>
          <p:cNvCxnSpPr>
            <a:stCxn id="57" idx="2"/>
            <a:endCxn id="36" idx="0"/>
          </p:cNvCxnSpPr>
          <p:nvPr/>
        </p:nvCxnSpPr>
        <p:spPr>
          <a:xfrm rot="16200000" flipH="1">
            <a:off x="4042800" y="1445095"/>
            <a:ext cx="325098" cy="58078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ttangolo 80"/>
          <p:cNvSpPr/>
          <p:nvPr/>
        </p:nvSpPr>
        <p:spPr bwMode="auto">
          <a:xfrm>
            <a:off x="3491880" y="4509120"/>
            <a:ext cx="864096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vert270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algn="ctr"/>
            <a:endParaRPr lang="it-IT" sz="1100" dirty="0"/>
          </a:p>
        </p:txBody>
      </p:sp>
      <p:sp>
        <p:nvSpPr>
          <p:cNvPr id="14" name="Rectangle 13"/>
          <p:cNvSpPr/>
          <p:nvPr/>
        </p:nvSpPr>
        <p:spPr>
          <a:xfrm>
            <a:off x="3718848" y="4784853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1367" y="4868882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3886" y="4941168"/>
            <a:ext cx="575216" cy="42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VM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tangle 34"/>
          <p:cNvSpPr/>
          <p:nvPr/>
        </p:nvSpPr>
        <p:spPr>
          <a:xfrm>
            <a:off x="3275856" y="4509120"/>
            <a:ext cx="8640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dirty="0" smtClean="0"/>
              <a:t>KVM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46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27"/>
          <p:cNvSpPr/>
          <p:nvPr/>
        </p:nvSpPr>
        <p:spPr>
          <a:xfrm>
            <a:off x="361138" y="2578806"/>
            <a:ext cx="5510195" cy="2974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vert="vert270" anchor="t"/>
          <a:lstStyle/>
          <a:p>
            <a:pPr algn="r"/>
            <a:r>
              <a:rPr lang="it-IT" dirty="0" smtClean="0"/>
              <a:t>Network </a:t>
            </a:r>
            <a:r>
              <a:rPr lang="it-IT" dirty="0" err="1" smtClean="0"/>
              <a:t>node</a:t>
            </a:r>
            <a:endParaRPr lang="en-US" dirty="0"/>
          </a:p>
        </p:txBody>
      </p:sp>
      <p:sp>
        <p:nvSpPr>
          <p:cNvPr id="6" name="CustomShape 1"/>
          <p:cNvSpPr/>
          <p:nvPr/>
        </p:nvSpPr>
        <p:spPr>
          <a:xfrm>
            <a:off x="1585138" y="4077095"/>
            <a:ext cx="3383640" cy="1367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</p:sp>
      <p:sp>
        <p:nvSpPr>
          <p:cNvPr id="7" name="CustomShape 2"/>
          <p:cNvSpPr/>
          <p:nvPr/>
        </p:nvSpPr>
        <p:spPr>
          <a:xfrm>
            <a:off x="2304778" y="5085095"/>
            <a:ext cx="187218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>
                <a:cs typeface="Times New Roman" pitchFamily="18" charset="0"/>
              </a:rPr>
              <a:t>LSI - 0 </a:t>
            </a:r>
            <a:endParaRPr sz="1200">
              <a:cs typeface="Times New Roman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296454" y="2583203"/>
            <a:ext cx="3672324" cy="425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Node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orchestrator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3565138" y="4365095"/>
            <a:ext cx="1223640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- </a:t>
            </a:r>
            <a:r>
              <a:rPr lang="it-IT" sz="1200" dirty="0" err="1">
                <a:cs typeface="Times New Roman" pitchFamily="18" charset="0"/>
              </a:rPr>
              <a:t>Tenant</a:t>
            </a:r>
            <a:r>
              <a:rPr lang="it-IT" sz="1200" dirty="0">
                <a:cs typeface="Times New Roman" pitchFamily="18" charset="0"/>
              </a:rPr>
              <a:t> 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864058" y="3717380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VNF3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936218" y="4905095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32218" y="4293444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9"/>
          <p:cNvSpPr/>
          <p:nvPr/>
        </p:nvSpPr>
        <p:spPr>
          <a:xfrm>
            <a:off x="5041138" y="3645095"/>
            <a:ext cx="539638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VNF4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8" name="Line 13"/>
          <p:cNvSpPr/>
          <p:nvPr/>
        </p:nvSpPr>
        <p:spPr>
          <a:xfrm flipH="1">
            <a:off x="4284218" y="3861095"/>
            <a:ext cx="756920" cy="50310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9" name="Line 14"/>
          <p:cNvSpPr/>
          <p:nvPr/>
        </p:nvSpPr>
        <p:spPr>
          <a:xfrm flipH="1">
            <a:off x="4789138" y="4328967"/>
            <a:ext cx="827278" cy="18012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0" name="Line 15"/>
          <p:cNvSpPr/>
          <p:nvPr/>
        </p:nvSpPr>
        <p:spPr>
          <a:xfrm flipH="1">
            <a:off x="4789138" y="4509095"/>
            <a:ext cx="828000" cy="14400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1" name="Line 16"/>
          <p:cNvSpPr/>
          <p:nvPr/>
        </p:nvSpPr>
        <p:spPr>
          <a:xfrm flipH="1" flipV="1">
            <a:off x="1359059" y="3888167"/>
            <a:ext cx="658079" cy="47692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2" name="Line 17"/>
          <p:cNvSpPr/>
          <p:nvPr/>
        </p:nvSpPr>
        <p:spPr>
          <a:xfrm flipV="1">
            <a:off x="963058" y="4509095"/>
            <a:ext cx="838080" cy="911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3" name="Line 18"/>
          <p:cNvSpPr/>
          <p:nvPr/>
        </p:nvSpPr>
        <p:spPr>
          <a:xfrm flipV="1">
            <a:off x="1440778" y="4779455"/>
            <a:ext cx="360000" cy="23364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4" name="Line 19"/>
          <p:cNvSpPr/>
          <p:nvPr/>
        </p:nvSpPr>
        <p:spPr>
          <a:xfrm flipV="1">
            <a:off x="1441138" y="4797095"/>
            <a:ext cx="612000" cy="43200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5" name="CustomShape 20"/>
          <p:cNvSpPr/>
          <p:nvPr/>
        </p:nvSpPr>
        <p:spPr>
          <a:xfrm>
            <a:off x="3051058" y="4293095"/>
            <a:ext cx="477720" cy="486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>
                <a:solidFill>
                  <a:srgbClr val="0099FF"/>
                </a:solidFill>
                <a:cs typeface="Times New Roman" pitchFamily="18" charset="0"/>
              </a:rPr>
              <a:t>...</a:t>
            </a:r>
            <a:endParaRPr sz="1200">
              <a:cs typeface="Times New Roman" pitchFamily="18" charset="0"/>
            </a:endParaRPr>
          </a:p>
        </p:txBody>
      </p:sp>
      <p:sp>
        <p:nvSpPr>
          <p:cNvPr id="32" name="Line 28"/>
          <p:cNvSpPr/>
          <p:nvPr/>
        </p:nvSpPr>
        <p:spPr>
          <a:xfrm>
            <a:off x="2776608" y="1974704"/>
            <a:ext cx="0" cy="61546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3" name="CustomShape 29"/>
          <p:cNvSpPr/>
          <p:nvPr/>
        </p:nvSpPr>
        <p:spPr>
          <a:xfrm>
            <a:off x="2776607" y="2142112"/>
            <a:ext cx="2015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[NF-FG]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38" name="Line 35"/>
          <p:cNvSpPr/>
          <p:nvPr/>
        </p:nvSpPr>
        <p:spPr>
          <a:xfrm>
            <a:off x="6048770" y="4149080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39" name="CustomShape 36"/>
          <p:cNvSpPr/>
          <p:nvPr/>
        </p:nvSpPr>
        <p:spPr>
          <a:xfrm>
            <a:off x="6526130" y="4005064"/>
            <a:ext cx="200628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>
                <a:cs typeface="Times New Roman" pitchFamily="18" charset="0"/>
              </a:rPr>
              <a:t>Virtual link </a:t>
            </a:r>
            <a:r>
              <a:rPr lang="it-IT" sz="1200" dirty="0" err="1">
                <a:cs typeface="Times New Roman" pitchFamily="18" charset="0"/>
              </a:rPr>
              <a:t>among</a:t>
            </a:r>
            <a:r>
              <a:rPr lang="it-IT" sz="1200" dirty="0">
                <a:cs typeface="Times New Roman" pitchFamily="18" charset="0"/>
              </a:rPr>
              <a:t> </a:t>
            </a:r>
            <a:r>
              <a:rPr lang="it-IT" sz="1200" dirty="0" err="1">
                <a:cs typeface="Times New Roman" pitchFamily="18" charset="0"/>
              </a:rPr>
              <a:t>LSIs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0" name="Line 37"/>
          <p:cNvSpPr/>
          <p:nvPr/>
        </p:nvSpPr>
        <p:spPr>
          <a:xfrm flipH="1">
            <a:off x="6048770" y="4509120"/>
            <a:ext cx="432000" cy="0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sp>
      <p:sp>
        <p:nvSpPr>
          <p:cNvPr id="41" name="CustomShape 38"/>
          <p:cNvSpPr/>
          <p:nvPr/>
        </p:nvSpPr>
        <p:spPr>
          <a:xfrm>
            <a:off x="6526130" y="4364164"/>
            <a:ext cx="184608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err="1">
                <a:cs typeface="Times New Roman" pitchFamily="18" charset="0"/>
              </a:rPr>
              <a:t>Openflow</a:t>
            </a:r>
            <a:r>
              <a:rPr lang="it-IT" sz="1200" dirty="0">
                <a:cs typeface="Times New Roman" pitchFamily="18" charset="0"/>
              </a:rPr>
              <a:t> connection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2" name="Line 39"/>
          <p:cNvSpPr/>
          <p:nvPr/>
        </p:nvSpPr>
        <p:spPr>
          <a:xfrm flipH="1">
            <a:off x="6048770" y="49770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43" name="CustomShape 40"/>
          <p:cNvSpPr/>
          <p:nvPr/>
        </p:nvSpPr>
        <p:spPr>
          <a:xfrm>
            <a:off x="6552770" y="4761064"/>
            <a:ext cx="2138936" cy="485784"/>
          </a:xfrm>
          <a:prstGeom prst="rect">
            <a:avLst/>
          </a:prstGeom>
        </p:spPr>
        <p:txBody>
          <a:bodyPr wrap="squar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Network </a:t>
            </a:r>
            <a:r>
              <a:rPr lang="it-IT" sz="1200" dirty="0" err="1" smtClean="0">
                <a:cs typeface="Times New Roman" pitchFamily="18" charset="0"/>
              </a:rPr>
              <a:t>function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 err="1" smtClean="0">
                <a:cs typeface="Times New Roman" pitchFamily="18" charset="0"/>
              </a:rPr>
              <a:t>port</a:t>
            </a:r>
            <a:r>
              <a:rPr lang="it-IT" sz="1200" dirty="0" smtClean="0">
                <a:cs typeface="Times New Roman" pitchFamily="18" charset="0"/>
              </a:rPr>
              <a:t> (</a:t>
            </a:r>
            <a:r>
              <a:rPr lang="it-IT" sz="1200" dirty="0" err="1" smtClean="0">
                <a:cs typeface="Times New Roman" pitchFamily="18" charset="0"/>
              </a:rPr>
              <a:t>between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an LSI </a:t>
            </a:r>
            <a:r>
              <a:rPr lang="it-IT" sz="1200" dirty="0" smtClean="0">
                <a:cs typeface="Times New Roman" pitchFamily="18" charset="0"/>
              </a:rPr>
              <a:t>and a VNF)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4" name="Line 41"/>
          <p:cNvSpPr/>
          <p:nvPr/>
        </p:nvSpPr>
        <p:spPr>
          <a:xfrm flipV="1">
            <a:off x="2304778" y="3014843"/>
            <a:ext cx="468360" cy="305280"/>
          </a:xfrm>
          <a:prstGeom prst="line">
            <a:avLst/>
          </a:prstGeom>
          <a:ln w="36000">
            <a:solidFill>
              <a:srgbClr val="FF0000"/>
            </a:solidFill>
            <a:custDash>
              <a:ds d="197000" sp="197000"/>
            </a:custDash>
            <a:round/>
          </a:ln>
        </p:spPr>
      </p:sp>
      <p:sp>
        <p:nvSpPr>
          <p:cNvPr id="46" name="Line 43"/>
          <p:cNvSpPr/>
          <p:nvPr/>
        </p:nvSpPr>
        <p:spPr>
          <a:xfrm flipH="1" flipV="1">
            <a:off x="3700544" y="3012684"/>
            <a:ext cx="0" cy="1064049"/>
          </a:xfrm>
          <a:prstGeom prst="line">
            <a:avLst/>
          </a:prstGeom>
          <a:ln w="190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</p:sp>
      <p:sp>
        <p:nvSpPr>
          <p:cNvPr id="50" name="Line 48"/>
          <p:cNvSpPr/>
          <p:nvPr/>
        </p:nvSpPr>
        <p:spPr>
          <a:xfrm>
            <a:off x="4956180" y="2798667"/>
            <a:ext cx="2063844" cy="0"/>
          </a:xfrm>
          <a:prstGeom prst="line">
            <a:avLst/>
          </a:prstGeom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</p:spPr>
      </p:sp>
      <p:sp>
        <p:nvSpPr>
          <p:cNvPr id="54" name="CustomShape 49"/>
          <p:cNvSpPr/>
          <p:nvPr/>
        </p:nvSpPr>
        <p:spPr>
          <a:xfrm>
            <a:off x="1585138" y="5226935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>
                <a:cs typeface="Times New Roman" pitchFamily="18" charset="0"/>
              </a:rPr>
              <a:t>xDPd</a:t>
            </a:r>
            <a:endParaRPr sz="1200">
              <a:cs typeface="Times New Roman" pitchFamily="18" charset="0"/>
            </a:endParaRPr>
          </a:p>
        </p:txBody>
      </p:sp>
      <p:sp>
        <p:nvSpPr>
          <p:cNvPr id="56" name="Line 51"/>
          <p:cNvSpPr/>
          <p:nvPr/>
        </p:nvSpPr>
        <p:spPr>
          <a:xfrm flipH="1" flipV="1">
            <a:off x="2521426" y="4795295"/>
            <a:ext cx="216000" cy="288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57" name="CustomShape 52"/>
          <p:cNvSpPr/>
          <p:nvPr/>
        </p:nvSpPr>
        <p:spPr>
          <a:xfrm>
            <a:off x="3817026" y="3008697"/>
            <a:ext cx="1151752" cy="41253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OF </a:t>
            </a:r>
            <a:r>
              <a:rPr lang="it-IT" sz="1200" dirty="0" smtClean="0">
                <a:cs typeface="Times New Roman" pitchFamily="18" charset="0"/>
              </a:rPr>
              <a:t>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LSI </a:t>
            </a:r>
            <a:r>
              <a:rPr lang="it-IT" sz="1200" dirty="0" err="1" smtClean="0">
                <a:cs typeface="Times New Roman" pitchFamily="18" charset="0"/>
              </a:rPr>
              <a:t>tenant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0" name="CustomShape 55"/>
          <p:cNvSpPr/>
          <p:nvPr/>
        </p:nvSpPr>
        <p:spPr>
          <a:xfrm>
            <a:off x="6876256" y="1412776"/>
            <a:ext cx="1440160" cy="62670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it-IT" sz="1200" kern="0" dirty="0">
                <a:sym typeface="Arial"/>
              </a:rPr>
              <a:t>User </a:t>
            </a:r>
            <a:r>
              <a:rPr lang="it-IT" sz="1200" kern="0" dirty="0" err="1">
                <a:sym typeface="Arial"/>
              </a:rPr>
              <a:t>profiles</a:t>
            </a:r>
            <a:r>
              <a:rPr lang="it-IT" sz="1200" kern="0" dirty="0">
                <a:sym typeface="Arial"/>
              </a:rPr>
              <a:t> + </a:t>
            </a:r>
            <a:r>
              <a:rPr lang="it-IT" sz="1200" kern="0" dirty="0" err="1">
                <a:sym typeface="Arial"/>
              </a:rPr>
              <a:t>authentication</a:t>
            </a:r>
            <a:r>
              <a:rPr lang="it-IT" sz="1200" kern="0" dirty="0">
                <a:sym typeface="Arial"/>
              </a:rPr>
              <a:t> </a:t>
            </a:r>
            <a:r>
              <a:rPr lang="it-IT" sz="1200" kern="0" dirty="0" smtClean="0">
                <a:sym typeface="Arial"/>
              </a:rPr>
              <a:t>service</a:t>
            </a:r>
            <a:endParaRPr lang="it-IT" sz="1200" dirty="0" smtClean="0">
              <a:cs typeface="Times New Roman" pitchFamily="18" charset="0"/>
            </a:endParaRPr>
          </a:p>
        </p:txBody>
      </p:sp>
      <p:sp>
        <p:nvSpPr>
          <p:cNvPr id="61" name="Rectangle 97"/>
          <p:cNvSpPr/>
          <p:nvPr/>
        </p:nvSpPr>
        <p:spPr>
          <a:xfrm>
            <a:off x="361139" y="1515263"/>
            <a:ext cx="5510194" cy="4682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cs typeface="Times New Roman" pitchFamily="18" charset="0"/>
              </a:rPr>
              <a:t>Global orchestrator</a:t>
            </a:r>
            <a:endParaRPr lang="it-IT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3" name="Line 28"/>
          <p:cNvSpPr/>
          <p:nvPr/>
        </p:nvSpPr>
        <p:spPr>
          <a:xfrm>
            <a:off x="5871332" y="1772816"/>
            <a:ext cx="646047" cy="0"/>
          </a:xfrm>
          <a:prstGeom prst="line">
            <a:avLst/>
          </a:prstGeom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</p:spPr>
      </p:sp>
      <p:sp>
        <p:nvSpPr>
          <p:cNvPr id="73" name="Line 18"/>
          <p:cNvSpPr/>
          <p:nvPr/>
        </p:nvSpPr>
        <p:spPr>
          <a:xfrm flipV="1">
            <a:off x="936778" y="4659331"/>
            <a:ext cx="864000" cy="911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4" name="Line 16"/>
          <p:cNvSpPr/>
          <p:nvPr/>
        </p:nvSpPr>
        <p:spPr>
          <a:xfrm flipH="1" flipV="1">
            <a:off x="1368618" y="4059454"/>
            <a:ext cx="478601" cy="31140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5" name="Line 13"/>
          <p:cNvSpPr/>
          <p:nvPr/>
        </p:nvSpPr>
        <p:spPr>
          <a:xfrm flipH="1">
            <a:off x="4428596" y="4004735"/>
            <a:ext cx="610615" cy="39587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6" name="CustomShape 21"/>
          <p:cNvSpPr/>
          <p:nvPr/>
        </p:nvSpPr>
        <p:spPr>
          <a:xfrm>
            <a:off x="2448874" y="3008696"/>
            <a:ext cx="1152648" cy="4167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OF 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</a:t>
            </a:r>
            <a:r>
              <a:rPr lang="it-IT" sz="1200" dirty="0" err="1" smtClean="0">
                <a:cs typeface="Times New Roman" pitchFamily="18" charset="0"/>
              </a:rPr>
              <a:t>tenant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77" name="CustomShape 21"/>
          <p:cNvSpPr/>
          <p:nvPr/>
        </p:nvSpPr>
        <p:spPr>
          <a:xfrm>
            <a:off x="1296454" y="3008697"/>
            <a:ext cx="1152648" cy="4185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OF 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</a:t>
            </a:r>
            <a:r>
              <a:rPr lang="it-IT" sz="1200" dirty="0" smtClean="0">
                <a:cs typeface="Times New Roman" pitchFamily="18" charset="0"/>
              </a:rPr>
              <a:t>0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4" name="Straight Connector 3"/>
          <p:cNvCxnSpPr>
            <a:endCxn id="7" idx="0"/>
          </p:cNvCxnSpPr>
          <p:nvPr/>
        </p:nvCxnSpPr>
        <p:spPr>
          <a:xfrm rot="16200000" flipH="1">
            <a:off x="1727890" y="3572116"/>
            <a:ext cx="1657867" cy="1368090"/>
          </a:xfrm>
          <a:prstGeom prst="curvedConnector3">
            <a:avLst>
              <a:gd name="adj1" fmla="val 50000"/>
            </a:avLst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9" name="CustomShape 4"/>
          <p:cNvSpPr/>
          <p:nvPr/>
        </p:nvSpPr>
        <p:spPr>
          <a:xfrm>
            <a:off x="1801138" y="4365095"/>
            <a:ext cx="1223640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>
                <a:cs typeface="Times New Roman" pitchFamily="18" charset="0"/>
              </a:rPr>
              <a:t>LSI - Tenant 1 </a:t>
            </a:r>
            <a:endParaRPr sz="1200">
              <a:cs typeface="Times New Roman" pitchFamily="18" charset="0"/>
            </a:endParaRPr>
          </a:p>
        </p:txBody>
      </p:sp>
      <p:cxnSp>
        <p:nvCxnSpPr>
          <p:cNvPr id="79" name="Straight Connector 78"/>
          <p:cNvCxnSpPr>
            <a:endCxn id="9" idx="0"/>
          </p:cNvCxnSpPr>
          <p:nvPr/>
        </p:nvCxnSpPr>
        <p:spPr>
          <a:xfrm flipH="1">
            <a:off x="2412958" y="3429000"/>
            <a:ext cx="612240" cy="936095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82" name="Straight Connector 81"/>
          <p:cNvCxnSpPr>
            <a:endCxn id="10" idx="0"/>
          </p:cNvCxnSpPr>
          <p:nvPr/>
        </p:nvCxnSpPr>
        <p:spPr>
          <a:xfrm flipH="1">
            <a:off x="4176958" y="3429000"/>
            <a:ext cx="216392" cy="936095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87" name="Line 51"/>
          <p:cNvSpPr/>
          <p:nvPr/>
        </p:nvSpPr>
        <p:spPr>
          <a:xfrm flipV="1">
            <a:off x="3817026" y="4795295"/>
            <a:ext cx="359932" cy="288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pic>
        <p:nvPicPr>
          <p:cNvPr id="9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41" y="2471572"/>
            <a:ext cx="675794" cy="748802"/>
          </a:xfrm>
          <a:prstGeom prst="rect">
            <a:avLst/>
          </a:prstGeom>
        </p:spPr>
      </p:pic>
      <p:sp>
        <p:nvSpPr>
          <p:cNvPr id="93" name="CustomShape 55"/>
          <p:cNvSpPr/>
          <p:nvPr/>
        </p:nvSpPr>
        <p:spPr>
          <a:xfrm>
            <a:off x="7079764" y="2492896"/>
            <a:ext cx="1164643" cy="442035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it-IT" sz="1200" dirty="0" smtClean="0">
                <a:cs typeface="Times New Roman" pitchFamily="18" charset="0"/>
              </a:rPr>
              <a:t>VM images + VNF </a:t>
            </a:r>
            <a:r>
              <a:rPr lang="it-IT" sz="1200" dirty="0" err="1" smtClean="0">
                <a:cs typeface="Times New Roman" pitchFamily="18" charset="0"/>
              </a:rPr>
              <a:t>templates</a:t>
            </a:r>
            <a:endParaRPr lang="it-IT" sz="1200" dirty="0" smtClean="0">
              <a:cs typeface="Times New Roman" pitchFamily="18" charset="0"/>
            </a:endParaRPr>
          </a:p>
        </p:txBody>
      </p:sp>
      <p:sp>
        <p:nvSpPr>
          <p:cNvPr id="94" name="Line 43"/>
          <p:cNvSpPr/>
          <p:nvPr/>
        </p:nvSpPr>
        <p:spPr>
          <a:xfrm>
            <a:off x="6012160" y="5444528"/>
            <a:ext cx="505219" cy="696"/>
          </a:xfrm>
          <a:prstGeom prst="line">
            <a:avLst/>
          </a:prstGeom>
          <a:ln w="190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</p:sp>
      <p:sp>
        <p:nvSpPr>
          <p:cNvPr id="95" name="CustomShape 46"/>
          <p:cNvSpPr/>
          <p:nvPr/>
        </p:nvSpPr>
        <p:spPr>
          <a:xfrm>
            <a:off x="6556186" y="5285278"/>
            <a:ext cx="213552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>
                <a:cs typeface="Times New Roman" pitchFamily="18" charset="0"/>
              </a:rPr>
              <a:t>Management connection</a:t>
            </a:r>
            <a:endParaRPr sz="1600" dirty="0">
              <a:cs typeface="Times New Roman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1760" y="5444735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15816" y="5444735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19872" y="5449263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923928" y="5451823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10"/>
          <p:cNvSpPr/>
          <p:nvPr/>
        </p:nvSpPr>
        <p:spPr>
          <a:xfrm>
            <a:off x="5220072" y="4293512"/>
            <a:ext cx="539638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VNF5</a:t>
            </a:r>
            <a:endParaRPr sz="1200" dirty="0">
              <a:cs typeface="Times New Roman" pitchFamily="18" charset="0"/>
            </a:endParaRPr>
          </a:p>
        </p:txBody>
      </p:sp>
      <p:pic>
        <p:nvPicPr>
          <p:cNvPr id="6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60" y="1412776"/>
            <a:ext cx="675794" cy="7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909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27"/>
          <p:cNvSpPr/>
          <p:nvPr/>
        </p:nvSpPr>
        <p:spPr>
          <a:xfrm>
            <a:off x="361138" y="2578806"/>
            <a:ext cx="5510195" cy="2974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vert="vert270" anchor="t"/>
          <a:lstStyle/>
          <a:p>
            <a:pPr algn="r"/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node</a:t>
            </a:r>
            <a:endParaRPr lang="en-US" dirty="0"/>
          </a:p>
        </p:txBody>
      </p:sp>
      <p:sp>
        <p:nvSpPr>
          <p:cNvPr id="6" name="CustomShape 1"/>
          <p:cNvSpPr/>
          <p:nvPr/>
        </p:nvSpPr>
        <p:spPr>
          <a:xfrm>
            <a:off x="1585138" y="4077095"/>
            <a:ext cx="3383640" cy="1367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</p:sp>
      <p:sp>
        <p:nvSpPr>
          <p:cNvPr id="7" name="CustomShape 2"/>
          <p:cNvSpPr/>
          <p:nvPr/>
        </p:nvSpPr>
        <p:spPr>
          <a:xfrm>
            <a:off x="2304778" y="5085095"/>
            <a:ext cx="187218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>
                <a:cs typeface="Times New Roman" pitchFamily="18" charset="0"/>
              </a:rPr>
              <a:t>LSI - 0 </a:t>
            </a:r>
            <a:endParaRPr sz="1200">
              <a:cs typeface="Times New Roman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296454" y="2583203"/>
            <a:ext cx="3672324" cy="425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Node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resource</a:t>
            </a:r>
            <a:r>
              <a:rPr lang="it-IT" sz="1200" dirty="0" smtClean="0">
                <a:solidFill>
                  <a:schemeClr val="tx1"/>
                </a:solidFill>
              </a:rPr>
              <a:t> manager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3565138" y="4365095"/>
            <a:ext cx="1223640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- </a:t>
            </a:r>
            <a:r>
              <a:rPr lang="it-IT" sz="1200" dirty="0" err="1">
                <a:cs typeface="Times New Roman" pitchFamily="18" charset="0"/>
              </a:rPr>
              <a:t>Tenant</a:t>
            </a:r>
            <a:r>
              <a:rPr lang="it-IT" sz="1200" dirty="0">
                <a:cs typeface="Times New Roman" pitchFamily="18" charset="0"/>
              </a:rPr>
              <a:t> 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864058" y="3717380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VNF3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936218" y="4905095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32218" y="4293444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9"/>
          <p:cNvSpPr/>
          <p:nvPr/>
        </p:nvSpPr>
        <p:spPr>
          <a:xfrm>
            <a:off x="5041138" y="3645095"/>
            <a:ext cx="539638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VNF4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8" name="Line 13"/>
          <p:cNvSpPr/>
          <p:nvPr/>
        </p:nvSpPr>
        <p:spPr>
          <a:xfrm flipH="1">
            <a:off x="4284218" y="3861095"/>
            <a:ext cx="756920" cy="50310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9" name="Line 14"/>
          <p:cNvSpPr/>
          <p:nvPr/>
        </p:nvSpPr>
        <p:spPr>
          <a:xfrm flipH="1">
            <a:off x="4789138" y="4328967"/>
            <a:ext cx="827278" cy="18012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0" name="Line 15"/>
          <p:cNvSpPr/>
          <p:nvPr/>
        </p:nvSpPr>
        <p:spPr>
          <a:xfrm flipH="1">
            <a:off x="4789138" y="4509095"/>
            <a:ext cx="828000" cy="14400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1" name="Line 16"/>
          <p:cNvSpPr/>
          <p:nvPr/>
        </p:nvSpPr>
        <p:spPr>
          <a:xfrm flipH="1" flipV="1">
            <a:off x="1359059" y="3888167"/>
            <a:ext cx="658079" cy="47692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2" name="Line 17"/>
          <p:cNvSpPr/>
          <p:nvPr/>
        </p:nvSpPr>
        <p:spPr>
          <a:xfrm flipV="1">
            <a:off x="963058" y="4509095"/>
            <a:ext cx="838080" cy="911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3" name="Line 18"/>
          <p:cNvSpPr/>
          <p:nvPr/>
        </p:nvSpPr>
        <p:spPr>
          <a:xfrm flipV="1">
            <a:off x="1440778" y="4779455"/>
            <a:ext cx="360000" cy="23364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4" name="Line 19"/>
          <p:cNvSpPr/>
          <p:nvPr/>
        </p:nvSpPr>
        <p:spPr>
          <a:xfrm flipV="1">
            <a:off x="1441138" y="4797095"/>
            <a:ext cx="612000" cy="43200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5" name="CustomShape 20"/>
          <p:cNvSpPr/>
          <p:nvPr/>
        </p:nvSpPr>
        <p:spPr>
          <a:xfrm>
            <a:off x="3051058" y="4293095"/>
            <a:ext cx="477720" cy="486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>
                <a:solidFill>
                  <a:srgbClr val="0099FF"/>
                </a:solidFill>
                <a:cs typeface="Times New Roman" pitchFamily="18" charset="0"/>
              </a:rPr>
              <a:t>...</a:t>
            </a:r>
            <a:endParaRPr sz="1200">
              <a:cs typeface="Times New Roman" pitchFamily="18" charset="0"/>
            </a:endParaRPr>
          </a:p>
        </p:txBody>
      </p:sp>
      <p:sp>
        <p:nvSpPr>
          <p:cNvPr id="32" name="Line 28"/>
          <p:cNvSpPr/>
          <p:nvPr/>
        </p:nvSpPr>
        <p:spPr>
          <a:xfrm>
            <a:off x="2776608" y="1974704"/>
            <a:ext cx="0" cy="61546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3" name="CustomShape 29"/>
          <p:cNvSpPr/>
          <p:nvPr/>
        </p:nvSpPr>
        <p:spPr>
          <a:xfrm>
            <a:off x="2776607" y="2142112"/>
            <a:ext cx="2015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[FG]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38" name="Line 35"/>
          <p:cNvSpPr/>
          <p:nvPr/>
        </p:nvSpPr>
        <p:spPr>
          <a:xfrm>
            <a:off x="6048770" y="4149080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39" name="CustomShape 36"/>
          <p:cNvSpPr/>
          <p:nvPr/>
        </p:nvSpPr>
        <p:spPr>
          <a:xfrm>
            <a:off x="6526130" y="4005064"/>
            <a:ext cx="200628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>
                <a:cs typeface="Times New Roman" pitchFamily="18" charset="0"/>
              </a:rPr>
              <a:t>Virtual link </a:t>
            </a:r>
            <a:r>
              <a:rPr lang="it-IT" sz="1200" dirty="0" err="1">
                <a:cs typeface="Times New Roman" pitchFamily="18" charset="0"/>
              </a:rPr>
              <a:t>among</a:t>
            </a:r>
            <a:r>
              <a:rPr lang="it-IT" sz="1200" dirty="0">
                <a:cs typeface="Times New Roman" pitchFamily="18" charset="0"/>
              </a:rPr>
              <a:t> </a:t>
            </a:r>
            <a:r>
              <a:rPr lang="it-IT" sz="1200" dirty="0" err="1">
                <a:cs typeface="Times New Roman" pitchFamily="18" charset="0"/>
              </a:rPr>
              <a:t>LSIs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0" name="Line 37"/>
          <p:cNvSpPr/>
          <p:nvPr/>
        </p:nvSpPr>
        <p:spPr>
          <a:xfrm flipH="1">
            <a:off x="6048770" y="4509120"/>
            <a:ext cx="432000" cy="0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sp>
      <p:sp>
        <p:nvSpPr>
          <p:cNvPr id="41" name="CustomShape 38"/>
          <p:cNvSpPr/>
          <p:nvPr/>
        </p:nvSpPr>
        <p:spPr>
          <a:xfrm>
            <a:off x="6526130" y="4364164"/>
            <a:ext cx="184608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err="1">
                <a:cs typeface="Times New Roman" pitchFamily="18" charset="0"/>
              </a:rPr>
              <a:t>Openflow</a:t>
            </a:r>
            <a:r>
              <a:rPr lang="it-IT" sz="1200" dirty="0">
                <a:cs typeface="Times New Roman" pitchFamily="18" charset="0"/>
              </a:rPr>
              <a:t> connection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2" name="Line 39"/>
          <p:cNvSpPr/>
          <p:nvPr/>
        </p:nvSpPr>
        <p:spPr>
          <a:xfrm flipH="1">
            <a:off x="6048770" y="49770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43" name="CustomShape 40"/>
          <p:cNvSpPr/>
          <p:nvPr/>
        </p:nvSpPr>
        <p:spPr>
          <a:xfrm>
            <a:off x="6552770" y="4761064"/>
            <a:ext cx="2138936" cy="485784"/>
          </a:xfrm>
          <a:prstGeom prst="rect">
            <a:avLst/>
          </a:prstGeom>
        </p:spPr>
        <p:txBody>
          <a:bodyPr wrap="squar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Network </a:t>
            </a:r>
            <a:r>
              <a:rPr lang="it-IT" sz="1200" dirty="0" err="1" smtClean="0">
                <a:cs typeface="Times New Roman" pitchFamily="18" charset="0"/>
              </a:rPr>
              <a:t>function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 err="1" smtClean="0">
                <a:cs typeface="Times New Roman" pitchFamily="18" charset="0"/>
              </a:rPr>
              <a:t>port</a:t>
            </a:r>
            <a:r>
              <a:rPr lang="it-IT" sz="1200" dirty="0" smtClean="0">
                <a:cs typeface="Times New Roman" pitchFamily="18" charset="0"/>
              </a:rPr>
              <a:t> (</a:t>
            </a:r>
            <a:r>
              <a:rPr lang="it-IT" sz="1200" dirty="0" err="1" smtClean="0">
                <a:cs typeface="Times New Roman" pitchFamily="18" charset="0"/>
              </a:rPr>
              <a:t>between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an LSI </a:t>
            </a:r>
            <a:r>
              <a:rPr lang="it-IT" sz="1200" dirty="0" smtClean="0">
                <a:cs typeface="Times New Roman" pitchFamily="18" charset="0"/>
              </a:rPr>
              <a:t>and a VNF)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4" name="Line 41"/>
          <p:cNvSpPr/>
          <p:nvPr/>
        </p:nvSpPr>
        <p:spPr>
          <a:xfrm flipV="1">
            <a:off x="2304778" y="3014843"/>
            <a:ext cx="468360" cy="305280"/>
          </a:xfrm>
          <a:prstGeom prst="line">
            <a:avLst/>
          </a:prstGeom>
          <a:ln w="36000">
            <a:solidFill>
              <a:srgbClr val="FF0000"/>
            </a:solidFill>
            <a:custDash>
              <a:ds d="197000" sp="197000"/>
            </a:custDash>
            <a:round/>
          </a:ln>
        </p:spPr>
      </p:sp>
      <p:sp>
        <p:nvSpPr>
          <p:cNvPr id="46" name="Line 43"/>
          <p:cNvSpPr/>
          <p:nvPr/>
        </p:nvSpPr>
        <p:spPr>
          <a:xfrm flipH="1" flipV="1">
            <a:off x="3700544" y="3012684"/>
            <a:ext cx="0" cy="1064049"/>
          </a:xfrm>
          <a:prstGeom prst="line">
            <a:avLst/>
          </a:prstGeom>
          <a:ln w="190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</p:sp>
      <p:sp>
        <p:nvSpPr>
          <p:cNvPr id="50" name="Line 48"/>
          <p:cNvSpPr/>
          <p:nvPr/>
        </p:nvSpPr>
        <p:spPr>
          <a:xfrm>
            <a:off x="4956180" y="2798667"/>
            <a:ext cx="2063844" cy="0"/>
          </a:xfrm>
          <a:prstGeom prst="line">
            <a:avLst/>
          </a:prstGeom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</p:spPr>
      </p:sp>
      <p:sp>
        <p:nvSpPr>
          <p:cNvPr id="54" name="CustomShape 49"/>
          <p:cNvSpPr/>
          <p:nvPr/>
        </p:nvSpPr>
        <p:spPr>
          <a:xfrm>
            <a:off x="1585138" y="5226935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>
                <a:cs typeface="Times New Roman" pitchFamily="18" charset="0"/>
              </a:rPr>
              <a:t>xDPd</a:t>
            </a:r>
            <a:endParaRPr sz="1200">
              <a:cs typeface="Times New Roman" pitchFamily="18" charset="0"/>
            </a:endParaRPr>
          </a:p>
        </p:txBody>
      </p:sp>
      <p:sp>
        <p:nvSpPr>
          <p:cNvPr id="56" name="Line 51"/>
          <p:cNvSpPr/>
          <p:nvPr/>
        </p:nvSpPr>
        <p:spPr>
          <a:xfrm flipH="1" flipV="1">
            <a:off x="2521426" y="4795295"/>
            <a:ext cx="216000" cy="288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57" name="CustomShape 52"/>
          <p:cNvSpPr/>
          <p:nvPr/>
        </p:nvSpPr>
        <p:spPr>
          <a:xfrm>
            <a:off x="3817026" y="3008697"/>
            <a:ext cx="1151752" cy="41253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OF </a:t>
            </a:r>
            <a:r>
              <a:rPr lang="it-IT" sz="1200" dirty="0" smtClean="0">
                <a:cs typeface="Times New Roman" pitchFamily="18" charset="0"/>
              </a:rPr>
              <a:t>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LSI </a:t>
            </a:r>
            <a:r>
              <a:rPr lang="it-IT" sz="1200" dirty="0" err="1" smtClean="0">
                <a:cs typeface="Times New Roman" pitchFamily="18" charset="0"/>
              </a:rPr>
              <a:t>tenant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1" name="Rectangle 97"/>
          <p:cNvSpPr/>
          <p:nvPr/>
        </p:nvSpPr>
        <p:spPr>
          <a:xfrm>
            <a:off x="361139" y="1515263"/>
            <a:ext cx="5510194" cy="4682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cs typeface="Times New Roman" pitchFamily="18" charset="0"/>
              </a:rPr>
              <a:t>Global orchestrator</a:t>
            </a:r>
            <a:endParaRPr lang="it-IT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" name="Line 18"/>
          <p:cNvSpPr/>
          <p:nvPr/>
        </p:nvSpPr>
        <p:spPr>
          <a:xfrm flipV="1">
            <a:off x="936778" y="4659331"/>
            <a:ext cx="864000" cy="911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4" name="Line 16"/>
          <p:cNvSpPr/>
          <p:nvPr/>
        </p:nvSpPr>
        <p:spPr>
          <a:xfrm flipH="1" flipV="1">
            <a:off x="1368618" y="4059454"/>
            <a:ext cx="478601" cy="31140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5" name="Line 13"/>
          <p:cNvSpPr/>
          <p:nvPr/>
        </p:nvSpPr>
        <p:spPr>
          <a:xfrm flipH="1">
            <a:off x="4428596" y="4004735"/>
            <a:ext cx="610615" cy="39587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6" name="CustomShape 21"/>
          <p:cNvSpPr/>
          <p:nvPr/>
        </p:nvSpPr>
        <p:spPr>
          <a:xfrm>
            <a:off x="2448874" y="3008696"/>
            <a:ext cx="1152648" cy="4167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OF 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</a:t>
            </a:r>
            <a:r>
              <a:rPr lang="it-IT" sz="1200" dirty="0" err="1" smtClean="0">
                <a:cs typeface="Times New Roman" pitchFamily="18" charset="0"/>
              </a:rPr>
              <a:t>tenant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77" name="CustomShape 21"/>
          <p:cNvSpPr/>
          <p:nvPr/>
        </p:nvSpPr>
        <p:spPr>
          <a:xfrm>
            <a:off x="1296454" y="3008697"/>
            <a:ext cx="1152648" cy="4185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OF 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</a:t>
            </a:r>
            <a:r>
              <a:rPr lang="it-IT" sz="1200" dirty="0" smtClean="0">
                <a:cs typeface="Times New Roman" pitchFamily="18" charset="0"/>
              </a:rPr>
              <a:t>0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4" name="Straight Connector 3"/>
          <p:cNvCxnSpPr>
            <a:endCxn id="7" idx="0"/>
          </p:cNvCxnSpPr>
          <p:nvPr/>
        </p:nvCxnSpPr>
        <p:spPr>
          <a:xfrm rot="16200000" flipH="1">
            <a:off x="1727890" y="3572116"/>
            <a:ext cx="1657867" cy="1368090"/>
          </a:xfrm>
          <a:prstGeom prst="curvedConnector3">
            <a:avLst>
              <a:gd name="adj1" fmla="val 50000"/>
            </a:avLst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9" name="CustomShape 4"/>
          <p:cNvSpPr/>
          <p:nvPr/>
        </p:nvSpPr>
        <p:spPr>
          <a:xfrm>
            <a:off x="1801138" y="4365095"/>
            <a:ext cx="1223640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>
                <a:cs typeface="Times New Roman" pitchFamily="18" charset="0"/>
              </a:rPr>
              <a:t>LSI - Tenant 1 </a:t>
            </a:r>
            <a:endParaRPr sz="1200">
              <a:cs typeface="Times New Roman" pitchFamily="18" charset="0"/>
            </a:endParaRPr>
          </a:p>
        </p:txBody>
      </p:sp>
      <p:cxnSp>
        <p:nvCxnSpPr>
          <p:cNvPr id="79" name="Straight Connector 78"/>
          <p:cNvCxnSpPr>
            <a:endCxn id="9" idx="0"/>
          </p:cNvCxnSpPr>
          <p:nvPr/>
        </p:nvCxnSpPr>
        <p:spPr>
          <a:xfrm flipH="1">
            <a:off x="2412958" y="3429000"/>
            <a:ext cx="612240" cy="936095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82" name="Straight Connector 81"/>
          <p:cNvCxnSpPr>
            <a:endCxn id="10" idx="0"/>
          </p:cNvCxnSpPr>
          <p:nvPr/>
        </p:nvCxnSpPr>
        <p:spPr>
          <a:xfrm flipH="1">
            <a:off x="4176958" y="3429000"/>
            <a:ext cx="216392" cy="936095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87" name="Line 51"/>
          <p:cNvSpPr/>
          <p:nvPr/>
        </p:nvSpPr>
        <p:spPr>
          <a:xfrm flipV="1">
            <a:off x="3817026" y="4795295"/>
            <a:ext cx="359932" cy="288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pic>
        <p:nvPicPr>
          <p:cNvPr id="9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41" y="2471572"/>
            <a:ext cx="675794" cy="748802"/>
          </a:xfrm>
          <a:prstGeom prst="rect">
            <a:avLst/>
          </a:prstGeom>
        </p:spPr>
      </p:pic>
      <p:sp>
        <p:nvSpPr>
          <p:cNvPr id="93" name="CustomShape 55"/>
          <p:cNvSpPr/>
          <p:nvPr/>
        </p:nvSpPr>
        <p:spPr>
          <a:xfrm>
            <a:off x="7079764" y="2492896"/>
            <a:ext cx="1164643" cy="257369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it-IT" sz="1200" dirty="0" err="1" smtClean="0">
                <a:cs typeface="Times New Roman" pitchFamily="18" charset="0"/>
              </a:rPr>
              <a:t>VNFs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 err="1" smtClean="0">
                <a:cs typeface="Times New Roman" pitchFamily="18" charset="0"/>
              </a:rPr>
              <a:t>repository</a:t>
            </a:r>
            <a:endParaRPr lang="it-IT" sz="1200" dirty="0" smtClean="0">
              <a:cs typeface="Times New Roman" pitchFamily="18" charset="0"/>
            </a:endParaRPr>
          </a:p>
        </p:txBody>
      </p:sp>
      <p:sp>
        <p:nvSpPr>
          <p:cNvPr id="94" name="Line 43"/>
          <p:cNvSpPr/>
          <p:nvPr/>
        </p:nvSpPr>
        <p:spPr>
          <a:xfrm>
            <a:off x="6012160" y="5444528"/>
            <a:ext cx="505219" cy="696"/>
          </a:xfrm>
          <a:prstGeom prst="line">
            <a:avLst/>
          </a:prstGeom>
          <a:ln w="190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</p:sp>
      <p:sp>
        <p:nvSpPr>
          <p:cNvPr id="95" name="CustomShape 46"/>
          <p:cNvSpPr/>
          <p:nvPr/>
        </p:nvSpPr>
        <p:spPr>
          <a:xfrm>
            <a:off x="6556186" y="5285278"/>
            <a:ext cx="213552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>
                <a:cs typeface="Times New Roman" pitchFamily="18" charset="0"/>
              </a:rPr>
              <a:t>Management connection</a:t>
            </a:r>
            <a:endParaRPr sz="1600" dirty="0">
              <a:cs typeface="Times New Roman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1760" y="5444735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15816" y="5444735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19872" y="5449263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923928" y="5451823"/>
            <a:ext cx="0" cy="273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10"/>
          <p:cNvSpPr/>
          <p:nvPr/>
        </p:nvSpPr>
        <p:spPr>
          <a:xfrm>
            <a:off x="5220072" y="4293512"/>
            <a:ext cx="539638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VNF5</a:t>
            </a:r>
            <a:endParaRPr sz="1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27"/>
          <p:cNvSpPr/>
          <p:nvPr/>
        </p:nvSpPr>
        <p:spPr>
          <a:xfrm>
            <a:off x="361138" y="2090404"/>
            <a:ext cx="5510195" cy="37141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vert="horz" anchor="b"/>
          <a:lstStyle/>
          <a:p>
            <a:pPr algn="r"/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Node</a:t>
            </a:r>
            <a:endParaRPr lang="en-US" dirty="0"/>
          </a:p>
        </p:txBody>
      </p:sp>
      <p:sp>
        <p:nvSpPr>
          <p:cNvPr id="6" name="CustomShape 1"/>
          <p:cNvSpPr/>
          <p:nvPr/>
        </p:nvSpPr>
        <p:spPr>
          <a:xfrm>
            <a:off x="1585138" y="4077095"/>
            <a:ext cx="3383640" cy="1367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</p:sp>
      <p:sp>
        <p:nvSpPr>
          <p:cNvPr id="7" name="CustomShape 2"/>
          <p:cNvSpPr/>
          <p:nvPr/>
        </p:nvSpPr>
        <p:spPr>
          <a:xfrm>
            <a:off x="2304778" y="5085095"/>
            <a:ext cx="187218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>
                <a:cs typeface="Times New Roman" pitchFamily="18" charset="0"/>
              </a:rPr>
              <a:t>LSI - 0 </a:t>
            </a:r>
            <a:endParaRPr sz="1200">
              <a:cs typeface="Times New Roman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755576" y="2090860"/>
            <a:ext cx="4680520" cy="4254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Node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resorce</a:t>
            </a:r>
            <a:r>
              <a:rPr lang="it-IT" sz="1200" dirty="0" smtClean="0">
                <a:solidFill>
                  <a:schemeClr val="tx1"/>
                </a:solidFill>
              </a:rPr>
              <a:t> manager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3565138" y="4365095"/>
            <a:ext cx="1223640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- </a:t>
            </a:r>
            <a:r>
              <a:rPr lang="it-IT" sz="1200" dirty="0" err="1">
                <a:cs typeface="Times New Roman" pitchFamily="18" charset="0"/>
              </a:rPr>
              <a:t>Tenant</a:t>
            </a:r>
            <a:r>
              <a:rPr lang="it-IT" sz="1200" dirty="0">
                <a:cs typeface="Times New Roman" pitchFamily="18" charset="0"/>
              </a:rPr>
              <a:t> 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936218" y="4905095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32218" y="4293444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8" name="Line 13"/>
          <p:cNvSpPr/>
          <p:nvPr/>
        </p:nvSpPr>
        <p:spPr>
          <a:xfrm flipH="1">
            <a:off x="4284218" y="3861095"/>
            <a:ext cx="756920" cy="50310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9" name="Line 14"/>
          <p:cNvSpPr/>
          <p:nvPr/>
        </p:nvSpPr>
        <p:spPr>
          <a:xfrm flipH="1" flipV="1">
            <a:off x="4789138" y="4509094"/>
            <a:ext cx="503910" cy="21643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0" name="Line 15"/>
          <p:cNvSpPr/>
          <p:nvPr/>
        </p:nvSpPr>
        <p:spPr>
          <a:xfrm flipH="1" flipV="1">
            <a:off x="4789138" y="4653095"/>
            <a:ext cx="503910" cy="21538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1" name="Line 16"/>
          <p:cNvSpPr/>
          <p:nvPr/>
        </p:nvSpPr>
        <p:spPr>
          <a:xfrm flipH="1" flipV="1">
            <a:off x="1359059" y="3888167"/>
            <a:ext cx="658079" cy="47692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2" name="Line 17"/>
          <p:cNvSpPr/>
          <p:nvPr/>
        </p:nvSpPr>
        <p:spPr>
          <a:xfrm flipV="1">
            <a:off x="963058" y="4509095"/>
            <a:ext cx="838080" cy="911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3" name="Line 18"/>
          <p:cNvSpPr/>
          <p:nvPr/>
        </p:nvSpPr>
        <p:spPr>
          <a:xfrm flipV="1">
            <a:off x="1440778" y="4779455"/>
            <a:ext cx="360000" cy="23364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4" name="Line 19"/>
          <p:cNvSpPr/>
          <p:nvPr/>
        </p:nvSpPr>
        <p:spPr>
          <a:xfrm flipV="1">
            <a:off x="1441138" y="4797095"/>
            <a:ext cx="612000" cy="43200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25" name="CustomShape 20"/>
          <p:cNvSpPr/>
          <p:nvPr/>
        </p:nvSpPr>
        <p:spPr>
          <a:xfrm>
            <a:off x="3051058" y="4293095"/>
            <a:ext cx="477720" cy="486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>
                <a:solidFill>
                  <a:srgbClr val="0099FF"/>
                </a:solidFill>
                <a:cs typeface="Times New Roman" pitchFamily="18" charset="0"/>
              </a:rPr>
              <a:t>...</a:t>
            </a:r>
            <a:endParaRPr sz="1200">
              <a:cs typeface="Times New Roman" pitchFamily="18" charset="0"/>
            </a:endParaRPr>
          </a:p>
        </p:txBody>
      </p:sp>
      <p:sp>
        <p:nvSpPr>
          <p:cNvPr id="38" name="Line 35"/>
          <p:cNvSpPr/>
          <p:nvPr/>
        </p:nvSpPr>
        <p:spPr>
          <a:xfrm>
            <a:off x="6048770" y="4149080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39" name="CustomShape 36"/>
          <p:cNvSpPr/>
          <p:nvPr/>
        </p:nvSpPr>
        <p:spPr>
          <a:xfrm>
            <a:off x="6526130" y="4005064"/>
            <a:ext cx="200628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>
                <a:cs typeface="Times New Roman" pitchFamily="18" charset="0"/>
              </a:rPr>
              <a:t>Virtual link </a:t>
            </a:r>
            <a:r>
              <a:rPr lang="it-IT" sz="1200" dirty="0" err="1">
                <a:cs typeface="Times New Roman" pitchFamily="18" charset="0"/>
              </a:rPr>
              <a:t>among</a:t>
            </a:r>
            <a:r>
              <a:rPr lang="it-IT" sz="1200" dirty="0">
                <a:cs typeface="Times New Roman" pitchFamily="18" charset="0"/>
              </a:rPr>
              <a:t> </a:t>
            </a:r>
            <a:r>
              <a:rPr lang="it-IT" sz="1200" dirty="0" err="1">
                <a:cs typeface="Times New Roman" pitchFamily="18" charset="0"/>
              </a:rPr>
              <a:t>LSIs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0" name="Line 37"/>
          <p:cNvSpPr/>
          <p:nvPr/>
        </p:nvSpPr>
        <p:spPr>
          <a:xfrm flipH="1">
            <a:off x="6048770" y="4509120"/>
            <a:ext cx="432000" cy="0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sp>
      <p:sp>
        <p:nvSpPr>
          <p:cNvPr id="41" name="CustomShape 38"/>
          <p:cNvSpPr/>
          <p:nvPr/>
        </p:nvSpPr>
        <p:spPr>
          <a:xfrm>
            <a:off x="6526130" y="4364164"/>
            <a:ext cx="184608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err="1">
                <a:cs typeface="Times New Roman" pitchFamily="18" charset="0"/>
              </a:rPr>
              <a:t>Openflow</a:t>
            </a:r>
            <a:r>
              <a:rPr lang="it-IT" sz="1200" dirty="0">
                <a:cs typeface="Times New Roman" pitchFamily="18" charset="0"/>
              </a:rPr>
              <a:t> connection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2" name="Line 39"/>
          <p:cNvSpPr/>
          <p:nvPr/>
        </p:nvSpPr>
        <p:spPr>
          <a:xfrm flipH="1">
            <a:off x="6048770" y="49770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43" name="CustomShape 40"/>
          <p:cNvSpPr/>
          <p:nvPr/>
        </p:nvSpPr>
        <p:spPr>
          <a:xfrm>
            <a:off x="6552770" y="4761064"/>
            <a:ext cx="2138936" cy="485784"/>
          </a:xfrm>
          <a:prstGeom prst="rect">
            <a:avLst/>
          </a:prstGeom>
        </p:spPr>
        <p:txBody>
          <a:bodyPr wrap="squar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Network </a:t>
            </a:r>
            <a:r>
              <a:rPr lang="it-IT" sz="1200" dirty="0" err="1" smtClean="0">
                <a:cs typeface="Times New Roman" pitchFamily="18" charset="0"/>
              </a:rPr>
              <a:t>function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 err="1" smtClean="0">
                <a:cs typeface="Times New Roman" pitchFamily="18" charset="0"/>
              </a:rPr>
              <a:t>port</a:t>
            </a:r>
            <a:r>
              <a:rPr lang="it-IT" sz="1200" dirty="0" smtClean="0">
                <a:cs typeface="Times New Roman" pitchFamily="18" charset="0"/>
              </a:rPr>
              <a:t> (</a:t>
            </a:r>
            <a:r>
              <a:rPr lang="it-IT" sz="1200" dirty="0" err="1" smtClean="0">
                <a:cs typeface="Times New Roman" pitchFamily="18" charset="0"/>
              </a:rPr>
              <a:t>between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an LSI </a:t>
            </a:r>
            <a:r>
              <a:rPr lang="it-IT" sz="1200" dirty="0" smtClean="0">
                <a:cs typeface="Times New Roman" pitchFamily="18" charset="0"/>
              </a:rPr>
              <a:t>and a VNF)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46" name="Line 43"/>
          <p:cNvSpPr/>
          <p:nvPr/>
        </p:nvSpPr>
        <p:spPr>
          <a:xfrm flipH="1" flipV="1">
            <a:off x="4355976" y="2925617"/>
            <a:ext cx="0" cy="1187027"/>
          </a:xfrm>
          <a:prstGeom prst="line">
            <a:avLst/>
          </a:prstGeom>
          <a:ln w="190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</p:sp>
      <p:sp>
        <p:nvSpPr>
          <p:cNvPr id="50" name="Line 48"/>
          <p:cNvSpPr/>
          <p:nvPr/>
        </p:nvSpPr>
        <p:spPr>
          <a:xfrm flipV="1">
            <a:off x="5436096" y="2306324"/>
            <a:ext cx="1583928" cy="15528"/>
          </a:xfrm>
          <a:prstGeom prst="line">
            <a:avLst/>
          </a:prstGeom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</p:spPr>
      </p:sp>
      <p:sp>
        <p:nvSpPr>
          <p:cNvPr id="54" name="CustomShape 49"/>
          <p:cNvSpPr/>
          <p:nvPr/>
        </p:nvSpPr>
        <p:spPr>
          <a:xfrm>
            <a:off x="1585138" y="5226935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>
                <a:cs typeface="Times New Roman" pitchFamily="18" charset="0"/>
              </a:rPr>
              <a:t>xDPd</a:t>
            </a:r>
            <a:endParaRPr sz="1200">
              <a:cs typeface="Times New Roman" pitchFamily="18" charset="0"/>
            </a:endParaRPr>
          </a:p>
        </p:txBody>
      </p:sp>
      <p:sp>
        <p:nvSpPr>
          <p:cNvPr id="56" name="Line 51"/>
          <p:cNvSpPr/>
          <p:nvPr/>
        </p:nvSpPr>
        <p:spPr>
          <a:xfrm flipH="1" flipV="1">
            <a:off x="2521426" y="4795295"/>
            <a:ext cx="216000" cy="288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57" name="CustomShape 52"/>
          <p:cNvSpPr/>
          <p:nvPr/>
        </p:nvSpPr>
        <p:spPr>
          <a:xfrm>
            <a:off x="4493396" y="2928268"/>
            <a:ext cx="942700" cy="41253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OF </a:t>
            </a:r>
            <a:r>
              <a:rPr lang="it-IT" sz="1200" dirty="0" smtClean="0">
                <a:cs typeface="Times New Roman" pitchFamily="18" charset="0"/>
              </a:rPr>
              <a:t>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LSI </a:t>
            </a:r>
            <a:r>
              <a:rPr lang="it-IT" sz="1200" dirty="0" err="1" smtClean="0">
                <a:cs typeface="Times New Roman" pitchFamily="18" charset="0"/>
              </a:rPr>
              <a:t>tenant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N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0" name="CustomShape 55"/>
          <p:cNvSpPr/>
          <p:nvPr/>
        </p:nvSpPr>
        <p:spPr>
          <a:xfrm>
            <a:off x="6836912" y="511918"/>
            <a:ext cx="1440160" cy="62670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it-IT" sz="1200" kern="0" dirty="0">
                <a:sym typeface="Arial"/>
                <a:rtl val="0"/>
              </a:rPr>
              <a:t>User </a:t>
            </a:r>
            <a:r>
              <a:rPr lang="it-IT" sz="1200" kern="0" dirty="0" err="1">
                <a:sym typeface="Arial"/>
                <a:rtl val="0"/>
              </a:rPr>
              <a:t>profiles</a:t>
            </a:r>
            <a:r>
              <a:rPr lang="it-IT" sz="1200" kern="0" dirty="0">
                <a:sym typeface="Arial"/>
                <a:rtl val="0"/>
              </a:rPr>
              <a:t> + </a:t>
            </a:r>
            <a:r>
              <a:rPr lang="it-IT" sz="1200" kern="0" dirty="0" err="1">
                <a:sym typeface="Arial"/>
                <a:rtl val="0"/>
              </a:rPr>
              <a:t>authentication</a:t>
            </a:r>
            <a:r>
              <a:rPr lang="it-IT" sz="1200" kern="0" dirty="0">
                <a:sym typeface="Arial"/>
                <a:rtl val="0"/>
              </a:rPr>
              <a:t> </a:t>
            </a:r>
            <a:r>
              <a:rPr lang="it-IT" sz="1200" kern="0" dirty="0" smtClean="0">
                <a:sym typeface="Arial"/>
                <a:rtl val="0"/>
              </a:rPr>
              <a:t>service</a:t>
            </a:r>
            <a:endParaRPr lang="it-IT" sz="1200" dirty="0" smtClean="0">
              <a:cs typeface="Times New Roman" pitchFamily="18" charset="0"/>
            </a:endParaRPr>
          </a:p>
        </p:txBody>
      </p:sp>
      <p:sp>
        <p:nvSpPr>
          <p:cNvPr id="63" name="Line 28"/>
          <p:cNvSpPr/>
          <p:nvPr/>
        </p:nvSpPr>
        <p:spPr>
          <a:xfrm flipV="1">
            <a:off x="5562110" y="797094"/>
            <a:ext cx="855539" cy="1914"/>
          </a:xfrm>
          <a:prstGeom prst="line">
            <a:avLst/>
          </a:prstGeom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</p:spPr>
      </p:sp>
      <p:sp>
        <p:nvSpPr>
          <p:cNvPr id="73" name="Line 18"/>
          <p:cNvSpPr/>
          <p:nvPr/>
        </p:nvSpPr>
        <p:spPr>
          <a:xfrm flipV="1">
            <a:off x="936778" y="4659331"/>
            <a:ext cx="864000" cy="911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4" name="Line 16"/>
          <p:cNvSpPr/>
          <p:nvPr/>
        </p:nvSpPr>
        <p:spPr>
          <a:xfrm flipH="1" flipV="1">
            <a:off x="1368618" y="4059454"/>
            <a:ext cx="478601" cy="31140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5" name="Line 13"/>
          <p:cNvSpPr/>
          <p:nvPr/>
        </p:nvSpPr>
        <p:spPr>
          <a:xfrm flipH="1">
            <a:off x="4428596" y="4004735"/>
            <a:ext cx="610615" cy="39587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6" name="CustomShape 21"/>
          <p:cNvSpPr/>
          <p:nvPr/>
        </p:nvSpPr>
        <p:spPr>
          <a:xfrm>
            <a:off x="3345637" y="2925618"/>
            <a:ext cx="943433" cy="4167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OF 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</a:t>
            </a:r>
            <a:r>
              <a:rPr lang="it-IT" sz="1200" dirty="0" err="1" smtClean="0">
                <a:cs typeface="Times New Roman" pitchFamily="18" charset="0"/>
              </a:rPr>
              <a:t>tenant</a:t>
            </a:r>
            <a:r>
              <a:rPr lang="it-IT" sz="1200" dirty="0" smtClean="0">
                <a:cs typeface="Times New Roman" pitchFamily="18" charset="0"/>
              </a:rPr>
              <a:t> </a:t>
            </a:r>
            <a:r>
              <a:rPr lang="it-IT" sz="1200" dirty="0">
                <a:cs typeface="Times New Roman" pitchFamily="18" charset="0"/>
              </a:rPr>
              <a:t>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77" name="CustomShape 21"/>
          <p:cNvSpPr/>
          <p:nvPr/>
        </p:nvSpPr>
        <p:spPr>
          <a:xfrm>
            <a:off x="2398348" y="2927418"/>
            <a:ext cx="943433" cy="4185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OF controller</a:t>
            </a:r>
            <a:endParaRPr sz="12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</a:t>
            </a:r>
            <a:r>
              <a:rPr lang="it-IT" sz="1200" dirty="0" smtClean="0">
                <a:cs typeface="Times New Roman" pitchFamily="18" charset="0"/>
              </a:rPr>
              <a:t>0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4" name="Straight Connector 3"/>
          <p:cNvCxnSpPr>
            <a:stCxn id="77" idx="2"/>
            <a:endCxn id="7" idx="0"/>
          </p:cNvCxnSpPr>
          <p:nvPr/>
        </p:nvCxnSpPr>
        <p:spPr>
          <a:xfrm rot="16200000" flipH="1">
            <a:off x="2185893" y="4030120"/>
            <a:ext cx="1739146" cy="370803"/>
          </a:xfrm>
          <a:prstGeom prst="curvedConnector3">
            <a:avLst>
              <a:gd name="adj1" fmla="val 50000"/>
            </a:avLst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9" name="CustomShape 4"/>
          <p:cNvSpPr/>
          <p:nvPr/>
        </p:nvSpPr>
        <p:spPr>
          <a:xfrm>
            <a:off x="1801138" y="4365095"/>
            <a:ext cx="1223640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>
                <a:cs typeface="Times New Roman" pitchFamily="18" charset="0"/>
              </a:rPr>
              <a:t>LSI - Tenant 1 </a:t>
            </a:r>
            <a:endParaRPr sz="1200">
              <a:cs typeface="Times New Roman" pitchFamily="18" charset="0"/>
            </a:endParaRPr>
          </a:p>
        </p:txBody>
      </p:sp>
      <p:cxnSp>
        <p:nvCxnSpPr>
          <p:cNvPr id="79" name="Straight Connector 78"/>
          <p:cNvCxnSpPr>
            <a:stCxn id="76" idx="2"/>
            <a:endCxn id="9" idx="0"/>
          </p:cNvCxnSpPr>
          <p:nvPr/>
        </p:nvCxnSpPr>
        <p:spPr>
          <a:xfrm flipH="1">
            <a:off x="2412958" y="3342349"/>
            <a:ext cx="1404396" cy="1022746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82" name="Straight Connector 81"/>
          <p:cNvCxnSpPr>
            <a:stCxn id="57" idx="2"/>
            <a:endCxn id="10" idx="0"/>
          </p:cNvCxnSpPr>
          <p:nvPr/>
        </p:nvCxnSpPr>
        <p:spPr>
          <a:xfrm flipH="1">
            <a:off x="4176958" y="3340800"/>
            <a:ext cx="787788" cy="1024295"/>
          </a:xfrm>
          <a:prstGeom prst="line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87" name="Line 51"/>
          <p:cNvSpPr/>
          <p:nvPr/>
        </p:nvSpPr>
        <p:spPr>
          <a:xfrm flipV="1">
            <a:off x="3817026" y="4795295"/>
            <a:ext cx="359932" cy="288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pic>
        <p:nvPicPr>
          <p:cNvPr id="9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41" y="1979229"/>
            <a:ext cx="675794" cy="748802"/>
          </a:xfrm>
          <a:prstGeom prst="rect">
            <a:avLst/>
          </a:prstGeom>
        </p:spPr>
      </p:pic>
      <p:sp>
        <p:nvSpPr>
          <p:cNvPr id="93" name="CustomShape 55"/>
          <p:cNvSpPr/>
          <p:nvPr/>
        </p:nvSpPr>
        <p:spPr>
          <a:xfrm>
            <a:off x="7079764" y="2000553"/>
            <a:ext cx="1164643" cy="442035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it-IT" sz="1200" dirty="0" smtClean="0">
                <a:cs typeface="Times New Roman" pitchFamily="18" charset="0"/>
              </a:rPr>
              <a:t>VM images + VNF </a:t>
            </a:r>
            <a:r>
              <a:rPr lang="it-IT" sz="1200" dirty="0" err="1" smtClean="0">
                <a:cs typeface="Times New Roman" pitchFamily="18" charset="0"/>
              </a:rPr>
              <a:t>templates</a:t>
            </a:r>
            <a:endParaRPr lang="it-IT" sz="1200" dirty="0" smtClean="0">
              <a:cs typeface="Times New Roman" pitchFamily="18" charset="0"/>
            </a:endParaRPr>
          </a:p>
        </p:txBody>
      </p:sp>
      <p:sp>
        <p:nvSpPr>
          <p:cNvPr id="94" name="Line 43"/>
          <p:cNvSpPr/>
          <p:nvPr/>
        </p:nvSpPr>
        <p:spPr>
          <a:xfrm>
            <a:off x="6012160" y="5444528"/>
            <a:ext cx="505219" cy="696"/>
          </a:xfrm>
          <a:prstGeom prst="line">
            <a:avLst/>
          </a:prstGeom>
          <a:ln w="190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</p:sp>
      <p:sp>
        <p:nvSpPr>
          <p:cNvPr id="95" name="CustomShape 46"/>
          <p:cNvSpPr/>
          <p:nvPr/>
        </p:nvSpPr>
        <p:spPr>
          <a:xfrm>
            <a:off x="6556186" y="5285278"/>
            <a:ext cx="213552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>
                <a:cs typeface="Times New Roman" pitchFamily="18" charset="0"/>
              </a:rPr>
              <a:t>Management connection</a:t>
            </a:r>
            <a:endParaRPr sz="1600" dirty="0">
              <a:cs typeface="Times New Roman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411760" y="5444735"/>
            <a:ext cx="1198" cy="504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15816" y="5444735"/>
            <a:ext cx="0" cy="504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19872" y="5449263"/>
            <a:ext cx="0" cy="500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923928" y="5451823"/>
            <a:ext cx="0" cy="497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10"/>
          <p:cNvSpPr/>
          <p:nvPr/>
        </p:nvSpPr>
        <p:spPr>
          <a:xfrm>
            <a:off x="5220072" y="4437528"/>
            <a:ext cx="539638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VNF5</a:t>
            </a:r>
            <a:endParaRPr sz="1200" dirty="0">
              <a:cs typeface="Times New Roman" pitchFamily="18" charset="0"/>
            </a:endParaRPr>
          </a:p>
        </p:txBody>
      </p:sp>
      <p:pic>
        <p:nvPicPr>
          <p:cNvPr id="6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30" y="437054"/>
            <a:ext cx="675794" cy="748802"/>
          </a:xfrm>
          <a:prstGeom prst="rect">
            <a:avLst/>
          </a:prstGeom>
        </p:spPr>
      </p:pic>
      <p:sp>
        <p:nvSpPr>
          <p:cNvPr id="58" name="Line 28"/>
          <p:cNvSpPr/>
          <p:nvPr/>
        </p:nvSpPr>
        <p:spPr>
          <a:xfrm>
            <a:off x="3087292" y="1459401"/>
            <a:ext cx="0" cy="61546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9" name="CustomShape 29"/>
          <p:cNvSpPr/>
          <p:nvPr/>
        </p:nvSpPr>
        <p:spPr>
          <a:xfrm>
            <a:off x="3204432" y="1642007"/>
            <a:ext cx="201564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[FG]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4" name="Rectangle 97"/>
          <p:cNvSpPr/>
          <p:nvPr/>
        </p:nvSpPr>
        <p:spPr>
          <a:xfrm>
            <a:off x="611560" y="1014469"/>
            <a:ext cx="4950550" cy="4682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cs typeface="Times New Roman" pitchFamily="18" charset="0"/>
              </a:rPr>
              <a:t>Global orchestrator</a:t>
            </a:r>
            <a:endParaRPr lang="it-IT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5" name="CustomShape 52"/>
          <p:cNvSpPr/>
          <p:nvPr/>
        </p:nvSpPr>
        <p:spPr>
          <a:xfrm>
            <a:off x="2398348" y="2518010"/>
            <a:ext cx="3037748" cy="41253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Network controller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4" name="CustomShape 52"/>
          <p:cNvSpPr/>
          <p:nvPr/>
        </p:nvSpPr>
        <p:spPr>
          <a:xfrm>
            <a:off x="755576" y="2518227"/>
            <a:ext cx="1431434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Compute controller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5" name="CustomShape 52"/>
          <p:cNvSpPr/>
          <p:nvPr/>
        </p:nvSpPr>
        <p:spPr>
          <a:xfrm>
            <a:off x="755576" y="2927058"/>
            <a:ext cx="477720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driver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6" name="CustomShape 52"/>
          <p:cNvSpPr/>
          <p:nvPr/>
        </p:nvSpPr>
        <p:spPr>
          <a:xfrm>
            <a:off x="1237152" y="2927058"/>
            <a:ext cx="477720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err="1" smtClean="0">
                <a:cs typeface="Times New Roman" pitchFamily="18" charset="0"/>
              </a:rPr>
              <a:t>Docker</a:t>
            </a:r>
            <a:endParaRPr lang="it-IT" sz="1200" dirty="0" smtClean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driver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8" name="CustomShape 52"/>
          <p:cNvSpPr/>
          <p:nvPr/>
        </p:nvSpPr>
        <p:spPr>
          <a:xfrm>
            <a:off x="1709941" y="2927058"/>
            <a:ext cx="477720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driver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1709941" y="3337625"/>
            <a:ext cx="477720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err="1" smtClean="0">
                <a:cs typeface="Times New Roman" pitchFamily="18" charset="0"/>
              </a:rPr>
              <a:t>libvirt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90" name="Straight Connector 3"/>
          <p:cNvCxnSpPr>
            <a:stCxn id="85" idx="2"/>
            <a:endCxn id="13" idx="0"/>
          </p:cNvCxnSpPr>
          <p:nvPr/>
        </p:nvCxnSpPr>
        <p:spPr>
          <a:xfrm rot="5400000">
            <a:off x="362540" y="3661548"/>
            <a:ext cx="953854" cy="309938"/>
          </a:xfrm>
          <a:prstGeom prst="curvedConnector3">
            <a:avLst>
              <a:gd name="adj1" fmla="val 18886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91" name="Straight Connector 3"/>
          <p:cNvCxnSpPr>
            <a:stCxn id="86" idx="2"/>
            <a:endCxn id="11" idx="0"/>
          </p:cNvCxnSpPr>
          <p:nvPr/>
        </p:nvCxnSpPr>
        <p:spPr>
          <a:xfrm rot="5400000">
            <a:off x="1107280" y="3348648"/>
            <a:ext cx="377790" cy="359674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96" name="Straight Connector 3"/>
          <p:cNvCxnSpPr>
            <a:stCxn id="89" idx="2"/>
          </p:cNvCxnSpPr>
          <p:nvPr/>
        </p:nvCxnSpPr>
        <p:spPr>
          <a:xfrm rot="16200000" flipH="1">
            <a:off x="3382908" y="2119323"/>
            <a:ext cx="226050" cy="3094264"/>
          </a:xfrm>
          <a:prstGeom prst="curvedConnector2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97" name="Straight Connector 3"/>
          <p:cNvCxnSpPr>
            <a:stCxn id="89" idx="2"/>
            <a:endCxn id="15" idx="0"/>
          </p:cNvCxnSpPr>
          <p:nvPr/>
        </p:nvCxnSpPr>
        <p:spPr>
          <a:xfrm rot="16200000" flipH="1">
            <a:off x="3277297" y="2224934"/>
            <a:ext cx="884098" cy="3541090"/>
          </a:xfrm>
          <a:prstGeom prst="curvedConnector3">
            <a:avLst>
              <a:gd name="adj1" fmla="val 30948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14" name="CustomShape 9"/>
          <p:cNvSpPr/>
          <p:nvPr/>
        </p:nvSpPr>
        <p:spPr>
          <a:xfrm>
            <a:off x="5041138" y="3645095"/>
            <a:ext cx="539638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VNF4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98" name="Straight Connector 3"/>
          <p:cNvCxnSpPr>
            <a:stCxn id="86" idx="2"/>
            <a:endCxn id="12" idx="0"/>
          </p:cNvCxnSpPr>
          <p:nvPr/>
        </p:nvCxnSpPr>
        <p:spPr>
          <a:xfrm rot="5400000">
            <a:off x="549503" y="3978585"/>
            <a:ext cx="1565505" cy="287514"/>
          </a:xfrm>
          <a:prstGeom prst="curvedConnector3">
            <a:avLst>
              <a:gd name="adj1" fmla="val 25407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11" name="CustomShape 6"/>
          <p:cNvSpPr/>
          <p:nvPr/>
        </p:nvSpPr>
        <p:spPr>
          <a:xfrm>
            <a:off x="864058" y="3717380"/>
            <a:ext cx="50456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smtClean="0">
                <a:cs typeface="Times New Roman" pitchFamily="18" charset="0"/>
              </a:rPr>
              <a:t>VNF3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101" name="Straight Connector 3"/>
          <p:cNvCxnSpPr/>
          <p:nvPr/>
        </p:nvCxnSpPr>
        <p:spPr>
          <a:xfrm>
            <a:off x="6012160" y="5804568"/>
            <a:ext cx="503999" cy="0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104" name="CustomShape 46"/>
          <p:cNvSpPr/>
          <p:nvPr/>
        </p:nvSpPr>
        <p:spPr>
          <a:xfrm>
            <a:off x="6565987" y="5659668"/>
            <a:ext cx="2135520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Compute control</a:t>
            </a:r>
            <a:endParaRPr sz="1600" dirty="0">
              <a:cs typeface="Times New Roman" pitchFamily="18" charset="0"/>
            </a:endParaRPr>
          </a:p>
        </p:txBody>
      </p:sp>
      <p:sp>
        <p:nvSpPr>
          <p:cNvPr id="71" name="Rectangle 97"/>
          <p:cNvSpPr/>
          <p:nvPr/>
        </p:nvSpPr>
        <p:spPr>
          <a:xfrm>
            <a:off x="611560" y="541692"/>
            <a:ext cx="4950550" cy="465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cs typeface="Times New Roman" pitchFamily="18" charset="0"/>
              </a:rPr>
              <a:t>Service </a:t>
            </a:r>
            <a:r>
              <a:rPr lang="it-IT" sz="1200" dirty="0" err="1" smtClean="0">
                <a:solidFill>
                  <a:schemeClr val="tx1"/>
                </a:solidFill>
                <a:cs typeface="Times New Roman" pitchFamily="18" charset="0"/>
              </a:rPr>
              <a:t>logic</a:t>
            </a:r>
            <a:endParaRPr lang="it-IT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2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ctangle 391"/>
          <p:cNvSpPr/>
          <p:nvPr/>
        </p:nvSpPr>
        <p:spPr>
          <a:xfrm>
            <a:off x="899593" y="1163286"/>
            <a:ext cx="7942848" cy="5589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it-IT" dirty="0" smtClean="0">
                <a:solidFill>
                  <a:schemeClr val="tx1"/>
                </a:solidFill>
              </a:rPr>
              <a:t>Compute </a:t>
            </a:r>
            <a:r>
              <a:rPr lang="it-IT" smtClean="0">
                <a:solidFill>
                  <a:schemeClr val="tx1"/>
                </a:solidFill>
              </a:rPr>
              <a:t>node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http://www.clker.com/cliparts/r/N/v/3/M/L/antenna-radio-transmitter-t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0" y="2878371"/>
            <a:ext cx="470275" cy="52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540606" y="2564905"/>
            <a:ext cx="2595933" cy="20864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with </a:t>
            </a:r>
            <a:r>
              <a:rPr lang="it-IT" sz="1000" dirty="0" err="1" smtClean="0">
                <a:solidFill>
                  <a:schemeClr val="tx1"/>
                </a:solidFill>
              </a:rPr>
              <a:t>OpenFlow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capabilities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29195" y="1910530"/>
            <a:ext cx="502803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65083" y="2564904"/>
            <a:ext cx="3115473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77067" y="2076909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13897" y="1906311"/>
            <a:ext cx="502803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24086" y="1906431"/>
            <a:ext cx="812454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Web captive </a:t>
            </a:r>
            <a:r>
              <a:rPr lang="it-IT" sz="1000" dirty="0" err="1" smtClean="0">
                <a:solidFill>
                  <a:schemeClr val="tx1"/>
                </a:solidFill>
              </a:rPr>
              <a:t>portal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80556" y="1906431"/>
            <a:ext cx="70752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OpenFlow</a:t>
            </a:r>
            <a:r>
              <a:rPr lang="it-IT" sz="1000" dirty="0" smtClean="0">
                <a:solidFill>
                  <a:schemeClr val="tx1"/>
                </a:solidFill>
              </a:rPr>
              <a:t> controller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5" idx="2"/>
          </p:cNvCxnSpPr>
          <p:nvPr/>
        </p:nvCxnSpPr>
        <p:spPr>
          <a:xfrm flipH="1">
            <a:off x="3273926" y="2299494"/>
            <a:ext cx="6671" cy="278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 flipH="1">
            <a:off x="3965298" y="2295275"/>
            <a:ext cx="1" cy="26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</p:cNvCxnSpPr>
          <p:nvPr/>
        </p:nvCxnSpPr>
        <p:spPr>
          <a:xfrm flipH="1">
            <a:off x="4729147" y="2295395"/>
            <a:ext cx="1166" cy="276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4" idx="3"/>
          </p:cNvCxnSpPr>
          <p:nvPr/>
        </p:nvCxnSpPr>
        <p:spPr>
          <a:xfrm rot="5400000">
            <a:off x="5198513" y="2233421"/>
            <a:ext cx="373831" cy="497778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</p:cNvCxnSpPr>
          <p:nvPr/>
        </p:nvCxnSpPr>
        <p:spPr>
          <a:xfrm>
            <a:off x="2021067" y="2148909"/>
            <a:ext cx="318685" cy="4157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0"/>
          </p:cNvCxnSpPr>
          <p:nvPr/>
        </p:nvCxnSpPr>
        <p:spPr>
          <a:xfrm flipH="1" flipV="1">
            <a:off x="3273926" y="1654746"/>
            <a:ext cx="6671" cy="2557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0"/>
          </p:cNvCxnSpPr>
          <p:nvPr/>
        </p:nvCxnSpPr>
        <p:spPr>
          <a:xfrm flipV="1">
            <a:off x="3965299" y="1534109"/>
            <a:ext cx="0" cy="3722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0"/>
          </p:cNvCxnSpPr>
          <p:nvPr/>
        </p:nvCxnSpPr>
        <p:spPr>
          <a:xfrm flipH="1" flipV="1">
            <a:off x="4722436" y="1534109"/>
            <a:ext cx="7877" cy="3723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0"/>
          </p:cNvCxnSpPr>
          <p:nvPr/>
        </p:nvCxnSpPr>
        <p:spPr>
          <a:xfrm flipH="1" flipV="1">
            <a:off x="5634316" y="1654746"/>
            <a:ext cx="1" cy="25168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1"/>
          </p:cNvCxnSpPr>
          <p:nvPr/>
        </p:nvCxnSpPr>
        <p:spPr>
          <a:xfrm rot="10800000">
            <a:off x="2483768" y="1661990"/>
            <a:ext cx="56838" cy="100723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009751" y="3116091"/>
            <a:ext cx="1018633" cy="198053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58" name="Picture 2"/>
          <p:cNvPicPr/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8618341" y="2250568"/>
            <a:ext cx="448200" cy="35676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6660248" y="2276872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660248" y="2060848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660248" y="1844824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30"/>
          <p:cNvCxnSpPr>
            <a:stCxn id="59" idx="6"/>
          </p:cNvCxnSpPr>
          <p:nvPr/>
        </p:nvCxnSpPr>
        <p:spPr>
          <a:xfrm>
            <a:off x="6804248" y="2348872"/>
            <a:ext cx="291022" cy="76440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30"/>
          <p:cNvCxnSpPr>
            <a:stCxn id="61" idx="6"/>
          </p:cNvCxnSpPr>
          <p:nvPr/>
        </p:nvCxnSpPr>
        <p:spPr>
          <a:xfrm>
            <a:off x="6804248" y="2132848"/>
            <a:ext cx="373114" cy="97346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0"/>
          <p:cNvCxnSpPr>
            <a:stCxn id="62" idx="6"/>
          </p:cNvCxnSpPr>
          <p:nvPr/>
        </p:nvCxnSpPr>
        <p:spPr>
          <a:xfrm>
            <a:off x="6804248" y="1916824"/>
            <a:ext cx="476355" cy="119644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60449" y="2356948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30"/>
          <p:cNvCxnSpPr>
            <a:stCxn id="73" idx="2"/>
            <a:endCxn id="134" idx="3"/>
          </p:cNvCxnSpPr>
          <p:nvPr/>
        </p:nvCxnSpPr>
        <p:spPr>
          <a:xfrm rot="10800000">
            <a:off x="8285401" y="2428860"/>
            <a:ext cx="175049" cy="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arrotondato 23"/>
          <p:cNvSpPr/>
          <p:nvPr/>
        </p:nvSpPr>
        <p:spPr>
          <a:xfrm>
            <a:off x="6729106" y="1327079"/>
            <a:ext cx="1808890" cy="2173929"/>
          </a:xfrm>
          <a:prstGeom prst="roundRect">
            <a:avLst>
              <a:gd name="adj" fmla="val 10580"/>
            </a:avLst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it-IT" sz="1200" b="1" dirty="0" smtClean="0">
                <a:solidFill>
                  <a:schemeClr val="tx1"/>
                </a:solidFill>
              </a:rPr>
              <a:t>Service provider</a:t>
            </a:r>
          </a:p>
          <a:p>
            <a:r>
              <a:rPr lang="it-IT" sz="1200" b="1" dirty="0" smtClean="0">
                <a:solidFill>
                  <a:schemeClr val="tx1"/>
                </a:solidFill>
              </a:rPr>
              <a:t>NF-FG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Rettangolo arrotondato 23"/>
          <p:cNvSpPr/>
          <p:nvPr/>
        </p:nvSpPr>
        <p:spPr>
          <a:xfrm>
            <a:off x="1954746" y="1324153"/>
            <a:ext cx="4201445" cy="1548854"/>
          </a:xfrm>
          <a:prstGeom prst="roundRect">
            <a:avLst>
              <a:gd name="adj" fmla="val 866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it-IT" sz="1200" b="1" dirty="0" smtClean="0">
                <a:solidFill>
                  <a:schemeClr val="tx1"/>
                </a:solidFill>
              </a:rPr>
              <a:t>Mr. X NF-FG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084168" y="141277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30"/>
          <p:cNvCxnSpPr>
            <a:stCxn id="81" idx="2"/>
          </p:cNvCxnSpPr>
          <p:nvPr/>
        </p:nvCxnSpPr>
        <p:spPr>
          <a:xfrm rot="10800000" flipV="1">
            <a:off x="5280556" y="1484776"/>
            <a:ext cx="803612" cy="169970"/>
          </a:xfrm>
          <a:prstGeom prst="bentConnector3">
            <a:avLst>
              <a:gd name="adj1" fmla="val 7770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0"/>
            <a:endCxn id="73" idx="6"/>
          </p:cNvCxnSpPr>
          <p:nvPr/>
        </p:nvCxnSpPr>
        <p:spPr>
          <a:xfrm flipH="1">
            <a:off x="8604449" y="2428948"/>
            <a:ext cx="59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4" idx="1"/>
            <a:endCxn id="3" idx="2"/>
          </p:cNvCxnSpPr>
          <p:nvPr/>
        </p:nvCxnSpPr>
        <p:spPr>
          <a:xfrm flipH="1" flipV="1">
            <a:off x="800768" y="3406770"/>
            <a:ext cx="26819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876256" y="3106315"/>
            <a:ext cx="1512168" cy="6958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4274392" y="3596540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Traffic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906820" y="4166548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Traffic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30"/>
          <p:cNvCxnSpPr>
            <a:stCxn id="81" idx="6"/>
            <a:endCxn id="62" idx="2"/>
          </p:cNvCxnSpPr>
          <p:nvPr/>
        </p:nvCxnSpPr>
        <p:spPr>
          <a:xfrm>
            <a:off x="6228168" y="1484776"/>
            <a:ext cx="432080" cy="432048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2268997" y="3763424"/>
            <a:ext cx="502803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FTP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597669" y="4160521"/>
            <a:ext cx="838427" cy="388964"/>
          </a:xfrm>
          <a:prstGeom prst="roundRect">
            <a:avLst/>
          </a:prstGeom>
          <a:solidFill>
            <a:srgbClr val="DAE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[no bbc.com]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30" idx="2"/>
          </p:cNvCxnSpPr>
          <p:nvPr/>
        </p:nvCxnSpPr>
        <p:spPr>
          <a:xfrm>
            <a:off x="2520399" y="4152388"/>
            <a:ext cx="0" cy="403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2872857" y="3763424"/>
            <a:ext cx="402999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2" idx="1"/>
          </p:cNvCxnSpPr>
          <p:nvPr/>
        </p:nvCxnSpPr>
        <p:spPr>
          <a:xfrm rot="10800000" flipV="1">
            <a:off x="3377927" y="3968282"/>
            <a:ext cx="124474" cy="5089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1" idx="1"/>
            <a:endCxn id="2" idx="3"/>
          </p:cNvCxnSpPr>
          <p:nvPr/>
        </p:nvCxnSpPr>
        <p:spPr>
          <a:xfrm flipH="1">
            <a:off x="3707904" y="3791022"/>
            <a:ext cx="566488" cy="1772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2" idx="1"/>
            <a:endCxn id="2" idx="3"/>
          </p:cNvCxnSpPr>
          <p:nvPr/>
        </p:nvCxnSpPr>
        <p:spPr>
          <a:xfrm flipH="1" flipV="1">
            <a:off x="3707904" y="3968283"/>
            <a:ext cx="198916" cy="39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1" idx="1"/>
            <a:endCxn id="122" idx="3"/>
          </p:cNvCxnSpPr>
          <p:nvPr/>
        </p:nvCxnSpPr>
        <p:spPr>
          <a:xfrm flipH="1">
            <a:off x="4437821" y="4355003"/>
            <a:ext cx="159848" cy="6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29" idx="1"/>
            <a:endCxn id="121" idx="3"/>
          </p:cNvCxnSpPr>
          <p:nvPr/>
        </p:nvCxnSpPr>
        <p:spPr>
          <a:xfrm flipH="1" flipV="1">
            <a:off x="4805393" y="3791022"/>
            <a:ext cx="794396" cy="308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3491880" y="3124369"/>
            <a:ext cx="1236490" cy="21434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2068803" y="3333011"/>
            <a:ext cx="3919274" cy="48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21" idx="0"/>
          </p:cNvCxnSpPr>
          <p:nvPr/>
        </p:nvCxnSpPr>
        <p:spPr>
          <a:xfrm flipV="1">
            <a:off x="4539893" y="3347273"/>
            <a:ext cx="777" cy="2492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0"/>
          </p:cNvCxnSpPr>
          <p:nvPr/>
        </p:nvCxnSpPr>
        <p:spPr>
          <a:xfrm flipH="1" flipV="1">
            <a:off x="4166483" y="3338209"/>
            <a:ext cx="5838" cy="8283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35" idx="0"/>
          </p:cNvCxnSpPr>
          <p:nvPr/>
        </p:nvCxnSpPr>
        <p:spPr>
          <a:xfrm>
            <a:off x="3069843" y="3341218"/>
            <a:ext cx="4514" cy="4222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30" idx="0"/>
          </p:cNvCxnSpPr>
          <p:nvPr/>
        </p:nvCxnSpPr>
        <p:spPr>
          <a:xfrm flipV="1">
            <a:off x="2520399" y="3333011"/>
            <a:ext cx="0" cy="43041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endCxn id="131" idx="0"/>
          </p:cNvCxnSpPr>
          <p:nvPr/>
        </p:nvCxnSpPr>
        <p:spPr>
          <a:xfrm>
            <a:off x="5011235" y="3334829"/>
            <a:ext cx="5648" cy="8256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1858772" y="3979464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30"/>
          <p:cNvCxnSpPr>
            <a:stCxn id="203" idx="6"/>
          </p:cNvCxnSpPr>
          <p:nvPr/>
        </p:nvCxnSpPr>
        <p:spPr>
          <a:xfrm>
            <a:off x="2002772" y="4051464"/>
            <a:ext cx="162311" cy="43204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6101537" y="4027244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2" name="Straight Connector 211"/>
          <p:cNvCxnSpPr>
            <a:stCxn id="129" idx="1"/>
            <a:endCxn id="131" idx="3"/>
          </p:cNvCxnSpPr>
          <p:nvPr/>
        </p:nvCxnSpPr>
        <p:spPr>
          <a:xfrm flipH="1">
            <a:off x="5436096" y="4099243"/>
            <a:ext cx="163693" cy="255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101537" y="3668998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8" name="Straight Connector 30"/>
          <p:cNvCxnSpPr>
            <a:stCxn id="217" idx="2"/>
          </p:cNvCxnSpPr>
          <p:nvPr/>
        </p:nvCxnSpPr>
        <p:spPr>
          <a:xfrm rot="10800000">
            <a:off x="5634317" y="3329676"/>
            <a:ext cx="467221" cy="41132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ttangolo arrotondato 23"/>
          <p:cNvSpPr/>
          <p:nvPr/>
        </p:nvSpPr>
        <p:spPr>
          <a:xfrm>
            <a:off x="1954746" y="2996952"/>
            <a:ext cx="4218799" cy="1774583"/>
          </a:xfrm>
          <a:prstGeom prst="roundRect">
            <a:avLst>
              <a:gd name="adj" fmla="val 866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it-IT" sz="1200" b="1" dirty="0" smtClean="0">
                <a:solidFill>
                  <a:schemeClr val="tx1"/>
                </a:solidFill>
              </a:rPr>
              <a:t>User Blue NF-FG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4" name="Straight Connector 30"/>
          <p:cNvCxnSpPr>
            <a:stCxn id="217" idx="7"/>
            <a:endCxn id="61" idx="3"/>
          </p:cNvCxnSpPr>
          <p:nvPr/>
        </p:nvCxnSpPr>
        <p:spPr>
          <a:xfrm flipV="1">
            <a:off x="6224449" y="2183760"/>
            <a:ext cx="456887" cy="150632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30"/>
          <p:cNvCxnSpPr>
            <a:stCxn id="211" idx="7"/>
            <a:endCxn id="59" idx="3"/>
          </p:cNvCxnSpPr>
          <p:nvPr/>
        </p:nvCxnSpPr>
        <p:spPr>
          <a:xfrm flipV="1">
            <a:off x="6224449" y="2399784"/>
            <a:ext cx="456887" cy="1648548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30"/>
          <p:cNvCxnSpPr>
            <a:stCxn id="203" idx="2"/>
          </p:cNvCxnSpPr>
          <p:nvPr/>
        </p:nvCxnSpPr>
        <p:spPr>
          <a:xfrm rot="10800000">
            <a:off x="1400932" y="3406770"/>
            <a:ext cx="457841" cy="64469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3508845" y="1440404"/>
            <a:ext cx="1236490" cy="21434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339752" y="1654865"/>
            <a:ext cx="3528392" cy="71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/>
          <p:cNvSpPr/>
          <p:nvPr/>
        </p:nvSpPr>
        <p:spPr>
          <a:xfrm>
            <a:off x="2230213" y="4485186"/>
            <a:ext cx="1045643" cy="21434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021067" y="4483504"/>
            <a:ext cx="1560930" cy="1682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1" name="Picture 2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671564"/>
            <a:ext cx="369113" cy="617274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105785"/>
            <a:ext cx="369113" cy="619359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3381077"/>
            <a:ext cx="369113" cy="617274"/>
          </a:xfrm>
          <a:prstGeom prst="rect">
            <a:avLst/>
          </a:prstGeom>
        </p:spPr>
      </p:pic>
      <p:sp>
        <p:nvSpPr>
          <p:cNvPr id="327" name="Rounded Rectangle 326"/>
          <p:cNvSpPr/>
          <p:nvPr/>
        </p:nvSpPr>
        <p:spPr>
          <a:xfrm>
            <a:off x="4275169" y="5540756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Traffic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3907597" y="6110764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Traffic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2269774" y="5707640"/>
            <a:ext cx="502803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FTP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4591598" y="6110764"/>
            <a:ext cx="838427" cy="388964"/>
          </a:xfrm>
          <a:prstGeom prst="roundRect">
            <a:avLst/>
          </a:prstGeom>
          <a:solidFill>
            <a:srgbClr val="DAE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[no cnn.com]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1" name="Straight Connector 330"/>
          <p:cNvCxnSpPr>
            <a:stCxn id="329" idx="2"/>
          </p:cNvCxnSpPr>
          <p:nvPr/>
        </p:nvCxnSpPr>
        <p:spPr>
          <a:xfrm>
            <a:off x="2521176" y="6096604"/>
            <a:ext cx="0" cy="403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27" idx="1"/>
            <a:endCxn id="156" idx="3"/>
          </p:cNvCxnSpPr>
          <p:nvPr/>
        </p:nvCxnSpPr>
        <p:spPr>
          <a:xfrm flipH="1">
            <a:off x="3707936" y="5735238"/>
            <a:ext cx="567233" cy="192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28" idx="1"/>
            <a:endCxn id="156" idx="3"/>
          </p:cNvCxnSpPr>
          <p:nvPr/>
        </p:nvCxnSpPr>
        <p:spPr>
          <a:xfrm flipH="1" flipV="1">
            <a:off x="3707936" y="5927517"/>
            <a:ext cx="199661" cy="377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30" idx="1"/>
            <a:endCxn id="328" idx="3"/>
          </p:cNvCxnSpPr>
          <p:nvPr/>
        </p:nvCxnSpPr>
        <p:spPr>
          <a:xfrm flipH="1">
            <a:off x="4438598" y="6305246"/>
            <a:ext cx="153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149" idx="1"/>
            <a:endCxn id="327" idx="3"/>
          </p:cNvCxnSpPr>
          <p:nvPr/>
        </p:nvCxnSpPr>
        <p:spPr>
          <a:xfrm flipH="1" flipV="1">
            <a:off x="4806170" y="5735238"/>
            <a:ext cx="787130" cy="314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ounded Rectangle 337"/>
          <p:cNvSpPr/>
          <p:nvPr/>
        </p:nvSpPr>
        <p:spPr>
          <a:xfrm>
            <a:off x="3492657" y="5068585"/>
            <a:ext cx="1236490" cy="21434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2069580" y="5277227"/>
            <a:ext cx="3919274" cy="48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327" idx="0"/>
          </p:cNvCxnSpPr>
          <p:nvPr/>
        </p:nvCxnSpPr>
        <p:spPr>
          <a:xfrm flipH="1" flipV="1">
            <a:off x="4537339" y="5287208"/>
            <a:ext cx="3331" cy="25354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28" idx="0"/>
          </p:cNvCxnSpPr>
          <p:nvPr/>
        </p:nvCxnSpPr>
        <p:spPr>
          <a:xfrm flipV="1">
            <a:off x="4173098" y="5307880"/>
            <a:ext cx="14099" cy="8028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29" idx="0"/>
          </p:cNvCxnSpPr>
          <p:nvPr/>
        </p:nvCxnSpPr>
        <p:spPr>
          <a:xfrm flipV="1">
            <a:off x="2521176" y="5277227"/>
            <a:ext cx="0" cy="43041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endCxn id="330" idx="0"/>
          </p:cNvCxnSpPr>
          <p:nvPr/>
        </p:nvCxnSpPr>
        <p:spPr>
          <a:xfrm>
            <a:off x="5005164" y="5288360"/>
            <a:ext cx="5648" cy="8224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>
            <a:off x="1859549" y="592368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6" name="Straight Connector 30"/>
          <p:cNvCxnSpPr>
            <a:stCxn id="345" idx="6"/>
          </p:cNvCxnSpPr>
          <p:nvPr/>
        </p:nvCxnSpPr>
        <p:spPr>
          <a:xfrm>
            <a:off x="2003549" y="5995680"/>
            <a:ext cx="162311" cy="43204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Oval 346"/>
          <p:cNvSpPr/>
          <p:nvPr/>
        </p:nvSpPr>
        <p:spPr>
          <a:xfrm>
            <a:off x="6102314" y="597146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8" name="Straight Connector 347"/>
          <p:cNvCxnSpPr>
            <a:stCxn id="347" idx="2"/>
            <a:endCxn id="149" idx="3"/>
          </p:cNvCxnSpPr>
          <p:nvPr/>
        </p:nvCxnSpPr>
        <p:spPr>
          <a:xfrm flipH="1">
            <a:off x="5933663" y="6043460"/>
            <a:ext cx="168651" cy="5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Oval 348"/>
          <p:cNvSpPr/>
          <p:nvPr/>
        </p:nvSpPr>
        <p:spPr>
          <a:xfrm>
            <a:off x="6102314" y="5613214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0" name="Straight Connector 30"/>
          <p:cNvCxnSpPr>
            <a:stCxn id="349" idx="2"/>
          </p:cNvCxnSpPr>
          <p:nvPr/>
        </p:nvCxnSpPr>
        <p:spPr>
          <a:xfrm rot="10800000">
            <a:off x="5870838" y="5287208"/>
            <a:ext cx="231476" cy="3980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ttangolo arrotondato 23"/>
          <p:cNvSpPr/>
          <p:nvPr/>
        </p:nvSpPr>
        <p:spPr>
          <a:xfrm>
            <a:off x="1955523" y="4941168"/>
            <a:ext cx="4218799" cy="1774583"/>
          </a:xfrm>
          <a:prstGeom prst="roundRect">
            <a:avLst>
              <a:gd name="adj" fmla="val 866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it-IT" sz="1200" b="1" dirty="0" smtClean="0">
                <a:solidFill>
                  <a:schemeClr val="tx1"/>
                </a:solidFill>
              </a:rPr>
              <a:t>User </a:t>
            </a:r>
            <a:r>
              <a:rPr lang="it-IT" sz="1200" b="1" dirty="0" err="1" smtClean="0">
                <a:solidFill>
                  <a:schemeClr val="tx1"/>
                </a:solidFill>
              </a:rPr>
              <a:t>Red</a:t>
            </a:r>
            <a:r>
              <a:rPr lang="it-IT" sz="1200" b="1" dirty="0" smtClean="0">
                <a:solidFill>
                  <a:schemeClr val="tx1"/>
                </a:solidFill>
              </a:rPr>
              <a:t> NF-FG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2230990" y="6429402"/>
            <a:ext cx="1045643" cy="21434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3" name="Straight Connector 352"/>
          <p:cNvCxnSpPr/>
          <p:nvPr/>
        </p:nvCxnSpPr>
        <p:spPr>
          <a:xfrm>
            <a:off x="2021844" y="6427720"/>
            <a:ext cx="1470813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 rot="20753251">
            <a:off x="3697073" y="3659069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 web</a:t>
            </a:r>
            <a:endParaRPr lang="en-US" sz="800" dirty="0"/>
          </a:p>
        </p:txBody>
      </p:sp>
      <p:sp>
        <p:nvSpPr>
          <p:cNvPr id="357" name="Rectangle 356"/>
          <p:cNvSpPr/>
          <p:nvPr/>
        </p:nvSpPr>
        <p:spPr>
          <a:xfrm rot="3496196">
            <a:off x="3567272" y="4192147"/>
            <a:ext cx="373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smtClean="0"/>
              <a:t>web</a:t>
            </a:r>
            <a:endParaRPr lang="en-US" sz="800" dirty="0"/>
          </a:p>
        </p:txBody>
      </p:sp>
      <p:sp>
        <p:nvSpPr>
          <p:cNvPr id="358" name="Rectangle 357"/>
          <p:cNvSpPr/>
          <p:nvPr/>
        </p:nvSpPr>
        <p:spPr>
          <a:xfrm rot="20753251">
            <a:off x="3714809" y="5603285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 web</a:t>
            </a:r>
            <a:endParaRPr lang="en-US" sz="800" dirty="0"/>
          </a:p>
        </p:txBody>
      </p:sp>
      <p:sp>
        <p:nvSpPr>
          <p:cNvPr id="359" name="Rectangle 358"/>
          <p:cNvSpPr/>
          <p:nvPr/>
        </p:nvSpPr>
        <p:spPr>
          <a:xfrm rot="3496196">
            <a:off x="3585008" y="6123159"/>
            <a:ext cx="373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smtClean="0"/>
              <a:t>web</a:t>
            </a:r>
            <a:endParaRPr lang="en-US" sz="800" dirty="0"/>
          </a:p>
        </p:txBody>
      </p:sp>
      <p:sp>
        <p:nvSpPr>
          <p:cNvPr id="361" name="Oval 360"/>
          <p:cNvSpPr/>
          <p:nvPr/>
        </p:nvSpPr>
        <p:spPr>
          <a:xfrm>
            <a:off x="6660248" y="249289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6660248" y="270892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3" name="Straight Connector 30"/>
          <p:cNvCxnSpPr>
            <a:stCxn id="361" idx="6"/>
          </p:cNvCxnSpPr>
          <p:nvPr/>
        </p:nvCxnSpPr>
        <p:spPr>
          <a:xfrm>
            <a:off x="6804248" y="2564896"/>
            <a:ext cx="205503" cy="54141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0"/>
          <p:cNvCxnSpPr>
            <a:stCxn id="362" idx="6"/>
          </p:cNvCxnSpPr>
          <p:nvPr/>
        </p:nvCxnSpPr>
        <p:spPr>
          <a:xfrm>
            <a:off x="6804248" y="2780920"/>
            <a:ext cx="126064" cy="34344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0"/>
          <p:cNvCxnSpPr>
            <a:stCxn id="349" idx="7"/>
            <a:endCxn id="361" idx="3"/>
          </p:cNvCxnSpPr>
          <p:nvPr/>
        </p:nvCxnSpPr>
        <p:spPr>
          <a:xfrm flipV="1">
            <a:off x="6225226" y="2615808"/>
            <a:ext cx="456110" cy="301849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0"/>
          <p:cNvCxnSpPr>
            <a:stCxn id="347" idx="6"/>
            <a:endCxn id="362" idx="3"/>
          </p:cNvCxnSpPr>
          <p:nvPr/>
        </p:nvCxnSpPr>
        <p:spPr>
          <a:xfrm flipV="1">
            <a:off x="6246314" y="2831832"/>
            <a:ext cx="435022" cy="3211628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0"/>
          <p:cNvCxnSpPr>
            <a:stCxn id="345" idx="2"/>
          </p:cNvCxnSpPr>
          <p:nvPr/>
        </p:nvCxnSpPr>
        <p:spPr>
          <a:xfrm rot="10800000">
            <a:off x="1237239" y="3471906"/>
            <a:ext cx="622311" cy="25237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olded Corner 382"/>
          <p:cNvSpPr/>
          <p:nvPr/>
        </p:nvSpPr>
        <p:spPr>
          <a:xfrm>
            <a:off x="179512" y="1438392"/>
            <a:ext cx="1100388" cy="1054504"/>
          </a:xfrm>
          <a:prstGeom prst="foldedCorner">
            <a:avLst>
              <a:gd name="adj" fmla="val 13651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it-IT" sz="800" dirty="0" err="1" smtClean="0">
                <a:solidFill>
                  <a:schemeClr val="tx1"/>
                </a:solidFill>
              </a:rPr>
              <a:t>Infrastructure</a:t>
            </a:r>
            <a:r>
              <a:rPr lang="it-IT" sz="800" dirty="0" smtClean="0">
                <a:solidFill>
                  <a:schemeClr val="tx1"/>
                </a:solidFill>
              </a:rPr>
              <a:t> </a:t>
            </a:r>
            <a:r>
              <a:rPr lang="it-IT" sz="800" dirty="0" err="1" smtClean="0">
                <a:solidFill>
                  <a:schemeClr val="tx1"/>
                </a:solidFill>
              </a:rPr>
              <a:t>switch</a:t>
            </a:r>
            <a:endParaRPr lang="it-IT" sz="800" dirty="0" smtClean="0">
              <a:solidFill>
                <a:schemeClr val="tx1"/>
              </a:solidFill>
            </a:endParaRPr>
          </a:p>
          <a:p>
            <a:r>
              <a:rPr lang="it-IT" sz="800" dirty="0" err="1" smtClean="0">
                <a:solidFill>
                  <a:schemeClr val="tx1"/>
                </a:solidFill>
              </a:rPr>
              <a:t>Forwarding</a:t>
            </a:r>
            <a:r>
              <a:rPr lang="it-IT" sz="800" dirty="0" smtClean="0">
                <a:solidFill>
                  <a:schemeClr val="tx1"/>
                </a:solidFill>
              </a:rPr>
              <a:t> </a:t>
            </a:r>
            <a:r>
              <a:rPr lang="it-IT" sz="800" dirty="0" err="1" smtClean="0">
                <a:solidFill>
                  <a:schemeClr val="tx1"/>
                </a:solidFill>
              </a:rPr>
              <a:t>rules</a:t>
            </a:r>
            <a:r>
              <a:rPr lang="it-IT" sz="800" dirty="0" smtClean="0">
                <a:solidFill>
                  <a:schemeClr val="tx1"/>
                </a:solidFill>
              </a:rPr>
              <a:t>:</a:t>
            </a:r>
          </a:p>
          <a:p>
            <a:endParaRPr lang="it-IT" sz="800" dirty="0">
              <a:solidFill>
                <a:schemeClr val="tx1"/>
              </a:solidFill>
            </a:endParaRPr>
          </a:p>
          <a:p>
            <a:r>
              <a:rPr lang="it-IT" sz="800" dirty="0" smtClean="0">
                <a:solidFill>
                  <a:schemeClr val="tx1"/>
                </a:solidFill>
              </a:rPr>
              <a:t>MAC blue </a:t>
            </a:r>
            <a:r>
              <a:rPr lang="it-IT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it-IT" sz="800" dirty="0" smtClean="0">
                <a:solidFill>
                  <a:schemeClr val="tx1"/>
                </a:solidFill>
              </a:rPr>
              <a:t> </a:t>
            </a:r>
            <a:r>
              <a:rPr lang="it-IT" sz="800" dirty="0" err="1" smtClean="0">
                <a:solidFill>
                  <a:schemeClr val="tx1"/>
                </a:solidFill>
              </a:rPr>
              <a:t>port</a:t>
            </a:r>
            <a:r>
              <a:rPr lang="it-IT" sz="800" dirty="0" smtClean="0">
                <a:solidFill>
                  <a:schemeClr val="tx1"/>
                </a:solidFill>
              </a:rPr>
              <a:t> blue</a:t>
            </a:r>
          </a:p>
          <a:p>
            <a:r>
              <a:rPr lang="it-IT" sz="800" dirty="0" smtClean="0">
                <a:solidFill>
                  <a:schemeClr val="tx1"/>
                </a:solidFill>
              </a:rPr>
              <a:t>MAC </a:t>
            </a:r>
            <a:r>
              <a:rPr lang="it-IT" sz="800" dirty="0" err="1" smtClean="0">
                <a:solidFill>
                  <a:schemeClr val="tx1"/>
                </a:solidFill>
              </a:rPr>
              <a:t>red</a:t>
            </a:r>
            <a:r>
              <a:rPr lang="it-IT" sz="800" dirty="0" smtClean="0">
                <a:solidFill>
                  <a:schemeClr val="tx1"/>
                </a:solidFill>
              </a:rPr>
              <a:t> </a:t>
            </a:r>
            <a:r>
              <a:rPr lang="it-IT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sz="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port</a:t>
            </a:r>
            <a:r>
              <a:rPr lang="it-IT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it-IT" sz="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red</a:t>
            </a:r>
            <a:endParaRPr lang="it-IT" sz="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it-IT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Default  </a:t>
            </a:r>
            <a:r>
              <a:rPr lang="it-IT" sz="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port</a:t>
            </a:r>
            <a:r>
              <a:rPr lang="it-IT" sz="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it-IT" sz="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black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89" name="Straight Connector 30"/>
          <p:cNvCxnSpPr>
            <a:endCxn id="8" idx="2"/>
          </p:cNvCxnSpPr>
          <p:nvPr/>
        </p:nvCxnSpPr>
        <p:spPr>
          <a:xfrm rot="5400000" flipH="1" flipV="1">
            <a:off x="1081975" y="2534582"/>
            <a:ext cx="1180765" cy="4094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4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64" y="3288448"/>
            <a:ext cx="553815" cy="23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3" name="Straight Connector 392"/>
          <p:cNvCxnSpPr>
            <a:endCxn id="104" idx="0"/>
          </p:cNvCxnSpPr>
          <p:nvPr/>
        </p:nvCxnSpPr>
        <p:spPr>
          <a:xfrm>
            <a:off x="1068964" y="2492896"/>
            <a:ext cx="276908" cy="7955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5599789" y="3904761"/>
            <a:ext cx="340363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380312" y="2247948"/>
            <a:ext cx="418698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866702" y="2234377"/>
            <a:ext cx="418698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>
            <a:stCxn id="211" idx="2"/>
            <a:endCxn id="129" idx="3"/>
          </p:cNvCxnSpPr>
          <p:nvPr/>
        </p:nvCxnSpPr>
        <p:spPr>
          <a:xfrm flipH="1" flipV="1">
            <a:off x="5940152" y="4099243"/>
            <a:ext cx="16138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29" idx="0"/>
          </p:cNvCxnSpPr>
          <p:nvPr/>
        </p:nvCxnSpPr>
        <p:spPr>
          <a:xfrm>
            <a:off x="5763482" y="3337882"/>
            <a:ext cx="6489" cy="5668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5593300" y="5854848"/>
            <a:ext cx="340363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>
            <a:stCxn id="149" idx="1"/>
            <a:endCxn id="330" idx="3"/>
          </p:cNvCxnSpPr>
          <p:nvPr/>
        </p:nvCxnSpPr>
        <p:spPr>
          <a:xfrm flipH="1">
            <a:off x="5430025" y="6049330"/>
            <a:ext cx="163275" cy="255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49" idx="0"/>
          </p:cNvCxnSpPr>
          <p:nvPr/>
        </p:nvCxnSpPr>
        <p:spPr>
          <a:xfrm>
            <a:off x="5756575" y="5287208"/>
            <a:ext cx="6907" cy="5676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33" idx="2"/>
          </p:cNvCxnSpPr>
          <p:nvPr/>
        </p:nvCxnSpPr>
        <p:spPr>
          <a:xfrm flipH="1" flipV="1">
            <a:off x="7589661" y="2636912"/>
            <a:ext cx="6548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endCxn id="134" idx="2"/>
          </p:cNvCxnSpPr>
          <p:nvPr/>
        </p:nvCxnSpPr>
        <p:spPr>
          <a:xfrm flipH="1" flipV="1">
            <a:off x="8076051" y="2623341"/>
            <a:ext cx="103" cy="489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3502401" y="3852324"/>
            <a:ext cx="205503" cy="231918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46" name="Straight Connector 145"/>
          <p:cNvCxnSpPr>
            <a:stCxn id="135" idx="2"/>
          </p:cNvCxnSpPr>
          <p:nvPr/>
        </p:nvCxnSpPr>
        <p:spPr>
          <a:xfrm>
            <a:off x="3074357" y="4152388"/>
            <a:ext cx="475" cy="331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2872889" y="5722658"/>
            <a:ext cx="402999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35"/>
          <p:cNvCxnSpPr>
            <a:stCxn id="156" idx="1"/>
          </p:cNvCxnSpPr>
          <p:nvPr/>
        </p:nvCxnSpPr>
        <p:spPr>
          <a:xfrm rot="10800000" flipV="1">
            <a:off x="3383933" y="5927517"/>
            <a:ext cx="118501" cy="4882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52" idx="0"/>
          </p:cNvCxnSpPr>
          <p:nvPr/>
        </p:nvCxnSpPr>
        <p:spPr>
          <a:xfrm>
            <a:off x="3069875" y="5300452"/>
            <a:ext cx="4514" cy="4222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iamond 155"/>
          <p:cNvSpPr/>
          <p:nvPr/>
        </p:nvSpPr>
        <p:spPr>
          <a:xfrm>
            <a:off x="3502433" y="5811558"/>
            <a:ext cx="205503" cy="231918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>
            <a:stCxn id="152" idx="2"/>
          </p:cNvCxnSpPr>
          <p:nvPr/>
        </p:nvCxnSpPr>
        <p:spPr>
          <a:xfrm>
            <a:off x="3074389" y="6111622"/>
            <a:ext cx="475" cy="331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7641532" y="4415464"/>
            <a:ext cx="838427" cy="388964"/>
          </a:xfrm>
          <a:prstGeom prst="roundRect">
            <a:avLst/>
          </a:prstGeom>
          <a:solidFill>
            <a:srgbClr val="DAE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DPDK </a:t>
            </a:r>
            <a:r>
              <a:rPr lang="it-IT" sz="1000" dirty="0" err="1" smtClean="0">
                <a:solidFill>
                  <a:schemeClr val="tx1"/>
                </a:solidFill>
              </a:rPr>
              <a:t>process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7811883" y="4941168"/>
            <a:ext cx="531001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659483" y="5068585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7641399" y="5632324"/>
            <a:ext cx="838560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Automatically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deployed</a:t>
            </a:r>
            <a:r>
              <a:rPr lang="it-IT" sz="1000" dirty="0" smtClean="0">
                <a:solidFill>
                  <a:schemeClr val="tx1"/>
                </a:solidFill>
              </a:rPr>
              <a:t> VNF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79449" y="3998351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u="sng" dirty="0" smtClean="0"/>
              <a:t>Legend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527428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ttangolo arrotondato 23"/>
          <p:cNvSpPr/>
          <p:nvPr/>
        </p:nvSpPr>
        <p:spPr>
          <a:xfrm>
            <a:off x="1512753" y="4678753"/>
            <a:ext cx="4218799" cy="1774583"/>
          </a:xfrm>
          <a:prstGeom prst="roundRect">
            <a:avLst>
              <a:gd name="adj" fmla="val 866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User Red 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1043608" y="836712"/>
            <a:ext cx="7917600" cy="57606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1" name="Rettangolo arrotondato 23"/>
          <p:cNvSpPr/>
          <p:nvPr/>
        </p:nvSpPr>
        <p:spPr>
          <a:xfrm>
            <a:off x="3851920" y="1608661"/>
            <a:ext cx="1728192" cy="792088"/>
          </a:xfrm>
          <a:prstGeom prst="roundRect">
            <a:avLst>
              <a:gd name="adj" fmla="val 10580"/>
            </a:avLst>
          </a:prstGeom>
          <a:solidFill>
            <a:srgbClr val="FFFFCC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34297" y="186636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1316" y="1695885"/>
            <a:ext cx="812454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Web captive </a:t>
            </a:r>
            <a:r>
              <a:rPr lang="it-IT" sz="1000" dirty="0" err="1" smtClean="0">
                <a:solidFill>
                  <a:schemeClr val="tx1"/>
                </a:solidFill>
              </a:rPr>
              <a:t>portal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831156" y="2044928"/>
            <a:ext cx="0" cy="278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522528" y="2040709"/>
            <a:ext cx="1" cy="26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86377" y="2040829"/>
            <a:ext cx="1166" cy="276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847410" y="2128619"/>
            <a:ext cx="648072" cy="40204"/>
          </a:xfrm>
          <a:prstGeom prst="bentConnector3">
            <a:avLst>
              <a:gd name="adj1" fmla="val 25812"/>
            </a:avLst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  <a:endCxn id="4" idx="1"/>
          </p:cNvCxnSpPr>
          <p:nvPr/>
        </p:nvCxnSpPr>
        <p:spPr>
          <a:xfrm>
            <a:off x="1578297" y="1938363"/>
            <a:ext cx="519539" cy="463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0"/>
          </p:cNvCxnSpPr>
          <p:nvPr/>
        </p:nvCxnSpPr>
        <p:spPr>
          <a:xfrm flipH="1" flipV="1">
            <a:off x="2831156" y="1444200"/>
            <a:ext cx="0" cy="2557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0"/>
          </p:cNvCxnSpPr>
          <p:nvPr/>
        </p:nvCxnSpPr>
        <p:spPr>
          <a:xfrm flipV="1">
            <a:off x="3522529" y="1323563"/>
            <a:ext cx="0" cy="3722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0"/>
          </p:cNvCxnSpPr>
          <p:nvPr/>
        </p:nvCxnSpPr>
        <p:spPr>
          <a:xfrm flipH="1" flipV="1">
            <a:off x="4279666" y="1323563"/>
            <a:ext cx="0" cy="3723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0"/>
          </p:cNvCxnSpPr>
          <p:nvPr/>
        </p:nvCxnSpPr>
        <p:spPr>
          <a:xfrm flipH="1" flipV="1">
            <a:off x="5191546" y="1444200"/>
            <a:ext cx="1" cy="25168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8741520" y="3330704"/>
            <a:ext cx="448200" cy="35676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6217478" y="3861048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217478" y="3146808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217478" y="2930784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60448" y="344160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ettangolo arrotondato 23"/>
          <p:cNvSpPr/>
          <p:nvPr/>
        </p:nvSpPr>
        <p:spPr>
          <a:xfrm>
            <a:off x="6286334" y="2348880"/>
            <a:ext cx="2246106" cy="2160240"/>
          </a:xfrm>
          <a:prstGeom prst="roundRect">
            <a:avLst>
              <a:gd name="adj" fmla="val 10580"/>
            </a:avLst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r>
              <a:rPr lang="it-IT" sz="1200" b="1" dirty="0" smtClean="0">
                <a:solidFill>
                  <a:schemeClr val="tx1"/>
                </a:solidFill>
              </a:rPr>
              <a:t>Service provider 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641398" y="1268776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2" name="Straight Connector 30"/>
          <p:cNvCxnSpPr>
            <a:stCxn id="81" idx="2"/>
          </p:cNvCxnSpPr>
          <p:nvPr/>
        </p:nvCxnSpPr>
        <p:spPr>
          <a:xfrm rot="10800000" flipV="1">
            <a:off x="4788024" y="1340776"/>
            <a:ext cx="853374" cy="720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3526221" y="3277135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Traffic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193126" y="3896283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Traffic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30"/>
          <p:cNvCxnSpPr>
            <a:stCxn id="81" idx="6"/>
            <a:endCxn id="62" idx="1"/>
          </p:cNvCxnSpPr>
          <p:nvPr/>
        </p:nvCxnSpPr>
        <p:spPr>
          <a:xfrm>
            <a:off x="5785398" y="1340776"/>
            <a:ext cx="453168" cy="16110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1896982" y="3573017"/>
            <a:ext cx="402999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21" idx="1"/>
          </p:cNvCxnSpPr>
          <p:nvPr/>
        </p:nvCxnSpPr>
        <p:spPr>
          <a:xfrm rot="10800000" flipV="1">
            <a:off x="2473047" y="3471616"/>
            <a:ext cx="1053174" cy="815217"/>
          </a:xfrm>
          <a:prstGeom prst="bentConnector3">
            <a:avLst>
              <a:gd name="adj1" fmla="val 996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1" idx="1"/>
            <a:endCxn id="122" idx="3"/>
          </p:cNvCxnSpPr>
          <p:nvPr/>
        </p:nvCxnSpPr>
        <p:spPr>
          <a:xfrm flipH="1">
            <a:off x="3724127" y="4089714"/>
            <a:ext cx="199801" cy="1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29" idx="1"/>
            <a:endCxn id="121" idx="3"/>
          </p:cNvCxnSpPr>
          <p:nvPr/>
        </p:nvCxnSpPr>
        <p:spPr>
          <a:xfrm flipH="1" flipV="1">
            <a:off x="4057222" y="3471617"/>
            <a:ext cx="1027789" cy="403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21" idx="0"/>
          </p:cNvCxnSpPr>
          <p:nvPr/>
        </p:nvCxnSpPr>
        <p:spPr>
          <a:xfrm flipV="1">
            <a:off x="3791722" y="3027868"/>
            <a:ext cx="777" cy="2492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0"/>
          </p:cNvCxnSpPr>
          <p:nvPr/>
        </p:nvCxnSpPr>
        <p:spPr>
          <a:xfrm flipH="1" flipV="1">
            <a:off x="3452789" y="3067944"/>
            <a:ext cx="5838" cy="8283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35" idx="0"/>
          </p:cNvCxnSpPr>
          <p:nvPr/>
        </p:nvCxnSpPr>
        <p:spPr>
          <a:xfrm>
            <a:off x="2093968" y="3150811"/>
            <a:ext cx="4514" cy="4222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337494" y="3107364"/>
            <a:ext cx="5648" cy="8256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1416002" y="3645024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30"/>
          <p:cNvCxnSpPr>
            <a:stCxn id="203" idx="6"/>
          </p:cNvCxnSpPr>
          <p:nvPr/>
        </p:nvCxnSpPr>
        <p:spPr>
          <a:xfrm>
            <a:off x="1560002" y="3717024"/>
            <a:ext cx="203686" cy="5760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5658767" y="3861064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2" name="Straight Connector 211"/>
          <p:cNvCxnSpPr>
            <a:stCxn id="129" idx="1"/>
            <a:endCxn id="131" idx="3"/>
          </p:cNvCxnSpPr>
          <p:nvPr/>
        </p:nvCxnSpPr>
        <p:spPr>
          <a:xfrm flipH="1">
            <a:off x="4762355" y="3874741"/>
            <a:ext cx="322656" cy="214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5658767" y="3478591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8" name="Straight Connector 30"/>
          <p:cNvCxnSpPr>
            <a:stCxn id="217" idx="2"/>
            <a:endCxn id="171" idx="3"/>
          </p:cNvCxnSpPr>
          <p:nvPr/>
        </p:nvCxnSpPr>
        <p:spPr>
          <a:xfrm rot="10800000">
            <a:off x="5497383" y="3033541"/>
            <a:ext cx="161385" cy="51705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ttangolo arrotondato 23"/>
          <p:cNvSpPr/>
          <p:nvPr/>
        </p:nvSpPr>
        <p:spPr>
          <a:xfrm>
            <a:off x="1511976" y="2806545"/>
            <a:ext cx="4218799" cy="1774583"/>
          </a:xfrm>
          <a:prstGeom prst="roundRect">
            <a:avLst>
              <a:gd name="adj" fmla="val 866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User Blue 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4" name="Straight Connector 30"/>
          <p:cNvCxnSpPr>
            <a:stCxn id="217" idx="6"/>
            <a:endCxn id="61" idx="2"/>
          </p:cNvCxnSpPr>
          <p:nvPr/>
        </p:nvCxnSpPr>
        <p:spPr>
          <a:xfrm flipV="1">
            <a:off x="5802767" y="3218808"/>
            <a:ext cx="414711" cy="3317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30"/>
          <p:cNvCxnSpPr>
            <a:stCxn id="211" idx="6"/>
            <a:endCxn id="59" idx="2"/>
          </p:cNvCxnSpPr>
          <p:nvPr/>
        </p:nvCxnSpPr>
        <p:spPr>
          <a:xfrm flipV="1">
            <a:off x="5802767" y="3933048"/>
            <a:ext cx="414711" cy="1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1968990" y="1229858"/>
            <a:ext cx="3384376" cy="226938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</a:t>
            </a:r>
            <a:r>
              <a:rPr lang="it-IT" sz="1000" dirty="0" err="1" smtClean="0">
                <a:solidFill>
                  <a:schemeClr val="tx1"/>
                </a:solidFill>
              </a:rPr>
              <a:t>control</a:t>
            </a:r>
            <a:r>
              <a:rPr lang="it-IT" sz="1000" dirty="0" smtClean="0">
                <a:solidFill>
                  <a:schemeClr val="tx1"/>
                </a:solidFill>
              </a:rPr>
              <a:t> and management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1608951" y="4294779"/>
            <a:ext cx="1440160" cy="20649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81" name="Picture 2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052254"/>
            <a:ext cx="144017" cy="240842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789040"/>
            <a:ext cx="144017" cy="241656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789040"/>
            <a:ext cx="144017" cy="240842"/>
          </a:xfrm>
          <a:prstGeom prst="rect">
            <a:avLst/>
          </a:prstGeom>
        </p:spPr>
      </p:pic>
      <p:sp>
        <p:nvSpPr>
          <p:cNvPr id="327" name="Rounded Rectangle 326"/>
          <p:cNvSpPr/>
          <p:nvPr/>
        </p:nvSpPr>
        <p:spPr>
          <a:xfrm>
            <a:off x="3598229" y="5278341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Traffic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3193126" y="5848349"/>
            <a:ext cx="531001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Traffic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3923928" y="5848349"/>
            <a:ext cx="838427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5" name="Straight Connector 334"/>
          <p:cNvCxnSpPr>
            <a:stCxn id="328" idx="1"/>
          </p:cNvCxnSpPr>
          <p:nvPr/>
        </p:nvCxnSpPr>
        <p:spPr>
          <a:xfrm flipH="1" flipV="1">
            <a:off x="2559128" y="6021288"/>
            <a:ext cx="6339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30" idx="1"/>
            <a:endCxn id="328" idx="3"/>
          </p:cNvCxnSpPr>
          <p:nvPr/>
        </p:nvCxnSpPr>
        <p:spPr>
          <a:xfrm flipH="1">
            <a:off x="3724127" y="6042831"/>
            <a:ext cx="199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149" idx="1"/>
            <a:endCxn id="327" idx="3"/>
          </p:cNvCxnSpPr>
          <p:nvPr/>
        </p:nvCxnSpPr>
        <p:spPr>
          <a:xfrm flipH="1" flipV="1">
            <a:off x="4129230" y="5472823"/>
            <a:ext cx="1021300" cy="314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327" idx="0"/>
          </p:cNvCxnSpPr>
          <p:nvPr/>
        </p:nvCxnSpPr>
        <p:spPr>
          <a:xfrm flipH="1" flipV="1">
            <a:off x="3860399" y="5024793"/>
            <a:ext cx="3331" cy="25354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28" idx="0"/>
          </p:cNvCxnSpPr>
          <p:nvPr/>
        </p:nvCxnSpPr>
        <p:spPr>
          <a:xfrm flipH="1" flipV="1">
            <a:off x="3452789" y="5005327"/>
            <a:ext cx="5838" cy="8430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endCxn id="330" idx="0"/>
          </p:cNvCxnSpPr>
          <p:nvPr/>
        </p:nvCxnSpPr>
        <p:spPr>
          <a:xfrm>
            <a:off x="4337494" y="5025945"/>
            <a:ext cx="5648" cy="8224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>
            <a:off x="1416779" y="5661265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6" name="Straight Connector 30"/>
          <p:cNvCxnSpPr>
            <a:stCxn id="345" idx="6"/>
          </p:cNvCxnSpPr>
          <p:nvPr/>
        </p:nvCxnSpPr>
        <p:spPr>
          <a:xfrm>
            <a:off x="1560779" y="5733265"/>
            <a:ext cx="162311" cy="43204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Oval 346"/>
          <p:cNvSpPr/>
          <p:nvPr/>
        </p:nvSpPr>
        <p:spPr>
          <a:xfrm>
            <a:off x="5659544" y="5709045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8" name="Straight Connector 347"/>
          <p:cNvCxnSpPr>
            <a:stCxn id="347" idx="2"/>
            <a:endCxn id="149" idx="3"/>
          </p:cNvCxnSpPr>
          <p:nvPr/>
        </p:nvCxnSpPr>
        <p:spPr>
          <a:xfrm flipH="1">
            <a:off x="5490893" y="5781045"/>
            <a:ext cx="168651" cy="5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Oval 348"/>
          <p:cNvSpPr/>
          <p:nvPr/>
        </p:nvSpPr>
        <p:spPr>
          <a:xfrm>
            <a:off x="5659544" y="5350799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0" name="Straight Connector 30"/>
          <p:cNvCxnSpPr>
            <a:stCxn id="349" idx="2"/>
          </p:cNvCxnSpPr>
          <p:nvPr/>
        </p:nvCxnSpPr>
        <p:spPr>
          <a:xfrm rot="10800000">
            <a:off x="5428068" y="5024793"/>
            <a:ext cx="231476" cy="3980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ounded Rectangle 351"/>
          <p:cNvSpPr/>
          <p:nvPr/>
        </p:nvSpPr>
        <p:spPr>
          <a:xfrm>
            <a:off x="1608950" y="6166987"/>
            <a:ext cx="1440160" cy="20649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(OVS)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631064" y="3284984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 web</a:t>
            </a:r>
            <a:endParaRPr lang="en-US" sz="800" dirty="0"/>
          </a:p>
        </p:txBody>
      </p:sp>
      <p:sp>
        <p:nvSpPr>
          <p:cNvPr id="357" name="Rectangle 356"/>
          <p:cNvSpPr/>
          <p:nvPr/>
        </p:nvSpPr>
        <p:spPr>
          <a:xfrm>
            <a:off x="2617284" y="3861048"/>
            <a:ext cx="373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smtClean="0"/>
              <a:t>web</a:t>
            </a:r>
            <a:endParaRPr lang="en-US" sz="800" dirty="0"/>
          </a:p>
        </p:txBody>
      </p:sp>
      <p:sp>
        <p:nvSpPr>
          <p:cNvPr id="358" name="Rectangle 357"/>
          <p:cNvSpPr/>
          <p:nvPr/>
        </p:nvSpPr>
        <p:spPr>
          <a:xfrm>
            <a:off x="2617029" y="5301208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 web</a:t>
            </a:r>
            <a:endParaRPr lang="en-US" sz="800" dirty="0"/>
          </a:p>
        </p:txBody>
      </p:sp>
      <p:sp>
        <p:nvSpPr>
          <p:cNvPr id="361" name="Oval 360"/>
          <p:cNvSpPr/>
          <p:nvPr/>
        </p:nvSpPr>
        <p:spPr>
          <a:xfrm>
            <a:off x="6228184" y="3356992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6228184" y="414908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5" name="Straight Connector 30"/>
          <p:cNvCxnSpPr>
            <a:endCxn id="414" idx="2"/>
          </p:cNvCxnSpPr>
          <p:nvPr/>
        </p:nvCxnSpPr>
        <p:spPr>
          <a:xfrm rot="16200000" flipV="1">
            <a:off x="8175320" y="3215896"/>
            <a:ext cx="354200" cy="2160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0"/>
          <p:cNvCxnSpPr>
            <a:stCxn id="349" idx="7"/>
            <a:endCxn id="361" idx="3"/>
          </p:cNvCxnSpPr>
          <p:nvPr/>
        </p:nvCxnSpPr>
        <p:spPr>
          <a:xfrm flipV="1">
            <a:off x="5782456" y="3479904"/>
            <a:ext cx="466816" cy="18919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0"/>
          <p:cNvCxnSpPr>
            <a:stCxn id="347" idx="6"/>
            <a:endCxn id="362" idx="3"/>
          </p:cNvCxnSpPr>
          <p:nvPr/>
        </p:nvCxnSpPr>
        <p:spPr>
          <a:xfrm flipV="1">
            <a:off x="5803544" y="4271992"/>
            <a:ext cx="445728" cy="15090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0"/>
          <p:cNvCxnSpPr>
            <a:stCxn id="345" idx="2"/>
            <a:endCxn id="392" idx="1"/>
          </p:cNvCxnSpPr>
          <p:nvPr/>
        </p:nvCxnSpPr>
        <p:spPr>
          <a:xfrm rot="10800000">
            <a:off x="1043609" y="3717033"/>
            <a:ext cx="373171" cy="2016233"/>
          </a:xfrm>
          <a:prstGeom prst="bentConnector3">
            <a:avLst>
              <a:gd name="adj1" fmla="val 562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0"/>
          <p:cNvCxnSpPr>
            <a:stCxn id="392" idx="1"/>
            <a:endCxn id="8" idx="2"/>
          </p:cNvCxnSpPr>
          <p:nvPr/>
        </p:nvCxnSpPr>
        <p:spPr>
          <a:xfrm rot="10800000" flipH="1">
            <a:off x="1043607" y="1938364"/>
            <a:ext cx="390689" cy="1778669"/>
          </a:xfrm>
          <a:prstGeom prst="bentConnector3">
            <a:avLst>
              <a:gd name="adj1" fmla="val 426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5085011" y="3680259"/>
            <a:ext cx="340363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937542" y="3333908"/>
            <a:ext cx="418698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423932" y="3320337"/>
            <a:ext cx="418698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>
            <a:stCxn id="211" idx="2"/>
            <a:endCxn id="129" idx="3"/>
          </p:cNvCxnSpPr>
          <p:nvPr/>
        </p:nvCxnSpPr>
        <p:spPr>
          <a:xfrm flipH="1" flipV="1">
            <a:off x="5425374" y="3874741"/>
            <a:ext cx="233393" cy="58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29" idx="0"/>
          </p:cNvCxnSpPr>
          <p:nvPr/>
        </p:nvCxnSpPr>
        <p:spPr>
          <a:xfrm>
            <a:off x="5248704" y="3113380"/>
            <a:ext cx="6489" cy="5668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5150530" y="5592433"/>
            <a:ext cx="340363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>
            <a:stCxn id="149" idx="1"/>
            <a:endCxn id="330" idx="3"/>
          </p:cNvCxnSpPr>
          <p:nvPr/>
        </p:nvCxnSpPr>
        <p:spPr>
          <a:xfrm flipH="1">
            <a:off x="4762355" y="5786915"/>
            <a:ext cx="388175" cy="255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49" idx="0"/>
          </p:cNvCxnSpPr>
          <p:nvPr/>
        </p:nvCxnSpPr>
        <p:spPr>
          <a:xfrm>
            <a:off x="5313805" y="5024793"/>
            <a:ext cx="6907" cy="5676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33" idx="2"/>
          </p:cNvCxnSpPr>
          <p:nvPr/>
        </p:nvCxnSpPr>
        <p:spPr>
          <a:xfrm flipH="1" flipV="1">
            <a:off x="7146891" y="3722872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endCxn id="134" idx="2"/>
          </p:cNvCxnSpPr>
          <p:nvPr/>
        </p:nvCxnSpPr>
        <p:spPr>
          <a:xfrm flipH="1" flipV="1">
            <a:off x="7633281" y="3709301"/>
            <a:ext cx="103" cy="489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5" idx="2"/>
          </p:cNvCxnSpPr>
          <p:nvPr/>
        </p:nvCxnSpPr>
        <p:spPr>
          <a:xfrm>
            <a:off x="2098482" y="3961981"/>
            <a:ext cx="475" cy="331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1926031" y="5460243"/>
            <a:ext cx="402999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35"/>
          <p:cNvCxnSpPr>
            <a:stCxn id="327" idx="1"/>
          </p:cNvCxnSpPr>
          <p:nvPr/>
        </p:nvCxnSpPr>
        <p:spPr>
          <a:xfrm rot="10800000" flipV="1">
            <a:off x="2545057" y="5472822"/>
            <a:ext cx="1053173" cy="680531"/>
          </a:xfrm>
          <a:prstGeom prst="bentConnector3">
            <a:avLst>
              <a:gd name="adj1" fmla="val 1003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52" idx="0"/>
          </p:cNvCxnSpPr>
          <p:nvPr/>
        </p:nvCxnSpPr>
        <p:spPr>
          <a:xfrm>
            <a:off x="2123017" y="5038037"/>
            <a:ext cx="4514" cy="4222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2" idx="2"/>
          </p:cNvCxnSpPr>
          <p:nvPr/>
        </p:nvCxnSpPr>
        <p:spPr>
          <a:xfrm>
            <a:off x="2127531" y="5849207"/>
            <a:ext cx="475" cy="331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37"/>
          <p:cNvCxnSpPr/>
          <p:nvPr/>
        </p:nvCxnSpPr>
        <p:spPr>
          <a:xfrm flipV="1">
            <a:off x="2329030" y="1475963"/>
            <a:ext cx="0" cy="8449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97836" y="2310339"/>
            <a:ext cx="3183522" cy="182557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with </a:t>
            </a:r>
            <a:r>
              <a:rPr lang="it-IT" sz="1000" dirty="0" err="1" smtClean="0">
                <a:solidFill>
                  <a:schemeClr val="tx1"/>
                </a:solidFill>
              </a:rPr>
              <a:t>OpenFlow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capabilities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ounded Rectangle 170"/>
          <p:cNvSpPr/>
          <p:nvPr/>
        </p:nvSpPr>
        <p:spPr>
          <a:xfrm>
            <a:off x="1896982" y="4806170"/>
            <a:ext cx="3600400" cy="199157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</a:t>
            </a:r>
            <a:r>
              <a:rPr lang="it-IT" sz="1000" dirty="0" err="1" smtClean="0">
                <a:solidFill>
                  <a:schemeClr val="tx1"/>
                </a:solidFill>
              </a:rPr>
              <a:t>control</a:t>
            </a:r>
            <a:r>
              <a:rPr lang="it-IT" sz="1000" dirty="0" smtClean="0">
                <a:solidFill>
                  <a:schemeClr val="tx1"/>
                </a:solidFill>
              </a:rPr>
              <a:t> and management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896982" y="2933962"/>
            <a:ext cx="3600400" cy="199157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</a:t>
            </a:r>
            <a:r>
              <a:rPr lang="it-IT" sz="1000" dirty="0" err="1" smtClean="0">
                <a:solidFill>
                  <a:schemeClr val="tx1"/>
                </a:solidFill>
              </a:rPr>
              <a:t>control</a:t>
            </a:r>
            <a:r>
              <a:rPr lang="it-IT" sz="1000" dirty="0" smtClean="0">
                <a:solidFill>
                  <a:schemeClr val="tx1"/>
                </a:solidFill>
              </a:rPr>
              <a:t> and management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1" name="Straight Connector 30"/>
          <p:cNvCxnSpPr>
            <a:stCxn id="134" idx="3"/>
            <a:endCxn id="73" idx="2"/>
          </p:cNvCxnSpPr>
          <p:nvPr/>
        </p:nvCxnSpPr>
        <p:spPr>
          <a:xfrm flipV="1">
            <a:off x="7842630" y="3513600"/>
            <a:ext cx="617818" cy="121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30"/>
          <p:cNvCxnSpPr>
            <a:stCxn id="58" idx="0"/>
            <a:endCxn id="73" idx="6"/>
          </p:cNvCxnSpPr>
          <p:nvPr/>
        </p:nvCxnSpPr>
        <p:spPr>
          <a:xfrm flipH="1">
            <a:off x="8604448" y="3509084"/>
            <a:ext cx="182792" cy="451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Picture 2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44" y="3068960"/>
            <a:ext cx="218926" cy="366113"/>
          </a:xfrm>
          <a:prstGeom prst="rect">
            <a:avLst/>
          </a:prstGeom>
        </p:spPr>
      </p:pic>
      <p:pic>
        <p:nvPicPr>
          <p:cNvPr id="299" name="Picture 2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44" y="4869160"/>
            <a:ext cx="215430" cy="361485"/>
          </a:xfrm>
          <a:prstGeom prst="rect">
            <a:avLst/>
          </a:prstGeom>
        </p:spPr>
      </p:pic>
      <p:cxnSp>
        <p:nvCxnSpPr>
          <p:cNvPr id="302" name="Straight Connector 30"/>
          <p:cNvCxnSpPr>
            <a:stCxn id="203" idx="2"/>
            <a:endCxn id="392" idx="1"/>
          </p:cNvCxnSpPr>
          <p:nvPr/>
        </p:nvCxnSpPr>
        <p:spPr>
          <a:xfrm flipH="1">
            <a:off x="1043608" y="3717024"/>
            <a:ext cx="372394" cy="8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37786" y="1695885"/>
            <a:ext cx="707521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OpenFlow</a:t>
            </a:r>
            <a:r>
              <a:rPr lang="it-IT" sz="1000" dirty="0" smtClean="0">
                <a:solidFill>
                  <a:schemeClr val="tx1"/>
                </a:solidFill>
              </a:rPr>
              <a:t> controller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Folded Corner 382"/>
          <p:cNvSpPr/>
          <p:nvPr/>
        </p:nvSpPr>
        <p:spPr>
          <a:xfrm>
            <a:off x="251520" y="5085184"/>
            <a:ext cx="550194" cy="288032"/>
          </a:xfrm>
          <a:prstGeom prst="foldedCorner">
            <a:avLst>
              <a:gd name="adj" fmla="val 13651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it-IT" sz="1000" dirty="0" err="1" smtClean="0">
                <a:solidFill>
                  <a:schemeClr val="tx1"/>
                </a:solidFill>
              </a:rPr>
              <a:t>Mac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red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Folded Corner 382"/>
          <p:cNvSpPr/>
          <p:nvPr/>
        </p:nvSpPr>
        <p:spPr>
          <a:xfrm>
            <a:off x="395536" y="2564904"/>
            <a:ext cx="550194" cy="288032"/>
          </a:xfrm>
          <a:prstGeom prst="foldedCorner">
            <a:avLst>
              <a:gd name="adj" fmla="val 13651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it-IT" sz="1000" dirty="0" err="1" smtClean="0">
                <a:solidFill>
                  <a:schemeClr val="tx1"/>
                </a:solidFill>
              </a:rPr>
              <a:t>Mac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blue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Folded Corner 382"/>
          <p:cNvSpPr/>
          <p:nvPr/>
        </p:nvSpPr>
        <p:spPr>
          <a:xfrm>
            <a:off x="107504" y="1124744"/>
            <a:ext cx="1296144" cy="360040"/>
          </a:xfrm>
          <a:prstGeom prst="foldedCorner">
            <a:avLst>
              <a:gd name="adj" fmla="val 13651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*-{ </a:t>
            </a:r>
            <a:r>
              <a:rPr lang="it-IT" sz="1000" dirty="0" err="1" smtClean="0">
                <a:solidFill>
                  <a:schemeClr val="tx1"/>
                </a:solidFill>
              </a:rPr>
              <a:t>Mac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blue</a:t>
            </a:r>
            <a:r>
              <a:rPr lang="it-IT" sz="1000" dirty="0" smtClean="0">
                <a:solidFill>
                  <a:schemeClr val="tx1"/>
                </a:solidFill>
              </a:rPr>
              <a:t>,MAC </a:t>
            </a:r>
            <a:r>
              <a:rPr lang="it-IT" sz="1000" dirty="0" err="1" smtClean="0">
                <a:solidFill>
                  <a:schemeClr val="tx1"/>
                </a:solidFill>
              </a:rPr>
              <a:t>red</a:t>
            </a:r>
            <a:r>
              <a:rPr lang="it-IT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71" name="Picture 2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2991382"/>
            <a:ext cx="303716" cy="507910"/>
          </a:xfrm>
          <a:prstGeom prst="rect">
            <a:avLst/>
          </a:prstGeom>
        </p:spPr>
      </p:pic>
      <p:pic>
        <p:nvPicPr>
          <p:cNvPr id="372" name="Picture 28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43510"/>
            <a:ext cx="303717" cy="509626"/>
          </a:xfrm>
          <a:prstGeom prst="rect">
            <a:avLst/>
          </a:prstGeom>
        </p:spPr>
      </p:pic>
      <p:pic>
        <p:nvPicPr>
          <p:cNvPr id="374" name="Picture 2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3567446"/>
            <a:ext cx="303716" cy="507910"/>
          </a:xfrm>
          <a:prstGeom prst="rect">
            <a:avLst/>
          </a:prstGeom>
        </p:spPr>
      </p:pic>
      <p:cxnSp>
        <p:nvCxnSpPr>
          <p:cNvPr id="377" name="Straight Connector 144"/>
          <p:cNvCxnSpPr>
            <a:stCxn id="122" idx="1"/>
          </p:cNvCxnSpPr>
          <p:nvPr/>
        </p:nvCxnSpPr>
        <p:spPr>
          <a:xfrm flipH="1">
            <a:off x="2487048" y="4090765"/>
            <a:ext cx="7060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56"/>
          <p:cNvSpPr/>
          <p:nvPr/>
        </p:nvSpPr>
        <p:spPr>
          <a:xfrm>
            <a:off x="2617284" y="5805264"/>
            <a:ext cx="373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 smtClean="0"/>
              <a:t>web</a:t>
            </a:r>
            <a:endParaRPr lang="en-US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6588224" y="4077073"/>
            <a:ext cx="1368152" cy="29387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ounded Rectangle 56"/>
          <p:cNvSpPr/>
          <p:nvPr/>
        </p:nvSpPr>
        <p:spPr>
          <a:xfrm>
            <a:off x="8028384" y="2852936"/>
            <a:ext cx="432048" cy="29387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1" name="Straight Connector 30"/>
          <p:cNvCxnSpPr>
            <a:stCxn id="405" idx="2"/>
            <a:endCxn id="133" idx="0"/>
          </p:cNvCxnSpPr>
          <p:nvPr/>
        </p:nvCxnSpPr>
        <p:spPr>
          <a:xfrm flipH="1">
            <a:off x="7146891" y="3140968"/>
            <a:ext cx="0" cy="19294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30"/>
          <p:cNvCxnSpPr/>
          <p:nvPr/>
        </p:nvCxnSpPr>
        <p:spPr>
          <a:xfrm flipH="1">
            <a:off x="7632000" y="3140968"/>
            <a:ext cx="0" cy="19294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30"/>
          <p:cNvCxnSpPr>
            <a:stCxn id="405" idx="3"/>
            <a:endCxn id="414" idx="1"/>
          </p:cNvCxnSpPr>
          <p:nvPr/>
        </p:nvCxnSpPr>
        <p:spPr>
          <a:xfrm>
            <a:off x="7884368" y="2996952"/>
            <a:ext cx="144016" cy="292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30"/>
          <p:cNvCxnSpPr>
            <a:stCxn id="414" idx="0"/>
            <a:endCxn id="405" idx="0"/>
          </p:cNvCxnSpPr>
          <p:nvPr/>
        </p:nvCxnSpPr>
        <p:spPr>
          <a:xfrm rot="16200000" flipV="1">
            <a:off x="7722350" y="2330878"/>
            <a:ext cx="12700" cy="104411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30"/>
          <p:cNvCxnSpPr>
            <a:stCxn id="57" idx="1"/>
            <a:endCxn id="362" idx="6"/>
          </p:cNvCxnSpPr>
          <p:nvPr/>
        </p:nvCxnSpPr>
        <p:spPr>
          <a:xfrm flipH="1" flipV="1">
            <a:off x="6372184" y="4221080"/>
            <a:ext cx="216040" cy="292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135"/>
          <p:cNvCxnSpPr>
            <a:endCxn id="59" idx="6"/>
          </p:cNvCxnSpPr>
          <p:nvPr/>
        </p:nvCxnSpPr>
        <p:spPr>
          <a:xfrm rot="10800000">
            <a:off x="6361478" y="3933049"/>
            <a:ext cx="489496" cy="144033"/>
          </a:xfrm>
          <a:prstGeom prst="bentConnector3">
            <a:avLst>
              <a:gd name="adj1" fmla="val 14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135"/>
          <p:cNvCxnSpPr>
            <a:endCxn id="361" idx="6"/>
          </p:cNvCxnSpPr>
          <p:nvPr/>
        </p:nvCxnSpPr>
        <p:spPr>
          <a:xfrm rot="10800000" flipV="1">
            <a:off x="6372184" y="3140968"/>
            <a:ext cx="504072" cy="288024"/>
          </a:xfrm>
          <a:prstGeom prst="bentConnector3">
            <a:avLst>
              <a:gd name="adj1" fmla="val 1230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135"/>
          <p:cNvCxnSpPr>
            <a:endCxn id="61" idx="6"/>
          </p:cNvCxnSpPr>
          <p:nvPr/>
        </p:nvCxnSpPr>
        <p:spPr>
          <a:xfrm rot="10800000" flipV="1">
            <a:off x="6361478" y="3068960"/>
            <a:ext cx="514778" cy="1498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ounded Rectangle 56"/>
          <p:cNvSpPr/>
          <p:nvPr/>
        </p:nvSpPr>
        <p:spPr>
          <a:xfrm>
            <a:off x="6516216" y="2852936"/>
            <a:ext cx="1368152" cy="288032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</a:t>
            </a:r>
            <a:r>
              <a:rPr lang="it-IT" sz="1000" dirty="0" err="1" smtClean="0">
                <a:solidFill>
                  <a:schemeClr val="tx1"/>
                </a:solidFill>
              </a:rPr>
              <a:t>ctrl</a:t>
            </a:r>
            <a:r>
              <a:rPr lang="it-IT" sz="1000" dirty="0" smtClean="0">
                <a:solidFill>
                  <a:schemeClr val="tx1"/>
                </a:solidFill>
              </a:rPr>
              <a:t> &amp; </a:t>
            </a:r>
            <a:r>
              <a:rPr lang="it-IT" sz="1000" dirty="0" err="1" smtClean="0">
                <a:solidFill>
                  <a:schemeClr val="tx1"/>
                </a:solidFill>
              </a:rPr>
              <a:t>mngt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6" name="Straight Connector 30"/>
          <p:cNvCxnSpPr>
            <a:stCxn id="62" idx="6"/>
            <a:endCxn id="405" idx="1"/>
          </p:cNvCxnSpPr>
          <p:nvPr/>
        </p:nvCxnSpPr>
        <p:spPr>
          <a:xfrm flipV="1">
            <a:off x="6361478" y="2996952"/>
            <a:ext cx="154738" cy="58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tangolo arrotondato 23"/>
          <p:cNvSpPr/>
          <p:nvPr/>
        </p:nvSpPr>
        <p:spPr>
          <a:xfrm>
            <a:off x="1511976" y="1124744"/>
            <a:ext cx="4201445" cy="1584176"/>
          </a:xfrm>
          <a:prstGeom prst="roundRect">
            <a:avLst>
              <a:gd name="adj" fmla="val 866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pPr algn="r"/>
            <a:endParaRPr lang="en-US" sz="400" b="1" dirty="0" smtClean="0">
              <a:solidFill>
                <a:schemeClr val="tx1"/>
              </a:solidFill>
            </a:endParaRPr>
          </a:p>
          <a:p>
            <a:pPr algn="r"/>
            <a:r>
              <a:rPr lang="en-US" sz="1200" b="1" smtClean="0">
                <a:solidFill>
                  <a:schemeClr val="tx1"/>
                </a:solidFill>
              </a:rPr>
              <a:t>Mr</a:t>
            </a:r>
            <a:r>
              <a:rPr lang="en-US" sz="1200" b="1" dirty="0" smtClean="0">
                <a:solidFill>
                  <a:schemeClr val="tx1"/>
                </a:solidFill>
              </a:rPr>
              <a:t>. X 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68" name="Rounded Rectangle 162"/>
          <p:cNvSpPr/>
          <p:nvPr/>
        </p:nvSpPr>
        <p:spPr>
          <a:xfrm>
            <a:off x="7686428" y="5488308"/>
            <a:ext cx="846012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User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deployed</a:t>
            </a:r>
            <a:r>
              <a:rPr lang="it-IT" sz="1000" dirty="0" smtClean="0">
                <a:solidFill>
                  <a:schemeClr val="tx1"/>
                </a:solidFill>
              </a:rPr>
              <a:t> VNF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ounded Rectangle 165"/>
          <p:cNvSpPr/>
          <p:nvPr/>
        </p:nvSpPr>
        <p:spPr>
          <a:xfrm>
            <a:off x="7668344" y="5992364"/>
            <a:ext cx="864096" cy="388964"/>
          </a:xfrm>
          <a:prstGeom prst="round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Automatically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deployed</a:t>
            </a:r>
            <a:r>
              <a:rPr lang="it-IT" sz="1000" dirty="0" smtClean="0">
                <a:solidFill>
                  <a:schemeClr val="tx1"/>
                </a:solidFill>
              </a:rPr>
              <a:t> VNF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tangle 47"/>
          <p:cNvSpPr/>
          <p:nvPr/>
        </p:nvSpPr>
        <p:spPr>
          <a:xfrm>
            <a:off x="7751457" y="501317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u="sng" dirty="0" smtClean="0"/>
              <a:t>Legend</a:t>
            </a:r>
            <a:endParaRPr lang="en-US" sz="1400" u="sng" dirty="0"/>
          </a:p>
        </p:txBody>
      </p:sp>
      <p:sp>
        <p:nvSpPr>
          <p:cNvPr id="131" name="Rounded Rectangle 130"/>
          <p:cNvSpPr/>
          <p:nvPr/>
        </p:nvSpPr>
        <p:spPr>
          <a:xfrm>
            <a:off x="3923928" y="3895232"/>
            <a:ext cx="838427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6425" y="1699984"/>
            <a:ext cx="502803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71127" y="1695765"/>
            <a:ext cx="502803" cy="388964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DNS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 descr="http://www.clker.com/cliparts/r/N/v/3/M/L/antenna-radio-transmitter-th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31966">
            <a:off x="609107" y="3227661"/>
            <a:ext cx="470275" cy="52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5" name="Straight Connector 392"/>
          <p:cNvCxnSpPr>
            <a:stCxn id="324" idx="3"/>
          </p:cNvCxnSpPr>
          <p:nvPr/>
        </p:nvCxnSpPr>
        <p:spPr>
          <a:xfrm flipV="1">
            <a:off x="801714" y="5157192"/>
            <a:ext cx="385910" cy="7200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92"/>
          <p:cNvCxnSpPr/>
          <p:nvPr/>
        </p:nvCxnSpPr>
        <p:spPr>
          <a:xfrm>
            <a:off x="945730" y="2780928"/>
            <a:ext cx="385910" cy="93610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92"/>
          <p:cNvCxnSpPr>
            <a:stCxn id="366" idx="2"/>
          </p:cNvCxnSpPr>
          <p:nvPr/>
        </p:nvCxnSpPr>
        <p:spPr>
          <a:xfrm>
            <a:off x="755576" y="1484784"/>
            <a:ext cx="432048" cy="100811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9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403648" y="476672"/>
            <a:ext cx="7596336" cy="5085184"/>
          </a:xfrm>
          <a:prstGeom prst="cloud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58" idx="2"/>
            <a:endCxn id="111" idx="0"/>
          </p:cNvCxnSpPr>
          <p:nvPr/>
        </p:nvCxnSpPr>
        <p:spPr>
          <a:xfrm>
            <a:off x="3815916" y="2132856"/>
            <a:ext cx="108012" cy="244827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3608" y="2708920"/>
            <a:ext cx="1584176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Home gateway (Integrated node)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2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2936"/>
            <a:ext cx="303717" cy="509626"/>
          </a:xfrm>
          <a:prstGeom prst="rect">
            <a:avLst/>
          </a:prstGeom>
        </p:spPr>
      </p:pic>
      <p:cxnSp>
        <p:nvCxnSpPr>
          <p:cNvPr id="257" name="Elbow Connector 256"/>
          <p:cNvCxnSpPr>
            <a:endCxn id="182" idx="0"/>
          </p:cNvCxnSpPr>
          <p:nvPr/>
        </p:nvCxnSpPr>
        <p:spPr>
          <a:xfrm flipV="1">
            <a:off x="5580112" y="1484784"/>
            <a:ext cx="1692188" cy="792088"/>
          </a:xfrm>
          <a:prstGeom prst="bentConnector4">
            <a:avLst>
              <a:gd name="adj1" fmla="val 25532"/>
              <a:gd name="adj2" fmla="val 12379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9"/>
          <p:cNvCxnSpPr/>
          <p:nvPr/>
        </p:nvCxnSpPr>
        <p:spPr>
          <a:xfrm>
            <a:off x="539552" y="3212976"/>
            <a:ext cx="50405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58" idx="2"/>
            <a:endCxn id="85" idx="0"/>
          </p:cNvCxnSpPr>
          <p:nvPr/>
        </p:nvCxnSpPr>
        <p:spPr>
          <a:xfrm>
            <a:off x="3815916" y="2132856"/>
            <a:ext cx="504056" cy="43204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915816" y="1772816"/>
            <a:ext cx="1800200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Global </a:t>
            </a:r>
            <a:r>
              <a:rPr lang="it-IT" sz="1200" dirty="0" err="1" smtClean="0">
                <a:solidFill>
                  <a:schemeClr val="tx1"/>
                </a:solidFill>
              </a:rPr>
              <a:t>Orchestraotor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69" name="Straight Arrow Connector 268"/>
          <p:cNvCxnSpPr>
            <a:endCxn id="58" idx="2"/>
          </p:cNvCxnSpPr>
          <p:nvPr/>
        </p:nvCxnSpPr>
        <p:spPr>
          <a:xfrm flipH="1" flipV="1">
            <a:off x="3815916" y="2132856"/>
            <a:ext cx="1764196" cy="14401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915816" y="1412776"/>
            <a:ext cx="1800200" cy="387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Service </a:t>
            </a:r>
            <a:r>
              <a:rPr lang="it-IT" sz="1200" dirty="0" err="1">
                <a:solidFill>
                  <a:schemeClr val="tx1"/>
                </a:solidFill>
              </a:rPr>
              <a:t>Layer</a:t>
            </a:r>
            <a:r>
              <a:rPr lang="it-IT" sz="1200" dirty="0">
                <a:solidFill>
                  <a:schemeClr val="tx1"/>
                </a:solidFill>
              </a:rPr>
              <a:t> Application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20072" y="90872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ISP Network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1043608" y="2348880"/>
            <a:ext cx="1584176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N</a:t>
            </a:r>
            <a:r>
              <a:rPr lang="it-IT" sz="1200" dirty="0" smtClean="0">
                <a:solidFill>
                  <a:schemeClr val="tx1"/>
                </a:solidFill>
              </a:rPr>
              <a:t>etwork/compute/</a:t>
            </a:r>
            <a:r>
              <a:rPr lang="it-IT" sz="1200" dirty="0" err="1" smtClean="0">
                <a:solidFill>
                  <a:schemeClr val="tx1"/>
                </a:solidFill>
              </a:rPr>
              <a:t>storage</a:t>
            </a:r>
            <a:r>
              <a:rPr lang="it-IT" sz="1200" dirty="0" smtClean="0">
                <a:solidFill>
                  <a:schemeClr val="tx1"/>
                </a:solidFill>
              </a:rPr>
              <a:t> controller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35152" y="341223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7200" y="341223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51920" y="292494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83968" y="292494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55504" y="356463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87552" y="356463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19600" y="356463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72272" y="307734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04320" y="307734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36368" y="307734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91880" y="2924944"/>
            <a:ext cx="1656184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Datacenter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(Openstack-based node)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07904" y="3573016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139952" y="335699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91880" y="2564904"/>
            <a:ext cx="1656184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Network/compute/</a:t>
            </a:r>
            <a:r>
              <a:rPr lang="it-IT" sz="1200" dirty="0" err="1">
                <a:solidFill>
                  <a:schemeClr val="tx1"/>
                </a:solidFill>
              </a:rPr>
              <a:t>storage</a:t>
            </a:r>
            <a:r>
              <a:rPr lang="it-IT" sz="1200" dirty="0">
                <a:solidFill>
                  <a:schemeClr val="tx1"/>
                </a:solidFill>
              </a:rPr>
              <a:t> controller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31840" y="4941168"/>
            <a:ext cx="1584176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Home gateway (Integrated node)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99"/>
          <p:cNvCxnSpPr/>
          <p:nvPr/>
        </p:nvCxnSpPr>
        <p:spPr>
          <a:xfrm>
            <a:off x="1979712" y="5373216"/>
            <a:ext cx="1152128" cy="720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131840" y="4581128"/>
            <a:ext cx="1584176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Network/compute/</a:t>
            </a:r>
            <a:r>
              <a:rPr lang="it-IT" sz="1200" dirty="0" err="1">
                <a:solidFill>
                  <a:schemeClr val="tx1"/>
                </a:solidFill>
              </a:rPr>
              <a:t>storage</a:t>
            </a:r>
            <a:r>
              <a:rPr lang="it-IT" sz="1200" dirty="0">
                <a:solidFill>
                  <a:schemeClr val="tx1"/>
                </a:solidFill>
              </a:rPr>
              <a:t> controller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99"/>
          <p:cNvCxnSpPr>
            <a:endCxn id="106" idx="1"/>
          </p:cNvCxnSpPr>
          <p:nvPr/>
        </p:nvCxnSpPr>
        <p:spPr>
          <a:xfrm flipV="1">
            <a:off x="2339752" y="5445224"/>
            <a:ext cx="792088" cy="648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157192"/>
            <a:ext cx="303717" cy="509626"/>
          </a:xfrm>
          <a:prstGeom prst="rect">
            <a:avLst/>
          </a:prstGeom>
        </p:spPr>
      </p:pic>
      <p:cxnSp>
        <p:nvCxnSpPr>
          <p:cNvPr id="120" name="Straight Connector 99"/>
          <p:cNvCxnSpPr>
            <a:endCxn id="3" idx="1"/>
          </p:cNvCxnSpPr>
          <p:nvPr/>
        </p:nvCxnSpPr>
        <p:spPr>
          <a:xfrm flipV="1">
            <a:off x="611560" y="3212976"/>
            <a:ext cx="432048" cy="11521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99"/>
          <p:cNvCxnSpPr>
            <a:endCxn id="3" idx="1"/>
          </p:cNvCxnSpPr>
          <p:nvPr/>
        </p:nvCxnSpPr>
        <p:spPr>
          <a:xfrm>
            <a:off x="395536" y="1844824"/>
            <a:ext cx="648072" cy="136815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56792"/>
            <a:ext cx="303716" cy="507910"/>
          </a:xfrm>
          <a:prstGeom prst="rect">
            <a:avLst/>
          </a:prstGeom>
        </p:spPr>
      </p:pic>
      <p:pic>
        <p:nvPicPr>
          <p:cNvPr id="127" name="Picture 2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21088"/>
            <a:ext cx="303716" cy="507910"/>
          </a:xfrm>
          <a:prstGeom prst="rect">
            <a:avLst/>
          </a:prstGeom>
        </p:spPr>
      </p:pic>
      <p:pic>
        <p:nvPicPr>
          <p:cNvPr id="128" name="Picture 2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77272"/>
            <a:ext cx="303716" cy="507910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5851376" y="3916288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283424" y="3916288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868144" y="3429000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300192" y="3429000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71728" y="4068688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03776" y="4068688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35824" y="4068688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88496" y="3581400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20544" y="3581400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452592" y="3581400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508104" y="3429000"/>
            <a:ext cx="1656184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Datacenter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(Openstack-based node)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508104" y="3068960"/>
            <a:ext cx="1656184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Network/compute/</a:t>
            </a:r>
            <a:r>
              <a:rPr lang="it-IT" sz="1200" dirty="0" err="1">
                <a:solidFill>
                  <a:schemeClr val="tx1"/>
                </a:solidFill>
              </a:rPr>
              <a:t>storage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smtClean="0">
                <a:solidFill>
                  <a:schemeClr val="tx1"/>
                </a:solidFill>
              </a:rPr>
              <a:t>controller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87480" y="233211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219528" y="233211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804248" y="184482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236296" y="184482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507832" y="248451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939880" y="248451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371928" y="2484512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524600" y="199722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956648" y="199722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388696" y="1997224"/>
            <a:ext cx="360040" cy="2880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444208" y="1844824"/>
            <a:ext cx="1656184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Datacenter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(Openstack-based node)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444208" y="1484784"/>
            <a:ext cx="1656184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Network/compute/</a:t>
            </a:r>
            <a:r>
              <a:rPr lang="it-IT" sz="1200" dirty="0" err="1">
                <a:solidFill>
                  <a:schemeClr val="tx1"/>
                </a:solidFill>
              </a:rPr>
              <a:t>storage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smtClean="0">
                <a:solidFill>
                  <a:schemeClr val="tx1"/>
                </a:solidFill>
              </a:rPr>
              <a:t>controller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139952" y="371703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572000" y="3573016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491880" y="551723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067944" y="551723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724128" y="4221088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940152" y="3861048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372200" y="3861048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156176" y="4221088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588224" y="4221088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660232" y="263691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660232" y="227687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092280" y="227687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524328" y="227687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092280" y="263691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524328" y="2636912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187624" y="3284984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619672" y="3284984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051720" y="3284984"/>
            <a:ext cx="360040" cy="2880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VNF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9" name="Straight Arrow Connector 248"/>
          <p:cNvCxnSpPr>
            <a:stCxn id="58" idx="2"/>
            <a:endCxn id="146" idx="0"/>
          </p:cNvCxnSpPr>
          <p:nvPr/>
        </p:nvCxnSpPr>
        <p:spPr>
          <a:xfrm>
            <a:off x="3815916" y="2132856"/>
            <a:ext cx="2520280" cy="93610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58" idx="2"/>
            <a:endCxn id="63" idx="0"/>
          </p:cNvCxnSpPr>
          <p:nvPr/>
        </p:nvCxnSpPr>
        <p:spPr>
          <a:xfrm flipH="1">
            <a:off x="1835696" y="2132856"/>
            <a:ext cx="1980220" cy="21602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4291" y="990293"/>
            <a:ext cx="3580300" cy="14467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Global Orchestrator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2520" y="1124618"/>
            <a:ext cx="3006455" cy="19663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Orchestrator </a:t>
            </a:r>
            <a:r>
              <a:rPr lang="it-IT" sz="1000" dirty="0" err="1" smtClean="0">
                <a:solidFill>
                  <a:schemeClr val="tx1"/>
                </a:solidFill>
              </a:rPr>
              <a:t>Northbound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2259" y="1321249"/>
            <a:ext cx="3006682" cy="38848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Orchestrator </a:t>
            </a:r>
            <a:r>
              <a:rPr lang="it-IT" sz="1000" dirty="0" smtClean="0">
                <a:solidFill>
                  <a:schemeClr val="tx1"/>
                </a:solidFill>
              </a:rPr>
              <a:t>(</a:t>
            </a:r>
            <a:r>
              <a:rPr lang="it-IT" sz="1000" dirty="0" err="1" smtClean="0">
                <a:solidFill>
                  <a:schemeClr val="tx1"/>
                </a:solidFill>
              </a:rPr>
              <a:t>technology-independent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439" y="1709729"/>
            <a:ext cx="3006525" cy="188599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Control </a:t>
            </a:r>
            <a:r>
              <a:rPr lang="it-IT" sz="1000" dirty="0" smtClean="0">
                <a:solidFill>
                  <a:schemeClr val="tx1"/>
                </a:solidFill>
              </a:rPr>
              <a:t>Adapter </a:t>
            </a:r>
            <a:r>
              <a:rPr lang="it-IT" sz="1000" dirty="0" err="1" smtClean="0">
                <a:solidFill>
                  <a:schemeClr val="tx1"/>
                </a:solidFill>
              </a:rPr>
              <a:t>Northbound</a:t>
            </a:r>
            <a:r>
              <a:rPr lang="it-IT" sz="1000" dirty="0" smtClean="0">
                <a:solidFill>
                  <a:schemeClr val="tx1"/>
                </a:solidFill>
              </a:rPr>
              <a:t> API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6776" y="1897338"/>
            <a:ext cx="1502164" cy="389470"/>
          </a:xfrm>
          <a:prstGeom prst="rect">
            <a:avLst/>
          </a:prstGeom>
          <a:solidFill>
            <a:srgbClr val="DAEFF6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 </a:t>
            </a:r>
            <a:r>
              <a:rPr lang="it-IT" sz="1000" dirty="0" err="1" smtClean="0">
                <a:solidFill>
                  <a:schemeClr val="tx1"/>
                </a:solidFill>
              </a:rPr>
              <a:t>adapter</a:t>
            </a:r>
            <a:r>
              <a:rPr lang="it-IT" sz="1000" dirty="0" smtClean="0">
                <a:solidFill>
                  <a:schemeClr val="tx1"/>
                </a:solidFill>
              </a:rPr>
              <a:t> for an </a:t>
            </a:r>
            <a:r>
              <a:rPr lang="it-IT" sz="1000" dirty="0" err="1" smtClean="0">
                <a:solidFill>
                  <a:schemeClr val="tx1"/>
                </a:solidFill>
              </a:rPr>
              <a:t>integrated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7111" y="1897338"/>
            <a:ext cx="1508968" cy="389470"/>
          </a:xfrm>
          <a:prstGeom prst="rect">
            <a:avLst/>
          </a:prstGeom>
          <a:solidFill>
            <a:srgbClr val="DAEFF6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 </a:t>
            </a:r>
            <a:r>
              <a:rPr lang="it-IT" sz="1000" dirty="0" err="1" smtClean="0">
                <a:solidFill>
                  <a:schemeClr val="tx1"/>
                </a:solidFill>
              </a:rPr>
              <a:t>adapter</a:t>
            </a:r>
            <a:r>
              <a:rPr lang="it-IT" sz="1000" dirty="0" smtClean="0">
                <a:solidFill>
                  <a:schemeClr val="tx1"/>
                </a:solidFill>
              </a:rPr>
              <a:t> for an </a:t>
            </a:r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19" name="Connettore 2 8"/>
          <p:cNvCxnSpPr>
            <a:stCxn id="95" idx="2"/>
            <a:endCxn id="10" idx="0"/>
          </p:cNvCxnSpPr>
          <p:nvPr/>
        </p:nvCxnSpPr>
        <p:spPr>
          <a:xfrm>
            <a:off x="2595600" y="666478"/>
            <a:ext cx="148" cy="4581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55776" y="732271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[NF-FG]</a:t>
            </a:r>
            <a:endParaRPr lang="en-US" sz="1000" dirty="0"/>
          </a:p>
        </p:txBody>
      </p:sp>
      <p:sp>
        <p:nvSpPr>
          <p:cNvPr id="22" name="Trapezoid 21"/>
          <p:cNvSpPr/>
          <p:nvPr/>
        </p:nvSpPr>
        <p:spPr>
          <a:xfrm>
            <a:off x="7025371" y="4279516"/>
            <a:ext cx="1470777" cy="949558"/>
          </a:xfrm>
          <a:prstGeom prst="trapezoid">
            <a:avLst>
              <a:gd name="adj" fmla="val 31248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Infrastructure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26450" y="1502275"/>
            <a:ext cx="863518" cy="27772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Abstractions</a:t>
            </a:r>
            <a:r>
              <a:rPr lang="it-IT" sz="1000" dirty="0" smtClean="0">
                <a:solidFill>
                  <a:schemeClr val="tx1"/>
                </a:solidFill>
              </a:rPr>
              <a:t>: CPU, networking and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7020272" y="548554"/>
            <a:ext cx="1475875" cy="953721"/>
          </a:xfrm>
          <a:prstGeom prst="trapezoid">
            <a:avLst>
              <a:gd name="adj" fmla="val 33251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Service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48064" y="908594"/>
            <a:ext cx="1512168" cy="3903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Service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(</a:t>
            </a:r>
            <a:r>
              <a:rPr lang="it-IT" sz="1000" dirty="0" err="1" smtClean="0">
                <a:solidFill>
                  <a:schemeClr val="tx1"/>
                </a:solidFill>
              </a:rPr>
              <a:t>adaptation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functions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072" y="2174388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51561" y="2834118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Controller </a:t>
            </a:r>
            <a:r>
              <a:rPr lang="it-IT" sz="1000" dirty="0" err="1" smtClean="0">
                <a:solidFill>
                  <a:schemeClr val="tx1"/>
                </a:solidFill>
              </a:rPr>
              <a:t>adaptation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51561" y="3542423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Controllers</a:t>
            </a:r>
            <a:r>
              <a:rPr lang="it-IT" sz="1000" dirty="0" smtClean="0">
                <a:solidFill>
                  <a:schemeClr val="tx1"/>
                </a:solidFill>
              </a:rPr>
              <a:t> (network + compute +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51561" y="4436986"/>
            <a:ext cx="1512168" cy="51009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Local </a:t>
            </a:r>
            <a:r>
              <a:rPr lang="it-IT" sz="1000" dirty="0" err="1" smtClean="0">
                <a:solidFill>
                  <a:schemeClr val="tx1"/>
                </a:solidFill>
              </a:rPr>
              <a:t>resource</a:t>
            </a:r>
            <a:r>
              <a:rPr lang="it-IT" sz="1000" dirty="0" smtClean="0">
                <a:solidFill>
                  <a:schemeClr val="tx1"/>
                </a:solidFill>
              </a:rPr>
              <a:t> manager (network + compute +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7674" y="1700682"/>
            <a:ext cx="1780013" cy="237626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46821" y="597388"/>
            <a:ext cx="2047579" cy="455967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dirty="0" smtClean="0">
                <a:solidFill>
                  <a:schemeClr val="tx1"/>
                </a:solidFill>
              </a:rPr>
              <a:t>Service provider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44072" y="44624"/>
            <a:ext cx="1512168" cy="39039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Users</a:t>
            </a:r>
            <a:r>
              <a:rPr lang="it-IT" sz="1000" dirty="0" smtClean="0">
                <a:solidFill>
                  <a:schemeClr val="tx1"/>
                </a:solidFill>
              </a:rPr>
              <a:t> (Service + SLA)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30" idx="2"/>
            <a:endCxn id="27" idx="0"/>
          </p:cNvCxnSpPr>
          <p:nvPr/>
        </p:nvCxnSpPr>
        <p:spPr>
          <a:xfrm>
            <a:off x="5900156" y="435014"/>
            <a:ext cx="3992" cy="47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5900156" y="131029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9" idx="0"/>
          </p:cNvCxnSpPr>
          <p:nvPr/>
        </p:nvCxnSpPr>
        <p:spPr>
          <a:xfrm>
            <a:off x="5900156" y="2564778"/>
            <a:ext cx="7489" cy="26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21" idx="0"/>
          </p:cNvCxnSpPr>
          <p:nvPr/>
        </p:nvCxnSpPr>
        <p:spPr>
          <a:xfrm>
            <a:off x="5907645" y="3224508"/>
            <a:ext cx="0" cy="3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4" idx="0"/>
          </p:cNvCxnSpPr>
          <p:nvPr/>
        </p:nvCxnSpPr>
        <p:spPr>
          <a:xfrm>
            <a:off x="5907645" y="3932813"/>
            <a:ext cx="0" cy="50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07645" y="580295"/>
            <a:ext cx="4972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Se-</a:t>
            </a:r>
            <a:r>
              <a:rPr lang="it-IT" sz="1000" dirty="0" err="1" smtClean="0"/>
              <a:t>Sl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5900156" y="1454477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Si-Or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861809" y="2583298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Or-Ca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905980" y="3265864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Ca-Col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5922575" y="4170294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Co-</a:t>
            </a:r>
            <a:r>
              <a:rPr lang="it-IT" sz="1000" dirty="0" err="1" smtClean="0"/>
              <a:t>Rm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910955" y="2780802"/>
            <a:ext cx="1733387" cy="2598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OpenStack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Heat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4932" y="3414750"/>
            <a:ext cx="870892" cy="4255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OpenStack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br>
              <a:rPr lang="it-IT" sz="1000" dirty="0">
                <a:solidFill>
                  <a:schemeClr val="tx1"/>
                </a:solidFill>
              </a:rPr>
            </a:br>
            <a:r>
              <a:rPr lang="it-IT" sz="1000" dirty="0" smtClean="0">
                <a:solidFill>
                  <a:schemeClr val="tx1"/>
                </a:solidFill>
              </a:rPr>
              <a:t>Nova Control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03044" y="3425587"/>
            <a:ext cx="1264472" cy="2146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Neutron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>
            <a:off x="1559029" y="2291864"/>
            <a:ext cx="144016" cy="48893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/>
          </a:p>
        </p:txBody>
      </p:sp>
      <p:sp>
        <p:nvSpPr>
          <p:cNvPr id="70" name="Down Arrow 69"/>
          <p:cNvSpPr/>
          <p:nvPr/>
        </p:nvSpPr>
        <p:spPr bwMode="auto">
          <a:xfrm>
            <a:off x="3400425" y="2286809"/>
            <a:ext cx="143605" cy="22830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/>
          </a:p>
        </p:txBody>
      </p:sp>
      <p:sp>
        <p:nvSpPr>
          <p:cNvPr id="71" name="Rectangle 70"/>
          <p:cNvSpPr/>
          <p:nvPr/>
        </p:nvSpPr>
        <p:spPr>
          <a:xfrm>
            <a:off x="2741021" y="4569813"/>
            <a:ext cx="1707304" cy="101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2" name="Rectangle 71"/>
          <p:cNvSpPr/>
          <p:nvPr/>
        </p:nvSpPr>
        <p:spPr>
          <a:xfrm>
            <a:off x="2829420" y="4569814"/>
            <a:ext cx="1502205" cy="235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r>
              <a:rPr lang="it-IT" sz="1000" dirty="0" smtClean="0">
                <a:solidFill>
                  <a:schemeClr val="tx1"/>
                </a:solidFill>
              </a:rPr>
              <a:t> orchestrator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29420" y="5249152"/>
            <a:ext cx="1502205" cy="236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xDPd</a:t>
            </a:r>
            <a:r>
              <a:rPr lang="it-IT" sz="1000" dirty="0" smtClean="0">
                <a:solidFill>
                  <a:schemeClr val="tx1"/>
                </a:solidFill>
              </a:rPr>
              <a:t> (DPDK)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35407" y="4935230"/>
            <a:ext cx="836059" cy="210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DPDK </a:t>
            </a:r>
            <a:r>
              <a:rPr lang="it-IT" sz="1000" dirty="0" err="1" smtClean="0">
                <a:solidFill>
                  <a:schemeClr val="tx1"/>
                </a:solidFill>
              </a:rPr>
              <a:t>process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9438" y="4936343"/>
            <a:ext cx="565336" cy="209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Connettore 2 8"/>
          <p:cNvCxnSpPr>
            <a:stCxn id="44" idx="2"/>
          </p:cNvCxnSpPr>
          <p:nvPr/>
        </p:nvCxnSpPr>
        <p:spPr>
          <a:xfrm flipH="1">
            <a:off x="3728018" y="654949"/>
            <a:ext cx="15890" cy="458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108102" y="278658"/>
            <a:ext cx="974996" cy="38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Upper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r>
              <a:rPr lang="it-IT" sz="1000" dirty="0" smtClean="0">
                <a:solidFill>
                  <a:schemeClr val="tx1"/>
                </a:solidFill>
              </a:rPr>
              <a:t> orchestrator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707677" y="705343"/>
            <a:ext cx="987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[Service </a:t>
            </a:r>
            <a:r>
              <a:rPr lang="it-IT" sz="1000" dirty="0" err="1" smtClean="0"/>
              <a:t>Graph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cxnSp>
        <p:nvCxnSpPr>
          <p:cNvPr id="103" name="Straight Connector 102"/>
          <p:cNvCxnSpPr>
            <a:stCxn id="3" idx="1"/>
            <a:endCxn id="28" idx="1"/>
          </p:cNvCxnSpPr>
          <p:nvPr/>
        </p:nvCxnSpPr>
        <p:spPr>
          <a:xfrm>
            <a:off x="4689656" y="1417174"/>
            <a:ext cx="454416" cy="952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00077" y="4569813"/>
            <a:ext cx="1927707" cy="101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0" name="Rectangle 119"/>
          <p:cNvSpPr/>
          <p:nvPr/>
        </p:nvSpPr>
        <p:spPr>
          <a:xfrm>
            <a:off x="772085" y="4569815"/>
            <a:ext cx="868069" cy="3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 compute 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72085" y="5249152"/>
            <a:ext cx="1738961" cy="236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OpenvSwitch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41572" y="4951450"/>
            <a:ext cx="694068" cy="205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VM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50755" y="4951450"/>
            <a:ext cx="694068" cy="205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712162" y="4569815"/>
            <a:ext cx="798884" cy="3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OVS network 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512359" y="3254661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[NF-FG]</a:t>
            </a:r>
            <a:endParaRPr lang="en-US" sz="1000" dirty="0"/>
          </a:p>
        </p:txBody>
      </p:sp>
      <p:sp>
        <p:nvSpPr>
          <p:cNvPr id="126" name="Rectangle 125"/>
          <p:cNvSpPr/>
          <p:nvPr/>
        </p:nvSpPr>
        <p:spPr>
          <a:xfrm>
            <a:off x="868400" y="292460"/>
            <a:ext cx="1047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dirty="0" smtClean="0"/>
              <a:t>New </a:t>
            </a:r>
            <a:r>
              <a:rPr lang="it-IT" sz="1000" dirty="0" err="1" smtClean="0"/>
              <a:t>user</a:t>
            </a:r>
            <a:r>
              <a:rPr lang="it-IT" sz="1000" dirty="0" smtClean="0"/>
              <a:t> ‘Alice’ </a:t>
            </a:r>
            <a:r>
              <a:rPr lang="it-IT" sz="1000" dirty="0" err="1" smtClean="0"/>
              <a:t>connected</a:t>
            </a:r>
            <a:endParaRPr lang="en-US" sz="1000" dirty="0"/>
          </a:p>
        </p:txBody>
      </p:sp>
      <p:cxnSp>
        <p:nvCxnSpPr>
          <p:cNvPr id="127" name="Connettore 2 8"/>
          <p:cNvCxnSpPr/>
          <p:nvPr/>
        </p:nvCxnSpPr>
        <p:spPr>
          <a:xfrm flipH="1">
            <a:off x="910956" y="3840329"/>
            <a:ext cx="8977" cy="729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8"/>
          <p:cNvCxnSpPr>
            <a:stCxn id="96" idx="2"/>
          </p:cNvCxnSpPr>
          <p:nvPr/>
        </p:nvCxnSpPr>
        <p:spPr>
          <a:xfrm flipH="1">
            <a:off x="2335280" y="4148954"/>
            <a:ext cx="4035" cy="425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665168" y="2513241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</a:t>
            </a:r>
            <a:r>
              <a:rPr lang="it-IT" sz="1000" dirty="0" err="1" smtClean="0"/>
              <a:t>Heat</a:t>
            </a:r>
            <a:r>
              <a:rPr lang="it-IT" sz="1000" dirty="0" smtClean="0"/>
              <a:t> JSON format]</a:t>
            </a:r>
            <a:endParaRPr lang="en-US" sz="1000" dirty="0"/>
          </a:p>
        </p:txBody>
      </p:sp>
      <p:sp>
        <p:nvSpPr>
          <p:cNvPr id="135" name="Rectangle 134"/>
          <p:cNvSpPr/>
          <p:nvPr/>
        </p:nvSpPr>
        <p:spPr>
          <a:xfrm>
            <a:off x="919933" y="3062537"/>
            <a:ext cx="17510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</a:t>
            </a:r>
            <a:r>
              <a:rPr lang="it-IT" sz="1000" dirty="0" err="1" smtClean="0"/>
              <a:t>OpenStack</a:t>
            </a:r>
            <a:r>
              <a:rPr lang="it-IT" sz="1000" dirty="0" smtClean="0"/>
              <a:t> REST </a:t>
            </a:r>
            <a:r>
              <a:rPr lang="it-IT" sz="1000" dirty="0" err="1" smtClean="0"/>
              <a:t>interface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cxnSp>
        <p:nvCxnSpPr>
          <p:cNvPr id="136" name="Connettore 2 8"/>
          <p:cNvCxnSpPr>
            <a:endCxn id="65" idx="0"/>
          </p:cNvCxnSpPr>
          <p:nvPr/>
        </p:nvCxnSpPr>
        <p:spPr>
          <a:xfrm>
            <a:off x="1115616" y="3040612"/>
            <a:ext cx="14762" cy="37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8"/>
          <p:cNvCxnSpPr>
            <a:endCxn id="66" idx="0"/>
          </p:cNvCxnSpPr>
          <p:nvPr/>
        </p:nvCxnSpPr>
        <p:spPr>
          <a:xfrm>
            <a:off x="2335280" y="3040612"/>
            <a:ext cx="0" cy="38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8"/>
          <p:cNvCxnSpPr/>
          <p:nvPr/>
        </p:nvCxnSpPr>
        <p:spPr>
          <a:xfrm>
            <a:off x="1329803" y="667773"/>
            <a:ext cx="0" cy="461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47925" y="4292970"/>
            <a:ext cx="14637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[OS Nova on </a:t>
            </a:r>
            <a:r>
              <a:rPr lang="it-IT" sz="1000" dirty="0" err="1" smtClean="0"/>
              <a:t>RabbitMQ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288085" y="4292970"/>
            <a:ext cx="11611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[OVSDB]</a:t>
            </a:r>
            <a:endParaRPr lang="en-US" sz="1000" dirty="0"/>
          </a:p>
        </p:txBody>
      </p:sp>
      <p:sp>
        <p:nvSpPr>
          <p:cNvPr id="3" name="Right Brace 2"/>
          <p:cNvSpPr/>
          <p:nvPr/>
        </p:nvSpPr>
        <p:spPr>
          <a:xfrm>
            <a:off x="4540808" y="1124618"/>
            <a:ext cx="148848" cy="585111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4545697" y="1709729"/>
            <a:ext cx="121714" cy="577079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6" idx="1"/>
            <a:endCxn id="29" idx="1"/>
          </p:cNvCxnSpPr>
          <p:nvPr/>
        </p:nvCxnSpPr>
        <p:spPr>
          <a:xfrm>
            <a:off x="4667411" y="1998269"/>
            <a:ext cx="484150" cy="10310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/>
          <p:cNvSpPr/>
          <p:nvPr/>
        </p:nvSpPr>
        <p:spPr>
          <a:xfrm>
            <a:off x="4543199" y="2780803"/>
            <a:ext cx="146457" cy="1368152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80" idx="1"/>
            <a:endCxn id="21" idx="1"/>
          </p:cNvCxnSpPr>
          <p:nvPr/>
        </p:nvCxnSpPr>
        <p:spPr>
          <a:xfrm>
            <a:off x="4689656" y="3464879"/>
            <a:ext cx="461905" cy="2727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Brace 83"/>
          <p:cNvSpPr/>
          <p:nvPr/>
        </p:nvSpPr>
        <p:spPr>
          <a:xfrm>
            <a:off x="4547688" y="4564844"/>
            <a:ext cx="114970" cy="320841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4" idx="1"/>
            <a:endCxn id="24" idx="1"/>
          </p:cNvCxnSpPr>
          <p:nvPr/>
        </p:nvCxnSpPr>
        <p:spPr>
          <a:xfrm flipV="1">
            <a:off x="4662658" y="4692032"/>
            <a:ext cx="488903" cy="332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3347864" y="271227"/>
            <a:ext cx="792088" cy="383722"/>
          </a:xfrm>
          <a:prstGeom prst="foldedCorner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Dashboard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07079" y="3934274"/>
            <a:ext cx="1264472" cy="2146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OpenDayLight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7" name="Connettore 2 8"/>
          <p:cNvCxnSpPr>
            <a:stCxn id="66" idx="2"/>
            <a:endCxn id="96" idx="0"/>
          </p:cNvCxnSpPr>
          <p:nvPr/>
        </p:nvCxnSpPr>
        <p:spPr>
          <a:xfrm>
            <a:off x="2335280" y="3640267"/>
            <a:ext cx="4035" cy="294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27233" y="3644898"/>
            <a:ext cx="11611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[ODL REST </a:t>
            </a:r>
            <a:r>
              <a:rPr lang="it-IT" sz="1000" dirty="0" err="1" smtClean="0"/>
              <a:t>interf</a:t>
            </a:r>
            <a:r>
              <a:rPr lang="it-IT" sz="1000" dirty="0" smtClean="0"/>
              <a:t>.]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174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752711"/>
            <a:ext cx="369113" cy="617274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16" idx="1"/>
            <a:endCxn id="15" idx="3"/>
          </p:cNvCxnSpPr>
          <p:nvPr/>
        </p:nvCxnSpPr>
        <p:spPr>
          <a:xfrm flipH="1">
            <a:off x="3353921" y="689682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3"/>
            <a:endCxn id="83" idx="2"/>
          </p:cNvCxnSpPr>
          <p:nvPr/>
        </p:nvCxnSpPr>
        <p:spPr>
          <a:xfrm flipV="1">
            <a:off x="4258769" y="689681"/>
            <a:ext cx="50300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760351" y="475214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91897" y="475214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761776" y="617681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>
            <a:stCxn id="7" idx="3"/>
            <a:endCxn id="110" idx="2"/>
          </p:cNvCxnSpPr>
          <p:nvPr/>
        </p:nvCxnSpPr>
        <p:spPr>
          <a:xfrm>
            <a:off x="899592" y="1061348"/>
            <a:ext cx="3607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260328" y="989348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781760" y="466160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773113" y="1268760"/>
            <a:ext cx="163207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204326" y="895098"/>
            <a:ext cx="0" cy="3736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5" idx="2"/>
          </p:cNvCxnSpPr>
          <p:nvPr/>
        </p:nvCxnSpPr>
        <p:spPr>
          <a:xfrm flipV="1">
            <a:off x="3055236" y="904149"/>
            <a:ext cx="1900" cy="364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10" idx="6"/>
          </p:cNvCxnSpPr>
          <p:nvPr/>
        </p:nvCxnSpPr>
        <p:spPr>
          <a:xfrm rot="10800000">
            <a:off x="1404329" y="1061348"/>
            <a:ext cx="558003" cy="207412"/>
          </a:xfrm>
          <a:prstGeom prst="bentConnector3">
            <a:avLst>
              <a:gd name="adj1" fmla="val -2619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1342711" y="44624"/>
            <a:ext cx="3496059" cy="1384463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(user </a:t>
            </a:r>
            <a:r>
              <a:rPr lang="en-US" sz="1200" dirty="0">
                <a:solidFill>
                  <a:schemeClr val="tx1"/>
                </a:solidFill>
              </a:rPr>
              <a:t>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5984"/>
            <a:ext cx="369113" cy="617274"/>
          </a:xfrm>
          <a:prstGeom prst="rect">
            <a:avLst/>
          </a:prstGeom>
        </p:spPr>
      </p:pic>
      <p:cxnSp>
        <p:nvCxnSpPr>
          <p:cNvPr id="139" name="Straight Connector 138"/>
          <p:cNvCxnSpPr>
            <a:stCxn id="131" idx="3"/>
            <a:endCxn id="198" idx="2"/>
          </p:cNvCxnSpPr>
          <p:nvPr/>
        </p:nvCxnSpPr>
        <p:spPr>
          <a:xfrm flipV="1">
            <a:off x="908665" y="3221587"/>
            <a:ext cx="350967" cy="30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1331640" y="1669353"/>
            <a:ext cx="3528392" cy="2119687"/>
          </a:xfrm>
          <a:prstGeom prst="roundRect">
            <a:avLst>
              <a:gd name="adj" fmla="val 866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Forwarding Graph (</a:t>
            </a:r>
            <a:r>
              <a:rPr lang="en-US" sz="1200" dirty="0">
                <a:solidFill>
                  <a:schemeClr val="tx1"/>
                </a:solidFill>
              </a:rPr>
              <a:t>user 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2195736" y="2276872"/>
            <a:ext cx="5271" cy="36004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073396" y="2292066"/>
            <a:ext cx="5272" cy="3448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3995277" y="2292067"/>
            <a:ext cx="659" cy="3448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320" idx="3"/>
            <a:endCxn id="82" idx="2"/>
          </p:cNvCxnSpPr>
          <p:nvPr/>
        </p:nvCxnSpPr>
        <p:spPr>
          <a:xfrm>
            <a:off x="4427984" y="2204864"/>
            <a:ext cx="360040" cy="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788024" y="213287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259648" y="213287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Cloud 57"/>
          <p:cNvSpPr/>
          <p:nvPr/>
        </p:nvSpPr>
        <p:spPr>
          <a:xfrm>
            <a:off x="5436096" y="489466"/>
            <a:ext cx="971784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83" idx="6"/>
            <a:endCxn id="58" idx="2"/>
          </p:cNvCxnSpPr>
          <p:nvPr/>
        </p:nvCxnSpPr>
        <p:spPr>
          <a:xfrm>
            <a:off x="4905776" y="689681"/>
            <a:ext cx="53333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67544" y="1556792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7544" y="3933056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7504" y="15927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07504" y="177281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1"/>
          <p:cNvCxnSpPr>
            <a:stCxn id="196" idx="1"/>
            <a:endCxn id="195" idx="3"/>
          </p:cNvCxnSpPr>
          <p:nvPr/>
        </p:nvCxnSpPr>
        <p:spPr>
          <a:xfrm flipH="1">
            <a:off x="3353225" y="2849921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2"/>
          <p:cNvCxnSpPr>
            <a:stCxn id="196" idx="3"/>
            <a:endCxn id="197" idx="2"/>
          </p:cNvCxnSpPr>
          <p:nvPr/>
        </p:nvCxnSpPr>
        <p:spPr>
          <a:xfrm flipV="1">
            <a:off x="4258073" y="2849920"/>
            <a:ext cx="52996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4"/>
          <p:cNvSpPr/>
          <p:nvPr/>
        </p:nvSpPr>
        <p:spPr>
          <a:xfrm>
            <a:off x="2759655" y="2635453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ounded Rectangle 15"/>
          <p:cNvSpPr/>
          <p:nvPr/>
        </p:nvSpPr>
        <p:spPr>
          <a:xfrm>
            <a:off x="3691201" y="2635453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Oval 82"/>
          <p:cNvSpPr/>
          <p:nvPr/>
        </p:nvSpPr>
        <p:spPr>
          <a:xfrm>
            <a:off x="4788040" y="277792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Oval 109"/>
          <p:cNvSpPr/>
          <p:nvPr/>
        </p:nvSpPr>
        <p:spPr>
          <a:xfrm>
            <a:off x="1259632" y="3149587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ounded Rectangle 112"/>
          <p:cNvSpPr/>
          <p:nvPr/>
        </p:nvSpPr>
        <p:spPr>
          <a:xfrm>
            <a:off x="1781064" y="2626399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1" name="Straight Connector 118"/>
          <p:cNvCxnSpPr/>
          <p:nvPr/>
        </p:nvCxnSpPr>
        <p:spPr>
          <a:xfrm flipV="1">
            <a:off x="2203630" y="3055337"/>
            <a:ext cx="0" cy="3736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120"/>
          <p:cNvCxnSpPr>
            <a:endCxn id="195" idx="2"/>
          </p:cNvCxnSpPr>
          <p:nvPr/>
        </p:nvCxnSpPr>
        <p:spPr>
          <a:xfrm flipV="1">
            <a:off x="3054540" y="3064388"/>
            <a:ext cx="1900" cy="364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121"/>
          <p:cNvCxnSpPr/>
          <p:nvPr/>
        </p:nvCxnSpPr>
        <p:spPr>
          <a:xfrm rot="10800000">
            <a:off x="1403633" y="3221587"/>
            <a:ext cx="558003" cy="207412"/>
          </a:xfrm>
          <a:prstGeom prst="bentConnector3">
            <a:avLst>
              <a:gd name="adj1" fmla="val -2619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loud 57"/>
          <p:cNvSpPr/>
          <p:nvPr/>
        </p:nvSpPr>
        <p:spPr>
          <a:xfrm>
            <a:off x="5435400" y="2649705"/>
            <a:ext cx="971784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52"/>
          <p:cNvCxnSpPr>
            <a:stCxn id="197" idx="6"/>
            <a:endCxn id="204" idx="2"/>
          </p:cNvCxnSpPr>
          <p:nvPr/>
        </p:nvCxnSpPr>
        <p:spPr>
          <a:xfrm>
            <a:off x="4932040" y="2849920"/>
            <a:ext cx="5063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32"/>
          <p:cNvCxnSpPr/>
          <p:nvPr/>
        </p:nvCxnSpPr>
        <p:spPr>
          <a:xfrm>
            <a:off x="972258" y="2204864"/>
            <a:ext cx="28737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ounded Rectangle 215"/>
          <p:cNvSpPr/>
          <p:nvPr/>
        </p:nvSpPr>
        <p:spPr>
          <a:xfrm>
            <a:off x="1835696" y="2060848"/>
            <a:ext cx="2592288" cy="2880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</a:t>
            </a:r>
            <a:r>
              <a:rPr lang="it-IT" sz="1000" dirty="0" err="1" smtClean="0">
                <a:solidFill>
                  <a:schemeClr val="tx1"/>
                </a:solidFill>
              </a:rPr>
              <a:t>control</a:t>
            </a:r>
            <a:r>
              <a:rPr lang="it-IT" sz="1000" dirty="0" smtClean="0">
                <a:solidFill>
                  <a:schemeClr val="tx1"/>
                </a:solidFill>
              </a:rPr>
              <a:t> and management </a:t>
            </a:r>
            <a:r>
              <a:rPr lang="it-IT" sz="1000" dirty="0" err="1" smtClean="0">
                <a:solidFill>
                  <a:schemeClr val="tx1"/>
                </a:solidFill>
              </a:rPr>
              <a:t>netowork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ounded Rectangle 215"/>
          <p:cNvSpPr/>
          <p:nvPr/>
        </p:nvSpPr>
        <p:spPr>
          <a:xfrm>
            <a:off x="1907704" y="3356992"/>
            <a:ext cx="1296144" cy="2880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Straight Connector 232"/>
          <p:cNvCxnSpPr>
            <a:stCxn id="126" idx="6"/>
            <a:endCxn id="320" idx="1"/>
          </p:cNvCxnSpPr>
          <p:nvPr/>
        </p:nvCxnSpPr>
        <p:spPr>
          <a:xfrm flipV="1">
            <a:off x="1403648" y="2204864"/>
            <a:ext cx="432048" cy="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5414880"/>
            <a:ext cx="369113" cy="617274"/>
          </a:xfrm>
          <a:prstGeom prst="rect">
            <a:avLst/>
          </a:prstGeom>
        </p:spPr>
      </p:pic>
      <p:cxnSp>
        <p:nvCxnSpPr>
          <p:cNvPr id="90" name="Straight Connector 132"/>
          <p:cNvCxnSpPr>
            <a:stCxn id="93" idx="1"/>
            <a:endCxn id="92" idx="3"/>
          </p:cNvCxnSpPr>
          <p:nvPr/>
        </p:nvCxnSpPr>
        <p:spPr>
          <a:xfrm flipH="1">
            <a:off x="4647654" y="5351851"/>
            <a:ext cx="221570" cy="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133"/>
          <p:cNvCxnSpPr>
            <a:stCxn id="103" idx="3"/>
            <a:endCxn id="94" idx="2"/>
          </p:cNvCxnSpPr>
          <p:nvPr/>
        </p:nvCxnSpPr>
        <p:spPr>
          <a:xfrm flipV="1">
            <a:off x="6974751" y="5351850"/>
            <a:ext cx="261561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35"/>
          <p:cNvSpPr/>
          <p:nvPr/>
        </p:nvSpPr>
        <p:spPr>
          <a:xfrm>
            <a:off x="4054084" y="5137384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ounded Rectangle 136"/>
          <p:cNvSpPr/>
          <p:nvPr/>
        </p:nvSpPr>
        <p:spPr>
          <a:xfrm>
            <a:off x="4869224" y="5137383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Oval 137"/>
          <p:cNvSpPr/>
          <p:nvPr/>
        </p:nvSpPr>
        <p:spPr>
          <a:xfrm>
            <a:off x="7236312" y="527985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138"/>
          <p:cNvCxnSpPr>
            <a:stCxn id="89" idx="3"/>
            <a:endCxn id="96" idx="2"/>
          </p:cNvCxnSpPr>
          <p:nvPr/>
        </p:nvCxnSpPr>
        <p:spPr>
          <a:xfrm>
            <a:off x="899592" y="5723517"/>
            <a:ext cx="3607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139"/>
          <p:cNvSpPr/>
          <p:nvPr/>
        </p:nvSpPr>
        <p:spPr>
          <a:xfrm>
            <a:off x="1260328" y="5651517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ounded Rectangle 140"/>
          <p:cNvSpPr/>
          <p:nvPr/>
        </p:nvSpPr>
        <p:spPr>
          <a:xfrm>
            <a:off x="3142756" y="5128328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144"/>
          <p:cNvCxnSpPr/>
          <p:nvPr/>
        </p:nvCxnSpPr>
        <p:spPr>
          <a:xfrm flipV="1">
            <a:off x="3555839" y="5557263"/>
            <a:ext cx="0" cy="44259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45"/>
          <p:cNvCxnSpPr>
            <a:endCxn id="92" idx="2"/>
          </p:cNvCxnSpPr>
          <p:nvPr/>
        </p:nvCxnSpPr>
        <p:spPr>
          <a:xfrm flipV="1">
            <a:off x="4345597" y="5566319"/>
            <a:ext cx="5272" cy="4456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21"/>
          <p:cNvCxnSpPr>
            <a:endCxn id="96" idx="6"/>
          </p:cNvCxnSpPr>
          <p:nvPr/>
        </p:nvCxnSpPr>
        <p:spPr>
          <a:xfrm rot="10800000">
            <a:off x="1404329" y="5723518"/>
            <a:ext cx="503215" cy="288477"/>
          </a:xfrm>
          <a:prstGeom prst="bentConnector3">
            <a:avLst>
              <a:gd name="adj1" fmla="val 35133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48"/>
          <p:cNvSpPr/>
          <p:nvPr/>
        </p:nvSpPr>
        <p:spPr>
          <a:xfrm>
            <a:off x="2882690" y="4150517"/>
            <a:ext cx="2926374" cy="2119687"/>
          </a:xfrm>
          <a:prstGeom prst="roundRect">
            <a:avLst>
              <a:gd name="adj" fmla="val 866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High-level Forwarding Graph (</a:t>
            </a:r>
            <a:r>
              <a:rPr lang="en-US" sz="1200" dirty="0">
                <a:solidFill>
                  <a:schemeClr val="tx1"/>
                </a:solidFill>
              </a:rPr>
              <a:t>user 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ounded Rectangle 149"/>
          <p:cNvSpPr/>
          <p:nvPr/>
        </p:nvSpPr>
        <p:spPr>
          <a:xfrm>
            <a:off x="6441782" y="5137383"/>
            <a:ext cx="532969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 +Router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Rounded Rectangle 150"/>
          <p:cNvSpPr/>
          <p:nvPr/>
        </p:nvSpPr>
        <p:spPr>
          <a:xfrm>
            <a:off x="1663310" y="5128328"/>
            <a:ext cx="566872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53"/>
          <p:cNvCxnSpPr>
            <a:stCxn id="93" idx="3"/>
            <a:endCxn id="124" idx="2"/>
          </p:cNvCxnSpPr>
          <p:nvPr/>
        </p:nvCxnSpPr>
        <p:spPr>
          <a:xfrm flipV="1">
            <a:off x="5436096" y="5351850"/>
            <a:ext cx="298948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54"/>
          <p:cNvCxnSpPr>
            <a:endCxn id="104" idx="2"/>
          </p:cNvCxnSpPr>
          <p:nvPr/>
        </p:nvCxnSpPr>
        <p:spPr>
          <a:xfrm flipV="1">
            <a:off x="1946746" y="5557263"/>
            <a:ext cx="0" cy="4456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216"/>
          <p:cNvCxnSpPr>
            <a:endCxn id="97" idx="0"/>
          </p:cNvCxnSpPr>
          <p:nvPr/>
        </p:nvCxnSpPr>
        <p:spPr>
          <a:xfrm>
            <a:off x="3550568" y="4792538"/>
            <a:ext cx="5271" cy="3357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19"/>
          <p:cNvCxnSpPr>
            <a:endCxn id="104" idx="0"/>
          </p:cNvCxnSpPr>
          <p:nvPr/>
        </p:nvCxnSpPr>
        <p:spPr>
          <a:xfrm>
            <a:off x="1946746" y="4795623"/>
            <a:ext cx="0" cy="332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222"/>
          <p:cNvCxnSpPr>
            <a:endCxn id="92" idx="0"/>
          </p:cNvCxnSpPr>
          <p:nvPr/>
        </p:nvCxnSpPr>
        <p:spPr>
          <a:xfrm>
            <a:off x="4345597" y="4792538"/>
            <a:ext cx="5272" cy="3448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225"/>
          <p:cNvCxnSpPr>
            <a:stCxn id="93" idx="0"/>
          </p:cNvCxnSpPr>
          <p:nvPr/>
        </p:nvCxnSpPr>
        <p:spPr>
          <a:xfrm flipH="1" flipV="1">
            <a:off x="5152001" y="4792538"/>
            <a:ext cx="659" cy="3448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228"/>
          <p:cNvCxnSpPr>
            <a:stCxn id="103" idx="0"/>
            <a:endCxn id="120" idx="2"/>
          </p:cNvCxnSpPr>
          <p:nvPr/>
        </p:nvCxnSpPr>
        <p:spPr>
          <a:xfrm flipV="1">
            <a:off x="6708267" y="4869015"/>
            <a:ext cx="1" cy="26836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232"/>
          <p:cNvCxnSpPr>
            <a:stCxn id="151" idx="3"/>
            <a:endCxn id="125" idx="2"/>
          </p:cNvCxnSpPr>
          <p:nvPr/>
        </p:nvCxnSpPr>
        <p:spPr>
          <a:xfrm>
            <a:off x="5436096" y="4740247"/>
            <a:ext cx="298948" cy="263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51"/>
          <p:cNvSpPr/>
          <p:nvPr/>
        </p:nvSpPr>
        <p:spPr>
          <a:xfrm>
            <a:off x="3142756" y="5895349"/>
            <a:ext cx="1440159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ounded Rectangle 77"/>
          <p:cNvSpPr/>
          <p:nvPr/>
        </p:nvSpPr>
        <p:spPr>
          <a:xfrm>
            <a:off x="6441783" y="4616564"/>
            <a:ext cx="532969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Oval 78"/>
          <p:cNvSpPr/>
          <p:nvPr/>
        </p:nvSpPr>
        <p:spPr>
          <a:xfrm>
            <a:off x="6070624" y="527985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Oval 80"/>
          <p:cNvSpPr/>
          <p:nvPr/>
        </p:nvSpPr>
        <p:spPr>
          <a:xfrm>
            <a:off x="5735044" y="527985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Oval 81"/>
          <p:cNvSpPr/>
          <p:nvPr/>
        </p:nvSpPr>
        <p:spPr>
          <a:xfrm>
            <a:off x="5735044" y="4670879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83"/>
          <p:cNvCxnSpPr>
            <a:stCxn id="125" idx="6"/>
            <a:endCxn id="142" idx="2"/>
          </p:cNvCxnSpPr>
          <p:nvPr/>
        </p:nvCxnSpPr>
        <p:spPr>
          <a:xfrm flipV="1">
            <a:off x="5879044" y="4741403"/>
            <a:ext cx="191580" cy="147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86"/>
          <p:cNvCxnSpPr>
            <a:stCxn id="142" idx="6"/>
            <a:endCxn id="120" idx="1"/>
          </p:cNvCxnSpPr>
          <p:nvPr/>
        </p:nvCxnSpPr>
        <p:spPr>
          <a:xfrm>
            <a:off x="6214624" y="4741403"/>
            <a:ext cx="227159" cy="138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89"/>
          <p:cNvCxnSpPr>
            <a:stCxn id="120" idx="3"/>
            <a:endCxn id="141" idx="2"/>
          </p:cNvCxnSpPr>
          <p:nvPr/>
        </p:nvCxnSpPr>
        <p:spPr>
          <a:xfrm flipV="1">
            <a:off x="6974752" y="4741403"/>
            <a:ext cx="261560" cy="138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2"/>
          <p:cNvCxnSpPr>
            <a:stCxn id="124" idx="6"/>
            <a:endCxn id="123" idx="2"/>
          </p:cNvCxnSpPr>
          <p:nvPr/>
        </p:nvCxnSpPr>
        <p:spPr>
          <a:xfrm>
            <a:off x="5879044" y="5351850"/>
            <a:ext cx="19158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05"/>
          <p:cNvCxnSpPr>
            <a:stCxn id="123" idx="6"/>
            <a:endCxn id="103" idx="1"/>
          </p:cNvCxnSpPr>
          <p:nvPr/>
        </p:nvCxnSpPr>
        <p:spPr>
          <a:xfrm>
            <a:off x="6214624" y="5351850"/>
            <a:ext cx="227158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10"/>
          <p:cNvSpPr/>
          <p:nvPr/>
        </p:nvSpPr>
        <p:spPr>
          <a:xfrm>
            <a:off x="1600812" y="5895348"/>
            <a:ext cx="652666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ounded Rectangle 114"/>
          <p:cNvSpPr/>
          <p:nvPr/>
        </p:nvSpPr>
        <p:spPr>
          <a:xfrm>
            <a:off x="1622782" y="4614020"/>
            <a:ext cx="633034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16"/>
          <p:cNvCxnSpPr>
            <a:stCxn id="134" idx="3"/>
            <a:endCxn id="137" idx="2"/>
          </p:cNvCxnSpPr>
          <p:nvPr/>
        </p:nvCxnSpPr>
        <p:spPr>
          <a:xfrm flipV="1">
            <a:off x="2253478" y="6021573"/>
            <a:ext cx="208596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19"/>
          <p:cNvSpPr/>
          <p:nvPr/>
        </p:nvSpPr>
        <p:spPr>
          <a:xfrm>
            <a:off x="2462074" y="594957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23"/>
          <p:cNvCxnSpPr>
            <a:stCxn id="135" idx="3"/>
            <a:endCxn id="156" idx="2"/>
          </p:cNvCxnSpPr>
          <p:nvPr/>
        </p:nvCxnSpPr>
        <p:spPr>
          <a:xfrm flipV="1">
            <a:off x="2255816" y="4740245"/>
            <a:ext cx="204025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08"/>
          <p:cNvSpPr/>
          <p:nvPr/>
        </p:nvSpPr>
        <p:spPr>
          <a:xfrm>
            <a:off x="6133211" y="4149080"/>
            <a:ext cx="1149757" cy="2119687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Oval 214"/>
          <p:cNvSpPr/>
          <p:nvPr/>
        </p:nvSpPr>
        <p:spPr>
          <a:xfrm>
            <a:off x="7236312" y="4669403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Oval 79"/>
          <p:cNvSpPr/>
          <p:nvPr/>
        </p:nvSpPr>
        <p:spPr>
          <a:xfrm>
            <a:off x="6070624" y="4669403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" name="Oval 125"/>
          <p:cNvSpPr/>
          <p:nvPr/>
        </p:nvSpPr>
        <p:spPr>
          <a:xfrm>
            <a:off x="2808291" y="466824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Oval 126"/>
          <p:cNvSpPr/>
          <p:nvPr/>
        </p:nvSpPr>
        <p:spPr>
          <a:xfrm>
            <a:off x="2796347" y="594957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28"/>
          <p:cNvCxnSpPr>
            <a:stCxn id="137" idx="6"/>
            <a:endCxn id="144" idx="2"/>
          </p:cNvCxnSpPr>
          <p:nvPr/>
        </p:nvCxnSpPr>
        <p:spPr>
          <a:xfrm>
            <a:off x="2606074" y="6021573"/>
            <a:ext cx="19027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31"/>
          <p:cNvCxnSpPr>
            <a:stCxn id="144" idx="6"/>
            <a:endCxn id="118" idx="1"/>
          </p:cNvCxnSpPr>
          <p:nvPr/>
        </p:nvCxnSpPr>
        <p:spPr>
          <a:xfrm>
            <a:off x="2940347" y="6021573"/>
            <a:ext cx="202409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34"/>
          <p:cNvCxnSpPr>
            <a:stCxn id="156" idx="6"/>
            <a:endCxn id="143" idx="2"/>
          </p:cNvCxnSpPr>
          <p:nvPr/>
        </p:nvCxnSpPr>
        <p:spPr>
          <a:xfrm>
            <a:off x="2603841" y="4740245"/>
            <a:ext cx="2044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1"/>
          <p:cNvCxnSpPr>
            <a:stCxn id="143" idx="6"/>
            <a:endCxn id="151" idx="1"/>
          </p:cNvCxnSpPr>
          <p:nvPr/>
        </p:nvCxnSpPr>
        <p:spPr>
          <a:xfrm>
            <a:off x="2952291" y="4740245"/>
            <a:ext cx="190465" cy="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7"/>
          <p:cNvSpPr/>
          <p:nvPr/>
        </p:nvSpPr>
        <p:spPr>
          <a:xfrm>
            <a:off x="1329930" y="4149251"/>
            <a:ext cx="1197334" cy="2119687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Rounded Rectangle 215"/>
          <p:cNvSpPr/>
          <p:nvPr/>
        </p:nvSpPr>
        <p:spPr>
          <a:xfrm>
            <a:off x="3142756" y="4614021"/>
            <a:ext cx="2293340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(control and </a:t>
            </a:r>
            <a:r>
              <a:rPr lang="it-IT" sz="1000" dirty="0" err="1" smtClean="0">
                <a:solidFill>
                  <a:schemeClr val="tx1"/>
                </a:solidFill>
              </a:rPr>
              <a:t>mgmt</a:t>
            </a:r>
            <a:r>
              <a:rPr lang="it-IT" sz="1000" dirty="0" smtClean="0">
                <a:solidFill>
                  <a:schemeClr val="tx1"/>
                </a:solidFill>
              </a:rPr>
              <a:t>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Cloud 175"/>
          <p:cNvSpPr/>
          <p:nvPr/>
        </p:nvSpPr>
        <p:spPr>
          <a:xfrm>
            <a:off x="7573528" y="4866471"/>
            <a:ext cx="742888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178"/>
          <p:cNvCxnSpPr>
            <a:stCxn id="141" idx="6"/>
          </p:cNvCxnSpPr>
          <p:nvPr/>
        </p:nvCxnSpPr>
        <p:spPr>
          <a:xfrm>
            <a:off x="7380312" y="4741403"/>
            <a:ext cx="360040" cy="17854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81"/>
          <p:cNvCxnSpPr>
            <a:stCxn id="94" idx="6"/>
          </p:cNvCxnSpPr>
          <p:nvPr/>
        </p:nvCxnSpPr>
        <p:spPr>
          <a:xfrm flipV="1">
            <a:off x="7380312" y="5167650"/>
            <a:ext cx="261560" cy="1842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22"/>
          <p:cNvSpPr/>
          <p:nvPr/>
        </p:nvSpPr>
        <p:spPr>
          <a:xfrm>
            <a:off x="2459841" y="466824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7" name="Oval 113"/>
          <p:cNvSpPr/>
          <p:nvPr/>
        </p:nvSpPr>
        <p:spPr>
          <a:xfrm>
            <a:off x="107504" y="42210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12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traight Connector 2"/>
          <p:cNvCxnSpPr/>
          <p:nvPr/>
        </p:nvCxnSpPr>
        <p:spPr>
          <a:xfrm>
            <a:off x="163920" y="3325536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148"/>
          <p:cNvSpPr/>
          <p:nvPr/>
        </p:nvSpPr>
        <p:spPr>
          <a:xfrm>
            <a:off x="1259648" y="3501007"/>
            <a:ext cx="6408712" cy="2664297"/>
          </a:xfrm>
          <a:prstGeom prst="roundRect">
            <a:avLst>
              <a:gd name="adj" fmla="val 866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Forwarding Graph (user “green”)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4" name="Oval 113"/>
          <p:cNvSpPr/>
          <p:nvPr/>
        </p:nvSpPr>
        <p:spPr>
          <a:xfrm>
            <a:off x="179512" y="350100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5" name="Straight Connector 11"/>
          <p:cNvCxnSpPr>
            <a:stCxn id="227" idx="1"/>
            <a:endCxn id="242" idx="6"/>
          </p:cNvCxnSpPr>
          <p:nvPr/>
        </p:nvCxnSpPr>
        <p:spPr>
          <a:xfrm flipH="1" flipV="1">
            <a:off x="5724144" y="4621672"/>
            <a:ext cx="216024" cy="156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12"/>
          <p:cNvCxnSpPr>
            <a:stCxn id="227" idx="3"/>
            <a:endCxn id="262" idx="1"/>
          </p:cNvCxnSpPr>
          <p:nvPr/>
        </p:nvCxnSpPr>
        <p:spPr>
          <a:xfrm>
            <a:off x="6507040" y="4623237"/>
            <a:ext cx="278968" cy="12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ounded Rectangle 15"/>
          <p:cNvSpPr/>
          <p:nvPr/>
        </p:nvSpPr>
        <p:spPr>
          <a:xfrm>
            <a:off x="5940168" y="4408769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0" name="Rounded Rectangle 112"/>
          <p:cNvSpPr/>
          <p:nvPr/>
        </p:nvSpPr>
        <p:spPr>
          <a:xfrm>
            <a:off x="2363816" y="5010965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Straight Connector 118"/>
          <p:cNvCxnSpPr/>
          <p:nvPr/>
        </p:nvCxnSpPr>
        <p:spPr>
          <a:xfrm flipV="1">
            <a:off x="2786382" y="5439903"/>
            <a:ext cx="0" cy="3736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120"/>
          <p:cNvCxnSpPr/>
          <p:nvPr/>
        </p:nvCxnSpPr>
        <p:spPr>
          <a:xfrm flipV="1">
            <a:off x="4282100" y="5448954"/>
            <a:ext cx="1900" cy="364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ounded Rectangle 148"/>
          <p:cNvSpPr/>
          <p:nvPr/>
        </p:nvSpPr>
        <p:spPr>
          <a:xfrm>
            <a:off x="3347896" y="4365103"/>
            <a:ext cx="2304256" cy="1048664"/>
          </a:xfrm>
          <a:prstGeom prst="roundRect">
            <a:avLst>
              <a:gd name="adj" fmla="val 8664"/>
            </a:avLst>
          </a:prstGeom>
          <a:solidFill>
            <a:srgbClr val="FFFFCC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7" name="Straight Connector 157"/>
          <p:cNvCxnSpPr>
            <a:endCxn id="238" idx="3"/>
          </p:cNvCxnSpPr>
          <p:nvPr/>
        </p:nvCxnSpPr>
        <p:spPr>
          <a:xfrm flipH="1">
            <a:off x="4085466" y="4549672"/>
            <a:ext cx="1549180" cy="15159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ounded Rectangle 159"/>
          <p:cNvSpPr/>
          <p:nvPr/>
        </p:nvSpPr>
        <p:spPr>
          <a:xfrm>
            <a:off x="3491896" y="4564837"/>
            <a:ext cx="593570" cy="272867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URL </a:t>
            </a:r>
            <a:r>
              <a:rPr lang="it-IT" sz="1000" dirty="0" err="1" smtClean="0">
                <a:solidFill>
                  <a:schemeClr val="tx1"/>
                </a:solidFill>
              </a:rPr>
              <a:t>filter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9" name="Rounded Rectangle 174"/>
          <p:cNvSpPr/>
          <p:nvPr/>
        </p:nvSpPr>
        <p:spPr>
          <a:xfrm>
            <a:off x="4698526" y="4765696"/>
            <a:ext cx="593570" cy="286467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Stateless</a:t>
            </a:r>
            <a:r>
              <a:rPr lang="it-IT" sz="1000" dirty="0" smtClean="0">
                <a:solidFill>
                  <a:schemeClr val="tx1"/>
                </a:solidFill>
              </a:rPr>
              <a:t> 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0" name="Straight Connector 177"/>
          <p:cNvCxnSpPr>
            <a:stCxn id="242" idx="2"/>
            <a:endCxn id="239" idx="3"/>
          </p:cNvCxnSpPr>
          <p:nvPr/>
        </p:nvCxnSpPr>
        <p:spPr>
          <a:xfrm flipH="1">
            <a:off x="5292096" y="4621672"/>
            <a:ext cx="288048" cy="28725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109"/>
          <p:cNvSpPr/>
          <p:nvPr/>
        </p:nvSpPr>
        <p:spPr>
          <a:xfrm>
            <a:off x="4211992" y="534176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Oval 109"/>
          <p:cNvSpPr/>
          <p:nvPr/>
        </p:nvSpPr>
        <p:spPr>
          <a:xfrm>
            <a:off x="5580144" y="4549672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3" name="Straight Connector 157"/>
          <p:cNvCxnSpPr>
            <a:stCxn id="238" idx="2"/>
            <a:endCxn id="241" idx="0"/>
          </p:cNvCxnSpPr>
          <p:nvPr/>
        </p:nvCxnSpPr>
        <p:spPr>
          <a:xfrm>
            <a:off x="3788681" y="4837704"/>
            <a:ext cx="495311" cy="5040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177"/>
          <p:cNvCxnSpPr>
            <a:stCxn id="239" idx="2"/>
            <a:endCxn id="241" idx="7"/>
          </p:cNvCxnSpPr>
          <p:nvPr/>
        </p:nvCxnSpPr>
        <p:spPr>
          <a:xfrm flipH="1">
            <a:off x="4334904" y="5052163"/>
            <a:ext cx="660407" cy="31068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16"/>
          <p:cNvCxnSpPr>
            <a:endCxn id="238" idx="0"/>
          </p:cNvCxnSpPr>
          <p:nvPr/>
        </p:nvCxnSpPr>
        <p:spPr>
          <a:xfrm>
            <a:off x="3779928" y="4149079"/>
            <a:ext cx="8753" cy="4157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16"/>
          <p:cNvCxnSpPr>
            <a:endCxn id="239" idx="0"/>
          </p:cNvCxnSpPr>
          <p:nvPr/>
        </p:nvCxnSpPr>
        <p:spPr>
          <a:xfrm flipH="1">
            <a:off x="4995311" y="4149079"/>
            <a:ext cx="8753" cy="61661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183"/>
          <p:cNvSpPr/>
          <p:nvPr/>
        </p:nvSpPr>
        <p:spPr>
          <a:xfrm rot="2571635">
            <a:off x="3439879" y="5012203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50" dirty="0" smtClean="0"/>
              <a:t>Web </a:t>
            </a:r>
            <a:r>
              <a:rPr lang="it-IT" sz="1050" dirty="0" err="1" smtClean="0"/>
              <a:t>traffic</a:t>
            </a:r>
            <a:endParaRPr lang="en-US" sz="1050" dirty="0"/>
          </a:p>
        </p:txBody>
      </p:sp>
      <p:sp>
        <p:nvSpPr>
          <p:cNvPr id="251" name="Rectangle 184"/>
          <p:cNvSpPr/>
          <p:nvPr/>
        </p:nvSpPr>
        <p:spPr>
          <a:xfrm>
            <a:off x="4875260" y="5053728"/>
            <a:ext cx="7048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50" dirty="0" smtClean="0"/>
              <a:t>No web </a:t>
            </a:r>
            <a:r>
              <a:rPr lang="it-IT" sz="1050" dirty="0" err="1" smtClean="0"/>
              <a:t>traffic</a:t>
            </a:r>
            <a:endParaRPr lang="en-US" sz="1050" dirty="0"/>
          </a:p>
        </p:txBody>
      </p:sp>
      <p:cxnSp>
        <p:nvCxnSpPr>
          <p:cNvPr id="258" name="Straight Connector 222"/>
          <p:cNvCxnSpPr/>
          <p:nvPr/>
        </p:nvCxnSpPr>
        <p:spPr>
          <a:xfrm>
            <a:off x="6207879" y="4000464"/>
            <a:ext cx="0" cy="378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22"/>
          <p:cNvCxnSpPr>
            <a:endCxn id="230" idx="0"/>
          </p:cNvCxnSpPr>
          <p:nvPr/>
        </p:nvCxnSpPr>
        <p:spPr>
          <a:xfrm>
            <a:off x="2771816" y="4045616"/>
            <a:ext cx="5083" cy="9653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133"/>
          <p:cNvCxnSpPr>
            <a:stCxn id="262" idx="3"/>
            <a:endCxn id="261" idx="2"/>
          </p:cNvCxnSpPr>
          <p:nvPr/>
        </p:nvCxnSpPr>
        <p:spPr>
          <a:xfrm>
            <a:off x="7318977" y="4624515"/>
            <a:ext cx="277375" cy="15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137"/>
          <p:cNvSpPr/>
          <p:nvPr/>
        </p:nvSpPr>
        <p:spPr>
          <a:xfrm>
            <a:off x="7596352" y="4554047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2" name="Rounded Rectangle 149"/>
          <p:cNvSpPr/>
          <p:nvPr/>
        </p:nvSpPr>
        <p:spPr>
          <a:xfrm>
            <a:off x="6786008" y="4410047"/>
            <a:ext cx="532969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 +Router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1" name="Straight Connector 222"/>
          <p:cNvCxnSpPr/>
          <p:nvPr/>
        </p:nvCxnSpPr>
        <p:spPr>
          <a:xfrm>
            <a:off x="7020304" y="4005063"/>
            <a:ext cx="0" cy="378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ounded Rectangle 149"/>
          <p:cNvSpPr/>
          <p:nvPr/>
        </p:nvSpPr>
        <p:spPr>
          <a:xfrm>
            <a:off x="1662783" y="4981720"/>
            <a:ext cx="532969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 +Router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Oval 78"/>
          <p:cNvSpPr/>
          <p:nvPr/>
        </p:nvSpPr>
        <p:spPr>
          <a:xfrm>
            <a:off x="1187656" y="544522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8" name="Straight Connector 105"/>
          <p:cNvCxnSpPr>
            <a:stCxn id="292" idx="3"/>
            <a:endCxn id="277" idx="2"/>
          </p:cNvCxnSpPr>
          <p:nvPr/>
        </p:nvCxnSpPr>
        <p:spPr>
          <a:xfrm flipV="1">
            <a:off x="692657" y="5517223"/>
            <a:ext cx="494999" cy="42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22"/>
          <p:cNvCxnSpPr>
            <a:endCxn id="276" idx="0"/>
          </p:cNvCxnSpPr>
          <p:nvPr/>
        </p:nvCxnSpPr>
        <p:spPr>
          <a:xfrm>
            <a:off x="1878807" y="4045616"/>
            <a:ext cx="0" cy="9361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118"/>
          <p:cNvCxnSpPr>
            <a:endCxn id="276" idx="2"/>
          </p:cNvCxnSpPr>
          <p:nvPr/>
        </p:nvCxnSpPr>
        <p:spPr>
          <a:xfrm flipH="1" flipV="1">
            <a:off x="1929268" y="5410655"/>
            <a:ext cx="0" cy="3631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4" y="5212847"/>
            <a:ext cx="369113" cy="617274"/>
          </a:xfrm>
          <a:prstGeom prst="rect">
            <a:avLst/>
          </a:prstGeom>
        </p:spPr>
      </p:pic>
      <p:sp>
        <p:nvSpPr>
          <p:cNvPr id="293" name="Rounded Rectangle 215"/>
          <p:cNvSpPr/>
          <p:nvPr/>
        </p:nvSpPr>
        <p:spPr>
          <a:xfrm>
            <a:off x="1547680" y="5733255"/>
            <a:ext cx="3528392" cy="2880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8" name="Rounded Rectangle 215"/>
          <p:cNvSpPr/>
          <p:nvPr/>
        </p:nvSpPr>
        <p:spPr>
          <a:xfrm>
            <a:off x="1547680" y="3861046"/>
            <a:ext cx="5760624" cy="288033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</a:t>
            </a:r>
            <a:r>
              <a:rPr lang="it-IT" sz="1000" dirty="0" err="1" smtClean="0">
                <a:solidFill>
                  <a:schemeClr val="tx1"/>
                </a:solidFill>
              </a:rPr>
              <a:t>control</a:t>
            </a:r>
            <a:r>
              <a:rPr lang="it-IT" sz="1000" dirty="0" smtClean="0">
                <a:solidFill>
                  <a:schemeClr val="tx1"/>
                </a:solidFill>
              </a:rPr>
              <a:t> and management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9" name="Straight Connector 121"/>
          <p:cNvCxnSpPr>
            <a:endCxn id="277" idx="6"/>
          </p:cNvCxnSpPr>
          <p:nvPr/>
        </p:nvCxnSpPr>
        <p:spPr>
          <a:xfrm rot="10800000">
            <a:off x="1331657" y="5517223"/>
            <a:ext cx="360039" cy="216032"/>
          </a:xfrm>
          <a:prstGeom prst="bentConnector3">
            <a:avLst>
              <a:gd name="adj1" fmla="val -2773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0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132856"/>
            <a:ext cx="344432" cy="576000"/>
          </a:xfrm>
          <a:prstGeom prst="rect">
            <a:avLst/>
          </a:prstGeom>
        </p:spPr>
      </p:pic>
      <p:sp>
        <p:nvSpPr>
          <p:cNvPr id="322" name="Rounded Rectangle 148"/>
          <p:cNvSpPr/>
          <p:nvPr/>
        </p:nvSpPr>
        <p:spPr>
          <a:xfrm>
            <a:off x="2108120" y="332656"/>
            <a:ext cx="4666976" cy="2664296"/>
          </a:xfrm>
          <a:prstGeom prst="roundRect">
            <a:avLst>
              <a:gd name="adj" fmla="val 866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Forwarding Graph (</a:t>
            </a:r>
            <a:r>
              <a:rPr lang="en-US" sz="1200" dirty="0">
                <a:solidFill>
                  <a:schemeClr val="tx1"/>
                </a:solidFill>
              </a:rPr>
              <a:t>user 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3" name="Oval 113"/>
          <p:cNvSpPr/>
          <p:nvPr/>
        </p:nvSpPr>
        <p:spPr>
          <a:xfrm>
            <a:off x="107504" y="33265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4" name="Straight Connector 11"/>
          <p:cNvCxnSpPr>
            <a:stCxn id="326" idx="1"/>
            <a:endCxn id="341" idx="6"/>
          </p:cNvCxnSpPr>
          <p:nvPr/>
        </p:nvCxnSpPr>
        <p:spPr>
          <a:xfrm flipH="1" flipV="1">
            <a:off x="5694976" y="1628792"/>
            <a:ext cx="216024" cy="156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12"/>
          <p:cNvCxnSpPr>
            <a:stCxn id="326" idx="3"/>
            <a:endCxn id="327" idx="2"/>
          </p:cNvCxnSpPr>
          <p:nvPr/>
        </p:nvCxnSpPr>
        <p:spPr>
          <a:xfrm flipV="1">
            <a:off x="6477872" y="1630356"/>
            <a:ext cx="225216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ounded Rectangle 15"/>
          <p:cNvSpPr/>
          <p:nvPr/>
        </p:nvSpPr>
        <p:spPr>
          <a:xfrm>
            <a:off x="5911000" y="1415889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Oval 82"/>
          <p:cNvSpPr/>
          <p:nvPr/>
        </p:nvSpPr>
        <p:spPr>
          <a:xfrm>
            <a:off x="6703088" y="155835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8" name="Oval 109"/>
          <p:cNvSpPr/>
          <p:nvPr/>
        </p:nvSpPr>
        <p:spPr>
          <a:xfrm>
            <a:off x="2049656" y="270892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Rounded Rectangle 112"/>
          <p:cNvSpPr/>
          <p:nvPr/>
        </p:nvSpPr>
        <p:spPr>
          <a:xfrm>
            <a:off x="2334648" y="2018085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0" name="Straight Connector 118"/>
          <p:cNvCxnSpPr/>
          <p:nvPr/>
        </p:nvCxnSpPr>
        <p:spPr>
          <a:xfrm flipV="1">
            <a:off x="2757214" y="2447023"/>
            <a:ext cx="0" cy="3736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120"/>
          <p:cNvCxnSpPr/>
          <p:nvPr/>
        </p:nvCxnSpPr>
        <p:spPr>
          <a:xfrm flipV="1">
            <a:off x="4252932" y="2456074"/>
            <a:ext cx="1900" cy="364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148"/>
          <p:cNvSpPr/>
          <p:nvPr/>
        </p:nvSpPr>
        <p:spPr>
          <a:xfrm>
            <a:off x="3318728" y="1196752"/>
            <a:ext cx="2304256" cy="1224135"/>
          </a:xfrm>
          <a:prstGeom prst="roundRect">
            <a:avLst>
              <a:gd name="adj" fmla="val 8664"/>
            </a:avLst>
          </a:prstGeom>
          <a:solidFill>
            <a:srgbClr val="FFFFCC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6" name="Straight Connector 157"/>
          <p:cNvCxnSpPr>
            <a:endCxn id="337" idx="3"/>
          </p:cNvCxnSpPr>
          <p:nvPr/>
        </p:nvCxnSpPr>
        <p:spPr>
          <a:xfrm flipH="1">
            <a:off x="4056298" y="1628800"/>
            <a:ext cx="1494662" cy="7959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ounded Rectangle 159"/>
          <p:cNvSpPr/>
          <p:nvPr/>
        </p:nvSpPr>
        <p:spPr>
          <a:xfrm>
            <a:off x="3462728" y="1571957"/>
            <a:ext cx="593570" cy="272867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URL </a:t>
            </a:r>
            <a:r>
              <a:rPr lang="it-IT" sz="1000" dirty="0" err="1" smtClean="0">
                <a:solidFill>
                  <a:schemeClr val="tx1"/>
                </a:solidFill>
              </a:rPr>
              <a:t>filter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8" name="Rounded Rectangle 174"/>
          <p:cNvSpPr/>
          <p:nvPr/>
        </p:nvSpPr>
        <p:spPr>
          <a:xfrm>
            <a:off x="4669358" y="1772816"/>
            <a:ext cx="593570" cy="286467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Stateless</a:t>
            </a:r>
            <a:r>
              <a:rPr lang="it-IT" sz="1000" dirty="0" smtClean="0">
                <a:solidFill>
                  <a:schemeClr val="tx1"/>
                </a:solidFill>
              </a:rPr>
              <a:t> 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9" name="Straight Connector 177"/>
          <p:cNvCxnSpPr>
            <a:stCxn id="341" idx="2"/>
            <a:endCxn id="338" idx="3"/>
          </p:cNvCxnSpPr>
          <p:nvPr/>
        </p:nvCxnSpPr>
        <p:spPr>
          <a:xfrm flipH="1">
            <a:off x="5262928" y="1628792"/>
            <a:ext cx="288048" cy="28725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 109"/>
          <p:cNvSpPr/>
          <p:nvPr/>
        </p:nvSpPr>
        <p:spPr>
          <a:xfrm>
            <a:off x="4182824" y="234888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Oval 109"/>
          <p:cNvSpPr/>
          <p:nvPr/>
        </p:nvSpPr>
        <p:spPr>
          <a:xfrm>
            <a:off x="5550976" y="1556792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2" name="Straight Connector 157"/>
          <p:cNvCxnSpPr>
            <a:stCxn id="337" idx="2"/>
            <a:endCxn id="340" idx="0"/>
          </p:cNvCxnSpPr>
          <p:nvPr/>
        </p:nvCxnSpPr>
        <p:spPr>
          <a:xfrm>
            <a:off x="3759513" y="1844824"/>
            <a:ext cx="495311" cy="50405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177"/>
          <p:cNvCxnSpPr>
            <a:stCxn id="338" idx="2"/>
            <a:endCxn id="340" idx="7"/>
          </p:cNvCxnSpPr>
          <p:nvPr/>
        </p:nvCxnSpPr>
        <p:spPr>
          <a:xfrm flipH="1">
            <a:off x="4305736" y="2059283"/>
            <a:ext cx="660407" cy="31068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81"/>
          <p:cNvSpPr/>
          <p:nvPr/>
        </p:nvSpPr>
        <p:spPr>
          <a:xfrm>
            <a:off x="4254832" y="1124760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5" name="Straight Connector 216"/>
          <p:cNvCxnSpPr>
            <a:endCxn id="337" idx="0"/>
          </p:cNvCxnSpPr>
          <p:nvPr/>
        </p:nvCxnSpPr>
        <p:spPr>
          <a:xfrm>
            <a:off x="3750760" y="1412776"/>
            <a:ext cx="0" cy="1591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216"/>
          <p:cNvCxnSpPr>
            <a:endCxn id="338" idx="0"/>
          </p:cNvCxnSpPr>
          <p:nvPr/>
        </p:nvCxnSpPr>
        <p:spPr>
          <a:xfrm>
            <a:off x="4902888" y="1412776"/>
            <a:ext cx="0" cy="36004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216"/>
          <p:cNvCxnSpPr/>
          <p:nvPr/>
        </p:nvCxnSpPr>
        <p:spPr>
          <a:xfrm flipH="1">
            <a:off x="4326824" y="1196752"/>
            <a:ext cx="8" cy="2160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183"/>
          <p:cNvSpPr/>
          <p:nvPr/>
        </p:nvSpPr>
        <p:spPr>
          <a:xfrm rot="2571635">
            <a:off x="3410711" y="2019323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50" dirty="0" smtClean="0"/>
              <a:t>Web </a:t>
            </a:r>
            <a:r>
              <a:rPr lang="it-IT" sz="1050" dirty="0" err="1" smtClean="0"/>
              <a:t>traffic</a:t>
            </a:r>
            <a:endParaRPr lang="en-US" sz="1050" dirty="0"/>
          </a:p>
        </p:txBody>
      </p:sp>
      <p:sp>
        <p:nvSpPr>
          <p:cNvPr id="349" name="Rectangle 184"/>
          <p:cNvSpPr/>
          <p:nvPr/>
        </p:nvSpPr>
        <p:spPr>
          <a:xfrm>
            <a:off x="4846092" y="2060848"/>
            <a:ext cx="7048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50" dirty="0" smtClean="0"/>
              <a:t>No web </a:t>
            </a:r>
            <a:r>
              <a:rPr lang="it-IT" sz="1050" dirty="0" err="1" smtClean="0"/>
              <a:t>traffic</a:t>
            </a:r>
            <a:endParaRPr lang="en-US" sz="1050" dirty="0"/>
          </a:p>
        </p:txBody>
      </p:sp>
      <p:sp>
        <p:nvSpPr>
          <p:cNvPr id="351" name="Oval 81"/>
          <p:cNvSpPr/>
          <p:nvPr/>
        </p:nvSpPr>
        <p:spPr>
          <a:xfrm>
            <a:off x="6703088" y="764720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2" name="Oval 125"/>
          <p:cNvSpPr/>
          <p:nvPr/>
        </p:nvSpPr>
        <p:spPr>
          <a:xfrm>
            <a:off x="2023880" y="764720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Straight Connector 222"/>
          <p:cNvCxnSpPr/>
          <p:nvPr/>
        </p:nvCxnSpPr>
        <p:spPr>
          <a:xfrm flipH="1">
            <a:off x="6178711" y="836712"/>
            <a:ext cx="0" cy="5724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222"/>
          <p:cNvCxnSpPr>
            <a:endCxn id="329" idx="0"/>
          </p:cNvCxnSpPr>
          <p:nvPr/>
        </p:nvCxnSpPr>
        <p:spPr>
          <a:xfrm>
            <a:off x="2742648" y="980728"/>
            <a:ext cx="5083" cy="103735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ounded Rectangle 215"/>
          <p:cNvSpPr/>
          <p:nvPr/>
        </p:nvSpPr>
        <p:spPr>
          <a:xfrm>
            <a:off x="2598632" y="692696"/>
            <a:ext cx="2592288" cy="2880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</a:t>
            </a:r>
            <a:r>
              <a:rPr lang="it-IT" sz="1000" dirty="0" err="1" smtClean="0">
                <a:solidFill>
                  <a:schemeClr val="tx1"/>
                </a:solidFill>
              </a:rPr>
              <a:t>control</a:t>
            </a:r>
            <a:r>
              <a:rPr lang="it-IT" sz="1000" dirty="0" smtClean="0">
                <a:solidFill>
                  <a:schemeClr val="tx1"/>
                </a:solidFill>
              </a:rPr>
              <a:t> and management </a:t>
            </a:r>
            <a:r>
              <a:rPr lang="it-IT" sz="1000" dirty="0" err="1" smtClean="0">
                <a:solidFill>
                  <a:schemeClr val="tx1"/>
                </a:solidFill>
              </a:rPr>
              <a:t>netowork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7" name="Straight Connector 232"/>
          <p:cNvCxnSpPr>
            <a:stCxn id="352" idx="6"/>
            <a:endCxn id="356" idx="1"/>
          </p:cNvCxnSpPr>
          <p:nvPr/>
        </p:nvCxnSpPr>
        <p:spPr>
          <a:xfrm flipV="1">
            <a:off x="2167880" y="836712"/>
            <a:ext cx="430752" cy="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232"/>
          <p:cNvCxnSpPr>
            <a:stCxn id="356" idx="3"/>
            <a:endCxn id="351" idx="2"/>
          </p:cNvCxnSpPr>
          <p:nvPr/>
        </p:nvCxnSpPr>
        <p:spPr>
          <a:xfrm>
            <a:off x="5190920" y="836712"/>
            <a:ext cx="1512168" cy="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215"/>
          <p:cNvSpPr/>
          <p:nvPr/>
        </p:nvSpPr>
        <p:spPr>
          <a:xfrm>
            <a:off x="3606744" y="1340768"/>
            <a:ext cx="1872208" cy="152400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</a:t>
            </a:r>
            <a:r>
              <a:rPr lang="it-IT" sz="1000" dirty="0" err="1" smtClean="0">
                <a:solidFill>
                  <a:schemeClr val="tx1"/>
                </a:solidFill>
              </a:rPr>
              <a:t>ctrl</a:t>
            </a:r>
            <a:r>
              <a:rPr lang="it-IT" sz="1000" dirty="0" smtClean="0">
                <a:solidFill>
                  <a:schemeClr val="tx1"/>
                </a:solidFill>
              </a:rPr>
              <a:t> and </a:t>
            </a:r>
            <a:r>
              <a:rPr lang="it-IT" sz="1000" dirty="0" err="1" smtClean="0">
                <a:solidFill>
                  <a:schemeClr val="tx1"/>
                </a:solidFill>
              </a:rPr>
              <a:t>mngt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netowork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ounded Rectangle 215"/>
          <p:cNvSpPr/>
          <p:nvPr/>
        </p:nvSpPr>
        <p:spPr>
          <a:xfrm>
            <a:off x="2526624" y="2636912"/>
            <a:ext cx="1944216" cy="2880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1" name="Straight Connector 222"/>
          <p:cNvCxnSpPr>
            <a:stCxn id="344" idx="0"/>
          </p:cNvCxnSpPr>
          <p:nvPr/>
        </p:nvCxnSpPr>
        <p:spPr>
          <a:xfrm flipH="1" flipV="1">
            <a:off x="4326824" y="980728"/>
            <a:ext cx="8" cy="14403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133"/>
          <p:cNvCxnSpPr>
            <a:stCxn id="365" idx="3"/>
            <a:endCxn id="364" idx="2"/>
          </p:cNvCxnSpPr>
          <p:nvPr/>
        </p:nvCxnSpPr>
        <p:spPr>
          <a:xfrm flipV="1">
            <a:off x="7895247" y="1630356"/>
            <a:ext cx="261561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137"/>
          <p:cNvSpPr/>
          <p:nvPr/>
        </p:nvSpPr>
        <p:spPr>
          <a:xfrm>
            <a:off x="8156808" y="155835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5" name="Rounded Rectangle 149"/>
          <p:cNvSpPr/>
          <p:nvPr/>
        </p:nvSpPr>
        <p:spPr>
          <a:xfrm>
            <a:off x="7362278" y="1415889"/>
            <a:ext cx="532969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 +Router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6" name="Straight Connector 228"/>
          <p:cNvCxnSpPr>
            <a:stCxn id="365" idx="0"/>
            <a:endCxn id="367" idx="2"/>
          </p:cNvCxnSpPr>
          <p:nvPr/>
        </p:nvCxnSpPr>
        <p:spPr>
          <a:xfrm flipV="1">
            <a:off x="7628763" y="980728"/>
            <a:ext cx="1" cy="4351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ounded Rectangle 77"/>
          <p:cNvSpPr/>
          <p:nvPr/>
        </p:nvSpPr>
        <p:spPr>
          <a:xfrm>
            <a:off x="7362279" y="692696"/>
            <a:ext cx="532969" cy="2880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Oval 78"/>
          <p:cNvSpPr/>
          <p:nvPr/>
        </p:nvSpPr>
        <p:spPr>
          <a:xfrm>
            <a:off x="6991120" y="155835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9" name="Straight Connector 83"/>
          <p:cNvCxnSpPr>
            <a:stCxn id="351" idx="6"/>
            <a:endCxn id="376" idx="2"/>
          </p:cNvCxnSpPr>
          <p:nvPr/>
        </p:nvCxnSpPr>
        <p:spPr>
          <a:xfrm>
            <a:off x="6847088" y="836720"/>
            <a:ext cx="14403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86"/>
          <p:cNvCxnSpPr>
            <a:stCxn id="376" idx="6"/>
            <a:endCxn id="367" idx="1"/>
          </p:cNvCxnSpPr>
          <p:nvPr/>
        </p:nvCxnSpPr>
        <p:spPr>
          <a:xfrm flipV="1">
            <a:off x="7135120" y="836712"/>
            <a:ext cx="227159" cy="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89"/>
          <p:cNvCxnSpPr>
            <a:stCxn id="367" idx="3"/>
            <a:endCxn id="375" idx="2"/>
          </p:cNvCxnSpPr>
          <p:nvPr/>
        </p:nvCxnSpPr>
        <p:spPr>
          <a:xfrm>
            <a:off x="7895248" y="836712"/>
            <a:ext cx="261560" cy="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102"/>
          <p:cNvCxnSpPr>
            <a:stCxn id="327" idx="6"/>
            <a:endCxn id="368" idx="2"/>
          </p:cNvCxnSpPr>
          <p:nvPr/>
        </p:nvCxnSpPr>
        <p:spPr>
          <a:xfrm>
            <a:off x="6847088" y="1630356"/>
            <a:ext cx="14403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105"/>
          <p:cNvCxnSpPr>
            <a:stCxn id="368" idx="6"/>
            <a:endCxn id="365" idx="1"/>
          </p:cNvCxnSpPr>
          <p:nvPr/>
        </p:nvCxnSpPr>
        <p:spPr>
          <a:xfrm>
            <a:off x="7135120" y="1630356"/>
            <a:ext cx="227158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ounded Rectangle 108"/>
          <p:cNvSpPr/>
          <p:nvPr/>
        </p:nvSpPr>
        <p:spPr>
          <a:xfrm>
            <a:off x="7053707" y="332656"/>
            <a:ext cx="1149757" cy="2664000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5" name="Oval 214"/>
          <p:cNvSpPr/>
          <p:nvPr/>
        </p:nvSpPr>
        <p:spPr>
          <a:xfrm>
            <a:off x="8156808" y="764720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6" name="Oval 79"/>
          <p:cNvSpPr/>
          <p:nvPr/>
        </p:nvSpPr>
        <p:spPr>
          <a:xfrm>
            <a:off x="6991120" y="764720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78" name="Straight Connector 178"/>
          <p:cNvCxnSpPr>
            <a:stCxn id="375" idx="6"/>
          </p:cNvCxnSpPr>
          <p:nvPr/>
        </p:nvCxnSpPr>
        <p:spPr>
          <a:xfrm>
            <a:off x="8300808" y="836720"/>
            <a:ext cx="231632" cy="21601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181"/>
          <p:cNvCxnSpPr>
            <a:stCxn id="364" idx="6"/>
          </p:cNvCxnSpPr>
          <p:nvPr/>
        </p:nvCxnSpPr>
        <p:spPr>
          <a:xfrm flipV="1">
            <a:off x="8300808" y="1412776"/>
            <a:ext cx="231632" cy="2175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133"/>
          <p:cNvCxnSpPr>
            <a:endCxn id="387" idx="2"/>
          </p:cNvCxnSpPr>
          <p:nvPr/>
        </p:nvCxnSpPr>
        <p:spPr>
          <a:xfrm flipV="1">
            <a:off x="1500079" y="2780936"/>
            <a:ext cx="261561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Oval 137"/>
          <p:cNvSpPr/>
          <p:nvPr/>
        </p:nvSpPr>
        <p:spPr>
          <a:xfrm>
            <a:off x="1761640" y="270893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8" name="Rounded Rectangle 149"/>
          <p:cNvSpPr/>
          <p:nvPr/>
        </p:nvSpPr>
        <p:spPr>
          <a:xfrm>
            <a:off x="967110" y="1415889"/>
            <a:ext cx="532969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 </a:t>
            </a:r>
            <a:r>
              <a:rPr lang="it-IT" sz="1000" dirty="0" err="1" smtClean="0">
                <a:solidFill>
                  <a:schemeClr val="tx1"/>
                </a:solidFill>
              </a:rPr>
              <a:t>servert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9" name="Straight Connector 228"/>
          <p:cNvCxnSpPr>
            <a:stCxn id="388" idx="0"/>
            <a:endCxn id="390" idx="2"/>
          </p:cNvCxnSpPr>
          <p:nvPr/>
        </p:nvCxnSpPr>
        <p:spPr>
          <a:xfrm flipV="1">
            <a:off x="1233595" y="980728"/>
            <a:ext cx="1" cy="4351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77"/>
          <p:cNvSpPr/>
          <p:nvPr/>
        </p:nvSpPr>
        <p:spPr>
          <a:xfrm>
            <a:off x="967111" y="692696"/>
            <a:ext cx="532969" cy="2880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Oval 78"/>
          <p:cNvSpPr/>
          <p:nvPr/>
        </p:nvSpPr>
        <p:spPr>
          <a:xfrm>
            <a:off x="667976" y="234889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3" name="Straight Connector 89"/>
          <p:cNvCxnSpPr>
            <a:stCxn id="390" idx="3"/>
            <a:endCxn id="396" idx="2"/>
          </p:cNvCxnSpPr>
          <p:nvPr/>
        </p:nvCxnSpPr>
        <p:spPr>
          <a:xfrm>
            <a:off x="1500080" y="836712"/>
            <a:ext cx="261560" cy="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105"/>
          <p:cNvCxnSpPr>
            <a:stCxn id="320" idx="3"/>
            <a:endCxn id="391" idx="2"/>
          </p:cNvCxnSpPr>
          <p:nvPr/>
        </p:nvCxnSpPr>
        <p:spPr>
          <a:xfrm>
            <a:off x="379928" y="2420856"/>
            <a:ext cx="288048" cy="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ounded Rectangle 108"/>
          <p:cNvSpPr/>
          <p:nvPr/>
        </p:nvSpPr>
        <p:spPr>
          <a:xfrm>
            <a:off x="739968" y="332656"/>
            <a:ext cx="1068328" cy="2664000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6" name="Oval 214"/>
          <p:cNvSpPr/>
          <p:nvPr/>
        </p:nvSpPr>
        <p:spPr>
          <a:xfrm>
            <a:off x="1761640" y="764720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8" name="Straight Connector 178"/>
          <p:cNvCxnSpPr>
            <a:stCxn id="396" idx="6"/>
            <a:endCxn id="352" idx="2"/>
          </p:cNvCxnSpPr>
          <p:nvPr/>
        </p:nvCxnSpPr>
        <p:spPr>
          <a:xfrm>
            <a:off x="1905640" y="836720"/>
            <a:ext cx="1182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181"/>
          <p:cNvCxnSpPr>
            <a:stCxn id="387" idx="6"/>
            <a:endCxn id="328" idx="2"/>
          </p:cNvCxnSpPr>
          <p:nvPr/>
        </p:nvCxnSpPr>
        <p:spPr>
          <a:xfrm flipV="1">
            <a:off x="1905640" y="2780920"/>
            <a:ext cx="144016" cy="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ounded Rectangle 77"/>
          <p:cNvSpPr/>
          <p:nvPr/>
        </p:nvSpPr>
        <p:spPr>
          <a:xfrm>
            <a:off x="969536" y="2636912"/>
            <a:ext cx="532969" cy="2880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09" name="Straight Connector 181"/>
          <p:cNvCxnSpPr>
            <a:stCxn id="328" idx="6"/>
            <a:endCxn id="360" idx="1"/>
          </p:cNvCxnSpPr>
          <p:nvPr/>
        </p:nvCxnSpPr>
        <p:spPr>
          <a:xfrm>
            <a:off x="2193656" y="2780920"/>
            <a:ext cx="332968" cy="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118"/>
          <p:cNvCxnSpPr>
            <a:stCxn id="403" idx="0"/>
            <a:endCxn id="388" idx="2"/>
          </p:cNvCxnSpPr>
          <p:nvPr/>
        </p:nvCxnSpPr>
        <p:spPr>
          <a:xfrm flipH="1" flipV="1">
            <a:off x="1233595" y="1844824"/>
            <a:ext cx="2426" cy="7920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121"/>
          <p:cNvCxnSpPr>
            <a:stCxn id="403" idx="1"/>
            <a:endCxn id="391" idx="6"/>
          </p:cNvCxnSpPr>
          <p:nvPr/>
        </p:nvCxnSpPr>
        <p:spPr>
          <a:xfrm rot="10800000">
            <a:off x="811976" y="2420896"/>
            <a:ext cx="157560" cy="360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Oval 81"/>
          <p:cNvSpPr/>
          <p:nvPr/>
        </p:nvSpPr>
        <p:spPr>
          <a:xfrm>
            <a:off x="7596336" y="393307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24" name="Straight Connector 89"/>
          <p:cNvCxnSpPr>
            <a:stCxn id="298" idx="3"/>
            <a:endCxn id="423" idx="2"/>
          </p:cNvCxnSpPr>
          <p:nvPr/>
        </p:nvCxnSpPr>
        <p:spPr>
          <a:xfrm>
            <a:off x="7308304" y="4005063"/>
            <a:ext cx="288032" cy="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178"/>
          <p:cNvCxnSpPr>
            <a:stCxn id="423" idx="6"/>
          </p:cNvCxnSpPr>
          <p:nvPr/>
        </p:nvCxnSpPr>
        <p:spPr>
          <a:xfrm>
            <a:off x="7740336" y="4005072"/>
            <a:ext cx="648088" cy="21601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181"/>
          <p:cNvCxnSpPr>
            <a:stCxn id="261" idx="5"/>
          </p:cNvCxnSpPr>
          <p:nvPr/>
        </p:nvCxnSpPr>
        <p:spPr>
          <a:xfrm flipV="1">
            <a:off x="7719264" y="4437112"/>
            <a:ext cx="597152" cy="23984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Cloud 175"/>
          <p:cNvSpPr/>
          <p:nvPr/>
        </p:nvSpPr>
        <p:spPr>
          <a:xfrm>
            <a:off x="8316416" y="1012347"/>
            <a:ext cx="742888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6" name="Cloud 57"/>
          <p:cNvSpPr/>
          <p:nvPr/>
        </p:nvSpPr>
        <p:spPr>
          <a:xfrm>
            <a:off x="8100408" y="4108691"/>
            <a:ext cx="792072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2"/>
          <p:cNvCxnSpPr/>
          <p:nvPr/>
        </p:nvCxnSpPr>
        <p:spPr>
          <a:xfrm>
            <a:off x="179512" y="116632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4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18"/>
          <p:cNvSpPr/>
          <p:nvPr/>
        </p:nvSpPr>
        <p:spPr>
          <a:xfrm>
            <a:off x="628069" y="5445224"/>
            <a:ext cx="1927707" cy="101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8" name="Rectangle 118"/>
          <p:cNvSpPr/>
          <p:nvPr/>
        </p:nvSpPr>
        <p:spPr>
          <a:xfrm>
            <a:off x="491774" y="5568445"/>
            <a:ext cx="1927707" cy="101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857568" y="1875310"/>
            <a:ext cx="3580300" cy="14467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Global Orchestrator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5797" y="2009635"/>
            <a:ext cx="3006455" cy="19663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Orchestrator </a:t>
            </a:r>
            <a:r>
              <a:rPr lang="it-IT" sz="1000" dirty="0" err="1" smtClean="0">
                <a:solidFill>
                  <a:schemeClr val="tx1"/>
                </a:solidFill>
              </a:rPr>
              <a:t>Northbound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5536" y="2206266"/>
            <a:ext cx="3006682" cy="38848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Orchestrator </a:t>
            </a:r>
            <a:r>
              <a:rPr lang="it-IT" sz="1000" dirty="0" smtClean="0">
                <a:solidFill>
                  <a:schemeClr val="tx1"/>
                </a:solidFill>
              </a:rPr>
              <a:t>(</a:t>
            </a:r>
            <a:r>
              <a:rPr lang="it-IT" sz="1000" dirty="0" err="1" smtClean="0">
                <a:solidFill>
                  <a:schemeClr val="tx1"/>
                </a:solidFill>
              </a:rPr>
              <a:t>technology-independent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5716" y="2594746"/>
            <a:ext cx="3006525" cy="188599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Control </a:t>
            </a:r>
            <a:r>
              <a:rPr lang="it-IT" sz="1000" dirty="0" smtClean="0">
                <a:solidFill>
                  <a:schemeClr val="tx1"/>
                </a:solidFill>
              </a:rPr>
              <a:t>Adapter </a:t>
            </a:r>
            <a:r>
              <a:rPr lang="it-IT" sz="1000" dirty="0" err="1" smtClean="0">
                <a:solidFill>
                  <a:schemeClr val="tx1"/>
                </a:solidFill>
              </a:rPr>
              <a:t>Northbound</a:t>
            </a:r>
            <a:r>
              <a:rPr lang="it-IT" sz="1000" dirty="0" smtClean="0">
                <a:solidFill>
                  <a:schemeClr val="tx1"/>
                </a:solidFill>
              </a:rPr>
              <a:t> API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00053" y="2782355"/>
            <a:ext cx="1502164" cy="389470"/>
          </a:xfrm>
          <a:prstGeom prst="rect">
            <a:avLst/>
          </a:prstGeom>
          <a:solidFill>
            <a:srgbClr val="DAEFF6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 </a:t>
            </a:r>
            <a:r>
              <a:rPr lang="it-IT" sz="1000" dirty="0" err="1" smtClean="0">
                <a:solidFill>
                  <a:schemeClr val="tx1"/>
                </a:solidFill>
              </a:rPr>
              <a:t>adapter</a:t>
            </a:r>
            <a:r>
              <a:rPr lang="it-IT" sz="1000" dirty="0" smtClean="0">
                <a:solidFill>
                  <a:schemeClr val="tx1"/>
                </a:solidFill>
              </a:rPr>
              <a:t> for an </a:t>
            </a:r>
            <a:r>
              <a:rPr lang="it-IT" sz="1000" dirty="0" err="1" smtClean="0">
                <a:solidFill>
                  <a:schemeClr val="tx1"/>
                </a:solidFill>
              </a:rPr>
              <a:t>integrated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0388" y="2782355"/>
            <a:ext cx="1508968" cy="389470"/>
          </a:xfrm>
          <a:prstGeom prst="rect">
            <a:avLst/>
          </a:prstGeom>
          <a:solidFill>
            <a:srgbClr val="DAEFF6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 </a:t>
            </a:r>
            <a:r>
              <a:rPr lang="it-IT" sz="1000" dirty="0" err="1" smtClean="0">
                <a:solidFill>
                  <a:schemeClr val="tx1"/>
                </a:solidFill>
              </a:rPr>
              <a:t>adapter</a:t>
            </a:r>
            <a:r>
              <a:rPr lang="it-IT" sz="1000" dirty="0" smtClean="0">
                <a:solidFill>
                  <a:schemeClr val="tx1"/>
                </a:solidFill>
              </a:rPr>
              <a:t> for an </a:t>
            </a:r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19" name="Connettore 2 8"/>
          <p:cNvCxnSpPr>
            <a:stCxn id="95" idx="2"/>
          </p:cNvCxnSpPr>
          <p:nvPr/>
        </p:nvCxnSpPr>
        <p:spPr>
          <a:xfrm flipH="1">
            <a:off x="2593615" y="1551495"/>
            <a:ext cx="1" cy="4373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55776" y="1598603"/>
            <a:ext cx="40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[FG]</a:t>
            </a:r>
            <a:endParaRPr lang="en-US" sz="1000" dirty="0"/>
          </a:p>
        </p:txBody>
      </p:sp>
      <p:sp>
        <p:nvSpPr>
          <p:cNvPr id="22" name="Trapezoid 21"/>
          <p:cNvSpPr/>
          <p:nvPr/>
        </p:nvSpPr>
        <p:spPr>
          <a:xfrm>
            <a:off x="7047254" y="5164533"/>
            <a:ext cx="1344662" cy="949558"/>
          </a:xfrm>
          <a:prstGeom prst="trapezoid">
            <a:avLst>
              <a:gd name="adj" fmla="val 2533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Infrastructure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79244" y="2387292"/>
            <a:ext cx="870742" cy="27772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Abstractions</a:t>
            </a:r>
            <a:r>
              <a:rPr lang="it-IT" sz="1000" dirty="0" smtClean="0">
                <a:solidFill>
                  <a:schemeClr val="tx1"/>
                </a:solidFill>
              </a:rPr>
              <a:t>: CPU, networking and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7020272" y="1433571"/>
            <a:ext cx="1388686" cy="953721"/>
          </a:xfrm>
          <a:prstGeom prst="trapezoid">
            <a:avLst>
              <a:gd name="adj" fmla="val 26523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Service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48064" y="1793611"/>
            <a:ext cx="1512168" cy="3903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Service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  <a:p>
            <a:pPr algn="ctr"/>
            <a:r>
              <a:rPr lang="it-IT" sz="1000" dirty="0">
                <a:solidFill>
                  <a:schemeClr val="tx1"/>
                </a:solidFill>
              </a:rPr>
              <a:t>(</a:t>
            </a:r>
            <a:r>
              <a:rPr lang="it-IT" sz="1000" dirty="0" err="1">
                <a:solidFill>
                  <a:schemeClr val="tx1"/>
                </a:solidFill>
              </a:rPr>
              <a:t>adaptation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functions</a:t>
            </a:r>
            <a:r>
              <a:rPr lang="it-IT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072" y="3059405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51561" y="3719135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Controller </a:t>
            </a:r>
            <a:r>
              <a:rPr lang="it-IT" sz="1000" dirty="0" err="1" smtClean="0">
                <a:solidFill>
                  <a:schemeClr val="tx1"/>
                </a:solidFill>
              </a:rPr>
              <a:t>adaptation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51561" y="4427440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Controllers</a:t>
            </a:r>
            <a:r>
              <a:rPr lang="it-IT" sz="1000" dirty="0" smtClean="0">
                <a:solidFill>
                  <a:schemeClr val="tx1"/>
                </a:solidFill>
              </a:rPr>
              <a:t> (network + compute +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51561" y="5322003"/>
            <a:ext cx="1512168" cy="51009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Local </a:t>
            </a:r>
            <a:r>
              <a:rPr lang="it-IT" sz="1000" dirty="0" err="1" smtClean="0">
                <a:solidFill>
                  <a:schemeClr val="tx1"/>
                </a:solidFill>
              </a:rPr>
              <a:t>resource</a:t>
            </a:r>
            <a:r>
              <a:rPr lang="it-IT" sz="1000" dirty="0" smtClean="0">
                <a:solidFill>
                  <a:schemeClr val="tx1"/>
                </a:solidFill>
              </a:rPr>
              <a:t> manager (network + compute +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7674" y="2585699"/>
            <a:ext cx="1780013" cy="237626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46821" y="1482405"/>
            <a:ext cx="2047579" cy="455967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dirty="0" smtClean="0">
                <a:solidFill>
                  <a:schemeClr val="tx1"/>
                </a:solidFill>
              </a:rPr>
              <a:t>Service provider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44072" y="929641"/>
            <a:ext cx="1512168" cy="39039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Users</a:t>
            </a:r>
            <a:r>
              <a:rPr lang="it-IT" sz="1000" dirty="0" smtClean="0">
                <a:solidFill>
                  <a:schemeClr val="tx1"/>
                </a:solidFill>
              </a:rPr>
              <a:t> (Service + SLA)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30" idx="2"/>
            <a:endCxn id="27" idx="0"/>
          </p:cNvCxnSpPr>
          <p:nvPr/>
        </p:nvCxnSpPr>
        <p:spPr>
          <a:xfrm>
            <a:off x="5900156" y="1320031"/>
            <a:ext cx="3992" cy="47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5900156" y="2195309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9" idx="0"/>
          </p:cNvCxnSpPr>
          <p:nvPr/>
        </p:nvCxnSpPr>
        <p:spPr>
          <a:xfrm>
            <a:off x="5900156" y="3449795"/>
            <a:ext cx="7489" cy="26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21" idx="0"/>
          </p:cNvCxnSpPr>
          <p:nvPr/>
        </p:nvCxnSpPr>
        <p:spPr>
          <a:xfrm>
            <a:off x="5907645" y="4109525"/>
            <a:ext cx="0" cy="3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4" idx="0"/>
          </p:cNvCxnSpPr>
          <p:nvPr/>
        </p:nvCxnSpPr>
        <p:spPr>
          <a:xfrm>
            <a:off x="5907645" y="4817830"/>
            <a:ext cx="0" cy="50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07645" y="1465312"/>
            <a:ext cx="4972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Se-</a:t>
            </a:r>
            <a:r>
              <a:rPr lang="it-IT" sz="1000" dirty="0" err="1" smtClean="0"/>
              <a:t>Sl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5900156" y="2339494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Si-Or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861809" y="3468315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Or-Ca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905980" y="4150881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Ca-Col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5922575" y="5055311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Co-</a:t>
            </a:r>
            <a:r>
              <a:rPr lang="it-IT" sz="1000" dirty="0" err="1" smtClean="0"/>
              <a:t>Rm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827583" y="3665819"/>
            <a:ext cx="1733387" cy="2598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OpenStack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Heat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1560" y="4299767"/>
            <a:ext cx="870892" cy="4255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OpenStack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br>
              <a:rPr lang="it-IT" sz="1000" dirty="0">
                <a:solidFill>
                  <a:schemeClr val="tx1"/>
                </a:solidFill>
              </a:rPr>
            </a:br>
            <a:r>
              <a:rPr lang="it-IT" sz="1000" dirty="0" smtClean="0">
                <a:solidFill>
                  <a:schemeClr val="tx1"/>
                </a:solidFill>
              </a:rPr>
              <a:t>Nova </a:t>
            </a:r>
            <a:r>
              <a:rPr lang="it-IT" sz="1000" dirty="0" err="1" smtClean="0">
                <a:solidFill>
                  <a:schemeClr val="tx1"/>
                </a:solidFill>
              </a:rPr>
              <a:t>scheduler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19672" y="4310604"/>
            <a:ext cx="1264472" cy="2146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Neutron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>
            <a:off x="1662306" y="3176881"/>
            <a:ext cx="144016" cy="48893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/>
          </a:p>
        </p:txBody>
      </p:sp>
      <p:sp>
        <p:nvSpPr>
          <p:cNvPr id="70" name="Down Arrow 69"/>
          <p:cNvSpPr/>
          <p:nvPr/>
        </p:nvSpPr>
        <p:spPr bwMode="auto">
          <a:xfrm>
            <a:off x="3503702" y="3171826"/>
            <a:ext cx="143605" cy="22830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/>
          </a:p>
        </p:txBody>
      </p:sp>
      <p:sp>
        <p:nvSpPr>
          <p:cNvPr id="71" name="Rectangle 70"/>
          <p:cNvSpPr/>
          <p:nvPr/>
        </p:nvSpPr>
        <p:spPr>
          <a:xfrm>
            <a:off x="2844298" y="5454830"/>
            <a:ext cx="1617679" cy="101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2" name="Rectangle 71"/>
          <p:cNvSpPr/>
          <p:nvPr/>
        </p:nvSpPr>
        <p:spPr>
          <a:xfrm>
            <a:off x="2932697" y="5454831"/>
            <a:ext cx="1423279" cy="235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resource</a:t>
            </a:r>
            <a:r>
              <a:rPr lang="it-IT" sz="1000" dirty="0" smtClean="0">
                <a:solidFill>
                  <a:schemeClr val="tx1"/>
                </a:solidFill>
              </a:rPr>
              <a:t> manager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32697" y="6134169"/>
            <a:ext cx="1423279" cy="236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xDPd</a:t>
            </a:r>
            <a:r>
              <a:rPr lang="it-IT" sz="1000" dirty="0" smtClean="0">
                <a:solidFill>
                  <a:schemeClr val="tx1"/>
                </a:solidFill>
              </a:rPr>
              <a:t> (DPDK)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38684" y="5820247"/>
            <a:ext cx="808159" cy="210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DPDK </a:t>
            </a:r>
            <a:r>
              <a:rPr lang="it-IT" sz="1000" dirty="0" err="1" smtClean="0">
                <a:solidFill>
                  <a:schemeClr val="tx1"/>
                </a:solidFill>
              </a:rPr>
              <a:t>process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41228" y="5821360"/>
            <a:ext cx="514748" cy="209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Connettore 2 8"/>
          <p:cNvCxnSpPr>
            <a:stCxn id="44" idx="2"/>
          </p:cNvCxnSpPr>
          <p:nvPr/>
        </p:nvCxnSpPr>
        <p:spPr>
          <a:xfrm>
            <a:off x="3080173" y="868258"/>
            <a:ext cx="0" cy="2914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722461" y="1163675"/>
            <a:ext cx="1742309" cy="387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Service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r>
              <a:rPr lang="it-IT" sz="1000" dirty="0">
                <a:solidFill>
                  <a:schemeClr val="tx1"/>
                </a:solidFill>
              </a:rPr>
              <a:t> Application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080173" y="861116"/>
            <a:ext cx="987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[Service </a:t>
            </a:r>
            <a:r>
              <a:rPr lang="it-IT" sz="1000" dirty="0" err="1" smtClean="0"/>
              <a:t>Graph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cxnSp>
        <p:nvCxnSpPr>
          <p:cNvPr id="103" name="Straight Connector 102"/>
          <p:cNvCxnSpPr>
            <a:stCxn id="3" idx="1"/>
            <a:endCxn id="28" idx="1"/>
          </p:cNvCxnSpPr>
          <p:nvPr/>
        </p:nvCxnSpPr>
        <p:spPr>
          <a:xfrm>
            <a:off x="4689656" y="2302191"/>
            <a:ext cx="454416" cy="952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23528" y="5650059"/>
            <a:ext cx="1927707" cy="101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0" name="Rectangle 119"/>
          <p:cNvSpPr/>
          <p:nvPr/>
        </p:nvSpPr>
        <p:spPr>
          <a:xfrm>
            <a:off x="439817" y="5650061"/>
            <a:ext cx="868069" cy="3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 compute 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95536" y="6329398"/>
            <a:ext cx="1738961" cy="236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OpenvSwitch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06795" y="6031696"/>
            <a:ext cx="694068" cy="205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VM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427508" y="6031696"/>
            <a:ext cx="694068" cy="205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379894" y="5650061"/>
            <a:ext cx="798884" cy="3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OVS network 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615636" y="4139678"/>
            <a:ext cx="40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[FG]</a:t>
            </a:r>
            <a:endParaRPr lang="en-US" sz="1000" dirty="0"/>
          </a:p>
        </p:txBody>
      </p:sp>
      <p:sp>
        <p:nvSpPr>
          <p:cNvPr id="126" name="Rectangle 125"/>
          <p:cNvSpPr/>
          <p:nvPr/>
        </p:nvSpPr>
        <p:spPr>
          <a:xfrm>
            <a:off x="1487088" y="487610"/>
            <a:ext cx="1230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dirty="0" smtClean="0"/>
              <a:t>New </a:t>
            </a:r>
            <a:r>
              <a:rPr lang="it-IT" sz="1000" dirty="0" err="1" smtClean="0"/>
              <a:t>user</a:t>
            </a:r>
            <a:r>
              <a:rPr lang="it-IT" sz="1000" dirty="0" smtClean="0"/>
              <a:t> ‘Alice’ </a:t>
            </a:r>
            <a:r>
              <a:rPr lang="it-IT" sz="1000" dirty="0" err="1" smtClean="0"/>
              <a:t>connected</a:t>
            </a:r>
            <a:endParaRPr lang="en-US" sz="1000" dirty="0"/>
          </a:p>
        </p:txBody>
      </p:sp>
      <p:cxnSp>
        <p:nvCxnSpPr>
          <p:cNvPr id="127" name="Connettore 2 8"/>
          <p:cNvCxnSpPr>
            <a:endCxn id="120" idx="0"/>
          </p:cNvCxnSpPr>
          <p:nvPr/>
        </p:nvCxnSpPr>
        <p:spPr>
          <a:xfrm>
            <a:off x="827584" y="4725144"/>
            <a:ext cx="0" cy="92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8"/>
          <p:cNvCxnSpPr/>
          <p:nvPr/>
        </p:nvCxnSpPr>
        <p:spPr>
          <a:xfrm>
            <a:off x="2051720" y="5033971"/>
            <a:ext cx="11801" cy="627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35696" y="3398258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</a:t>
            </a:r>
            <a:r>
              <a:rPr lang="it-IT" sz="1000" dirty="0" err="1" smtClean="0"/>
              <a:t>Heat</a:t>
            </a:r>
            <a:r>
              <a:rPr lang="it-IT" sz="1000" dirty="0" smtClean="0"/>
              <a:t> JSON format]</a:t>
            </a:r>
            <a:endParaRPr lang="en-US" sz="1000" dirty="0"/>
          </a:p>
        </p:txBody>
      </p:sp>
      <p:sp>
        <p:nvSpPr>
          <p:cNvPr id="135" name="Rectangle 134"/>
          <p:cNvSpPr/>
          <p:nvPr/>
        </p:nvSpPr>
        <p:spPr>
          <a:xfrm>
            <a:off x="876714" y="3974867"/>
            <a:ext cx="17510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</a:t>
            </a:r>
            <a:r>
              <a:rPr lang="it-IT" sz="1000" dirty="0" err="1" smtClean="0"/>
              <a:t>OpenStack</a:t>
            </a:r>
            <a:r>
              <a:rPr lang="it-IT" sz="1000" dirty="0" smtClean="0"/>
              <a:t> REST </a:t>
            </a:r>
            <a:r>
              <a:rPr lang="it-IT" sz="1000" dirty="0" err="1" smtClean="0"/>
              <a:t>interface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cxnSp>
        <p:nvCxnSpPr>
          <p:cNvPr id="136" name="Connettore 2 8"/>
          <p:cNvCxnSpPr/>
          <p:nvPr/>
        </p:nvCxnSpPr>
        <p:spPr>
          <a:xfrm>
            <a:off x="899592" y="3925629"/>
            <a:ext cx="0" cy="37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8"/>
          <p:cNvCxnSpPr/>
          <p:nvPr/>
        </p:nvCxnSpPr>
        <p:spPr>
          <a:xfrm>
            <a:off x="2411760" y="3925629"/>
            <a:ext cx="0" cy="38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8"/>
          <p:cNvCxnSpPr/>
          <p:nvPr/>
        </p:nvCxnSpPr>
        <p:spPr>
          <a:xfrm>
            <a:off x="2167182" y="897661"/>
            <a:ext cx="6795" cy="254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39552" y="5157192"/>
            <a:ext cx="14637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[OS Nova on </a:t>
            </a:r>
            <a:r>
              <a:rPr lang="it-IT" sz="1000" dirty="0" err="1" smtClean="0"/>
              <a:t>RabbitMQ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42743" y="5157192"/>
            <a:ext cx="11611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[OVSDB]</a:t>
            </a:r>
            <a:endParaRPr lang="en-US" sz="1000" dirty="0"/>
          </a:p>
        </p:txBody>
      </p:sp>
      <p:sp>
        <p:nvSpPr>
          <p:cNvPr id="3" name="Right Brace 2"/>
          <p:cNvSpPr/>
          <p:nvPr/>
        </p:nvSpPr>
        <p:spPr>
          <a:xfrm>
            <a:off x="4540808" y="2009635"/>
            <a:ext cx="148848" cy="585111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4545697" y="2594746"/>
            <a:ext cx="121714" cy="577079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6" idx="1"/>
            <a:endCxn id="29" idx="1"/>
          </p:cNvCxnSpPr>
          <p:nvPr/>
        </p:nvCxnSpPr>
        <p:spPr>
          <a:xfrm>
            <a:off x="4667411" y="2883286"/>
            <a:ext cx="484150" cy="10310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/>
          <p:cNvSpPr/>
          <p:nvPr/>
        </p:nvSpPr>
        <p:spPr>
          <a:xfrm>
            <a:off x="4543199" y="3665820"/>
            <a:ext cx="146457" cy="1368152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80" idx="1"/>
            <a:endCxn id="21" idx="1"/>
          </p:cNvCxnSpPr>
          <p:nvPr/>
        </p:nvCxnSpPr>
        <p:spPr>
          <a:xfrm>
            <a:off x="4689656" y="4349896"/>
            <a:ext cx="461905" cy="2727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Brace 83"/>
          <p:cNvSpPr/>
          <p:nvPr/>
        </p:nvSpPr>
        <p:spPr>
          <a:xfrm>
            <a:off x="4547688" y="5449861"/>
            <a:ext cx="114970" cy="320841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4" idx="1"/>
            <a:endCxn id="24" idx="1"/>
          </p:cNvCxnSpPr>
          <p:nvPr/>
        </p:nvCxnSpPr>
        <p:spPr>
          <a:xfrm flipV="1">
            <a:off x="4662658" y="5577049"/>
            <a:ext cx="488903" cy="332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2640149" y="587585"/>
            <a:ext cx="880047" cy="280673"/>
          </a:xfrm>
          <a:prstGeom prst="foldedCorner">
            <a:avLst>
              <a:gd name="adj" fmla="val 50000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Dashboard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23707" y="4819291"/>
            <a:ext cx="1264472" cy="2146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OpenDayLight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7" name="Connettore 2 8"/>
          <p:cNvCxnSpPr>
            <a:stCxn id="66" idx="2"/>
            <a:endCxn id="96" idx="0"/>
          </p:cNvCxnSpPr>
          <p:nvPr/>
        </p:nvCxnSpPr>
        <p:spPr>
          <a:xfrm>
            <a:off x="2251908" y="4525284"/>
            <a:ext cx="4035" cy="294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243861" y="4529915"/>
            <a:ext cx="11611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[ODL REST </a:t>
            </a:r>
            <a:r>
              <a:rPr lang="it-IT" sz="1000" dirty="0" err="1" smtClean="0"/>
              <a:t>interf</a:t>
            </a:r>
            <a:r>
              <a:rPr lang="it-IT" sz="1000" dirty="0" smtClean="0"/>
              <a:t>.]</a:t>
            </a:r>
            <a:endParaRPr lang="en-US" sz="1000" dirty="0"/>
          </a:p>
        </p:txBody>
      </p:sp>
      <p:cxnSp>
        <p:nvCxnSpPr>
          <p:cNvPr id="102" name="Straight Connector 102"/>
          <p:cNvCxnSpPr>
            <a:stCxn id="104" idx="1"/>
          </p:cNvCxnSpPr>
          <p:nvPr/>
        </p:nvCxnSpPr>
        <p:spPr>
          <a:xfrm>
            <a:off x="4700059" y="1176001"/>
            <a:ext cx="474152" cy="9099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Brace 2"/>
          <p:cNvSpPr/>
          <p:nvPr/>
        </p:nvSpPr>
        <p:spPr>
          <a:xfrm>
            <a:off x="4549170" y="587585"/>
            <a:ext cx="150889" cy="1176831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87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7568" y="1875310"/>
            <a:ext cx="3580300" cy="14467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Global Orchestrator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5797" y="2009635"/>
            <a:ext cx="3006455" cy="19663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Orchestrator </a:t>
            </a:r>
            <a:r>
              <a:rPr lang="it-IT" sz="1000" dirty="0" err="1" smtClean="0">
                <a:solidFill>
                  <a:schemeClr val="tx1"/>
                </a:solidFill>
              </a:rPr>
              <a:t>Northbound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5536" y="2206266"/>
            <a:ext cx="3006682" cy="38848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Orchestrator </a:t>
            </a:r>
            <a:r>
              <a:rPr lang="it-IT" sz="1000" dirty="0" smtClean="0">
                <a:solidFill>
                  <a:schemeClr val="tx1"/>
                </a:solidFill>
              </a:rPr>
              <a:t>(</a:t>
            </a:r>
            <a:r>
              <a:rPr lang="it-IT" sz="1000" dirty="0" err="1" smtClean="0">
                <a:solidFill>
                  <a:schemeClr val="tx1"/>
                </a:solidFill>
              </a:rPr>
              <a:t>technology-independent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5716" y="2594746"/>
            <a:ext cx="3006525" cy="188599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Control </a:t>
            </a:r>
            <a:r>
              <a:rPr lang="it-IT" sz="1000" dirty="0" smtClean="0">
                <a:solidFill>
                  <a:schemeClr val="tx1"/>
                </a:solidFill>
              </a:rPr>
              <a:t>Adapter </a:t>
            </a:r>
            <a:r>
              <a:rPr lang="it-IT" sz="1000" dirty="0" err="1" smtClean="0">
                <a:solidFill>
                  <a:schemeClr val="tx1"/>
                </a:solidFill>
              </a:rPr>
              <a:t>Northbound</a:t>
            </a:r>
            <a:r>
              <a:rPr lang="it-IT" sz="1000" dirty="0" smtClean="0">
                <a:solidFill>
                  <a:schemeClr val="tx1"/>
                </a:solidFill>
              </a:rPr>
              <a:t> API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00053" y="2782355"/>
            <a:ext cx="1502164" cy="389470"/>
          </a:xfrm>
          <a:prstGeom prst="rect">
            <a:avLst/>
          </a:prstGeom>
          <a:solidFill>
            <a:srgbClr val="DAEFF6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 </a:t>
            </a:r>
            <a:r>
              <a:rPr lang="it-IT" sz="1000" dirty="0" err="1" smtClean="0">
                <a:solidFill>
                  <a:schemeClr val="tx1"/>
                </a:solidFill>
              </a:rPr>
              <a:t>adapter</a:t>
            </a:r>
            <a:r>
              <a:rPr lang="it-IT" sz="1000" dirty="0" smtClean="0">
                <a:solidFill>
                  <a:schemeClr val="tx1"/>
                </a:solidFill>
              </a:rPr>
              <a:t> for an </a:t>
            </a:r>
            <a:r>
              <a:rPr lang="it-IT" sz="1000" dirty="0" err="1" smtClean="0">
                <a:solidFill>
                  <a:schemeClr val="tx1"/>
                </a:solidFill>
              </a:rPr>
              <a:t>integrated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0388" y="2782355"/>
            <a:ext cx="1508968" cy="389470"/>
          </a:xfrm>
          <a:prstGeom prst="rect">
            <a:avLst/>
          </a:prstGeom>
          <a:solidFill>
            <a:srgbClr val="DAEFF6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 </a:t>
            </a:r>
            <a:r>
              <a:rPr lang="it-IT" sz="1000" dirty="0" err="1" smtClean="0">
                <a:solidFill>
                  <a:schemeClr val="tx1"/>
                </a:solidFill>
              </a:rPr>
              <a:t>adapter</a:t>
            </a:r>
            <a:r>
              <a:rPr lang="it-IT" sz="1000" dirty="0" smtClean="0">
                <a:solidFill>
                  <a:schemeClr val="tx1"/>
                </a:solidFill>
              </a:rPr>
              <a:t> for an </a:t>
            </a:r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19" name="Connettore 2 8"/>
          <p:cNvCxnSpPr>
            <a:stCxn id="95" idx="2"/>
          </p:cNvCxnSpPr>
          <p:nvPr/>
        </p:nvCxnSpPr>
        <p:spPr>
          <a:xfrm flipH="1">
            <a:off x="2061542" y="1551495"/>
            <a:ext cx="1" cy="4373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91472" y="1608167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[NF-FG]</a:t>
            </a:r>
            <a:endParaRPr lang="en-US" sz="1000" dirty="0"/>
          </a:p>
        </p:txBody>
      </p:sp>
      <p:sp>
        <p:nvSpPr>
          <p:cNvPr id="22" name="Trapezoid 21"/>
          <p:cNvSpPr/>
          <p:nvPr/>
        </p:nvSpPr>
        <p:spPr>
          <a:xfrm>
            <a:off x="7047254" y="5164533"/>
            <a:ext cx="1344662" cy="949558"/>
          </a:xfrm>
          <a:prstGeom prst="trapezoid">
            <a:avLst>
              <a:gd name="adj" fmla="val 2533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Infrastructure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79244" y="2387292"/>
            <a:ext cx="870742" cy="27772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Abstractions</a:t>
            </a:r>
            <a:r>
              <a:rPr lang="it-IT" sz="1000" dirty="0" smtClean="0">
                <a:solidFill>
                  <a:schemeClr val="tx1"/>
                </a:solidFill>
              </a:rPr>
              <a:t>: CPU, networking and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7020272" y="1433571"/>
            <a:ext cx="1388686" cy="953721"/>
          </a:xfrm>
          <a:prstGeom prst="trapezoid">
            <a:avLst>
              <a:gd name="adj" fmla="val 26523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Service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48064" y="1793611"/>
            <a:ext cx="1512168" cy="3903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Service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  <a:p>
            <a:pPr algn="ctr"/>
            <a:r>
              <a:rPr lang="it-IT" sz="1000" dirty="0">
                <a:solidFill>
                  <a:schemeClr val="tx1"/>
                </a:solidFill>
              </a:rPr>
              <a:t>(</a:t>
            </a:r>
            <a:r>
              <a:rPr lang="it-IT" sz="1000" dirty="0" err="1">
                <a:solidFill>
                  <a:schemeClr val="tx1"/>
                </a:solidFill>
              </a:rPr>
              <a:t>adaptation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functions</a:t>
            </a:r>
            <a:r>
              <a:rPr lang="it-IT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072" y="3059405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51561" y="3719135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Controller </a:t>
            </a:r>
            <a:r>
              <a:rPr lang="it-IT" sz="1000" dirty="0" err="1" smtClean="0">
                <a:solidFill>
                  <a:schemeClr val="tx1"/>
                </a:solidFill>
              </a:rPr>
              <a:t>adaptation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51561" y="4427440"/>
            <a:ext cx="1512168" cy="39039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Controllers</a:t>
            </a:r>
            <a:r>
              <a:rPr lang="it-IT" sz="1000" dirty="0" smtClean="0">
                <a:solidFill>
                  <a:schemeClr val="tx1"/>
                </a:solidFill>
              </a:rPr>
              <a:t> (network + compute +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51561" y="5322003"/>
            <a:ext cx="1512168" cy="51009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Local </a:t>
            </a:r>
            <a:r>
              <a:rPr lang="it-IT" sz="1000" dirty="0" err="1" smtClean="0">
                <a:solidFill>
                  <a:schemeClr val="tx1"/>
                </a:solidFill>
              </a:rPr>
              <a:t>resource</a:t>
            </a:r>
            <a:r>
              <a:rPr lang="it-IT" sz="1000" dirty="0" smtClean="0">
                <a:solidFill>
                  <a:schemeClr val="tx1"/>
                </a:solidFill>
              </a:rPr>
              <a:t> manager (network + compute + </a:t>
            </a:r>
            <a:r>
              <a:rPr lang="it-IT" sz="1000" dirty="0" err="1" smtClean="0">
                <a:solidFill>
                  <a:schemeClr val="tx1"/>
                </a:solidFill>
              </a:rPr>
              <a:t>storage</a:t>
            </a:r>
            <a:r>
              <a:rPr lang="it-IT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7674" y="2585699"/>
            <a:ext cx="1780013" cy="237626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dirty="0" err="1" smtClean="0">
                <a:solidFill>
                  <a:schemeClr val="tx1"/>
                </a:solidFill>
              </a:rPr>
              <a:t>Orchestration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46821" y="1482405"/>
            <a:ext cx="2047579" cy="455967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000" dirty="0" smtClean="0">
                <a:solidFill>
                  <a:schemeClr val="tx1"/>
                </a:solidFill>
              </a:rPr>
              <a:t>Service provider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44072" y="929641"/>
            <a:ext cx="1512168" cy="39039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Users</a:t>
            </a:r>
            <a:r>
              <a:rPr lang="it-IT" sz="1000" dirty="0" smtClean="0">
                <a:solidFill>
                  <a:schemeClr val="tx1"/>
                </a:solidFill>
              </a:rPr>
              <a:t> (Service + SLA)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30" idx="2"/>
            <a:endCxn id="27" idx="0"/>
          </p:cNvCxnSpPr>
          <p:nvPr/>
        </p:nvCxnSpPr>
        <p:spPr>
          <a:xfrm>
            <a:off x="5900156" y="1320031"/>
            <a:ext cx="3992" cy="47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5900156" y="2195309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9" idx="0"/>
          </p:cNvCxnSpPr>
          <p:nvPr/>
        </p:nvCxnSpPr>
        <p:spPr>
          <a:xfrm>
            <a:off x="5900156" y="3449795"/>
            <a:ext cx="7489" cy="26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21" idx="0"/>
          </p:cNvCxnSpPr>
          <p:nvPr/>
        </p:nvCxnSpPr>
        <p:spPr>
          <a:xfrm>
            <a:off x="5907645" y="4109525"/>
            <a:ext cx="0" cy="3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4" idx="0"/>
          </p:cNvCxnSpPr>
          <p:nvPr/>
        </p:nvCxnSpPr>
        <p:spPr>
          <a:xfrm>
            <a:off x="5907645" y="4817830"/>
            <a:ext cx="0" cy="50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07645" y="1465312"/>
            <a:ext cx="4972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Se-</a:t>
            </a:r>
            <a:r>
              <a:rPr lang="it-IT" sz="1000" dirty="0" err="1" smtClean="0"/>
              <a:t>Sl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5900156" y="2339494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Si-Or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861809" y="3468315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Or-Ca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905980" y="4150881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Ca-Col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5922575" y="5055311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Co-</a:t>
            </a:r>
            <a:r>
              <a:rPr lang="it-IT" sz="1000" dirty="0" err="1" smtClean="0"/>
              <a:t>Rm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1014232" y="3665819"/>
            <a:ext cx="1733387" cy="2598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OpenStack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Heat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8209" y="4299767"/>
            <a:ext cx="870892" cy="4255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OpenStack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br>
              <a:rPr lang="it-IT" sz="1000" dirty="0">
                <a:solidFill>
                  <a:schemeClr val="tx1"/>
                </a:solidFill>
              </a:rPr>
            </a:br>
            <a:r>
              <a:rPr lang="it-IT" sz="1000" dirty="0" smtClean="0">
                <a:solidFill>
                  <a:schemeClr val="tx1"/>
                </a:solidFill>
              </a:rPr>
              <a:t>Nova Control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06321" y="4310604"/>
            <a:ext cx="1264472" cy="2146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OpenStack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Neutron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 bwMode="auto">
          <a:xfrm>
            <a:off x="1662306" y="3176881"/>
            <a:ext cx="144016" cy="48893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/>
          </a:p>
        </p:txBody>
      </p:sp>
      <p:sp>
        <p:nvSpPr>
          <p:cNvPr id="70" name="Down Arrow 69"/>
          <p:cNvSpPr/>
          <p:nvPr/>
        </p:nvSpPr>
        <p:spPr bwMode="auto">
          <a:xfrm>
            <a:off x="3503702" y="3171826"/>
            <a:ext cx="143605" cy="22830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/>
          </a:p>
        </p:txBody>
      </p:sp>
      <p:sp>
        <p:nvSpPr>
          <p:cNvPr id="71" name="Rectangle 70"/>
          <p:cNvSpPr/>
          <p:nvPr/>
        </p:nvSpPr>
        <p:spPr>
          <a:xfrm>
            <a:off x="2844298" y="5454830"/>
            <a:ext cx="1617679" cy="101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2" name="Rectangle 71"/>
          <p:cNvSpPr/>
          <p:nvPr/>
        </p:nvSpPr>
        <p:spPr>
          <a:xfrm>
            <a:off x="2932697" y="5454831"/>
            <a:ext cx="1423279" cy="235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Node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orchestrator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32697" y="6134169"/>
            <a:ext cx="1423279" cy="236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xDPd</a:t>
            </a:r>
            <a:r>
              <a:rPr lang="it-IT" sz="1000" dirty="0" smtClean="0">
                <a:solidFill>
                  <a:schemeClr val="tx1"/>
                </a:solidFill>
              </a:rPr>
              <a:t> (DPDK)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38684" y="5820247"/>
            <a:ext cx="808159" cy="210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DPDK </a:t>
            </a:r>
            <a:r>
              <a:rPr lang="it-IT" sz="1000" dirty="0" err="1" smtClean="0">
                <a:solidFill>
                  <a:schemeClr val="tx1"/>
                </a:solidFill>
              </a:rPr>
              <a:t>process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41228" y="5821360"/>
            <a:ext cx="514748" cy="209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Connettore 2 8"/>
          <p:cNvCxnSpPr>
            <a:stCxn id="44" idx="2"/>
          </p:cNvCxnSpPr>
          <p:nvPr/>
        </p:nvCxnSpPr>
        <p:spPr>
          <a:xfrm>
            <a:off x="2548100" y="868258"/>
            <a:ext cx="0" cy="2914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190388" y="1163675"/>
            <a:ext cx="1742309" cy="3878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Service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r>
              <a:rPr lang="it-IT" sz="1000" dirty="0">
                <a:solidFill>
                  <a:schemeClr val="tx1"/>
                </a:solidFill>
              </a:rPr>
              <a:t> Application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548100" y="861116"/>
            <a:ext cx="987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[Service </a:t>
            </a:r>
            <a:r>
              <a:rPr lang="it-IT" sz="1000" dirty="0" err="1" smtClean="0"/>
              <a:t>Graph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cxnSp>
        <p:nvCxnSpPr>
          <p:cNvPr id="103" name="Straight Connector 102"/>
          <p:cNvCxnSpPr>
            <a:stCxn id="3" idx="1"/>
            <a:endCxn id="28" idx="1"/>
          </p:cNvCxnSpPr>
          <p:nvPr/>
        </p:nvCxnSpPr>
        <p:spPr>
          <a:xfrm>
            <a:off x="4689656" y="2302191"/>
            <a:ext cx="454416" cy="952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67544" y="5578051"/>
            <a:ext cx="1927707" cy="1019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0" name="Rectangle 119"/>
          <p:cNvSpPr/>
          <p:nvPr/>
        </p:nvSpPr>
        <p:spPr>
          <a:xfrm>
            <a:off x="539552" y="5578053"/>
            <a:ext cx="868069" cy="3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Nova compute 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39552" y="6257390"/>
            <a:ext cx="1738961" cy="236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OpenvSwitch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50811" y="5959688"/>
            <a:ext cx="694068" cy="205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VM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71524" y="5959688"/>
            <a:ext cx="694068" cy="205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Docker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479629" y="5578053"/>
            <a:ext cx="798884" cy="3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OVS network agent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615636" y="4139678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[NF-FG]</a:t>
            </a:r>
            <a:endParaRPr lang="en-US" sz="1000" dirty="0"/>
          </a:p>
        </p:txBody>
      </p:sp>
      <p:sp>
        <p:nvSpPr>
          <p:cNvPr id="126" name="Rectangle 125"/>
          <p:cNvSpPr/>
          <p:nvPr/>
        </p:nvSpPr>
        <p:spPr>
          <a:xfrm>
            <a:off x="955015" y="487610"/>
            <a:ext cx="1230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dirty="0" smtClean="0"/>
              <a:t>New </a:t>
            </a:r>
            <a:r>
              <a:rPr lang="it-IT" sz="1000" dirty="0" err="1" smtClean="0"/>
              <a:t>user</a:t>
            </a:r>
            <a:r>
              <a:rPr lang="it-IT" sz="1000" dirty="0" smtClean="0"/>
              <a:t> ‘Alice’ </a:t>
            </a:r>
            <a:r>
              <a:rPr lang="it-IT" sz="1000" dirty="0" err="1" smtClean="0"/>
              <a:t>connected</a:t>
            </a:r>
            <a:endParaRPr lang="en-US" sz="1000" dirty="0"/>
          </a:p>
        </p:txBody>
      </p:sp>
      <p:cxnSp>
        <p:nvCxnSpPr>
          <p:cNvPr id="127" name="Connettore 2 8"/>
          <p:cNvCxnSpPr/>
          <p:nvPr/>
        </p:nvCxnSpPr>
        <p:spPr>
          <a:xfrm flipH="1">
            <a:off x="1014233" y="4725346"/>
            <a:ext cx="8977" cy="729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8"/>
          <p:cNvCxnSpPr>
            <a:stCxn id="96" idx="2"/>
          </p:cNvCxnSpPr>
          <p:nvPr/>
        </p:nvCxnSpPr>
        <p:spPr>
          <a:xfrm flipH="1">
            <a:off x="2438557" y="5033971"/>
            <a:ext cx="4035" cy="425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768445" y="3398258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</a:t>
            </a:r>
            <a:r>
              <a:rPr lang="it-IT" sz="1000" dirty="0" err="1" smtClean="0"/>
              <a:t>Heat</a:t>
            </a:r>
            <a:r>
              <a:rPr lang="it-IT" sz="1000" dirty="0" smtClean="0"/>
              <a:t> JSON format]</a:t>
            </a:r>
            <a:endParaRPr lang="en-US" sz="1000" dirty="0"/>
          </a:p>
        </p:txBody>
      </p:sp>
      <p:sp>
        <p:nvSpPr>
          <p:cNvPr id="135" name="Rectangle 134"/>
          <p:cNvSpPr/>
          <p:nvPr/>
        </p:nvSpPr>
        <p:spPr>
          <a:xfrm>
            <a:off x="1023210" y="3947554"/>
            <a:ext cx="17510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</a:t>
            </a:r>
            <a:r>
              <a:rPr lang="it-IT" sz="1000" dirty="0" err="1" smtClean="0"/>
              <a:t>OpenStack</a:t>
            </a:r>
            <a:r>
              <a:rPr lang="it-IT" sz="1000" dirty="0" smtClean="0"/>
              <a:t> REST </a:t>
            </a:r>
            <a:r>
              <a:rPr lang="it-IT" sz="1000" dirty="0" err="1" smtClean="0"/>
              <a:t>interface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cxnSp>
        <p:nvCxnSpPr>
          <p:cNvPr id="136" name="Connettore 2 8"/>
          <p:cNvCxnSpPr>
            <a:endCxn id="65" idx="0"/>
          </p:cNvCxnSpPr>
          <p:nvPr/>
        </p:nvCxnSpPr>
        <p:spPr>
          <a:xfrm>
            <a:off x="1218893" y="3925629"/>
            <a:ext cx="14762" cy="37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8"/>
          <p:cNvCxnSpPr>
            <a:endCxn id="66" idx="0"/>
          </p:cNvCxnSpPr>
          <p:nvPr/>
        </p:nvCxnSpPr>
        <p:spPr>
          <a:xfrm>
            <a:off x="2438557" y="3925629"/>
            <a:ext cx="0" cy="38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8"/>
          <p:cNvCxnSpPr/>
          <p:nvPr/>
        </p:nvCxnSpPr>
        <p:spPr>
          <a:xfrm>
            <a:off x="1635109" y="897661"/>
            <a:ext cx="6795" cy="254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951202" y="5177987"/>
            <a:ext cx="14637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[OS Nova on </a:t>
            </a:r>
            <a:r>
              <a:rPr lang="it-IT" sz="1000" dirty="0" err="1" smtClean="0"/>
              <a:t>RabbitMQ</a:t>
            </a:r>
            <a:r>
              <a:rPr lang="it-IT" sz="1000" dirty="0" smtClean="0"/>
              <a:t>]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391362" y="5177987"/>
            <a:ext cx="11611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[OVSDB]</a:t>
            </a:r>
            <a:endParaRPr lang="en-US" sz="1000" dirty="0"/>
          </a:p>
        </p:txBody>
      </p:sp>
      <p:sp>
        <p:nvSpPr>
          <p:cNvPr id="3" name="Right Brace 2"/>
          <p:cNvSpPr/>
          <p:nvPr/>
        </p:nvSpPr>
        <p:spPr>
          <a:xfrm>
            <a:off x="4540808" y="2009635"/>
            <a:ext cx="148848" cy="585111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4545697" y="2594746"/>
            <a:ext cx="121714" cy="577079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6" idx="1"/>
            <a:endCxn id="29" idx="1"/>
          </p:cNvCxnSpPr>
          <p:nvPr/>
        </p:nvCxnSpPr>
        <p:spPr>
          <a:xfrm>
            <a:off x="4667411" y="2883286"/>
            <a:ext cx="484150" cy="10310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Brace 79"/>
          <p:cNvSpPr/>
          <p:nvPr/>
        </p:nvSpPr>
        <p:spPr>
          <a:xfrm>
            <a:off x="4543199" y="3665820"/>
            <a:ext cx="146457" cy="1368152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80" idx="1"/>
            <a:endCxn id="21" idx="1"/>
          </p:cNvCxnSpPr>
          <p:nvPr/>
        </p:nvCxnSpPr>
        <p:spPr>
          <a:xfrm>
            <a:off x="4689656" y="4349896"/>
            <a:ext cx="461905" cy="2727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Brace 83"/>
          <p:cNvSpPr/>
          <p:nvPr/>
        </p:nvSpPr>
        <p:spPr>
          <a:xfrm>
            <a:off x="4547688" y="5449861"/>
            <a:ext cx="114970" cy="320841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4" idx="1"/>
            <a:endCxn id="24" idx="1"/>
          </p:cNvCxnSpPr>
          <p:nvPr/>
        </p:nvCxnSpPr>
        <p:spPr>
          <a:xfrm flipV="1">
            <a:off x="4662658" y="5577049"/>
            <a:ext cx="488903" cy="332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2108076" y="587585"/>
            <a:ext cx="880047" cy="280673"/>
          </a:xfrm>
          <a:prstGeom prst="foldedCorner">
            <a:avLst>
              <a:gd name="adj" fmla="val 50000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Dashboard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10356" y="4819291"/>
            <a:ext cx="1264472" cy="2146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OpenDayLight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97" name="Connettore 2 8"/>
          <p:cNvCxnSpPr>
            <a:stCxn id="66" idx="2"/>
            <a:endCxn id="96" idx="0"/>
          </p:cNvCxnSpPr>
          <p:nvPr/>
        </p:nvCxnSpPr>
        <p:spPr>
          <a:xfrm>
            <a:off x="2438557" y="4525284"/>
            <a:ext cx="4035" cy="294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430510" y="4529915"/>
            <a:ext cx="11611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 smtClean="0"/>
              <a:t>[ODL REST </a:t>
            </a:r>
            <a:r>
              <a:rPr lang="it-IT" sz="1000" dirty="0" err="1" smtClean="0"/>
              <a:t>interf</a:t>
            </a:r>
            <a:r>
              <a:rPr lang="it-IT" sz="1000" dirty="0" smtClean="0"/>
              <a:t>.]</a:t>
            </a:r>
            <a:endParaRPr lang="en-US" sz="1000" dirty="0"/>
          </a:p>
        </p:txBody>
      </p:sp>
      <p:sp>
        <p:nvSpPr>
          <p:cNvPr id="94" name="Rectangle 19"/>
          <p:cNvSpPr/>
          <p:nvPr/>
        </p:nvSpPr>
        <p:spPr>
          <a:xfrm>
            <a:off x="3872715" y="1196920"/>
            <a:ext cx="647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 smtClean="0"/>
              <a:t>[NF-FG]</a:t>
            </a:r>
            <a:endParaRPr lang="en-US" sz="1000" dirty="0"/>
          </a:p>
        </p:txBody>
      </p:sp>
      <p:cxnSp>
        <p:nvCxnSpPr>
          <p:cNvPr id="102" name="Straight Connector 102"/>
          <p:cNvCxnSpPr>
            <a:stCxn id="104" idx="1"/>
          </p:cNvCxnSpPr>
          <p:nvPr/>
        </p:nvCxnSpPr>
        <p:spPr>
          <a:xfrm>
            <a:off x="4700059" y="1176001"/>
            <a:ext cx="474152" cy="9099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Brace 2"/>
          <p:cNvSpPr/>
          <p:nvPr/>
        </p:nvSpPr>
        <p:spPr>
          <a:xfrm>
            <a:off x="4549170" y="587585"/>
            <a:ext cx="150889" cy="1176831"/>
          </a:xfrm>
          <a:prstGeom prst="rightBrace">
            <a:avLst>
              <a:gd name="adj1" fmla="val 3336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94"/>
          <p:cNvSpPr/>
          <p:nvPr/>
        </p:nvSpPr>
        <p:spPr>
          <a:xfrm>
            <a:off x="3022795" y="219191"/>
            <a:ext cx="1549205" cy="257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Upper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layer</a:t>
            </a:r>
            <a:r>
              <a:rPr lang="it-IT" sz="1000" dirty="0" smtClean="0">
                <a:solidFill>
                  <a:schemeClr val="tx1"/>
                </a:solidFill>
              </a:rPr>
              <a:t> orchestrator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83" name="Connettore 2 8"/>
          <p:cNvCxnSpPr>
            <a:stCxn id="82" idx="2"/>
          </p:cNvCxnSpPr>
          <p:nvPr/>
        </p:nvCxnSpPr>
        <p:spPr>
          <a:xfrm>
            <a:off x="3797398" y="476672"/>
            <a:ext cx="0" cy="15121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51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1271052" y="33116"/>
            <a:ext cx="6267978" cy="231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Service </a:t>
            </a:r>
            <a:r>
              <a:rPr lang="it-IT" sz="1600" dirty="0" err="1" smtClean="0">
                <a:solidFill>
                  <a:schemeClr val="tx1"/>
                </a:solidFill>
              </a:rPr>
              <a:t>graph</a:t>
            </a:r>
            <a:r>
              <a:rPr lang="it-IT" sz="1600" dirty="0" smtClean="0">
                <a:solidFill>
                  <a:schemeClr val="tx1"/>
                </a:solidFill>
              </a:rPr>
              <a:t> </a:t>
            </a:r>
            <a:r>
              <a:rPr lang="it-IT" sz="1600" dirty="0" err="1" smtClean="0">
                <a:solidFill>
                  <a:schemeClr val="tx1"/>
                </a:solidFill>
              </a:rPr>
              <a:t>symbols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588" y="640137"/>
            <a:ext cx="1684548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Network </a:t>
            </a:r>
            <a:r>
              <a:rPr lang="it-IT" sz="1200" dirty="0" err="1" smtClean="0"/>
              <a:t>function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23588" y="1445777"/>
            <a:ext cx="1256132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Link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48795" y="1024197"/>
            <a:ext cx="1561041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Active Port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23588" y="1085737"/>
            <a:ext cx="1264011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LAN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147640" y="609360"/>
            <a:ext cx="792088" cy="317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41299" y="1214422"/>
            <a:ext cx="875748" cy="0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35353" y="1469148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6735353" y="1135814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Connector 15"/>
          <p:cNvCxnSpPr/>
          <p:nvPr/>
        </p:nvCxnSpPr>
        <p:spPr>
          <a:xfrm flipH="1">
            <a:off x="3208136" y="1574462"/>
            <a:ext cx="6584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8795" y="663913"/>
            <a:ext cx="1337183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err="1" smtClean="0"/>
              <a:t>Endpoint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652629" y="673965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4748796" y="1375283"/>
            <a:ext cx="1535626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err="1" smtClean="0"/>
              <a:t>Transparent</a:t>
            </a:r>
            <a:r>
              <a:rPr lang="it-IT" sz="1200" dirty="0" smtClean="0"/>
              <a:t> Port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3588" y="1777522"/>
            <a:ext cx="1535627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err="1" smtClean="0"/>
              <a:t>Traffic</a:t>
            </a:r>
            <a:r>
              <a:rPr lang="it-IT" sz="1200" dirty="0" smtClean="0"/>
              <a:t> </a:t>
            </a:r>
            <a:r>
              <a:rPr lang="it-IT" sz="1200" dirty="0" err="1" smtClean="0"/>
              <a:t>splitter</a:t>
            </a:r>
            <a:endParaRPr lang="en-US" sz="1200" dirty="0"/>
          </a:p>
        </p:txBody>
      </p:sp>
      <p:sp>
        <p:nvSpPr>
          <p:cNvPr id="15" name="Diamond 14"/>
          <p:cNvSpPr/>
          <p:nvPr/>
        </p:nvSpPr>
        <p:spPr>
          <a:xfrm>
            <a:off x="3427422" y="1778259"/>
            <a:ext cx="248400" cy="246537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1545810" y="5129121"/>
            <a:ext cx="492740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DHCP server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99777" y="5123950"/>
            <a:ext cx="85677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err="1" smtClean="0">
                <a:solidFill>
                  <a:schemeClr val="tx1"/>
                </a:solidFill>
              </a:rPr>
              <a:t>Bittorrent</a:t>
            </a:r>
            <a:r>
              <a:rPr lang="it-IT" sz="1100" dirty="0" smtClean="0">
                <a:solidFill>
                  <a:schemeClr val="tx1"/>
                </a:solidFill>
              </a:rPr>
              <a:t> client/server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84946" y="3632472"/>
            <a:ext cx="596263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2556" y="2783825"/>
            <a:ext cx="535857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URL </a:t>
            </a:r>
            <a:r>
              <a:rPr lang="it-IT" sz="1100" dirty="0" err="1" smtClean="0">
                <a:solidFill>
                  <a:schemeClr val="tx1"/>
                </a:solidFill>
              </a:rPr>
              <a:t>filter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6122" y="3629199"/>
            <a:ext cx="64748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Network monitor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42978" y="3629199"/>
            <a:ext cx="685744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Router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447444" y="4504030"/>
            <a:ext cx="1243443" cy="0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>
            <a:stCxn id="27" idx="0"/>
          </p:cNvCxnSpPr>
          <p:nvPr/>
        </p:nvCxnSpPr>
        <p:spPr>
          <a:xfrm flipV="1">
            <a:off x="1792180" y="4493986"/>
            <a:ext cx="0" cy="61015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stCxn id="28" idx="0"/>
          </p:cNvCxnSpPr>
          <p:nvPr/>
        </p:nvCxnSpPr>
        <p:spPr>
          <a:xfrm flipH="1" flipV="1">
            <a:off x="2288120" y="4504030"/>
            <a:ext cx="2458" cy="5895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stCxn id="18" idx="1"/>
          </p:cNvCxnSpPr>
          <p:nvPr/>
        </p:nvCxnSpPr>
        <p:spPr>
          <a:xfrm rot="10800000" flipV="1">
            <a:off x="2445444" y="3812492"/>
            <a:ext cx="239503" cy="68407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0940" y="3773638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56176" y="5104144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54574" y="5093540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69059" y="3773637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01093" y="2938702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89653" y="2928264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900118" y="3773637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81413" y="3783022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08642" y="3783022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28722" y="3783022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15"/>
          <p:cNvCxnSpPr>
            <a:stCxn id="54" idx="0"/>
            <a:endCxn id="30" idx="2"/>
          </p:cNvCxnSpPr>
          <p:nvPr/>
        </p:nvCxnSpPr>
        <p:spPr>
          <a:xfrm flipV="1">
            <a:off x="3575807" y="2974283"/>
            <a:ext cx="225286" cy="7116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>
            <a:stCxn id="60" idx="0"/>
            <a:endCxn id="31" idx="5"/>
          </p:cNvCxnSpPr>
          <p:nvPr/>
        </p:nvCxnSpPr>
        <p:spPr>
          <a:xfrm flipH="1" flipV="1">
            <a:off x="4451116" y="2989005"/>
            <a:ext cx="237459" cy="6969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>
            <a:stCxn id="32" idx="2"/>
            <a:endCxn id="29" idx="6"/>
          </p:cNvCxnSpPr>
          <p:nvPr/>
        </p:nvCxnSpPr>
        <p:spPr>
          <a:xfrm flipH="1">
            <a:off x="3341067" y="3809218"/>
            <a:ext cx="15590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>
            <a:endCxn id="33" idx="6"/>
          </p:cNvCxnSpPr>
          <p:nvPr/>
        </p:nvCxnSpPr>
        <p:spPr>
          <a:xfrm rot="16200000" flipV="1">
            <a:off x="5392602" y="4079422"/>
            <a:ext cx="690516" cy="168877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631531" y="4504030"/>
            <a:ext cx="486328" cy="1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00730" y="4504030"/>
            <a:ext cx="487945" cy="1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5"/>
          <p:cNvCxnSpPr>
            <a:endCxn id="21" idx="1"/>
          </p:cNvCxnSpPr>
          <p:nvPr/>
        </p:nvCxnSpPr>
        <p:spPr>
          <a:xfrm rot="5400000" flipH="1" flipV="1">
            <a:off x="5697670" y="4058722"/>
            <a:ext cx="694811" cy="19580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>
            <a:endCxn id="35" idx="6"/>
          </p:cNvCxnSpPr>
          <p:nvPr/>
        </p:nvCxnSpPr>
        <p:spPr>
          <a:xfrm rot="16200000" flipV="1">
            <a:off x="6646341" y="4072992"/>
            <a:ext cx="690516" cy="18173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5"/>
          <p:cNvCxnSpPr>
            <a:endCxn id="47" idx="2"/>
          </p:cNvCxnSpPr>
          <p:nvPr/>
        </p:nvCxnSpPr>
        <p:spPr>
          <a:xfrm rot="5400000" flipH="1" flipV="1">
            <a:off x="6963770" y="4079126"/>
            <a:ext cx="685428" cy="16438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199044" y="3629199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88675" y="3695333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15"/>
          <p:cNvCxnSpPr>
            <a:stCxn id="46" idx="6"/>
          </p:cNvCxnSpPr>
          <p:nvPr/>
        </p:nvCxnSpPr>
        <p:spPr>
          <a:xfrm>
            <a:off x="1447444" y="3752468"/>
            <a:ext cx="229424" cy="74151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3451607" y="3685950"/>
            <a:ext cx="248400" cy="246537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4564375" y="3685950"/>
            <a:ext cx="248400" cy="246537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16828" y="2694354"/>
            <a:ext cx="4961572" cy="2966894"/>
          </a:xfrm>
          <a:prstGeom prst="roundRect">
            <a:avLst>
              <a:gd name="adj" fmla="val 3149"/>
            </a:avLst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it-IT" sz="1400" dirty="0" smtClean="0">
                <a:solidFill>
                  <a:schemeClr val="tx1"/>
                </a:solidFill>
              </a:rPr>
              <a:t>Network </a:t>
            </a:r>
            <a:r>
              <a:rPr lang="it-IT" sz="1400" dirty="0" err="1" smtClean="0">
                <a:solidFill>
                  <a:schemeClr val="tx1"/>
                </a:solidFill>
              </a:rPr>
              <a:t>segment</a:t>
            </a:r>
            <a:r>
              <a:rPr lang="it-IT" sz="1400" dirty="0" smtClean="0">
                <a:solidFill>
                  <a:schemeClr val="tx1"/>
                </a:solidFill>
              </a:rPr>
              <a:t>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13311" y="1756666"/>
            <a:ext cx="751624" cy="291982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4748795" y="1774925"/>
            <a:ext cx="1570709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Network </a:t>
            </a:r>
            <a:r>
              <a:rPr lang="it-IT" sz="1200" dirty="0" err="1" smtClean="0"/>
              <a:t>segment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6694625" y="2694354"/>
            <a:ext cx="846975" cy="2966894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r"/>
            <a:r>
              <a:rPr lang="it-IT" sz="1400" dirty="0" smtClean="0">
                <a:solidFill>
                  <a:schemeClr val="tx1"/>
                </a:solidFill>
              </a:rPr>
              <a:t>Network </a:t>
            </a:r>
            <a:r>
              <a:rPr lang="it-IT" sz="1400" dirty="0" err="1" smtClean="0">
                <a:solidFill>
                  <a:schemeClr val="tx1"/>
                </a:solidFill>
              </a:rPr>
              <a:t>segment</a:t>
            </a:r>
            <a:r>
              <a:rPr lang="it-IT" sz="1400" dirty="0" smtClean="0">
                <a:solidFill>
                  <a:schemeClr val="tx1"/>
                </a:solidFill>
              </a:rPr>
              <a:t>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12539" y="3178609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 smtClean="0"/>
              <a:t>web </a:t>
            </a:r>
            <a:r>
              <a:rPr lang="it-IT" sz="1100" dirty="0" err="1" smtClean="0"/>
              <a:t>traffic</a:t>
            </a:r>
            <a:endParaRPr lang="en-US" sz="1100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506647" y="3068960"/>
            <a:ext cx="165346" cy="4780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460611" y="3959478"/>
            <a:ext cx="742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100" dirty="0" smtClean="0"/>
              <a:t>non-web </a:t>
            </a:r>
            <a:r>
              <a:rPr lang="it-IT" sz="1100" dirty="0" err="1" smtClean="0"/>
              <a:t>traffic</a:t>
            </a:r>
            <a:endParaRPr lang="en-US" sz="11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3721897" y="3924869"/>
            <a:ext cx="3074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282354" y="3932742"/>
            <a:ext cx="3074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180691" y="3953657"/>
            <a:ext cx="5453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100" dirty="0" err="1" smtClean="0"/>
              <a:t>all</a:t>
            </a:r>
            <a:r>
              <a:rPr lang="it-IT" sz="1100" dirty="0" smtClean="0"/>
              <a:t> </a:t>
            </a:r>
            <a:r>
              <a:rPr lang="it-IT" sz="1100" dirty="0" err="1" smtClean="0"/>
              <a:t>traffic</a:t>
            </a:r>
            <a:endParaRPr lang="en-US" sz="11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43830"/>
            <a:ext cx="369113" cy="617274"/>
          </a:xfrm>
          <a:prstGeom prst="rect">
            <a:avLst/>
          </a:prstGeom>
        </p:spPr>
      </p:pic>
      <p:sp>
        <p:nvSpPr>
          <p:cNvPr id="69" name="Cloud 68"/>
          <p:cNvSpPr/>
          <p:nvPr/>
        </p:nvSpPr>
        <p:spPr>
          <a:xfrm>
            <a:off x="7822644" y="3619694"/>
            <a:ext cx="628433" cy="333963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15"/>
          <p:cNvCxnSpPr>
            <a:stCxn id="61" idx="3"/>
            <a:endCxn id="46" idx="2"/>
          </p:cNvCxnSpPr>
          <p:nvPr/>
        </p:nvCxnSpPr>
        <p:spPr>
          <a:xfrm>
            <a:off x="980673" y="3752467"/>
            <a:ext cx="21837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"/>
          <p:cNvCxnSpPr>
            <a:stCxn id="69" idx="1"/>
            <a:endCxn id="47" idx="6"/>
          </p:cNvCxnSpPr>
          <p:nvPr/>
        </p:nvCxnSpPr>
        <p:spPr>
          <a:xfrm flipH="1">
            <a:off x="7637075" y="3814721"/>
            <a:ext cx="217473" cy="388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1937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1271052" y="33116"/>
            <a:ext cx="6267978" cy="231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Service </a:t>
            </a:r>
            <a:r>
              <a:rPr lang="it-IT" sz="1600" dirty="0" err="1" smtClean="0">
                <a:solidFill>
                  <a:schemeClr val="tx1"/>
                </a:solidFill>
              </a:rPr>
              <a:t>graph</a:t>
            </a:r>
            <a:r>
              <a:rPr lang="it-IT" sz="1600" dirty="0" smtClean="0">
                <a:solidFill>
                  <a:schemeClr val="tx1"/>
                </a:solidFill>
              </a:rPr>
              <a:t> </a:t>
            </a:r>
            <a:r>
              <a:rPr lang="it-IT" sz="1600" dirty="0" err="1" smtClean="0">
                <a:solidFill>
                  <a:schemeClr val="tx1"/>
                </a:solidFill>
              </a:rPr>
              <a:t>elements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588" y="640137"/>
            <a:ext cx="1684548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Network </a:t>
            </a:r>
            <a:r>
              <a:rPr lang="it-IT" sz="1200" dirty="0" err="1" smtClean="0"/>
              <a:t>function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23588" y="1445777"/>
            <a:ext cx="1256132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Link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48795" y="1024197"/>
            <a:ext cx="1561041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Active Port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23588" y="1085737"/>
            <a:ext cx="1264011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smtClean="0"/>
              <a:t>LAN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147640" y="609360"/>
            <a:ext cx="792088" cy="317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41299" y="1214422"/>
            <a:ext cx="875748" cy="0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35353" y="1469148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6735353" y="1135814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Connector 15"/>
          <p:cNvCxnSpPr/>
          <p:nvPr/>
        </p:nvCxnSpPr>
        <p:spPr>
          <a:xfrm flipH="1">
            <a:off x="3208136" y="1574462"/>
            <a:ext cx="6584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8795" y="663913"/>
            <a:ext cx="1337183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err="1" smtClean="0"/>
              <a:t>Endpoint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652629" y="673965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4748796" y="1375283"/>
            <a:ext cx="1535626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err="1" smtClean="0"/>
              <a:t>Transparent</a:t>
            </a:r>
            <a:r>
              <a:rPr lang="it-IT" sz="1200" dirty="0" smtClean="0"/>
              <a:t> Port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3588" y="1777522"/>
            <a:ext cx="1535627" cy="25736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it-IT" sz="1200" dirty="0" err="1" smtClean="0"/>
              <a:t>Traffic</a:t>
            </a:r>
            <a:r>
              <a:rPr lang="it-IT" sz="1200" dirty="0" smtClean="0"/>
              <a:t> </a:t>
            </a:r>
            <a:r>
              <a:rPr lang="it-IT" sz="1200" dirty="0" err="1" smtClean="0"/>
              <a:t>splitter</a:t>
            </a:r>
            <a:r>
              <a:rPr lang="it-IT" sz="1200" dirty="0" smtClean="0"/>
              <a:t>/</a:t>
            </a:r>
            <a:r>
              <a:rPr lang="it-IT" sz="1200" dirty="0" err="1" smtClean="0"/>
              <a:t>merger</a:t>
            </a:r>
            <a:endParaRPr lang="en-US" sz="1200" dirty="0"/>
          </a:p>
        </p:txBody>
      </p:sp>
      <p:sp>
        <p:nvSpPr>
          <p:cNvPr id="15" name="Diamond 14"/>
          <p:cNvSpPr/>
          <p:nvPr/>
        </p:nvSpPr>
        <p:spPr>
          <a:xfrm>
            <a:off x="3427422" y="1778259"/>
            <a:ext cx="248400" cy="246537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1987214" y="5071679"/>
            <a:ext cx="492740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DHCP server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41181" y="5066508"/>
            <a:ext cx="85677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err="1" smtClean="0">
                <a:solidFill>
                  <a:schemeClr val="tx1"/>
                </a:solidFill>
              </a:rPr>
              <a:t>Bittorrent</a:t>
            </a:r>
            <a:r>
              <a:rPr lang="it-IT" sz="1100" dirty="0" smtClean="0">
                <a:solidFill>
                  <a:schemeClr val="tx1"/>
                </a:solidFill>
              </a:rPr>
              <a:t> client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6350" y="3575030"/>
            <a:ext cx="596263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Firewall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3960" y="2726383"/>
            <a:ext cx="535857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URL </a:t>
            </a:r>
            <a:r>
              <a:rPr lang="it-IT" sz="1100" dirty="0" err="1" smtClean="0">
                <a:solidFill>
                  <a:schemeClr val="tx1"/>
                </a:solidFill>
              </a:rPr>
              <a:t>filter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77526" y="3571757"/>
            <a:ext cx="647488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Network monitor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8544" y="3571757"/>
            <a:ext cx="685744" cy="3600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Router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888848" y="4446588"/>
            <a:ext cx="1243443" cy="0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>
            <a:stCxn id="27" idx="0"/>
          </p:cNvCxnSpPr>
          <p:nvPr/>
        </p:nvCxnSpPr>
        <p:spPr>
          <a:xfrm flipV="1">
            <a:off x="2233584" y="4436544"/>
            <a:ext cx="0" cy="61015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stCxn id="28" idx="0"/>
          </p:cNvCxnSpPr>
          <p:nvPr/>
        </p:nvCxnSpPr>
        <p:spPr>
          <a:xfrm flipH="1" flipV="1">
            <a:off x="2729524" y="4446588"/>
            <a:ext cx="2458" cy="5895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stCxn id="18" idx="1"/>
          </p:cNvCxnSpPr>
          <p:nvPr/>
        </p:nvCxnSpPr>
        <p:spPr>
          <a:xfrm rot="10800000" flipV="1">
            <a:off x="2886848" y="3755050"/>
            <a:ext cx="239503" cy="68407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72344" y="3716196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97580" y="5046702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95978" y="5036098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463" y="3716195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42497" y="2881260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31057" y="2870822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41522" y="3716195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2117" y="3725580"/>
            <a:ext cx="72008" cy="71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35559" y="3720724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64288" y="3725580"/>
            <a:ext cx="72008" cy="71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15"/>
          <p:cNvCxnSpPr>
            <a:stCxn id="54" idx="0"/>
            <a:endCxn id="30" idx="2"/>
          </p:cNvCxnSpPr>
          <p:nvPr/>
        </p:nvCxnSpPr>
        <p:spPr>
          <a:xfrm flipV="1">
            <a:off x="4017211" y="2916841"/>
            <a:ext cx="225286" cy="7116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>
            <a:stCxn id="60" idx="0"/>
            <a:endCxn id="31" idx="5"/>
          </p:cNvCxnSpPr>
          <p:nvPr/>
        </p:nvCxnSpPr>
        <p:spPr>
          <a:xfrm flipH="1" flipV="1">
            <a:off x="4892520" y="2931563"/>
            <a:ext cx="237459" cy="6969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>
            <a:stCxn id="32" idx="2"/>
            <a:endCxn id="29" idx="6"/>
          </p:cNvCxnSpPr>
          <p:nvPr/>
        </p:nvCxnSpPr>
        <p:spPr>
          <a:xfrm flipH="1">
            <a:off x="3782471" y="3751776"/>
            <a:ext cx="15590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>
            <a:stCxn id="34" idx="2"/>
            <a:endCxn id="33" idx="6"/>
          </p:cNvCxnSpPr>
          <p:nvPr/>
        </p:nvCxnSpPr>
        <p:spPr>
          <a:xfrm flipH="1">
            <a:off x="6094125" y="3756305"/>
            <a:ext cx="341434" cy="48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>
            <a:stCxn id="47" idx="2"/>
            <a:endCxn id="35" idx="6"/>
          </p:cNvCxnSpPr>
          <p:nvPr/>
        </p:nvCxnSpPr>
        <p:spPr>
          <a:xfrm rot="10800000" flipV="1">
            <a:off x="7236297" y="3761159"/>
            <a:ext cx="2628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640448" y="3571757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499147" y="3637891"/>
            <a:ext cx="248400" cy="24653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15"/>
          <p:cNvCxnSpPr>
            <a:stCxn id="46" idx="6"/>
          </p:cNvCxnSpPr>
          <p:nvPr/>
        </p:nvCxnSpPr>
        <p:spPr>
          <a:xfrm>
            <a:off x="1888848" y="3695026"/>
            <a:ext cx="229424" cy="74151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3893011" y="3628508"/>
            <a:ext cx="248400" cy="246537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5005779" y="3628508"/>
            <a:ext cx="248400" cy="246537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27584" y="2651478"/>
            <a:ext cx="5741549" cy="2966894"/>
          </a:xfrm>
          <a:prstGeom prst="roundRect">
            <a:avLst>
              <a:gd name="adj" fmla="val 3149"/>
            </a:avLst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it-IT" sz="1400" dirty="0" smtClean="0">
                <a:solidFill>
                  <a:schemeClr val="tx1"/>
                </a:solidFill>
              </a:rPr>
              <a:t>Network </a:t>
            </a:r>
            <a:r>
              <a:rPr lang="it-IT" sz="1400" dirty="0" err="1" smtClean="0">
                <a:solidFill>
                  <a:schemeClr val="tx1"/>
                </a:solidFill>
              </a:rPr>
              <a:t>segment</a:t>
            </a:r>
            <a:r>
              <a:rPr lang="it-IT" sz="1400" dirty="0" smtClean="0">
                <a:solidFill>
                  <a:schemeClr val="tx1"/>
                </a:solidFill>
              </a:rPr>
              <a:t>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065071" y="2636912"/>
            <a:ext cx="994743" cy="2966894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r"/>
            <a:r>
              <a:rPr lang="it-IT" sz="1400" dirty="0" smtClean="0">
                <a:solidFill>
                  <a:schemeClr val="tx1"/>
                </a:solidFill>
              </a:rPr>
              <a:t>Network </a:t>
            </a:r>
            <a:r>
              <a:rPr lang="it-IT" sz="1400" dirty="0" err="1" smtClean="0">
                <a:solidFill>
                  <a:schemeClr val="tx1"/>
                </a:solidFill>
              </a:rPr>
              <a:t>segment</a:t>
            </a:r>
            <a:r>
              <a:rPr lang="it-IT" sz="1400" dirty="0" smtClean="0">
                <a:solidFill>
                  <a:schemeClr val="tx1"/>
                </a:solidFill>
              </a:rPr>
              <a:t>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53943" y="312116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 smtClean="0"/>
              <a:t>web </a:t>
            </a:r>
            <a:r>
              <a:rPr lang="it-IT" sz="1100" dirty="0" err="1" smtClean="0"/>
              <a:t>traffic</a:t>
            </a:r>
            <a:endParaRPr lang="en-US" sz="1100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948051" y="3011518"/>
            <a:ext cx="165346" cy="4780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902015" y="3902036"/>
            <a:ext cx="742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100" dirty="0" smtClean="0"/>
              <a:t>non-web </a:t>
            </a:r>
            <a:r>
              <a:rPr lang="it-IT" sz="1100" dirty="0" err="1" smtClean="0"/>
              <a:t>traffic</a:t>
            </a:r>
            <a:endParaRPr lang="en-US" sz="11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163301" y="3867427"/>
            <a:ext cx="3074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723758" y="3875300"/>
            <a:ext cx="3074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622095" y="3896215"/>
            <a:ext cx="5453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100" dirty="0" err="1" smtClean="0"/>
              <a:t>all</a:t>
            </a:r>
            <a:r>
              <a:rPr lang="it-IT" sz="1100" dirty="0" smtClean="0"/>
              <a:t> </a:t>
            </a:r>
            <a:r>
              <a:rPr lang="it-IT" sz="1100" dirty="0" err="1" smtClean="0"/>
              <a:t>traffic</a:t>
            </a:r>
            <a:endParaRPr lang="en-US" sz="11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4" y="3386388"/>
            <a:ext cx="369113" cy="617274"/>
          </a:xfrm>
          <a:prstGeom prst="rect">
            <a:avLst/>
          </a:prstGeom>
        </p:spPr>
      </p:pic>
      <p:sp>
        <p:nvSpPr>
          <p:cNvPr id="69" name="Cloud 68"/>
          <p:cNvSpPr/>
          <p:nvPr/>
        </p:nvSpPr>
        <p:spPr>
          <a:xfrm>
            <a:off x="7933116" y="3562252"/>
            <a:ext cx="628433" cy="333963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15"/>
          <p:cNvCxnSpPr>
            <a:stCxn id="61" idx="3"/>
            <a:endCxn id="46" idx="2"/>
          </p:cNvCxnSpPr>
          <p:nvPr/>
        </p:nvCxnSpPr>
        <p:spPr>
          <a:xfrm>
            <a:off x="1422077" y="3695025"/>
            <a:ext cx="21837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"/>
          <p:cNvCxnSpPr>
            <a:stCxn id="69" idx="1"/>
            <a:endCxn id="47" idx="6"/>
          </p:cNvCxnSpPr>
          <p:nvPr/>
        </p:nvCxnSpPr>
        <p:spPr>
          <a:xfrm flipH="1">
            <a:off x="7747547" y="3757279"/>
            <a:ext cx="217473" cy="388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1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70247"/>
            <a:ext cx="369113" cy="617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42" y="5612243"/>
            <a:ext cx="369113" cy="619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35658"/>
            <a:ext cx="369113" cy="617274"/>
          </a:xfrm>
          <a:prstGeom prst="rect">
            <a:avLst/>
          </a:prstGeom>
        </p:spPr>
      </p:pic>
      <p:sp>
        <p:nvSpPr>
          <p:cNvPr id="11" name="Rettangolo arrotondato 23"/>
          <p:cNvSpPr/>
          <p:nvPr/>
        </p:nvSpPr>
        <p:spPr>
          <a:xfrm>
            <a:off x="1907704" y="3722203"/>
            <a:ext cx="2592288" cy="78691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6" idx="2"/>
            <a:endCxn id="15" idx="6"/>
          </p:cNvCxnSpPr>
          <p:nvPr/>
        </p:nvCxnSpPr>
        <p:spPr>
          <a:xfrm flipH="1">
            <a:off x="2804422" y="4084516"/>
            <a:ext cx="408618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3" idx="2"/>
          </p:cNvCxnSpPr>
          <p:nvPr/>
        </p:nvCxnSpPr>
        <p:spPr>
          <a:xfrm flipV="1">
            <a:off x="3779912" y="4078884"/>
            <a:ext cx="648088" cy="56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379674" y="3870048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err="1">
                <a:solidFill>
                  <a:schemeClr val="tx1"/>
                </a:solidFill>
              </a:rPr>
              <a:t>Fire</a:t>
            </a:r>
            <a:r>
              <a:rPr lang="it-IT" sz="800" dirty="0">
                <a:solidFill>
                  <a:schemeClr val="tx1"/>
                </a:solidFill>
              </a:rPr>
              <a:t/>
            </a:r>
            <a:br>
              <a:rPr lang="it-IT" sz="800" dirty="0">
                <a:solidFill>
                  <a:schemeClr val="tx1"/>
                </a:solidFill>
              </a:rPr>
            </a:br>
            <a:r>
              <a:rPr lang="it-IT" sz="800" dirty="0" err="1">
                <a:solidFill>
                  <a:schemeClr val="tx1"/>
                </a:solidFill>
              </a:rPr>
              <a:t>wall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3040" y="3870048"/>
            <a:ext cx="566872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monitor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ttangolo arrotondato 23"/>
          <p:cNvSpPr/>
          <p:nvPr/>
        </p:nvSpPr>
        <p:spPr>
          <a:xfrm>
            <a:off x="1885637" y="4703696"/>
            <a:ext cx="2592288" cy="66952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57607" y="4830329"/>
            <a:ext cx="699002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err="1" smtClean="0">
                <a:solidFill>
                  <a:schemeClr val="tx1"/>
                </a:solidFill>
              </a:rPr>
              <a:t>Parental</a:t>
            </a:r>
            <a:endParaRPr lang="it-IT" sz="800" dirty="0" smtClean="0">
              <a:solidFill>
                <a:schemeClr val="tx1"/>
              </a:solidFill>
            </a:endParaRPr>
          </a:p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Control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ttangolo arrotondato 23"/>
          <p:cNvSpPr/>
          <p:nvPr/>
        </p:nvSpPr>
        <p:spPr>
          <a:xfrm>
            <a:off x="1885637" y="5589240"/>
            <a:ext cx="2592288" cy="106283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44" idx="2"/>
            <a:endCxn id="43" idx="6"/>
          </p:cNvCxnSpPr>
          <p:nvPr/>
        </p:nvCxnSpPr>
        <p:spPr>
          <a:xfrm flipH="1">
            <a:off x="2782355" y="5900957"/>
            <a:ext cx="408618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4" idx="6"/>
            <a:endCxn id="45" idx="0"/>
          </p:cNvCxnSpPr>
          <p:nvPr/>
        </p:nvCxnSpPr>
        <p:spPr>
          <a:xfrm>
            <a:off x="3615721" y="5900957"/>
            <a:ext cx="300583" cy="2470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3" idx="5"/>
            <a:endCxn id="45" idx="2"/>
          </p:cNvCxnSpPr>
          <p:nvPr/>
        </p:nvCxnSpPr>
        <p:spPr>
          <a:xfrm>
            <a:off x="2720152" y="6052608"/>
            <a:ext cx="983778" cy="3098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357607" y="5686489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err="1">
                <a:solidFill>
                  <a:schemeClr val="tx1"/>
                </a:solidFill>
              </a:rPr>
              <a:t>Fire</a:t>
            </a:r>
            <a:r>
              <a:rPr lang="it-IT" sz="800" dirty="0">
                <a:solidFill>
                  <a:schemeClr val="tx1"/>
                </a:solidFill>
              </a:rPr>
              <a:t/>
            </a:r>
            <a:br>
              <a:rPr lang="it-IT" sz="800" dirty="0">
                <a:solidFill>
                  <a:schemeClr val="tx1"/>
                </a:solidFill>
              </a:rPr>
            </a:br>
            <a:r>
              <a:rPr lang="it-IT" sz="800" dirty="0" err="1">
                <a:solidFill>
                  <a:schemeClr val="tx1"/>
                </a:solidFill>
              </a:rPr>
              <a:t>wall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90973" y="5686489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Web</a:t>
            </a:r>
            <a:br>
              <a:rPr lang="it-IT" sz="800" dirty="0">
                <a:solidFill>
                  <a:schemeClr val="tx1"/>
                </a:solidFill>
              </a:rPr>
            </a:br>
            <a:r>
              <a:rPr lang="it-IT" sz="800" dirty="0">
                <a:solidFill>
                  <a:schemeClr val="tx1"/>
                </a:solidFill>
              </a:rPr>
              <a:t>cache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703930" y="6148020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Anti</a:t>
            </a:r>
            <a:br>
              <a:rPr lang="it-IT" sz="800" dirty="0">
                <a:solidFill>
                  <a:schemeClr val="tx1"/>
                </a:solidFill>
              </a:rPr>
            </a:br>
            <a:r>
              <a:rPr lang="it-IT" sz="800" dirty="0">
                <a:solidFill>
                  <a:schemeClr val="tx1"/>
                </a:solidFill>
              </a:rPr>
              <a:t>virus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15531" y="5701735"/>
            <a:ext cx="380232" cy="22018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it-IT" sz="831" dirty="0"/>
              <a:t>web</a:t>
            </a:r>
            <a:endParaRPr lang="en-US" sz="831" dirty="0"/>
          </a:p>
        </p:txBody>
      </p:sp>
      <p:sp>
        <p:nvSpPr>
          <p:cNvPr id="47" name="Rectangle 46"/>
          <p:cNvSpPr/>
          <p:nvPr/>
        </p:nvSpPr>
        <p:spPr>
          <a:xfrm>
            <a:off x="3653688" y="5855824"/>
            <a:ext cx="226344" cy="22018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it-IT" sz="831" dirty="0"/>
              <a:t>*</a:t>
            </a:r>
            <a:endParaRPr lang="en-US" sz="831" dirty="0"/>
          </a:p>
        </p:txBody>
      </p:sp>
      <p:sp>
        <p:nvSpPr>
          <p:cNvPr id="48" name="Rectangle 47"/>
          <p:cNvSpPr/>
          <p:nvPr/>
        </p:nvSpPr>
        <p:spPr>
          <a:xfrm>
            <a:off x="3034542" y="6024535"/>
            <a:ext cx="226344" cy="22018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it-IT" sz="831" dirty="0"/>
              <a:t>*</a:t>
            </a:r>
            <a:endParaRPr lang="en-US" sz="831" dirty="0"/>
          </a:p>
        </p:txBody>
      </p:sp>
      <p:sp>
        <p:nvSpPr>
          <p:cNvPr id="52" name="Rettangolo arrotondato 23"/>
          <p:cNvSpPr/>
          <p:nvPr/>
        </p:nvSpPr>
        <p:spPr>
          <a:xfrm>
            <a:off x="5364088" y="4509121"/>
            <a:ext cx="2808312" cy="125755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6" idx="2"/>
            <a:endCxn id="55" idx="6"/>
          </p:cNvCxnSpPr>
          <p:nvPr/>
        </p:nvCxnSpPr>
        <p:spPr>
          <a:xfrm flipH="1">
            <a:off x="7236296" y="5373216"/>
            <a:ext cx="280333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6" idx="6"/>
          </p:cNvCxnSpPr>
          <p:nvPr/>
        </p:nvCxnSpPr>
        <p:spPr>
          <a:xfrm>
            <a:off x="7956376" y="537321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11548" y="5158748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NAT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516629" y="5158748"/>
            <a:ext cx="439747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Router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705483" y="4581128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DHCP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258515" y="4581128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DNS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597300" y="5572467"/>
            <a:ext cx="1103151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8" idx="4"/>
          </p:cNvCxnSpPr>
          <p:nvPr/>
        </p:nvCxnSpPr>
        <p:spPr>
          <a:xfrm flipV="1">
            <a:off x="5917857" y="5010063"/>
            <a:ext cx="0" cy="5624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1" idx="4"/>
          </p:cNvCxnSpPr>
          <p:nvPr/>
        </p:nvCxnSpPr>
        <p:spPr>
          <a:xfrm flipV="1">
            <a:off x="6470889" y="5010063"/>
            <a:ext cx="0" cy="5624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5" idx="2"/>
          </p:cNvCxnSpPr>
          <p:nvPr/>
        </p:nvCxnSpPr>
        <p:spPr>
          <a:xfrm flipV="1">
            <a:off x="6512568" y="5373216"/>
            <a:ext cx="298980" cy="199251"/>
          </a:xfrm>
          <a:prstGeom prst="bentConnector3">
            <a:avLst>
              <a:gd name="adj1" fmla="val 30684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306706" y="4971221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69"/>
          <p:cNvCxnSpPr>
            <a:endCxn id="75" idx="6"/>
          </p:cNvCxnSpPr>
          <p:nvPr/>
        </p:nvCxnSpPr>
        <p:spPr>
          <a:xfrm rot="16200000" flipV="1">
            <a:off x="5335573" y="5158354"/>
            <a:ext cx="529246" cy="29898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428000" y="4006884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405925" y="4971221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405925" y="605932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33" idx="6"/>
            <a:endCxn id="92" idx="2"/>
          </p:cNvCxnSpPr>
          <p:nvPr/>
        </p:nvCxnSpPr>
        <p:spPr>
          <a:xfrm flipV="1">
            <a:off x="3056609" y="5043221"/>
            <a:ext cx="1349316" cy="15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5" idx="6"/>
            <a:endCxn id="93" idx="3"/>
          </p:cNvCxnSpPr>
          <p:nvPr/>
        </p:nvCxnSpPr>
        <p:spPr>
          <a:xfrm flipV="1">
            <a:off x="4128678" y="6182235"/>
            <a:ext cx="298335" cy="1802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3"/>
            <a:endCxn id="15" idx="2"/>
          </p:cNvCxnSpPr>
          <p:nvPr/>
        </p:nvCxnSpPr>
        <p:spPr>
          <a:xfrm>
            <a:off x="1412721" y="4078884"/>
            <a:ext cx="966953" cy="56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" idx="3"/>
            <a:endCxn id="33" idx="2"/>
          </p:cNvCxnSpPr>
          <p:nvPr/>
        </p:nvCxnSpPr>
        <p:spPr>
          <a:xfrm>
            <a:off x="1412721" y="5044295"/>
            <a:ext cx="944886" cy="5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" idx="3"/>
            <a:endCxn id="43" idx="2"/>
          </p:cNvCxnSpPr>
          <p:nvPr/>
        </p:nvCxnSpPr>
        <p:spPr>
          <a:xfrm flipV="1">
            <a:off x="1442555" y="5900957"/>
            <a:ext cx="915052" cy="209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3" idx="6"/>
            <a:endCxn id="75" idx="1"/>
          </p:cNvCxnSpPr>
          <p:nvPr/>
        </p:nvCxnSpPr>
        <p:spPr>
          <a:xfrm>
            <a:off x="4572000" y="4078884"/>
            <a:ext cx="755794" cy="91342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2" idx="6"/>
          </p:cNvCxnSpPr>
          <p:nvPr/>
        </p:nvCxnSpPr>
        <p:spPr>
          <a:xfrm flipV="1">
            <a:off x="4549925" y="5038456"/>
            <a:ext cx="732469" cy="476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3" idx="7"/>
            <a:endCxn id="75" idx="3"/>
          </p:cNvCxnSpPr>
          <p:nvPr/>
        </p:nvCxnSpPr>
        <p:spPr>
          <a:xfrm flipV="1">
            <a:off x="4528837" y="5094133"/>
            <a:ext cx="798957" cy="98627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52" idx="1"/>
          </p:cNvCxnSpPr>
          <p:nvPr/>
        </p:nvCxnSpPr>
        <p:spPr>
          <a:xfrm flipV="1">
            <a:off x="4642914" y="5137898"/>
            <a:ext cx="721174" cy="143905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595423" y="5911440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b="1" dirty="0" smtClean="0"/>
              <a:t>…</a:t>
            </a:r>
            <a:endParaRPr lang="en-US" sz="1100" b="1" dirty="0"/>
          </a:p>
        </p:txBody>
      </p:sp>
      <p:sp>
        <p:nvSpPr>
          <p:cNvPr id="124" name="Rounded Rectangle 123"/>
          <p:cNvSpPr/>
          <p:nvPr/>
        </p:nvSpPr>
        <p:spPr>
          <a:xfrm>
            <a:off x="5508104" y="4290611"/>
            <a:ext cx="1390062" cy="163131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39740" y="2331999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NAT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531628" y="2316085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DHCP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035684" y="2316085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DNS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555803" y="2316084"/>
            <a:ext cx="812454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L2 software bridge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48980" y="2308464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User1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543757" y="2314738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User2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026760" y="2314738"/>
            <a:ext cx="424748" cy="4289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800" dirty="0" smtClean="0">
                <a:solidFill>
                  <a:schemeClr val="tx1"/>
                </a:solidFill>
              </a:rPr>
              <a:t>User3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63476" y="3140968"/>
            <a:ext cx="1792900" cy="4998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Openflow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62" idx="4"/>
            <a:endCxn id="82" idx="1"/>
          </p:cNvCxnSpPr>
          <p:nvPr/>
        </p:nvCxnSpPr>
        <p:spPr>
          <a:xfrm>
            <a:off x="5261354" y="2737399"/>
            <a:ext cx="1013246" cy="379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4"/>
            <a:endCxn id="84" idx="1"/>
          </p:cNvCxnSpPr>
          <p:nvPr/>
        </p:nvCxnSpPr>
        <p:spPr>
          <a:xfrm>
            <a:off x="5756131" y="2743673"/>
            <a:ext cx="648994" cy="373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4"/>
            <a:endCxn id="85" idx="1"/>
          </p:cNvCxnSpPr>
          <p:nvPr/>
        </p:nvCxnSpPr>
        <p:spPr>
          <a:xfrm>
            <a:off x="6239134" y="2743673"/>
            <a:ext cx="278145" cy="372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88" idx="0"/>
          </p:cNvCxnSpPr>
          <p:nvPr/>
        </p:nvCxnSpPr>
        <p:spPr>
          <a:xfrm>
            <a:off x="6663533" y="2737399"/>
            <a:ext cx="0" cy="37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8" idx="4"/>
            <a:endCxn id="85" idx="4"/>
          </p:cNvCxnSpPr>
          <p:nvPr/>
        </p:nvCxnSpPr>
        <p:spPr>
          <a:xfrm rot="5400000">
            <a:off x="6601203" y="3108140"/>
            <a:ext cx="12700" cy="124660"/>
          </a:xfrm>
          <a:prstGeom prst="curvedConnector3">
            <a:avLst>
              <a:gd name="adj1" fmla="val 83283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265656" y="3108100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96181" y="3108100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508335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632995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52298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878333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005804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133919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7258746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403335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525469" y="3107996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644772" y="3107428"/>
            <a:ext cx="61076" cy="63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73"/>
          <p:cNvCxnSpPr>
            <a:stCxn id="95" idx="4"/>
            <a:endCxn id="84" idx="4"/>
          </p:cNvCxnSpPr>
          <p:nvPr/>
        </p:nvCxnSpPr>
        <p:spPr>
          <a:xfrm rot="5400000">
            <a:off x="6604442" y="2992748"/>
            <a:ext cx="672" cy="356117"/>
          </a:xfrm>
          <a:prstGeom prst="curvedConnector3">
            <a:avLst>
              <a:gd name="adj1" fmla="val 2384806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73"/>
          <p:cNvCxnSpPr>
            <a:stCxn id="96" idx="4"/>
            <a:endCxn id="82" idx="4"/>
          </p:cNvCxnSpPr>
          <p:nvPr/>
        </p:nvCxnSpPr>
        <p:spPr>
          <a:xfrm rot="5400000">
            <a:off x="6602197" y="2864468"/>
            <a:ext cx="672" cy="612677"/>
          </a:xfrm>
          <a:prstGeom prst="curvedConnector3">
            <a:avLst>
              <a:gd name="adj1" fmla="val 3411785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73"/>
          <p:cNvCxnSpPr>
            <a:stCxn id="98" idx="4"/>
            <a:endCxn id="105" idx="4"/>
          </p:cNvCxnSpPr>
          <p:nvPr/>
        </p:nvCxnSpPr>
        <p:spPr>
          <a:xfrm rot="16200000" flipH="1">
            <a:off x="7355826" y="2850986"/>
            <a:ext cx="12700" cy="63896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73"/>
          <p:cNvCxnSpPr>
            <a:stCxn id="104" idx="4"/>
            <a:endCxn id="99" idx="4"/>
          </p:cNvCxnSpPr>
          <p:nvPr/>
        </p:nvCxnSpPr>
        <p:spPr>
          <a:xfrm rot="5400000" flipH="1">
            <a:off x="7359948" y="2974979"/>
            <a:ext cx="568" cy="391550"/>
          </a:xfrm>
          <a:prstGeom prst="curvedConnector3">
            <a:avLst>
              <a:gd name="adj1" fmla="val -2809647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73"/>
          <p:cNvCxnSpPr>
            <a:stCxn id="102" idx="4"/>
            <a:endCxn id="101" idx="4"/>
          </p:cNvCxnSpPr>
          <p:nvPr/>
        </p:nvCxnSpPr>
        <p:spPr>
          <a:xfrm rot="5400000">
            <a:off x="7361579" y="3098176"/>
            <a:ext cx="12700" cy="144589"/>
          </a:xfrm>
          <a:prstGeom prst="curvedConnector3">
            <a:avLst>
              <a:gd name="adj1" fmla="val 64526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5" idx="0"/>
          </p:cNvCxnSpPr>
          <p:nvPr/>
        </p:nvCxnSpPr>
        <p:spPr>
          <a:xfrm>
            <a:off x="6779316" y="2743880"/>
            <a:ext cx="3520" cy="36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909260" y="2737891"/>
            <a:ext cx="0" cy="37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38588" y="2738296"/>
            <a:ext cx="0" cy="37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160572" y="2738296"/>
            <a:ext cx="0" cy="37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282556" y="2738296"/>
            <a:ext cx="0" cy="37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57" idx="4"/>
            <a:endCxn id="102" idx="0"/>
          </p:cNvCxnSpPr>
          <p:nvPr/>
        </p:nvCxnSpPr>
        <p:spPr>
          <a:xfrm flipH="1">
            <a:off x="7433873" y="2745020"/>
            <a:ext cx="310129" cy="36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59" idx="4"/>
            <a:endCxn id="104" idx="0"/>
          </p:cNvCxnSpPr>
          <p:nvPr/>
        </p:nvCxnSpPr>
        <p:spPr>
          <a:xfrm flipH="1">
            <a:off x="7556007" y="2745020"/>
            <a:ext cx="692051" cy="362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1" idx="4"/>
            <a:endCxn id="105" idx="7"/>
          </p:cNvCxnSpPr>
          <p:nvPr/>
        </p:nvCxnSpPr>
        <p:spPr>
          <a:xfrm flipH="1">
            <a:off x="7696904" y="2760934"/>
            <a:ext cx="1055210" cy="35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4921153" y="2120615"/>
            <a:ext cx="4115342" cy="169209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4993161" y="3722203"/>
            <a:ext cx="550596" cy="694279"/>
          </a:xfrm>
          <a:prstGeom prst="line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878333" y="3770247"/>
            <a:ext cx="2014147" cy="646235"/>
          </a:xfrm>
          <a:prstGeom prst="line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0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752711"/>
            <a:ext cx="369113" cy="617274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16" idx="1"/>
            <a:endCxn id="15" idx="3"/>
          </p:cNvCxnSpPr>
          <p:nvPr/>
        </p:nvCxnSpPr>
        <p:spPr>
          <a:xfrm flipH="1">
            <a:off x="3353921" y="689682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3"/>
            <a:endCxn id="83" idx="2"/>
          </p:cNvCxnSpPr>
          <p:nvPr/>
        </p:nvCxnSpPr>
        <p:spPr>
          <a:xfrm flipV="1">
            <a:off x="4258769" y="689681"/>
            <a:ext cx="50300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760351" y="475214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91897" y="475214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761776" y="617681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>
            <a:stCxn id="7" idx="3"/>
            <a:endCxn id="110" idx="2"/>
          </p:cNvCxnSpPr>
          <p:nvPr/>
        </p:nvCxnSpPr>
        <p:spPr>
          <a:xfrm>
            <a:off x="899592" y="1061348"/>
            <a:ext cx="3607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260328" y="989348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781760" y="466160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773113" y="1268760"/>
            <a:ext cx="1632070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204326" y="895098"/>
            <a:ext cx="0" cy="3736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5" idx="2"/>
          </p:cNvCxnSpPr>
          <p:nvPr/>
        </p:nvCxnSpPr>
        <p:spPr>
          <a:xfrm flipV="1">
            <a:off x="3055236" y="904149"/>
            <a:ext cx="1900" cy="3646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10" idx="6"/>
          </p:cNvCxnSpPr>
          <p:nvPr/>
        </p:nvCxnSpPr>
        <p:spPr>
          <a:xfrm rot="10800000">
            <a:off x="1404329" y="1061348"/>
            <a:ext cx="558003" cy="207412"/>
          </a:xfrm>
          <a:prstGeom prst="bentConnector3">
            <a:avLst>
              <a:gd name="adj1" fmla="val -2619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1342711" y="44624"/>
            <a:ext cx="3496059" cy="1384463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(user </a:t>
            </a:r>
            <a:r>
              <a:rPr lang="en-US" sz="1200" dirty="0">
                <a:solidFill>
                  <a:schemeClr val="tx1"/>
                </a:solidFill>
              </a:rPr>
              <a:t>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2933716"/>
            <a:ext cx="369113" cy="617274"/>
          </a:xfrm>
          <a:prstGeom prst="rect">
            <a:avLst/>
          </a:prstGeom>
        </p:spPr>
      </p:pic>
      <p:cxnSp>
        <p:nvCxnSpPr>
          <p:cNvPr id="133" name="Straight Connector 132"/>
          <p:cNvCxnSpPr>
            <a:stCxn id="137" idx="1"/>
            <a:endCxn id="136" idx="3"/>
          </p:cNvCxnSpPr>
          <p:nvPr/>
        </p:nvCxnSpPr>
        <p:spPr>
          <a:xfrm flipH="1">
            <a:off x="4647654" y="2870687"/>
            <a:ext cx="221570" cy="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50" idx="3"/>
            <a:endCxn id="138" idx="2"/>
          </p:cNvCxnSpPr>
          <p:nvPr/>
        </p:nvCxnSpPr>
        <p:spPr>
          <a:xfrm flipV="1">
            <a:off x="6974751" y="2870686"/>
            <a:ext cx="261561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4054084" y="2656220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869224" y="2656219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7236312" y="279868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>
            <a:stCxn id="131" idx="3"/>
            <a:endCxn id="140" idx="2"/>
          </p:cNvCxnSpPr>
          <p:nvPr/>
        </p:nvCxnSpPr>
        <p:spPr>
          <a:xfrm>
            <a:off x="899592" y="3242353"/>
            <a:ext cx="3607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1260328" y="317035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142756" y="2647164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555839" y="3076099"/>
            <a:ext cx="0" cy="44259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36" idx="2"/>
          </p:cNvCxnSpPr>
          <p:nvPr/>
        </p:nvCxnSpPr>
        <p:spPr>
          <a:xfrm flipV="1">
            <a:off x="4345597" y="3085155"/>
            <a:ext cx="5272" cy="4456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21"/>
          <p:cNvCxnSpPr>
            <a:endCxn id="140" idx="6"/>
          </p:cNvCxnSpPr>
          <p:nvPr/>
        </p:nvCxnSpPr>
        <p:spPr>
          <a:xfrm rot="10800000">
            <a:off x="1404329" y="3242354"/>
            <a:ext cx="503215" cy="288477"/>
          </a:xfrm>
          <a:prstGeom prst="bentConnector3">
            <a:avLst>
              <a:gd name="adj1" fmla="val 35133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2882690" y="1669353"/>
            <a:ext cx="2926374" cy="2119687"/>
          </a:xfrm>
          <a:prstGeom prst="roundRect">
            <a:avLst>
              <a:gd name="adj" fmla="val 866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High-level Forwarding Graph (</a:t>
            </a:r>
            <a:r>
              <a:rPr lang="en-US" sz="1200" dirty="0">
                <a:solidFill>
                  <a:schemeClr val="tx1"/>
                </a:solidFill>
              </a:rPr>
              <a:t>user 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441782" y="2656219"/>
            <a:ext cx="532969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 +Router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663310" y="2647164"/>
            <a:ext cx="566872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153"/>
          <p:cNvCxnSpPr>
            <a:stCxn id="137" idx="3"/>
            <a:endCxn id="81" idx="2"/>
          </p:cNvCxnSpPr>
          <p:nvPr/>
        </p:nvCxnSpPr>
        <p:spPr>
          <a:xfrm flipV="1">
            <a:off x="5436096" y="2870686"/>
            <a:ext cx="298948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endCxn id="151" idx="2"/>
          </p:cNvCxnSpPr>
          <p:nvPr/>
        </p:nvCxnSpPr>
        <p:spPr>
          <a:xfrm flipV="1">
            <a:off x="1946746" y="3076099"/>
            <a:ext cx="0" cy="4456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141" idx="0"/>
          </p:cNvCxnSpPr>
          <p:nvPr/>
        </p:nvCxnSpPr>
        <p:spPr>
          <a:xfrm>
            <a:off x="3550568" y="2311374"/>
            <a:ext cx="5271" cy="3357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endCxn id="151" idx="0"/>
          </p:cNvCxnSpPr>
          <p:nvPr/>
        </p:nvCxnSpPr>
        <p:spPr>
          <a:xfrm>
            <a:off x="1946746" y="2314459"/>
            <a:ext cx="0" cy="332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136" idx="0"/>
          </p:cNvCxnSpPr>
          <p:nvPr/>
        </p:nvCxnSpPr>
        <p:spPr>
          <a:xfrm>
            <a:off x="4345597" y="2311374"/>
            <a:ext cx="5272" cy="3448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37" idx="0"/>
          </p:cNvCxnSpPr>
          <p:nvPr/>
        </p:nvCxnSpPr>
        <p:spPr>
          <a:xfrm flipH="1" flipV="1">
            <a:off x="5152001" y="2311374"/>
            <a:ext cx="659" cy="3448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50" idx="0"/>
            <a:endCxn id="78" idx="2"/>
          </p:cNvCxnSpPr>
          <p:nvPr/>
        </p:nvCxnSpPr>
        <p:spPr>
          <a:xfrm flipV="1">
            <a:off x="6708267" y="2387851"/>
            <a:ext cx="1" cy="26836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16" idx="3"/>
            <a:endCxn id="82" idx="2"/>
          </p:cNvCxnSpPr>
          <p:nvPr/>
        </p:nvCxnSpPr>
        <p:spPr>
          <a:xfrm>
            <a:off x="5436096" y="2259083"/>
            <a:ext cx="298948" cy="263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3142756" y="3414185"/>
            <a:ext cx="1440159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441783" y="2135400"/>
            <a:ext cx="532969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70624" y="279868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735044" y="279868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735044" y="218971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2" idx="6"/>
            <a:endCxn id="80" idx="2"/>
          </p:cNvCxnSpPr>
          <p:nvPr/>
        </p:nvCxnSpPr>
        <p:spPr>
          <a:xfrm flipV="1">
            <a:off x="5879044" y="2260239"/>
            <a:ext cx="191580" cy="147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6"/>
            <a:endCxn id="78" idx="1"/>
          </p:cNvCxnSpPr>
          <p:nvPr/>
        </p:nvCxnSpPr>
        <p:spPr>
          <a:xfrm>
            <a:off x="6214624" y="2260239"/>
            <a:ext cx="227159" cy="138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215" idx="2"/>
          </p:cNvCxnSpPr>
          <p:nvPr/>
        </p:nvCxnSpPr>
        <p:spPr>
          <a:xfrm flipV="1">
            <a:off x="6974752" y="2260239"/>
            <a:ext cx="261560" cy="138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1" idx="6"/>
            <a:endCxn id="79" idx="2"/>
          </p:cNvCxnSpPr>
          <p:nvPr/>
        </p:nvCxnSpPr>
        <p:spPr>
          <a:xfrm>
            <a:off x="5879044" y="2870686"/>
            <a:ext cx="19158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9" idx="6"/>
            <a:endCxn id="150" idx="1"/>
          </p:cNvCxnSpPr>
          <p:nvPr/>
        </p:nvCxnSpPr>
        <p:spPr>
          <a:xfrm>
            <a:off x="6214624" y="2870686"/>
            <a:ext cx="227158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1600812" y="3414184"/>
            <a:ext cx="652666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22782" y="2132856"/>
            <a:ext cx="633034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>
            <a:stCxn id="111" idx="3"/>
            <a:endCxn id="120" idx="2"/>
          </p:cNvCxnSpPr>
          <p:nvPr/>
        </p:nvCxnSpPr>
        <p:spPr>
          <a:xfrm flipV="1">
            <a:off x="2253478" y="3540409"/>
            <a:ext cx="208596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462074" y="3468409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15" idx="3"/>
            <a:endCxn id="123" idx="2"/>
          </p:cNvCxnSpPr>
          <p:nvPr/>
        </p:nvCxnSpPr>
        <p:spPr>
          <a:xfrm flipV="1">
            <a:off x="2255816" y="2259081"/>
            <a:ext cx="204025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6133211" y="1667916"/>
            <a:ext cx="1149757" cy="2119687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High-level FG /2  (provider)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236312" y="2188239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070624" y="2188239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808291" y="218708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796347" y="3468409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Straight Connector 128"/>
          <p:cNvCxnSpPr>
            <a:stCxn id="120" idx="6"/>
            <a:endCxn id="127" idx="2"/>
          </p:cNvCxnSpPr>
          <p:nvPr/>
        </p:nvCxnSpPr>
        <p:spPr>
          <a:xfrm>
            <a:off x="2606074" y="3540409"/>
            <a:ext cx="19027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7" idx="6"/>
            <a:endCxn id="152" idx="1"/>
          </p:cNvCxnSpPr>
          <p:nvPr/>
        </p:nvCxnSpPr>
        <p:spPr>
          <a:xfrm>
            <a:off x="2940347" y="3540409"/>
            <a:ext cx="202409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3" idx="6"/>
            <a:endCxn id="126" idx="2"/>
          </p:cNvCxnSpPr>
          <p:nvPr/>
        </p:nvCxnSpPr>
        <p:spPr>
          <a:xfrm>
            <a:off x="2603841" y="2259081"/>
            <a:ext cx="2044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6" idx="6"/>
            <a:endCxn id="216" idx="1"/>
          </p:cNvCxnSpPr>
          <p:nvPr/>
        </p:nvCxnSpPr>
        <p:spPr>
          <a:xfrm>
            <a:off x="2952291" y="2259081"/>
            <a:ext cx="190465" cy="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1329930" y="1668087"/>
            <a:ext cx="1197334" cy="2119687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High-level FG /1 (provider)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3142756" y="2132857"/>
            <a:ext cx="2293340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(control and </a:t>
            </a:r>
            <a:r>
              <a:rPr lang="it-IT" sz="1000" dirty="0" err="1" smtClean="0">
                <a:solidFill>
                  <a:schemeClr val="tx1"/>
                </a:solidFill>
              </a:rPr>
              <a:t>mgmt</a:t>
            </a:r>
            <a:r>
              <a:rPr lang="it-IT" sz="1000" dirty="0" smtClean="0">
                <a:solidFill>
                  <a:schemeClr val="tx1"/>
                </a:solidFill>
              </a:rPr>
              <a:t>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Cloud 57"/>
          <p:cNvSpPr/>
          <p:nvPr/>
        </p:nvSpPr>
        <p:spPr>
          <a:xfrm>
            <a:off x="5436096" y="489466"/>
            <a:ext cx="971784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83" idx="6"/>
            <a:endCxn id="58" idx="2"/>
          </p:cNvCxnSpPr>
          <p:nvPr/>
        </p:nvCxnSpPr>
        <p:spPr>
          <a:xfrm>
            <a:off x="4905776" y="689681"/>
            <a:ext cx="53333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loud 175"/>
          <p:cNvSpPr/>
          <p:nvPr/>
        </p:nvSpPr>
        <p:spPr>
          <a:xfrm>
            <a:off x="7573528" y="2385307"/>
            <a:ext cx="742888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9" name="Straight Connector 178"/>
          <p:cNvCxnSpPr>
            <a:stCxn id="215" idx="6"/>
          </p:cNvCxnSpPr>
          <p:nvPr/>
        </p:nvCxnSpPr>
        <p:spPr>
          <a:xfrm>
            <a:off x="7380312" y="2260239"/>
            <a:ext cx="360040" cy="17854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38" idx="6"/>
          </p:cNvCxnSpPr>
          <p:nvPr/>
        </p:nvCxnSpPr>
        <p:spPr>
          <a:xfrm flipV="1">
            <a:off x="7380312" y="2686486"/>
            <a:ext cx="261560" cy="1842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2459841" y="218708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67544" y="1556792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7544" y="3933056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32880" y="15927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32880" y="2081695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Rounded Rectangle 187"/>
          <p:cNvSpPr/>
          <p:nvPr/>
        </p:nvSpPr>
        <p:spPr>
          <a:xfrm>
            <a:off x="3499748" y="5000001"/>
            <a:ext cx="1314646" cy="926851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57" name="Picture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" y="5690215"/>
            <a:ext cx="369113" cy="617274"/>
          </a:xfrm>
          <a:prstGeom prst="rect">
            <a:avLst/>
          </a:prstGeom>
        </p:spPr>
      </p:pic>
      <p:cxnSp>
        <p:nvCxnSpPr>
          <p:cNvPr id="258" name="Straight Connector 157"/>
          <p:cNvCxnSpPr>
            <a:stCxn id="261" idx="1"/>
            <a:endCxn id="260" idx="3"/>
          </p:cNvCxnSpPr>
          <p:nvPr/>
        </p:nvCxnSpPr>
        <p:spPr>
          <a:xfrm flipH="1" flipV="1">
            <a:off x="4158057" y="5253967"/>
            <a:ext cx="943374" cy="22205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158"/>
          <p:cNvCxnSpPr>
            <a:stCxn id="271" idx="3"/>
            <a:endCxn id="262" idx="2"/>
          </p:cNvCxnSpPr>
          <p:nvPr/>
        </p:nvCxnSpPr>
        <p:spPr>
          <a:xfrm flipV="1">
            <a:off x="6507024" y="5476016"/>
            <a:ext cx="225216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ed Rectangle 159"/>
          <p:cNvSpPr/>
          <p:nvPr/>
        </p:nvSpPr>
        <p:spPr>
          <a:xfrm>
            <a:off x="3564487" y="5117533"/>
            <a:ext cx="593570" cy="272867"/>
          </a:xfrm>
          <a:prstGeom prst="round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URL </a:t>
            </a:r>
            <a:r>
              <a:rPr lang="it-IT" sz="1000" dirty="0" err="1" smtClean="0">
                <a:solidFill>
                  <a:schemeClr val="tx1"/>
                </a:solidFill>
              </a:rPr>
              <a:t>filter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ounded Rectangle 160"/>
          <p:cNvSpPr/>
          <p:nvPr/>
        </p:nvSpPr>
        <p:spPr>
          <a:xfrm>
            <a:off x="5101431" y="5261549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Oval 161"/>
          <p:cNvSpPr/>
          <p:nvPr/>
        </p:nvSpPr>
        <p:spPr>
          <a:xfrm>
            <a:off x="6732240" y="540401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3" name="Straight Connector 162"/>
          <p:cNvCxnSpPr>
            <a:stCxn id="257" idx="3"/>
            <a:endCxn id="264" idx="2"/>
          </p:cNvCxnSpPr>
          <p:nvPr/>
        </p:nvCxnSpPr>
        <p:spPr>
          <a:xfrm>
            <a:off x="899592" y="5998852"/>
            <a:ext cx="3607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163"/>
          <p:cNvSpPr/>
          <p:nvPr/>
        </p:nvSpPr>
        <p:spPr>
          <a:xfrm>
            <a:off x="1260328" y="5926852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ounded Rectangle 164"/>
          <p:cNvSpPr/>
          <p:nvPr/>
        </p:nvSpPr>
        <p:spPr>
          <a:xfrm>
            <a:off x="2555776" y="5390400"/>
            <a:ext cx="826166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Bittorrent</a:t>
            </a:r>
            <a:r>
              <a:rPr lang="it-IT" sz="1000" dirty="0" smtClean="0">
                <a:solidFill>
                  <a:schemeClr val="tx1"/>
                </a:solidFill>
              </a:rPr>
              <a:t> client/server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7" name="Straight Connector 165"/>
          <p:cNvCxnSpPr/>
          <p:nvPr/>
        </p:nvCxnSpPr>
        <p:spPr>
          <a:xfrm flipV="1">
            <a:off x="2968859" y="5819335"/>
            <a:ext cx="0" cy="5870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166"/>
          <p:cNvCxnSpPr>
            <a:endCxn id="260" idx="2"/>
          </p:cNvCxnSpPr>
          <p:nvPr/>
        </p:nvCxnSpPr>
        <p:spPr>
          <a:xfrm flipV="1">
            <a:off x="3856000" y="5390400"/>
            <a:ext cx="5272" cy="102650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121"/>
          <p:cNvCxnSpPr>
            <a:endCxn id="264" idx="6"/>
          </p:cNvCxnSpPr>
          <p:nvPr/>
        </p:nvCxnSpPr>
        <p:spPr>
          <a:xfrm rot="10800000">
            <a:off x="1404329" y="5998852"/>
            <a:ext cx="503213" cy="420806"/>
          </a:xfrm>
          <a:prstGeom prst="bentConnector3">
            <a:avLst>
              <a:gd name="adj1" fmla="val -4709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ounded Rectangle 168"/>
          <p:cNvSpPr/>
          <p:nvPr/>
        </p:nvSpPr>
        <p:spPr>
          <a:xfrm>
            <a:off x="1342711" y="4076719"/>
            <a:ext cx="5461537" cy="2709273"/>
          </a:xfrm>
          <a:prstGeom prst="roundRect">
            <a:avLst>
              <a:gd name="adj" fmla="val 6602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</a:rPr>
              <a:t>Low-level </a:t>
            </a:r>
            <a:r>
              <a:rPr lang="en-US" sz="1200" dirty="0">
                <a:solidFill>
                  <a:schemeClr val="tx1"/>
                </a:solidFill>
              </a:rPr>
              <a:t>forwarding graph </a:t>
            </a:r>
            <a:r>
              <a:rPr lang="en-US" sz="1200" dirty="0" smtClean="0">
                <a:solidFill>
                  <a:schemeClr val="tx1"/>
                </a:solidFill>
              </a:rPr>
              <a:t>(user </a:t>
            </a:r>
            <a:r>
              <a:rPr lang="en-US" sz="1200" dirty="0">
                <a:solidFill>
                  <a:schemeClr val="tx1"/>
                </a:solidFill>
              </a:rPr>
              <a:t>“green</a:t>
            </a:r>
            <a:r>
              <a:rPr lang="en-US" sz="1200" dirty="0" smtClean="0">
                <a:solidFill>
                  <a:schemeClr val="tx1"/>
                </a:solidFill>
              </a:rPr>
              <a:t>” + provider)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1" name="Rounded Rectangle 169"/>
          <p:cNvSpPr/>
          <p:nvPr/>
        </p:nvSpPr>
        <p:spPr>
          <a:xfrm>
            <a:off x="5940152" y="5261549"/>
            <a:ext cx="566872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NAT +Router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ounded Rectangle 170"/>
          <p:cNvSpPr/>
          <p:nvPr/>
        </p:nvSpPr>
        <p:spPr>
          <a:xfrm>
            <a:off x="1907704" y="5400578"/>
            <a:ext cx="566872" cy="4289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DHCP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ounded Rectangle 171"/>
          <p:cNvSpPr/>
          <p:nvPr/>
        </p:nvSpPr>
        <p:spPr>
          <a:xfrm>
            <a:off x="1809568" y="6416909"/>
            <a:ext cx="2978456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4" name="Straight Connector 172"/>
          <p:cNvCxnSpPr>
            <a:stCxn id="261" idx="3"/>
            <a:endCxn id="271" idx="1"/>
          </p:cNvCxnSpPr>
          <p:nvPr/>
        </p:nvCxnSpPr>
        <p:spPr>
          <a:xfrm>
            <a:off x="5668303" y="5476017"/>
            <a:ext cx="2718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73"/>
          <p:cNvCxnSpPr>
            <a:endCxn id="272" idx="2"/>
          </p:cNvCxnSpPr>
          <p:nvPr/>
        </p:nvCxnSpPr>
        <p:spPr>
          <a:xfrm flipH="1" flipV="1">
            <a:off x="2191140" y="5829513"/>
            <a:ext cx="4438" cy="5873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ounded Rectangle 174"/>
          <p:cNvSpPr/>
          <p:nvPr/>
        </p:nvSpPr>
        <p:spPr>
          <a:xfrm>
            <a:off x="4147821" y="5488432"/>
            <a:ext cx="593570" cy="286467"/>
          </a:xfrm>
          <a:prstGeom prst="round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Stateless</a:t>
            </a:r>
            <a:r>
              <a:rPr lang="it-IT" sz="1000" dirty="0" smtClean="0">
                <a:solidFill>
                  <a:schemeClr val="tx1"/>
                </a:solidFill>
              </a:rPr>
              <a:t> 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Straight Connector 177"/>
          <p:cNvCxnSpPr>
            <a:stCxn id="261" idx="1"/>
            <a:endCxn id="276" idx="3"/>
          </p:cNvCxnSpPr>
          <p:nvPr/>
        </p:nvCxnSpPr>
        <p:spPr>
          <a:xfrm flipH="1">
            <a:off x="4741391" y="5476017"/>
            <a:ext cx="360040" cy="1556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180"/>
          <p:cNvCxnSpPr>
            <a:endCxn id="276" idx="2"/>
          </p:cNvCxnSpPr>
          <p:nvPr/>
        </p:nvCxnSpPr>
        <p:spPr>
          <a:xfrm flipH="1" flipV="1">
            <a:off x="4444606" y="5774899"/>
            <a:ext cx="18977" cy="6420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183"/>
          <p:cNvSpPr/>
          <p:nvPr/>
        </p:nvSpPr>
        <p:spPr>
          <a:xfrm rot="16200000">
            <a:off x="3311459" y="5926635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50" dirty="0" smtClean="0"/>
              <a:t>Web </a:t>
            </a:r>
            <a:r>
              <a:rPr lang="it-IT" sz="1050" dirty="0" err="1" smtClean="0"/>
              <a:t>traffic</a:t>
            </a:r>
            <a:endParaRPr lang="en-US" sz="1050" dirty="0"/>
          </a:p>
        </p:txBody>
      </p:sp>
      <p:sp>
        <p:nvSpPr>
          <p:cNvPr id="280" name="Rectangle 184"/>
          <p:cNvSpPr/>
          <p:nvPr/>
        </p:nvSpPr>
        <p:spPr>
          <a:xfrm rot="16200000">
            <a:off x="3893176" y="5910291"/>
            <a:ext cx="7048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50" dirty="0" smtClean="0"/>
              <a:t>No web </a:t>
            </a:r>
            <a:r>
              <a:rPr lang="it-IT" sz="1050" dirty="0" err="1" smtClean="0"/>
              <a:t>traffic</a:t>
            </a:r>
            <a:endParaRPr lang="en-US" sz="1050" dirty="0"/>
          </a:p>
        </p:txBody>
      </p:sp>
      <p:sp>
        <p:nvSpPr>
          <p:cNvPr id="281" name="Oval 236"/>
          <p:cNvSpPr/>
          <p:nvPr/>
        </p:nvSpPr>
        <p:spPr>
          <a:xfrm>
            <a:off x="6732256" y="4543269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2" name="Rounded Rectangle 237"/>
          <p:cNvSpPr/>
          <p:nvPr/>
        </p:nvSpPr>
        <p:spPr>
          <a:xfrm>
            <a:off x="1781760" y="4487887"/>
            <a:ext cx="4725263" cy="252451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L2 </a:t>
            </a:r>
            <a:r>
              <a:rPr lang="it-IT" sz="1000" dirty="0" err="1" smtClean="0">
                <a:solidFill>
                  <a:schemeClr val="tx1"/>
                </a:solidFill>
              </a:rPr>
              <a:t>switch</a:t>
            </a:r>
            <a:r>
              <a:rPr lang="it-IT" sz="1000" dirty="0" smtClean="0">
                <a:solidFill>
                  <a:schemeClr val="tx1"/>
                </a:solidFill>
              </a:rPr>
              <a:t> (control and management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3" name="Straight Connector 238"/>
          <p:cNvCxnSpPr>
            <a:endCxn id="265" idx="0"/>
          </p:cNvCxnSpPr>
          <p:nvPr/>
        </p:nvCxnSpPr>
        <p:spPr>
          <a:xfrm>
            <a:off x="2963588" y="4727075"/>
            <a:ext cx="5271" cy="6633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39"/>
          <p:cNvCxnSpPr>
            <a:endCxn id="272" idx="0"/>
          </p:cNvCxnSpPr>
          <p:nvPr/>
        </p:nvCxnSpPr>
        <p:spPr>
          <a:xfrm>
            <a:off x="2191140" y="4743273"/>
            <a:ext cx="0" cy="6573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40"/>
          <p:cNvCxnSpPr>
            <a:endCxn id="260" idx="0"/>
          </p:cNvCxnSpPr>
          <p:nvPr/>
        </p:nvCxnSpPr>
        <p:spPr>
          <a:xfrm>
            <a:off x="3856000" y="4743273"/>
            <a:ext cx="5272" cy="374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41"/>
          <p:cNvCxnSpPr>
            <a:stCxn id="276" idx="0"/>
          </p:cNvCxnSpPr>
          <p:nvPr/>
        </p:nvCxnSpPr>
        <p:spPr>
          <a:xfrm flipH="1" flipV="1">
            <a:off x="4444167" y="4734131"/>
            <a:ext cx="439" cy="75430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42"/>
          <p:cNvCxnSpPr>
            <a:stCxn id="261" idx="0"/>
          </p:cNvCxnSpPr>
          <p:nvPr/>
        </p:nvCxnSpPr>
        <p:spPr>
          <a:xfrm flipV="1">
            <a:off x="5384867" y="4734131"/>
            <a:ext cx="2674" cy="52741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43"/>
          <p:cNvCxnSpPr>
            <a:stCxn id="282" idx="3"/>
            <a:endCxn id="281" idx="2"/>
          </p:cNvCxnSpPr>
          <p:nvPr/>
        </p:nvCxnSpPr>
        <p:spPr>
          <a:xfrm>
            <a:off x="6507023" y="4614113"/>
            <a:ext cx="225233" cy="115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65"/>
          <p:cNvCxnSpPr>
            <a:stCxn id="271" idx="0"/>
          </p:cNvCxnSpPr>
          <p:nvPr/>
        </p:nvCxnSpPr>
        <p:spPr>
          <a:xfrm flipH="1" flipV="1">
            <a:off x="6216242" y="4743273"/>
            <a:ext cx="7346" cy="51827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loud 176"/>
          <p:cNvSpPr/>
          <p:nvPr/>
        </p:nvSpPr>
        <p:spPr>
          <a:xfrm>
            <a:off x="7614632" y="4797625"/>
            <a:ext cx="742888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91" name="Straight Connector 179"/>
          <p:cNvCxnSpPr>
            <a:stCxn id="281" idx="6"/>
          </p:cNvCxnSpPr>
          <p:nvPr/>
        </p:nvCxnSpPr>
        <p:spPr>
          <a:xfrm>
            <a:off x="6876256" y="4615269"/>
            <a:ext cx="833608" cy="31513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182"/>
          <p:cNvCxnSpPr>
            <a:stCxn id="262" idx="6"/>
          </p:cNvCxnSpPr>
          <p:nvPr/>
        </p:nvCxnSpPr>
        <p:spPr>
          <a:xfrm flipV="1">
            <a:off x="6876240" y="5111282"/>
            <a:ext cx="833624" cy="3647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117"/>
          <p:cNvSpPr/>
          <p:nvPr/>
        </p:nvSpPr>
        <p:spPr>
          <a:xfrm>
            <a:off x="528682" y="4698697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91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igura a mano libera 281"/>
          <p:cNvSpPr/>
          <p:nvPr/>
        </p:nvSpPr>
        <p:spPr>
          <a:xfrm>
            <a:off x="4716016" y="2564905"/>
            <a:ext cx="2733304" cy="1512168"/>
          </a:xfrm>
          <a:custGeom>
            <a:avLst/>
            <a:gdLst>
              <a:gd name="connsiteX0" fmla="*/ 160317 w 2733304"/>
              <a:gd name="connsiteY0" fmla="*/ 191985 h 1579419"/>
              <a:gd name="connsiteX1" fmla="*/ 944088 w 2733304"/>
              <a:gd name="connsiteY1" fmla="*/ 227611 h 1579419"/>
              <a:gd name="connsiteX2" fmla="*/ 1217221 w 2733304"/>
              <a:gd name="connsiteY2" fmla="*/ 738250 h 1579419"/>
              <a:gd name="connsiteX3" fmla="*/ 2345377 w 2733304"/>
              <a:gd name="connsiteY3" fmla="*/ 999507 h 1579419"/>
              <a:gd name="connsiteX4" fmla="*/ 2404753 w 2733304"/>
              <a:gd name="connsiteY4" fmla="*/ 1367642 h 1579419"/>
              <a:gd name="connsiteX5" fmla="*/ 374073 w 2733304"/>
              <a:gd name="connsiteY5" fmla="*/ 1379518 h 1579419"/>
              <a:gd name="connsiteX6" fmla="*/ 160317 w 2733304"/>
              <a:gd name="connsiteY6" fmla="*/ 191985 h 15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304" h="1579419">
                <a:moveTo>
                  <a:pt x="160317" y="191985"/>
                </a:moveTo>
                <a:cubicBezTo>
                  <a:pt x="255320" y="0"/>
                  <a:pt x="767937" y="136567"/>
                  <a:pt x="944088" y="227611"/>
                </a:cubicBezTo>
                <a:cubicBezTo>
                  <a:pt x="1120239" y="318655"/>
                  <a:pt x="983673" y="609601"/>
                  <a:pt x="1217221" y="738250"/>
                </a:cubicBezTo>
                <a:cubicBezTo>
                  <a:pt x="1450769" y="866899"/>
                  <a:pt x="2147455" y="894608"/>
                  <a:pt x="2345377" y="999507"/>
                </a:cubicBezTo>
                <a:cubicBezTo>
                  <a:pt x="2543299" y="1104406"/>
                  <a:pt x="2733304" y="1304307"/>
                  <a:pt x="2404753" y="1367642"/>
                </a:cubicBezTo>
                <a:cubicBezTo>
                  <a:pt x="2076202" y="1430977"/>
                  <a:pt x="748146" y="1579419"/>
                  <a:pt x="374073" y="1379518"/>
                </a:cubicBezTo>
                <a:cubicBezTo>
                  <a:pt x="0" y="1179617"/>
                  <a:pt x="65314" y="383970"/>
                  <a:pt x="160317" y="191985"/>
                </a:cubicBez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6" idx="1"/>
            <a:endCxn id="15" idx="3"/>
          </p:cNvCxnSpPr>
          <p:nvPr/>
        </p:nvCxnSpPr>
        <p:spPr>
          <a:xfrm flipH="1">
            <a:off x="1853202" y="761690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3"/>
            <a:endCxn id="83" idx="2"/>
          </p:cNvCxnSpPr>
          <p:nvPr/>
        </p:nvCxnSpPr>
        <p:spPr>
          <a:xfrm flipV="1">
            <a:off x="2758050" y="761689"/>
            <a:ext cx="24122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259632" y="547222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91178" y="547222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2999273" y="689689"/>
            <a:ext cx="144000" cy="14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>
            <a:endCxn id="110" idx="2"/>
          </p:cNvCxnSpPr>
          <p:nvPr/>
        </p:nvCxnSpPr>
        <p:spPr>
          <a:xfrm flipV="1">
            <a:off x="611560" y="764696"/>
            <a:ext cx="288728" cy="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900288" y="69269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82671" y="260648"/>
            <a:ext cx="2077161" cy="792088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(user </a:t>
            </a:r>
            <a:r>
              <a:rPr lang="en-US" sz="1200" dirty="0">
                <a:solidFill>
                  <a:schemeClr val="tx1"/>
                </a:solidFill>
              </a:rPr>
              <a:t>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83" idx="6"/>
          </p:cNvCxnSpPr>
          <p:nvPr/>
        </p:nvCxnSpPr>
        <p:spPr>
          <a:xfrm>
            <a:off x="3143273" y="761689"/>
            <a:ext cx="348607" cy="301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2"/>
          <p:cNvCxnSpPr>
            <a:stCxn id="110" idx="6"/>
            <a:endCxn id="15" idx="1"/>
          </p:cNvCxnSpPr>
          <p:nvPr/>
        </p:nvCxnSpPr>
        <p:spPr>
          <a:xfrm flipV="1">
            <a:off x="1044288" y="761690"/>
            <a:ext cx="215344" cy="3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1"/>
          <p:cNvCxnSpPr>
            <a:stCxn id="166" idx="1"/>
            <a:endCxn id="165" idx="3"/>
          </p:cNvCxnSpPr>
          <p:nvPr/>
        </p:nvCxnSpPr>
        <p:spPr>
          <a:xfrm flipH="1">
            <a:off x="1864273" y="1697794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2"/>
          <p:cNvCxnSpPr>
            <a:stCxn id="166" idx="3"/>
            <a:endCxn id="167" idx="2"/>
          </p:cNvCxnSpPr>
          <p:nvPr/>
        </p:nvCxnSpPr>
        <p:spPr>
          <a:xfrm flipV="1">
            <a:off x="2769121" y="1697793"/>
            <a:ext cx="24122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4"/>
          <p:cNvSpPr/>
          <p:nvPr/>
        </p:nvSpPr>
        <p:spPr>
          <a:xfrm>
            <a:off x="1270703" y="1483326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ounded Rectangle 15"/>
          <p:cNvSpPr/>
          <p:nvPr/>
        </p:nvSpPr>
        <p:spPr>
          <a:xfrm>
            <a:off x="2202249" y="1483326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Oval 82"/>
          <p:cNvSpPr/>
          <p:nvPr/>
        </p:nvSpPr>
        <p:spPr>
          <a:xfrm>
            <a:off x="3010344" y="1625793"/>
            <a:ext cx="144000" cy="14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8" name="Straight Connector 99"/>
          <p:cNvCxnSpPr>
            <a:endCxn id="169" idx="2"/>
          </p:cNvCxnSpPr>
          <p:nvPr/>
        </p:nvCxnSpPr>
        <p:spPr>
          <a:xfrm flipV="1">
            <a:off x="622631" y="1700800"/>
            <a:ext cx="288728" cy="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09"/>
          <p:cNvSpPr/>
          <p:nvPr/>
        </p:nvSpPr>
        <p:spPr>
          <a:xfrm>
            <a:off x="911359" y="162880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ounded Rectangle 129"/>
          <p:cNvSpPr/>
          <p:nvPr/>
        </p:nvSpPr>
        <p:spPr>
          <a:xfrm>
            <a:off x="993742" y="1196752"/>
            <a:ext cx="2077161" cy="792088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(user “red”)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1" name="Straight Connector 152"/>
          <p:cNvCxnSpPr>
            <a:stCxn id="167" idx="6"/>
          </p:cNvCxnSpPr>
          <p:nvPr/>
        </p:nvCxnSpPr>
        <p:spPr>
          <a:xfrm>
            <a:off x="3154344" y="1697793"/>
            <a:ext cx="348607" cy="301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52"/>
          <p:cNvCxnSpPr>
            <a:stCxn id="169" idx="6"/>
            <a:endCxn id="165" idx="1"/>
          </p:cNvCxnSpPr>
          <p:nvPr/>
        </p:nvCxnSpPr>
        <p:spPr>
          <a:xfrm flipV="1">
            <a:off x="1055359" y="1697794"/>
            <a:ext cx="215344" cy="3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1"/>
          <p:cNvCxnSpPr>
            <a:stCxn id="177" idx="2"/>
            <a:endCxn id="175" idx="3"/>
          </p:cNvCxnSpPr>
          <p:nvPr/>
        </p:nvCxnSpPr>
        <p:spPr>
          <a:xfrm flipH="1">
            <a:off x="6156176" y="1265745"/>
            <a:ext cx="299481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4"/>
          <p:cNvSpPr/>
          <p:nvPr/>
        </p:nvSpPr>
        <p:spPr>
          <a:xfrm>
            <a:off x="5508104" y="1051278"/>
            <a:ext cx="6480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WAN </a:t>
            </a:r>
            <a:r>
              <a:rPr lang="it-IT" sz="1000" dirty="0" err="1" smtClean="0">
                <a:solidFill>
                  <a:schemeClr val="tx1"/>
                </a:solidFill>
              </a:rPr>
              <a:t>accelerator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Oval 82"/>
          <p:cNvSpPr/>
          <p:nvPr/>
        </p:nvSpPr>
        <p:spPr>
          <a:xfrm>
            <a:off x="6455657" y="1193745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Oval 109"/>
          <p:cNvSpPr/>
          <p:nvPr/>
        </p:nvSpPr>
        <p:spPr>
          <a:xfrm>
            <a:off x="5148760" y="1196752"/>
            <a:ext cx="144000" cy="144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ounded Rectangle 129"/>
          <p:cNvSpPr/>
          <p:nvPr/>
        </p:nvSpPr>
        <p:spPr>
          <a:xfrm>
            <a:off x="5231143" y="764704"/>
            <a:ext cx="1285073" cy="792088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(ISP)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0" name="Straight Connector 152"/>
          <p:cNvCxnSpPr/>
          <p:nvPr/>
        </p:nvCxnSpPr>
        <p:spPr>
          <a:xfrm>
            <a:off x="6599657" y="1260016"/>
            <a:ext cx="2070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52"/>
          <p:cNvCxnSpPr>
            <a:stCxn id="178" idx="6"/>
            <a:endCxn id="175" idx="1"/>
          </p:cNvCxnSpPr>
          <p:nvPr/>
        </p:nvCxnSpPr>
        <p:spPr>
          <a:xfrm flipV="1">
            <a:off x="5292760" y="1265746"/>
            <a:ext cx="215344" cy="3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99"/>
          <p:cNvCxnSpPr/>
          <p:nvPr/>
        </p:nvCxnSpPr>
        <p:spPr>
          <a:xfrm flipV="1">
            <a:off x="4860032" y="1268760"/>
            <a:ext cx="288728" cy="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loud 57"/>
          <p:cNvSpPr/>
          <p:nvPr/>
        </p:nvSpPr>
        <p:spPr>
          <a:xfrm>
            <a:off x="6804248" y="1069216"/>
            <a:ext cx="792088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90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303716" cy="507910"/>
          </a:xfrm>
          <a:prstGeom prst="rect">
            <a:avLst/>
          </a:prstGeom>
        </p:spPr>
      </p:pic>
      <p:pic>
        <p:nvPicPr>
          <p:cNvPr id="191" name="Picture 2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7" y="1412776"/>
            <a:ext cx="303717" cy="509626"/>
          </a:xfrm>
          <a:prstGeom prst="rect">
            <a:avLst/>
          </a:prstGeom>
        </p:spPr>
      </p:pic>
      <p:cxnSp>
        <p:nvCxnSpPr>
          <p:cNvPr id="192" name="Straight Connector 11"/>
          <p:cNvCxnSpPr>
            <a:stCxn id="207" idx="1"/>
            <a:endCxn id="206" idx="3"/>
          </p:cNvCxnSpPr>
          <p:nvPr/>
        </p:nvCxnSpPr>
        <p:spPr>
          <a:xfrm flipH="1">
            <a:off x="1853202" y="2921930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2"/>
          <p:cNvCxnSpPr>
            <a:stCxn id="207" idx="3"/>
            <a:endCxn id="208" idx="2"/>
          </p:cNvCxnSpPr>
          <p:nvPr/>
        </p:nvCxnSpPr>
        <p:spPr>
          <a:xfrm flipV="1">
            <a:off x="2758050" y="2921929"/>
            <a:ext cx="24122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14"/>
          <p:cNvSpPr/>
          <p:nvPr/>
        </p:nvSpPr>
        <p:spPr>
          <a:xfrm>
            <a:off x="1259632" y="2707462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7" name="Rounded Rectangle 15"/>
          <p:cNvSpPr/>
          <p:nvPr/>
        </p:nvSpPr>
        <p:spPr>
          <a:xfrm>
            <a:off x="2191178" y="2707462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Oval 82"/>
          <p:cNvSpPr/>
          <p:nvPr/>
        </p:nvSpPr>
        <p:spPr>
          <a:xfrm>
            <a:off x="2999273" y="2849929"/>
            <a:ext cx="144000" cy="14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99"/>
          <p:cNvCxnSpPr>
            <a:endCxn id="210" idx="2"/>
          </p:cNvCxnSpPr>
          <p:nvPr/>
        </p:nvCxnSpPr>
        <p:spPr>
          <a:xfrm flipV="1">
            <a:off x="611560" y="2924936"/>
            <a:ext cx="288728" cy="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109"/>
          <p:cNvSpPr/>
          <p:nvPr/>
        </p:nvSpPr>
        <p:spPr>
          <a:xfrm>
            <a:off x="900288" y="2852936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ounded Rectangle 129"/>
          <p:cNvSpPr/>
          <p:nvPr/>
        </p:nvSpPr>
        <p:spPr>
          <a:xfrm>
            <a:off x="982671" y="2420888"/>
            <a:ext cx="2077161" cy="792088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(user </a:t>
            </a:r>
            <a:r>
              <a:rPr lang="en-US" sz="1200" dirty="0">
                <a:solidFill>
                  <a:schemeClr val="tx1"/>
                </a:solidFill>
              </a:rPr>
              <a:t>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2" name="Straight Connector 152"/>
          <p:cNvCxnSpPr>
            <a:stCxn id="208" idx="6"/>
          </p:cNvCxnSpPr>
          <p:nvPr/>
        </p:nvCxnSpPr>
        <p:spPr>
          <a:xfrm>
            <a:off x="3143273" y="2921929"/>
            <a:ext cx="348607" cy="301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152"/>
          <p:cNvCxnSpPr>
            <a:stCxn id="210" idx="6"/>
            <a:endCxn id="206" idx="1"/>
          </p:cNvCxnSpPr>
          <p:nvPr/>
        </p:nvCxnSpPr>
        <p:spPr>
          <a:xfrm flipV="1">
            <a:off x="1044288" y="2921930"/>
            <a:ext cx="215344" cy="3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11"/>
          <p:cNvCxnSpPr>
            <a:stCxn id="218" idx="1"/>
            <a:endCxn id="216" idx="3"/>
          </p:cNvCxnSpPr>
          <p:nvPr/>
        </p:nvCxnSpPr>
        <p:spPr>
          <a:xfrm flipH="1">
            <a:off x="1864273" y="3858034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12"/>
          <p:cNvCxnSpPr>
            <a:stCxn id="218" idx="3"/>
            <a:endCxn id="219" idx="2"/>
          </p:cNvCxnSpPr>
          <p:nvPr/>
        </p:nvCxnSpPr>
        <p:spPr>
          <a:xfrm flipV="1">
            <a:off x="2769121" y="3858033"/>
            <a:ext cx="24122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14"/>
          <p:cNvSpPr/>
          <p:nvPr/>
        </p:nvSpPr>
        <p:spPr>
          <a:xfrm>
            <a:off x="1270703" y="3643566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ounded Rectangle 15"/>
          <p:cNvSpPr/>
          <p:nvPr/>
        </p:nvSpPr>
        <p:spPr>
          <a:xfrm>
            <a:off x="2202249" y="3643566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Oval 82"/>
          <p:cNvSpPr/>
          <p:nvPr/>
        </p:nvSpPr>
        <p:spPr>
          <a:xfrm>
            <a:off x="3010344" y="3786033"/>
            <a:ext cx="144000" cy="14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0" name="Straight Connector 99"/>
          <p:cNvCxnSpPr>
            <a:endCxn id="221" idx="2"/>
          </p:cNvCxnSpPr>
          <p:nvPr/>
        </p:nvCxnSpPr>
        <p:spPr>
          <a:xfrm flipV="1">
            <a:off x="622631" y="3861040"/>
            <a:ext cx="288728" cy="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109"/>
          <p:cNvSpPr/>
          <p:nvPr/>
        </p:nvSpPr>
        <p:spPr>
          <a:xfrm>
            <a:off x="911359" y="3789040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ounded Rectangle 129"/>
          <p:cNvSpPr/>
          <p:nvPr/>
        </p:nvSpPr>
        <p:spPr>
          <a:xfrm>
            <a:off x="993742" y="3356992"/>
            <a:ext cx="2077161" cy="792088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(user “red”)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4" name="Straight Connector 152"/>
          <p:cNvCxnSpPr>
            <a:stCxn id="219" idx="6"/>
          </p:cNvCxnSpPr>
          <p:nvPr/>
        </p:nvCxnSpPr>
        <p:spPr>
          <a:xfrm>
            <a:off x="3154344" y="3858033"/>
            <a:ext cx="348607" cy="301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152"/>
          <p:cNvCxnSpPr>
            <a:stCxn id="221" idx="6"/>
            <a:endCxn id="216" idx="1"/>
          </p:cNvCxnSpPr>
          <p:nvPr/>
        </p:nvCxnSpPr>
        <p:spPr>
          <a:xfrm flipV="1">
            <a:off x="1055359" y="3858034"/>
            <a:ext cx="215344" cy="3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1"/>
          <p:cNvCxnSpPr>
            <a:stCxn id="230" idx="2"/>
            <a:endCxn id="229" idx="3"/>
          </p:cNvCxnSpPr>
          <p:nvPr/>
        </p:nvCxnSpPr>
        <p:spPr>
          <a:xfrm flipH="1">
            <a:off x="6588224" y="2993937"/>
            <a:ext cx="22747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14"/>
          <p:cNvSpPr/>
          <p:nvPr/>
        </p:nvSpPr>
        <p:spPr>
          <a:xfrm>
            <a:off x="5940152" y="2779470"/>
            <a:ext cx="6480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WAN </a:t>
            </a:r>
            <a:r>
              <a:rPr lang="it-IT" sz="1000" dirty="0" err="1" smtClean="0">
                <a:solidFill>
                  <a:schemeClr val="tx1"/>
                </a:solidFill>
              </a:rPr>
              <a:t>accelerator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0" name="Oval 82"/>
          <p:cNvSpPr/>
          <p:nvPr/>
        </p:nvSpPr>
        <p:spPr>
          <a:xfrm>
            <a:off x="6815697" y="2921937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2" name="Rounded Rectangle 129"/>
          <p:cNvSpPr/>
          <p:nvPr/>
        </p:nvSpPr>
        <p:spPr>
          <a:xfrm>
            <a:off x="5004049" y="2420888"/>
            <a:ext cx="1872208" cy="1368152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(ISP)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4" name="Straight Connector 152"/>
          <p:cNvCxnSpPr>
            <a:stCxn id="230" idx="6"/>
            <a:endCxn id="237" idx="2"/>
          </p:cNvCxnSpPr>
          <p:nvPr/>
        </p:nvCxnSpPr>
        <p:spPr>
          <a:xfrm flipV="1">
            <a:off x="6959697" y="2981143"/>
            <a:ext cx="49508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loud 57"/>
          <p:cNvSpPr/>
          <p:nvPr/>
        </p:nvSpPr>
        <p:spPr>
          <a:xfrm>
            <a:off x="7452320" y="2780928"/>
            <a:ext cx="792088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38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303716" cy="507910"/>
          </a:xfrm>
          <a:prstGeom prst="rect">
            <a:avLst/>
          </a:prstGeom>
        </p:spPr>
      </p:pic>
      <p:pic>
        <p:nvPicPr>
          <p:cNvPr id="239" name="Picture 2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7" y="3573016"/>
            <a:ext cx="303717" cy="509626"/>
          </a:xfrm>
          <a:prstGeom prst="rect">
            <a:avLst/>
          </a:prstGeom>
        </p:spPr>
      </p:pic>
      <p:sp>
        <p:nvSpPr>
          <p:cNvPr id="240" name="Folded Corner 382"/>
          <p:cNvSpPr/>
          <p:nvPr/>
        </p:nvSpPr>
        <p:spPr>
          <a:xfrm>
            <a:off x="4632937" y="260648"/>
            <a:ext cx="1224136" cy="288032"/>
          </a:xfrm>
          <a:prstGeom prst="foldedCorner">
            <a:avLst>
              <a:gd name="adj" fmla="val 13651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ISP </a:t>
            </a:r>
            <a:r>
              <a:rPr lang="it-IT" sz="1000" dirty="0" err="1" smtClean="0">
                <a:solidFill>
                  <a:schemeClr val="tx1"/>
                </a:solidFill>
              </a:rPr>
              <a:t>ingress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1" name="Straight Connector 99"/>
          <p:cNvCxnSpPr>
            <a:endCxn id="178" idx="1"/>
          </p:cNvCxnSpPr>
          <p:nvPr/>
        </p:nvCxnSpPr>
        <p:spPr>
          <a:xfrm>
            <a:off x="4932040" y="548680"/>
            <a:ext cx="237808" cy="66916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olded Corner 382"/>
          <p:cNvSpPr/>
          <p:nvPr/>
        </p:nvSpPr>
        <p:spPr>
          <a:xfrm>
            <a:off x="3419872" y="1052736"/>
            <a:ext cx="1224136" cy="288032"/>
          </a:xfrm>
          <a:prstGeom prst="foldedCorner">
            <a:avLst>
              <a:gd name="adj" fmla="val 13651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it-IT" sz="1000" dirty="0" err="1" smtClean="0">
                <a:solidFill>
                  <a:schemeClr val="tx1"/>
                </a:solidFill>
              </a:rPr>
              <a:t>User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egress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5" name="Straight Connector 99"/>
          <p:cNvCxnSpPr>
            <a:stCxn id="244" idx="1"/>
            <a:endCxn id="83" idx="5"/>
          </p:cNvCxnSpPr>
          <p:nvPr/>
        </p:nvCxnSpPr>
        <p:spPr>
          <a:xfrm flipH="1" flipV="1">
            <a:off x="3122185" y="812601"/>
            <a:ext cx="297687" cy="38415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99"/>
          <p:cNvCxnSpPr>
            <a:stCxn id="244" idx="1"/>
            <a:endCxn id="167" idx="7"/>
          </p:cNvCxnSpPr>
          <p:nvPr/>
        </p:nvCxnSpPr>
        <p:spPr>
          <a:xfrm flipH="1">
            <a:off x="3133256" y="1196752"/>
            <a:ext cx="286616" cy="450129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115"/>
          <p:cNvCxnSpPr/>
          <p:nvPr/>
        </p:nvCxnSpPr>
        <p:spPr>
          <a:xfrm>
            <a:off x="5220072" y="3645024"/>
            <a:ext cx="1488054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109"/>
          <p:cNvSpPr/>
          <p:nvPr/>
        </p:nvSpPr>
        <p:spPr>
          <a:xfrm>
            <a:off x="4932040" y="2780928"/>
            <a:ext cx="144000" cy="1440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Oval 109"/>
          <p:cNvSpPr/>
          <p:nvPr/>
        </p:nvSpPr>
        <p:spPr>
          <a:xfrm>
            <a:off x="4932040" y="2996952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Oval 109"/>
          <p:cNvSpPr/>
          <p:nvPr/>
        </p:nvSpPr>
        <p:spPr>
          <a:xfrm>
            <a:off x="4932040" y="3212976"/>
            <a:ext cx="144000" cy="144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Oval 109"/>
          <p:cNvSpPr/>
          <p:nvPr/>
        </p:nvSpPr>
        <p:spPr>
          <a:xfrm>
            <a:off x="4932040" y="3429000"/>
            <a:ext cx="144000" cy="1440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Straight Connector 121"/>
          <p:cNvCxnSpPr/>
          <p:nvPr/>
        </p:nvCxnSpPr>
        <p:spPr>
          <a:xfrm rot="16200000" flipV="1">
            <a:off x="4968045" y="2960948"/>
            <a:ext cx="792088" cy="576063"/>
          </a:xfrm>
          <a:prstGeom prst="bentConnector3">
            <a:avLst>
              <a:gd name="adj1" fmla="val 9947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121"/>
          <p:cNvCxnSpPr>
            <a:endCxn id="256" idx="6"/>
          </p:cNvCxnSpPr>
          <p:nvPr/>
        </p:nvCxnSpPr>
        <p:spPr>
          <a:xfrm rot="16200000" flipV="1">
            <a:off x="5040040" y="3104952"/>
            <a:ext cx="576072" cy="50407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121"/>
          <p:cNvCxnSpPr>
            <a:endCxn id="257" idx="6"/>
          </p:cNvCxnSpPr>
          <p:nvPr/>
        </p:nvCxnSpPr>
        <p:spPr>
          <a:xfrm rot="10800000">
            <a:off x="5076040" y="3284976"/>
            <a:ext cx="432064" cy="360048"/>
          </a:xfrm>
          <a:prstGeom prst="bentConnector3">
            <a:avLst>
              <a:gd name="adj1" fmla="val 6024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121"/>
          <p:cNvCxnSpPr>
            <a:endCxn id="258" idx="6"/>
          </p:cNvCxnSpPr>
          <p:nvPr/>
        </p:nvCxnSpPr>
        <p:spPr>
          <a:xfrm rot="10800000">
            <a:off x="5076040" y="3501000"/>
            <a:ext cx="288048" cy="144024"/>
          </a:xfrm>
          <a:prstGeom prst="bentConnector3">
            <a:avLst>
              <a:gd name="adj1" fmla="val -359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152"/>
          <p:cNvCxnSpPr>
            <a:stCxn id="229" idx="2"/>
          </p:cNvCxnSpPr>
          <p:nvPr/>
        </p:nvCxnSpPr>
        <p:spPr>
          <a:xfrm flipH="1">
            <a:off x="6228184" y="3208405"/>
            <a:ext cx="0" cy="4366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Folded Corner 382"/>
          <p:cNvSpPr/>
          <p:nvPr/>
        </p:nvSpPr>
        <p:spPr>
          <a:xfrm>
            <a:off x="6732240" y="4077072"/>
            <a:ext cx="1224136" cy="288032"/>
          </a:xfrm>
          <a:prstGeom prst="foldedCorner">
            <a:avLst>
              <a:gd name="adj" fmla="val 13651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it-IT" sz="1000" dirty="0" smtClean="0">
                <a:solidFill>
                  <a:schemeClr val="tx1"/>
                </a:solidFill>
              </a:rPr>
              <a:t>ISP </a:t>
            </a:r>
            <a:r>
              <a:rPr lang="it-IT" sz="1000" dirty="0" err="1" smtClean="0">
                <a:solidFill>
                  <a:schemeClr val="tx1"/>
                </a:solidFill>
              </a:rPr>
              <a:t>ingress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4" name="Straight Connector 99"/>
          <p:cNvCxnSpPr>
            <a:endCxn id="283" idx="0"/>
          </p:cNvCxnSpPr>
          <p:nvPr/>
        </p:nvCxnSpPr>
        <p:spPr>
          <a:xfrm>
            <a:off x="6588224" y="3933056"/>
            <a:ext cx="756084" cy="14401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"/>
          <p:cNvCxnSpPr/>
          <p:nvPr/>
        </p:nvCxnSpPr>
        <p:spPr>
          <a:xfrm>
            <a:off x="467544" y="2204864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"/>
          <p:cNvCxnSpPr>
            <a:stCxn id="292" idx="1"/>
            <a:endCxn id="291" idx="3"/>
          </p:cNvCxnSpPr>
          <p:nvPr/>
        </p:nvCxnSpPr>
        <p:spPr>
          <a:xfrm flipH="1">
            <a:off x="1853202" y="5154178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12"/>
          <p:cNvCxnSpPr>
            <a:stCxn id="292" idx="3"/>
            <a:endCxn id="293" idx="2"/>
          </p:cNvCxnSpPr>
          <p:nvPr/>
        </p:nvCxnSpPr>
        <p:spPr>
          <a:xfrm flipV="1">
            <a:off x="2758050" y="5154177"/>
            <a:ext cx="24122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ounded Rectangle 14"/>
          <p:cNvSpPr/>
          <p:nvPr/>
        </p:nvSpPr>
        <p:spPr>
          <a:xfrm>
            <a:off x="1259632" y="4939710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ounded Rectangle 15"/>
          <p:cNvSpPr/>
          <p:nvPr/>
        </p:nvSpPr>
        <p:spPr>
          <a:xfrm>
            <a:off x="2191178" y="4939710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Oval 82"/>
          <p:cNvSpPr/>
          <p:nvPr/>
        </p:nvSpPr>
        <p:spPr>
          <a:xfrm>
            <a:off x="2999273" y="5082177"/>
            <a:ext cx="144000" cy="1440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4" name="Straight Connector 99"/>
          <p:cNvCxnSpPr>
            <a:endCxn id="295" idx="2"/>
          </p:cNvCxnSpPr>
          <p:nvPr/>
        </p:nvCxnSpPr>
        <p:spPr>
          <a:xfrm flipV="1">
            <a:off x="611560" y="5157184"/>
            <a:ext cx="288728" cy="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109"/>
          <p:cNvSpPr/>
          <p:nvPr/>
        </p:nvSpPr>
        <p:spPr>
          <a:xfrm>
            <a:off x="900288" y="5085184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ounded Rectangle 129"/>
          <p:cNvSpPr/>
          <p:nvPr/>
        </p:nvSpPr>
        <p:spPr>
          <a:xfrm>
            <a:off x="982671" y="4653136"/>
            <a:ext cx="2077161" cy="792088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(user </a:t>
            </a:r>
            <a:r>
              <a:rPr lang="en-US" sz="1200" dirty="0">
                <a:solidFill>
                  <a:schemeClr val="tx1"/>
                </a:solidFill>
              </a:rPr>
              <a:t>“green</a:t>
            </a:r>
            <a:r>
              <a:rPr lang="en-US" sz="1200" dirty="0" smtClean="0">
                <a:solidFill>
                  <a:schemeClr val="tx1"/>
                </a:solidFill>
              </a:rPr>
              <a:t>”)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7" name="Straight Connector 152"/>
          <p:cNvCxnSpPr>
            <a:stCxn id="293" idx="6"/>
            <a:endCxn id="318" idx="2"/>
          </p:cNvCxnSpPr>
          <p:nvPr/>
        </p:nvCxnSpPr>
        <p:spPr>
          <a:xfrm>
            <a:off x="3143273" y="5154177"/>
            <a:ext cx="17887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152"/>
          <p:cNvCxnSpPr>
            <a:stCxn id="295" idx="6"/>
            <a:endCxn id="291" idx="1"/>
          </p:cNvCxnSpPr>
          <p:nvPr/>
        </p:nvCxnSpPr>
        <p:spPr>
          <a:xfrm flipV="1">
            <a:off x="1044288" y="5154178"/>
            <a:ext cx="215344" cy="3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11"/>
          <p:cNvCxnSpPr>
            <a:stCxn id="302" idx="1"/>
            <a:endCxn id="301" idx="3"/>
          </p:cNvCxnSpPr>
          <p:nvPr/>
        </p:nvCxnSpPr>
        <p:spPr>
          <a:xfrm flipH="1">
            <a:off x="1864273" y="6090282"/>
            <a:ext cx="337976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12"/>
          <p:cNvCxnSpPr>
            <a:stCxn id="302" idx="3"/>
            <a:endCxn id="303" idx="2"/>
          </p:cNvCxnSpPr>
          <p:nvPr/>
        </p:nvCxnSpPr>
        <p:spPr>
          <a:xfrm flipV="1">
            <a:off x="2769121" y="6090281"/>
            <a:ext cx="24122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ounded Rectangle 14"/>
          <p:cNvSpPr/>
          <p:nvPr/>
        </p:nvSpPr>
        <p:spPr>
          <a:xfrm>
            <a:off x="1270703" y="5875814"/>
            <a:ext cx="593570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Firewall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2" name="Rounded Rectangle 15"/>
          <p:cNvSpPr/>
          <p:nvPr/>
        </p:nvSpPr>
        <p:spPr>
          <a:xfrm>
            <a:off x="2202249" y="5875814"/>
            <a:ext cx="5668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monitor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Oval 82"/>
          <p:cNvSpPr/>
          <p:nvPr/>
        </p:nvSpPr>
        <p:spPr>
          <a:xfrm>
            <a:off x="3010344" y="6018281"/>
            <a:ext cx="144000" cy="1440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Connector 99"/>
          <p:cNvCxnSpPr>
            <a:endCxn id="305" idx="2"/>
          </p:cNvCxnSpPr>
          <p:nvPr/>
        </p:nvCxnSpPr>
        <p:spPr>
          <a:xfrm flipV="1">
            <a:off x="622631" y="6093288"/>
            <a:ext cx="288728" cy="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109"/>
          <p:cNvSpPr/>
          <p:nvPr/>
        </p:nvSpPr>
        <p:spPr>
          <a:xfrm>
            <a:off x="911359" y="6021288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ounded Rectangle 129"/>
          <p:cNvSpPr/>
          <p:nvPr/>
        </p:nvSpPr>
        <p:spPr>
          <a:xfrm>
            <a:off x="993742" y="5589240"/>
            <a:ext cx="2077161" cy="792088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(user “red”)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7" name="Straight Connector 152"/>
          <p:cNvCxnSpPr>
            <a:stCxn id="303" idx="6"/>
            <a:endCxn id="323" idx="2"/>
          </p:cNvCxnSpPr>
          <p:nvPr/>
        </p:nvCxnSpPr>
        <p:spPr>
          <a:xfrm flipV="1">
            <a:off x="3154344" y="5805256"/>
            <a:ext cx="1777696" cy="2850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152"/>
          <p:cNvCxnSpPr>
            <a:stCxn id="305" idx="6"/>
            <a:endCxn id="301" idx="1"/>
          </p:cNvCxnSpPr>
          <p:nvPr/>
        </p:nvCxnSpPr>
        <p:spPr>
          <a:xfrm flipV="1">
            <a:off x="1055359" y="6090282"/>
            <a:ext cx="215344" cy="3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11"/>
          <p:cNvCxnSpPr>
            <a:stCxn id="311" idx="2"/>
            <a:endCxn id="310" idx="3"/>
          </p:cNvCxnSpPr>
          <p:nvPr/>
        </p:nvCxnSpPr>
        <p:spPr>
          <a:xfrm flipH="1">
            <a:off x="6588224" y="5298193"/>
            <a:ext cx="22747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ounded Rectangle 14"/>
          <p:cNvSpPr/>
          <p:nvPr/>
        </p:nvSpPr>
        <p:spPr>
          <a:xfrm>
            <a:off x="5940152" y="5083726"/>
            <a:ext cx="648072" cy="42893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WAN </a:t>
            </a:r>
            <a:r>
              <a:rPr lang="it-IT" sz="1000" dirty="0" err="1" smtClean="0">
                <a:solidFill>
                  <a:schemeClr val="tx1"/>
                </a:solidFill>
              </a:rPr>
              <a:t>accelerator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Oval 82"/>
          <p:cNvSpPr/>
          <p:nvPr/>
        </p:nvSpPr>
        <p:spPr>
          <a:xfrm>
            <a:off x="6815697" y="5226193"/>
            <a:ext cx="144000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2" name="Rounded Rectangle 129"/>
          <p:cNvSpPr/>
          <p:nvPr/>
        </p:nvSpPr>
        <p:spPr>
          <a:xfrm>
            <a:off x="5004049" y="4725144"/>
            <a:ext cx="1872208" cy="1368152"/>
          </a:xfrm>
          <a:prstGeom prst="roundRect">
            <a:avLst>
              <a:gd name="adj" fmla="val 10934"/>
            </a:avLst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Service graph </a:t>
            </a:r>
            <a:r>
              <a:rPr lang="en-US" sz="1200" dirty="0" smtClean="0">
                <a:solidFill>
                  <a:schemeClr val="tx1"/>
                </a:solidFill>
              </a:rPr>
              <a:t>(ISP)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152"/>
          <p:cNvCxnSpPr>
            <a:stCxn id="311" idx="6"/>
            <a:endCxn id="314" idx="2"/>
          </p:cNvCxnSpPr>
          <p:nvPr/>
        </p:nvCxnSpPr>
        <p:spPr>
          <a:xfrm flipV="1">
            <a:off x="6959697" y="5285399"/>
            <a:ext cx="49508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loud 57"/>
          <p:cNvSpPr/>
          <p:nvPr/>
        </p:nvSpPr>
        <p:spPr>
          <a:xfrm>
            <a:off x="7452320" y="5085184"/>
            <a:ext cx="792088" cy="4004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Internet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15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303716" cy="507910"/>
          </a:xfrm>
          <a:prstGeom prst="rect">
            <a:avLst/>
          </a:prstGeom>
        </p:spPr>
      </p:pic>
      <p:pic>
        <p:nvPicPr>
          <p:cNvPr id="316" name="Picture 2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7" y="5805264"/>
            <a:ext cx="303717" cy="509626"/>
          </a:xfrm>
          <a:prstGeom prst="rect">
            <a:avLst/>
          </a:prstGeom>
        </p:spPr>
      </p:pic>
      <p:cxnSp>
        <p:nvCxnSpPr>
          <p:cNvPr id="317" name="Straight Connector 115"/>
          <p:cNvCxnSpPr/>
          <p:nvPr/>
        </p:nvCxnSpPr>
        <p:spPr>
          <a:xfrm>
            <a:off x="5220072" y="5949280"/>
            <a:ext cx="1488054" cy="0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109"/>
          <p:cNvSpPr/>
          <p:nvPr/>
        </p:nvSpPr>
        <p:spPr>
          <a:xfrm>
            <a:off x="4932040" y="5085184"/>
            <a:ext cx="144000" cy="1440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Oval 109"/>
          <p:cNvSpPr/>
          <p:nvPr/>
        </p:nvSpPr>
        <p:spPr>
          <a:xfrm>
            <a:off x="4932040" y="5301208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Oval 109"/>
          <p:cNvSpPr/>
          <p:nvPr/>
        </p:nvSpPr>
        <p:spPr>
          <a:xfrm>
            <a:off x="4932040" y="5517232"/>
            <a:ext cx="144000" cy="144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Oval 109"/>
          <p:cNvSpPr/>
          <p:nvPr/>
        </p:nvSpPr>
        <p:spPr>
          <a:xfrm>
            <a:off x="4932040" y="5733256"/>
            <a:ext cx="144000" cy="1440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5" name="Straight Connector 121"/>
          <p:cNvCxnSpPr/>
          <p:nvPr/>
        </p:nvCxnSpPr>
        <p:spPr>
          <a:xfrm rot="16200000" flipV="1">
            <a:off x="4968045" y="5265204"/>
            <a:ext cx="792088" cy="576063"/>
          </a:xfrm>
          <a:prstGeom prst="bentConnector3">
            <a:avLst>
              <a:gd name="adj1" fmla="val 9947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121"/>
          <p:cNvCxnSpPr>
            <a:endCxn id="319" idx="6"/>
          </p:cNvCxnSpPr>
          <p:nvPr/>
        </p:nvCxnSpPr>
        <p:spPr>
          <a:xfrm rot="16200000" flipV="1">
            <a:off x="5040040" y="5409208"/>
            <a:ext cx="576072" cy="50407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121"/>
          <p:cNvCxnSpPr>
            <a:endCxn id="322" idx="6"/>
          </p:cNvCxnSpPr>
          <p:nvPr/>
        </p:nvCxnSpPr>
        <p:spPr>
          <a:xfrm rot="10800000">
            <a:off x="5076040" y="5589232"/>
            <a:ext cx="432064" cy="360048"/>
          </a:xfrm>
          <a:prstGeom prst="bentConnector3">
            <a:avLst>
              <a:gd name="adj1" fmla="val 6024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121"/>
          <p:cNvCxnSpPr>
            <a:endCxn id="323" idx="6"/>
          </p:cNvCxnSpPr>
          <p:nvPr/>
        </p:nvCxnSpPr>
        <p:spPr>
          <a:xfrm rot="10800000">
            <a:off x="5076040" y="5805256"/>
            <a:ext cx="288048" cy="144024"/>
          </a:xfrm>
          <a:prstGeom prst="bentConnector3">
            <a:avLst>
              <a:gd name="adj1" fmla="val -359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152"/>
          <p:cNvCxnSpPr>
            <a:stCxn id="310" idx="2"/>
          </p:cNvCxnSpPr>
          <p:nvPr/>
        </p:nvCxnSpPr>
        <p:spPr>
          <a:xfrm flipH="1">
            <a:off x="6228184" y="5512661"/>
            <a:ext cx="0" cy="4366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2"/>
          <p:cNvCxnSpPr/>
          <p:nvPr/>
        </p:nvCxnSpPr>
        <p:spPr>
          <a:xfrm>
            <a:off x="467544" y="4437112"/>
            <a:ext cx="7920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e 334"/>
          <p:cNvSpPr/>
          <p:nvPr/>
        </p:nvSpPr>
        <p:spPr>
          <a:xfrm>
            <a:off x="2843808" y="4941168"/>
            <a:ext cx="2376264" cy="36004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37" name="Ovale 336"/>
          <p:cNvSpPr/>
          <p:nvPr/>
        </p:nvSpPr>
        <p:spPr>
          <a:xfrm rot="21190842">
            <a:off x="2839493" y="5809733"/>
            <a:ext cx="2376264" cy="28736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39" name="Oval 1"/>
          <p:cNvSpPr/>
          <p:nvPr/>
        </p:nvSpPr>
        <p:spPr>
          <a:xfrm>
            <a:off x="35496" y="159276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Oval 113"/>
          <p:cNvSpPr/>
          <p:nvPr/>
        </p:nvSpPr>
        <p:spPr>
          <a:xfrm>
            <a:off x="35496" y="2204864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Oval 113"/>
          <p:cNvSpPr/>
          <p:nvPr/>
        </p:nvSpPr>
        <p:spPr>
          <a:xfrm>
            <a:off x="35496" y="4509120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algn="ctr"/>
            <a:r>
              <a:rPr lang="it-IT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53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2083</Words>
  <Application>Microsoft Macintosh PowerPoint</Application>
  <PresentationFormat>On-screen Show (4:3)</PresentationFormat>
  <Paragraphs>818</Paragraphs>
  <Slides>21</Slides>
  <Notes>20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Fabio Mignini</cp:lastModifiedBy>
  <cp:revision>144</cp:revision>
  <dcterms:created xsi:type="dcterms:W3CDTF">2014-09-12T12:22:58Z</dcterms:created>
  <dcterms:modified xsi:type="dcterms:W3CDTF">2014-11-10T12:23:57Z</dcterms:modified>
</cp:coreProperties>
</file>