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1"/>
  </p:sldMasterIdLst>
  <p:notesMasterIdLst>
    <p:notesMasterId r:id="rId21"/>
  </p:notesMasterIdLst>
  <p:sldIdLst>
    <p:sldId id="259" r:id="rId2"/>
    <p:sldId id="283" r:id="rId3"/>
    <p:sldId id="265" r:id="rId4"/>
    <p:sldId id="277" r:id="rId5"/>
    <p:sldId id="278" r:id="rId6"/>
    <p:sldId id="256" r:id="rId7"/>
    <p:sldId id="257" r:id="rId8"/>
    <p:sldId id="279" r:id="rId9"/>
    <p:sldId id="260" r:id="rId10"/>
    <p:sldId id="263" r:id="rId11"/>
    <p:sldId id="284" r:id="rId12"/>
    <p:sldId id="280" r:id="rId13"/>
    <p:sldId id="268" r:id="rId14"/>
    <p:sldId id="269" r:id="rId15"/>
    <p:sldId id="270" r:id="rId16"/>
    <p:sldId id="281" r:id="rId17"/>
    <p:sldId id="282" r:id="rId18"/>
    <p:sldId id="271" r:id="rId19"/>
    <p:sldId id="273" r:id="rId20"/>
  </p:sldIdLst>
  <p:sldSz cx="12192000" cy="6858000"/>
  <p:notesSz cx="6797675" cy="9926638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0" autoAdjust="0"/>
  </p:normalViewPr>
  <p:slideViewPr>
    <p:cSldViewPr snapToObjects="1" showGuides="1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2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FRAME White">
            <a:extLst>
              <a:ext uri="{FF2B5EF4-FFF2-40B4-BE49-F238E27FC236}">
                <a16:creationId xmlns:a16="http://schemas.microsoft.com/office/drawing/2014/main" id="{15DAF63E-3799-4D6A-959B-7DE1A063DBB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146DD86-BBB9-4F16-BDE4-93175C4C67B1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7A2A5-0C0B-4048-A501-27F709D10B73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2475753-285F-487A-AEEF-6F0E0B816F2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2B760C1-D34C-47B0-B44E-83FCED00374F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Bildplatzhalter">
            <a:extLst>
              <a:ext uri="{FF2B5EF4-FFF2-40B4-BE49-F238E27FC236}">
                <a16:creationId xmlns:a16="http://schemas.microsoft.com/office/drawing/2014/main" id="{830BE22D-5FF6-42FB-85B3-DB8248046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088" y="188911"/>
            <a:ext cx="11807827" cy="3708402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425" y="4149080"/>
            <a:ext cx="11233151" cy="5400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424" y="4609880"/>
            <a:ext cx="11233151" cy="1198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034835"/>
            <a:ext cx="3600000" cy="382497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400000" cy="382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05907349-0A63-4400-8904-0092523F0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8D9D-A71B-4491-8644-B948906D928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CFEC8-1D53-47C5-ACF7-F4A3F6140C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1916-1B0E-4985-9F06-8277EDF39A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82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6"/>
            <a:ext cx="11376025" cy="205263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99ED5E01-D7A3-4C00-8B85-854DC5E74FF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86F8EC9E-1AEB-4B13-B233-C5D28F109A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444BCA8-BAAE-45F1-BF20-9C985694BA08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7373417-F7FA-4C7C-AA99-5CA17883335A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18F89E35-4A03-46B8-BF60-0D6BE509F84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758724-2774-4003-B210-E8EC4053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E386D9-CD0A-4844-8889-63CB4BAE67F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8D2EA-30EC-47FC-A49F-9A4EC99FEC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7DB90-8B7C-489D-8168-F01E066FC3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675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251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3753036"/>
            <a:ext cx="11376025" cy="23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50CB5D9B-214B-42ED-A44B-ED98105C3A9C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F91FA335-A736-4869-A5F5-27416157CD3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1C3BDA8D-21CF-4C1C-92C8-92B4F9AC146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2294B2A-223A-41EB-A4D3-73498DD17D48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2D3E43CD-D260-43D5-985B-A6070AF35D8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E9889-D9B8-4464-90AE-1C5694A443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61C6F0-DF11-47D3-98E6-C8D578D495EF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05C85-19A1-4720-A46F-ADB94A001E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34AA7-56F5-4DFB-BB0A-73487C84C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9379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9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9" y="1520826"/>
            <a:ext cx="56165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3950" y="1520826"/>
            <a:ext cx="558006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F9B4AFCB-DB45-49B7-B777-4CDF88C0ABB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23D7AA8A-E342-4FD0-BCBD-1470358DADF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A8BA5EE-6B72-40E7-8ED5-DC20CE55704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E348A05D-E816-4522-A298-6D62550566C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DE" hidden="1">
            <a:extLst>
              <a:ext uri="{FF2B5EF4-FFF2-40B4-BE49-F238E27FC236}">
                <a16:creationId xmlns:a16="http://schemas.microsoft.com/office/drawing/2014/main" id="{38C380F1-7DBC-4B80-AD8A-F20330358945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CA592D-71D0-4327-ABCD-E620EE710F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039551F-501F-48C3-872B-1B70E06C58D9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AB68FE-1F4D-466F-8B73-E98C08392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A6B1C62-6525-45D9-8F43-B4254E6802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83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3795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9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4924" y="1520824"/>
            <a:ext cx="36790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9263" y="1523205"/>
            <a:ext cx="36720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12268" y="1520824"/>
            <a:ext cx="3671999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MIO_LOGOPLACEHOLDER#Logo_16x9" hidden="1">
            <a:extLst>
              <a:ext uri="{FF2B5EF4-FFF2-40B4-BE49-F238E27FC236}">
                <a16:creationId xmlns:a16="http://schemas.microsoft.com/office/drawing/2014/main" id="{8C448D31-1F9D-46B9-8C3D-CE6A70EA0C8E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7" name="Masterfeld-Info-EN">
            <a:extLst>
              <a:ext uri="{FF2B5EF4-FFF2-40B4-BE49-F238E27FC236}">
                <a16:creationId xmlns:a16="http://schemas.microsoft.com/office/drawing/2014/main" id="{63F71440-52CB-414F-B926-8F4ADFC90EE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Info-DE" hidden="1">
            <a:extLst>
              <a:ext uri="{FF2B5EF4-FFF2-40B4-BE49-F238E27FC236}">
                <a16:creationId xmlns:a16="http://schemas.microsoft.com/office/drawing/2014/main" id="{6568D25D-9208-4FF5-9DDC-D50BD8DCEA24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EN">
            <a:extLst>
              <a:ext uri="{FF2B5EF4-FFF2-40B4-BE49-F238E27FC236}">
                <a16:creationId xmlns:a16="http://schemas.microsoft.com/office/drawing/2014/main" id="{FD8EC8A8-538F-418B-8779-77DEB0A52A59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DE" hidden="1">
            <a:extLst>
              <a:ext uri="{FF2B5EF4-FFF2-40B4-BE49-F238E27FC236}">
                <a16:creationId xmlns:a16="http://schemas.microsoft.com/office/drawing/2014/main" id="{A6862E4D-B72F-4CB2-A981-E6F069AAC9C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DA6242-2A62-498D-A40B-38E9D6DA479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FFC3D1-78C0-45C0-B52E-0F26E1541273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B03AA-901B-4D1B-962C-C642C71BC2E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DC0F9-8FFF-4E46-A52F-551042813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1677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684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4997" userDrawn="1">
          <p15:clr>
            <a:srgbClr val="FBAE40"/>
          </p15:clr>
        </p15:guide>
        <p15:guide id="5" pos="2570" userDrawn="1">
          <p15:clr>
            <a:srgbClr val="FBAE40"/>
          </p15:clr>
        </p15:guide>
        <p15:guide id="6" pos="257" userDrawn="1">
          <p15:clr>
            <a:srgbClr val="FBAE40"/>
          </p15:clr>
        </p15:guide>
        <p15:guide id="7" orient="horz" pos="3838" userDrawn="1">
          <p15:clr>
            <a:srgbClr val="FBAE40"/>
          </p15:clr>
        </p15:guide>
        <p15:guide id="8" orient="horz" pos="9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5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3950" y="1520825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3898800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3950" y="3898800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MIO_LOGOPLACEHOLDER#Logo_16x9" hidden="1">
            <a:extLst>
              <a:ext uri="{FF2B5EF4-FFF2-40B4-BE49-F238E27FC236}">
                <a16:creationId xmlns:a16="http://schemas.microsoft.com/office/drawing/2014/main" id="{AE83C1C4-2440-4C35-8A90-849EB54D0C9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A4F32111-9F5F-47D1-8FA5-15FB4F65DC6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A565A0D1-29C1-4751-A3DE-B8D9766B712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EN">
            <a:extLst>
              <a:ext uri="{FF2B5EF4-FFF2-40B4-BE49-F238E27FC236}">
                <a16:creationId xmlns:a16="http://schemas.microsoft.com/office/drawing/2014/main" id="{2020EDE3-6EDC-46BA-9114-0499D5A5E09E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DE" hidden="1">
            <a:extLst>
              <a:ext uri="{FF2B5EF4-FFF2-40B4-BE49-F238E27FC236}">
                <a16:creationId xmlns:a16="http://schemas.microsoft.com/office/drawing/2014/main" id="{6E826D26-BB6D-4FDC-BF77-093C80E0D74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3BA914-5104-45EC-B47B-AF6860250B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CB669CD-EA8B-43A0-A8CB-F99592D7E4F5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45B8B6-642B-4F83-911A-02F584B97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9945D-4C35-4C6B-907F-8412ED727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998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2341" userDrawn="1">
          <p15:clr>
            <a:srgbClr val="FBAE40"/>
          </p15:clr>
        </p15:guide>
        <p15:guide id="6" orient="horz" pos="957" userDrawn="1">
          <p15:clr>
            <a:srgbClr val="FBAE40"/>
          </p15:clr>
        </p15:guide>
        <p15:guide id="7" orient="horz" pos="2455" userDrawn="1">
          <p15:clr>
            <a:srgbClr val="FBAE40"/>
          </p15:clr>
        </p15:guide>
        <p15:guide id="8" orient="horz" pos="383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AD41F3-0F53-498D-8891-916DD85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BEC-37FF-4CF5-96D7-08EADFB160DC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4DE63F-CE96-406B-8AA0-D15BA990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0E597A-3526-48A9-A062-D5CA87A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7071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F572801F-5369-450D-8FC5-7EC9A0B02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9" name="FRAME White">
            <a:extLst>
              <a:ext uri="{FF2B5EF4-FFF2-40B4-BE49-F238E27FC236}">
                <a16:creationId xmlns:a16="http://schemas.microsoft.com/office/drawing/2014/main" id="{B6B72D05-1B3B-43F9-9F79-FE5C1F292472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906AF43-7ED3-47F7-A2C5-CA61EE2A30D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AB89114-49EB-47FB-AECB-74CF755AA9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3FE2BA-FABF-40EC-A2D8-14B92090D0E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9CFE73-E58D-465A-9C4E-6D6B5CBC526C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cxnSp>
        <p:nvCxnSpPr>
          <p:cNvPr id="11" name="Gerade Verbindung 12">
            <a:extLst>
              <a:ext uri="{FF2B5EF4-FFF2-40B4-BE49-F238E27FC236}">
                <a16:creationId xmlns:a16="http://schemas.microsoft.com/office/drawing/2014/main" id="{2F9BF584-A5D3-4786-989F-D5B795E2A39D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D784115-DDC7-402B-BE08-5AF99DBFF6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5FFC57-6077-4AEA-8BDB-9C82DDC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DF9-929E-4D34-9B36-D9DA4125B5F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B69130-6EA9-4EBA-9D05-9A378F7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C34FCF-8B3A-4505-9567-B2E6721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9544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O_LOGOPLACEHOLDER#Logo_16x9" hidden="1">
            <a:extLst>
              <a:ext uri="{FF2B5EF4-FFF2-40B4-BE49-F238E27FC236}">
                <a16:creationId xmlns:a16="http://schemas.microsoft.com/office/drawing/2014/main" id="{B00BF2E9-B74D-4FDD-95DE-38211AF3D5F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3" name="Masterfeld-Info-EN">
            <a:extLst>
              <a:ext uri="{FF2B5EF4-FFF2-40B4-BE49-F238E27FC236}">
                <a16:creationId xmlns:a16="http://schemas.microsoft.com/office/drawing/2014/main" id="{6BAB1632-9C6F-4747-8F5E-BBC921261A6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Masterfeld-Info-DE" hidden="1">
            <a:extLst>
              <a:ext uri="{FF2B5EF4-FFF2-40B4-BE49-F238E27FC236}">
                <a16:creationId xmlns:a16="http://schemas.microsoft.com/office/drawing/2014/main" id="{A39E4CF0-29B6-43FF-86DF-891652331A3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Class-EN">
            <a:extLst>
              <a:ext uri="{FF2B5EF4-FFF2-40B4-BE49-F238E27FC236}">
                <a16:creationId xmlns:a16="http://schemas.microsoft.com/office/drawing/2014/main" id="{ADC13DB3-94D1-4BAF-8174-DC397C080821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DE" hidden="1">
            <a:extLst>
              <a:ext uri="{FF2B5EF4-FFF2-40B4-BE49-F238E27FC236}">
                <a16:creationId xmlns:a16="http://schemas.microsoft.com/office/drawing/2014/main" id="{64A8EFFA-7D94-4C22-A264-9815DFCCF529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0499-F19D-406D-B321-383D04C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AC4-54B9-4861-902F-1BD022B3385A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B86F-88DC-4014-B48D-C9E776E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5D8B5-A468-406C-971C-66C2C9FE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6676"/>
      </p:ext>
    </p:extLst>
  </p:cSld>
  <p:clrMapOvr>
    <a:masterClrMapping/>
  </p:clrMapOvr>
  <p:transition>
    <p:fade/>
  </p:transition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BF5D74A2-C7F1-48E8-B7B4-2B0BF866C16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F163EA-301A-40A7-96ED-7AB65D4A6D8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B6E66B-88B6-4E3A-8C09-D612356531B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475A27-0B0F-40BF-B298-C6374E380F36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BB1E8-7EE5-4628-A130-B65351475F74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1A8960-115E-4470-A3BA-85C70CA5D068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A9946D1-1433-410B-A659-FFBB2ADD37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36E60E0-EECE-4435-B4C9-C30E084313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0D984B-70ED-4F74-920D-79E213FF49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A1FFDD6D-807F-4511-8617-52E5A1F002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44809C7-AB8B-490B-9DE2-68BBAE4927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339137-B699-4329-AB38-A91F610F3E5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F9AFA75-3BC9-4B23-9E63-7668A397268B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7FAB827-C75B-4237-A041-591858E8065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48588-E55D-4D65-ABDF-CE08CF90CF2A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4F99E46-1DC1-4624-84C8-5F6964FF18A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4ACE75A-37F6-4776-A458-F2A0887B991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308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big picture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151D592C-0E5C-4A6E-8B77-3E320256670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EE7219B-B491-4349-90B2-CEE0CF754C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F70E331-4FD9-49A2-A1F3-F4F1958BF1FD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264D60F-9B75-411C-805A-0094C85ABBE3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924C966-DD41-44EC-96C3-14EA5E8B1DCA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9" name="Bildplatzhalter">
            <a:extLst>
              <a:ext uri="{FF2B5EF4-FFF2-40B4-BE49-F238E27FC236}">
                <a16:creationId xmlns:a16="http://schemas.microsoft.com/office/drawing/2014/main" id="{A4B97A2A-43FB-4C25-9F31-E5E3A50C2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2088" y="188911"/>
            <a:ext cx="11807827" cy="6480178"/>
          </a:xfrm>
          <a:custGeom>
            <a:avLst/>
            <a:gdLst>
              <a:gd name="connsiteX0" fmla="*/ 0 w 11807827"/>
              <a:gd name="connsiteY0" fmla="*/ 0 h 6480178"/>
              <a:gd name="connsiteX1" fmla="*/ 288941 w 11807827"/>
              <a:gd name="connsiteY1" fmla="*/ 0 h 6480178"/>
              <a:gd name="connsiteX2" fmla="*/ 288941 w 11807827"/>
              <a:gd name="connsiteY2" fmla="*/ 1058993 h 6480178"/>
              <a:gd name="connsiteX3" fmla="*/ 2752882 w 11807827"/>
              <a:gd name="connsiteY3" fmla="*/ 1058993 h 6480178"/>
              <a:gd name="connsiteX4" fmla="*/ 2752882 w 11807827"/>
              <a:gd name="connsiteY4" fmla="*/ 0 h 6480178"/>
              <a:gd name="connsiteX5" fmla="*/ 11807827 w 11807827"/>
              <a:gd name="connsiteY5" fmla="*/ 0 h 6480178"/>
              <a:gd name="connsiteX6" fmla="*/ 11807827 w 11807827"/>
              <a:gd name="connsiteY6" fmla="*/ 6480178 h 6480178"/>
              <a:gd name="connsiteX7" fmla="*/ 0 w 11807827"/>
              <a:gd name="connsiteY7" fmla="*/ 6480178 h 648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6480178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6480178"/>
                </a:lnTo>
                <a:lnTo>
                  <a:pt x="0" y="6480178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0" y="4147200"/>
            <a:ext cx="11233545" cy="54188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81030" y="4609880"/>
            <a:ext cx="11230828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81030" y="6031834"/>
            <a:ext cx="3597789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6" y="6031834"/>
            <a:ext cx="5400000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D9D5C7E9-EB80-4167-82F4-B577553CD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713B-EAFD-4F77-90C2-3995E569BD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6876-3879-4117-8C56-8BE3DC75B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093F9-0D54-4B44-914A-4187B3C5AD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7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77F38C49-D815-4386-B542-AB1FE19DE431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DFA53-C115-4C27-AAB1-B1BD38BC3B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37DD6-747B-42BB-89A7-DEEA243E70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FDFC4-6AB9-476C-85C8-5E032E9D36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1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6EF78-F960-4DDD-A05D-51C3ED2FA9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2BCFF-0EDC-4A2A-B941-89F9DCF5DD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1BA31-D102-465D-A1EA-1F0EAFD0EE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3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FRAME White">
            <a:extLst>
              <a:ext uri="{FF2B5EF4-FFF2-40B4-BE49-F238E27FC236}">
                <a16:creationId xmlns:a16="http://schemas.microsoft.com/office/drawing/2014/main" id="{C05DB44F-8E9A-4CAF-A8A8-5B916B999FA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1F6422-5F2C-4991-B00D-D4C38706071D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ED0CD5F-6A41-4C2F-ABD4-8E40D31B6E3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8655B72-193C-4735-B876-D5A85FA0A43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143FF9-D8BB-4C70-8C46-48376B1BA86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73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73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5851F18-0C9E-4DD0-B776-B4E60644EFE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D9408A6E-02FF-4400-956C-1FF1870921A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9D157CC6-A0A6-4AB4-AFAD-32EC3D20B9F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B1CA1B1F-6C24-4D70-B043-F9A04941A4A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LOGO">
            <a:extLst>
              <a:ext uri="{FF2B5EF4-FFF2-40B4-BE49-F238E27FC236}">
                <a16:creationId xmlns:a16="http://schemas.microsoft.com/office/drawing/2014/main" id="{3E6F4728-B37E-480B-9900-02FBCCCB791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E0B444-4054-4052-A13B-B11BD7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E992-D9F8-47E3-8A6C-63E83D3CEFCD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CE1938-7EEC-44F3-969E-567467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81E4B-02C4-44F7-B1C3-423E7A8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464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8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7988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Masterfeld-Info-EN">
            <a:extLst>
              <a:ext uri="{FF2B5EF4-FFF2-40B4-BE49-F238E27FC236}">
                <a16:creationId xmlns:a16="http://schemas.microsoft.com/office/drawing/2014/main" id="{7D1AE2D1-92EA-4E37-8A5F-F31ED6BED78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2B836A30-9063-4E81-90C3-717FA2E9D66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C138A886-25C1-48B9-9C2A-A161924C947B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FA1AEB5C-4AD7-45EB-9C78-BEA5B35C960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E35D26-FC61-4045-940E-5F22C36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8F2-1A0F-4944-89ED-5C98CF24A70A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1F85F-C28C-489B-B9EA-96BDEC0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E5F00-FA59-4081-9CF3-9073368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2550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3499" userDrawn="1">
          <p15:clr>
            <a:srgbClr val="FBAE40"/>
          </p15:clr>
        </p15:guide>
        <p15:guide id="4" orient="horz" pos="193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FRAME White">
            <a:extLst>
              <a:ext uri="{FF2B5EF4-FFF2-40B4-BE49-F238E27FC236}">
                <a16:creationId xmlns:a16="http://schemas.microsoft.com/office/drawing/2014/main" id="{D8907BB1-7EC8-46B6-B9E0-F48BA8DC6A76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68C66BB-3A46-4180-86AC-2BB0369F3D1B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5234FAD-2CB4-4FE8-BE96-5E642C5F7CFA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14A24F-19F2-49A3-B8B0-523BA8ABAAF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4233672-8FA4-4A80-95BA-40AE88B0836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8E816380-23F1-4C54-9752-B2207D5DE9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BC6F472-70FC-455A-BA0A-031497632A29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08D8DE0F-7017-4D43-8BC5-1316FA5C0AA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EEC07142-17B8-4453-B2BB-77D6CD2405C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14AE16D3-B89C-4E97-BF3F-5500CFF99363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AAEF45-A137-434D-A4B8-D75B643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247ADA-8910-434A-9EE5-6D7773D1899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FC364D-AEFA-4E82-9B96-40B90A5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30359B-EF64-4358-BE91-00C2D43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18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4613-1C8D-4A07-8381-9DFFDAD7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3C7-45C2-466C-AA34-374F0F1A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AF0F-2DCB-4A2B-B791-982F304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51C2-1D75-45C1-9256-F191876D670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2C69-E37A-43BE-B15F-8A75A7B7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8057-D44E-4CD4-8C5E-BBE4759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42DBBF48-C57F-4D08-8F91-3CE39764F6A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3CC3DC7-20F3-47E8-B5E3-07A8CCEB2A6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4C470D-22C4-4962-9C8B-E9338ECC73F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EC79E2C-EE82-4583-BE3F-D991FC4ECCA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DDEE6D0-332E-4218-822A-DCEBEEC9D24B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1" y="3236780"/>
            <a:ext cx="11232000" cy="540001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031" y="3697581"/>
            <a:ext cx="11232000" cy="1201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030" y="6031834"/>
            <a:ext cx="3600000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399283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3C45320A-E2BA-4297-B66E-E5C7FA6E78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D60D-44C9-404B-93EA-CEC194B41EC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C770-1069-4A7C-98B9-BDBADCCAC3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7DA81-EAC7-4105-BC74-1FBC72D01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66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C1F5C252-095C-414D-9D37-061542CCFFC5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93D444-7D1D-4CCB-B280-7F5A501F6C3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7C4A005-12F6-4802-A703-1B1E6F3F605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EF202C7-F2B9-443B-ABBD-DB6B139E5115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E6D648D-0C7C-45BD-9D29-E24E7DFA9A5D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36AB968B-E423-45A9-BCC2-8AD32505936A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1C09B27F-8BF5-4652-B0A7-68636C1D475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sterfeld-Info-EN">
            <a:extLst>
              <a:ext uri="{FF2B5EF4-FFF2-40B4-BE49-F238E27FC236}">
                <a16:creationId xmlns:a16="http://schemas.microsoft.com/office/drawing/2014/main" id="{71443D15-BEDB-40DE-94E4-DAC71EB66161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Info-DE" hidden="1">
            <a:extLst>
              <a:ext uri="{FF2B5EF4-FFF2-40B4-BE49-F238E27FC236}">
                <a16:creationId xmlns:a16="http://schemas.microsoft.com/office/drawing/2014/main" id="{8C6396D6-849A-4ABC-8DBD-C38E1845BAAB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Masterfeld-Class-EN">
            <a:extLst>
              <a:ext uri="{FF2B5EF4-FFF2-40B4-BE49-F238E27FC236}">
                <a16:creationId xmlns:a16="http://schemas.microsoft.com/office/drawing/2014/main" id="{21B62723-1E18-4553-90EC-FFCFA4728AE5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Masterfeld-Class-DE" hidden="1">
            <a:extLst>
              <a:ext uri="{FF2B5EF4-FFF2-40B4-BE49-F238E27FC236}">
                <a16:creationId xmlns:a16="http://schemas.microsoft.com/office/drawing/2014/main" id="{3CC02D7B-F6BC-4A33-921C-E8D701D211CA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242E24-BED6-488F-89AD-B05C9CBDF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B1D918-CD7E-471B-AB88-63E0F844E62F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66109-FA20-48C9-8114-DD7A725FE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69DFF-5F42-4A6C-9AE0-FCC1F26621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9704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947D2E2-B9BD-4867-96BB-0E2A9A80742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C339FBF6-C82F-48A2-A44B-1587C009EB0D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238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7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DF0D21E1-EB11-4E6F-962A-B0C73D3C627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80263E-68F3-4EDE-8FEB-3AE95A63F8E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3301B39-53C0-491B-A5BC-6A8BDE270A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3603E53-C4F3-40F7-98A1-E3F82F641E16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B921106-DB01-4D8D-A080-83711569C4F4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1">
            <a:extLst>
              <a:ext uri="{FF2B5EF4-FFF2-40B4-BE49-F238E27FC236}">
                <a16:creationId xmlns:a16="http://schemas.microsoft.com/office/drawing/2014/main" id="{120426E5-1979-46F0-BD1F-FD44148F32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B5313518-8381-4EBE-B966-3FB299AE889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9B678141-DCD3-441A-A4B8-97BA49CB00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F20B2B3D-1480-4E51-9E7D-83FE04DAC37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85A829C0-D5AF-4F8E-8D53-81488C60B856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Masterfeld-Class-DE" hidden="1">
            <a:extLst>
              <a:ext uri="{FF2B5EF4-FFF2-40B4-BE49-F238E27FC236}">
                <a16:creationId xmlns:a16="http://schemas.microsoft.com/office/drawing/2014/main" id="{A1E7FC13-9662-4FA1-B109-B7035A00C1F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A42A0-1A19-435A-8B47-386CD8F86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61BA46-9516-4ED5-A70D-561518E828F3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8F3E12-F1E2-43C8-A3EB-23A8F53F4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80B8F5-B54A-4617-A5A1-FD174C20F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490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13EC784F-26C5-43EB-88BD-9BB8E2FA7B3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18F376B-4B06-4196-94C7-4A2666BC7EC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C2CE10-0B1C-48C8-A880-CC13F7D835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8FA04C-C292-45BC-ADD3-95542A582B9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6EFF035-90EF-4A7B-BD8C-8A6C7547D522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40C32-2016-4E0F-8E09-D53276BC92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8E8A81-A027-4543-8523-E752F8D1E1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48C2BC-0258-48E0-B33A-97320DC443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6BE78A-65F4-415D-80E8-D05EA234AB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81FCD45-1C18-444D-A1E1-979102ABCBD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0EE00A-0F4D-451D-AA50-789E3EDAED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FFE5B38-D327-46AA-8EB6-F08E811A53B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A06B683-E53C-45AB-AFE0-55FD69B94387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47F53-C36C-4439-BD54-7FAC3E3BB7D5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B8E5DE8-E814-41EF-A4BE-37B85B9C8C7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1926CA4-6EC6-4823-B3AE-5C73E3D31217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7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9404E723-EA2F-4C7E-916C-DCAA674E15B3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0C446C3-A381-44D7-B090-94E5954647BF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CA6365-A5B1-49A3-A341-DE4796BEF68C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A7EBC55-77B4-4F0D-BBEC-C59409D8A047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59F2B1-71EC-4B8E-A66F-D79E9DA8573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13C6B-34CD-4AC1-993E-8BDBB7884F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FC0BFC7-788E-4E24-9029-89B78C996E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F40694-05EA-49FC-996D-80AC0FAD3B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24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8" y="379498"/>
            <a:ext cx="11375997" cy="935994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1520791"/>
            <a:ext cx="11375997" cy="4572000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9698400" y="6422400"/>
            <a:ext cx="972000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280576" y="6422400"/>
            <a:ext cx="503411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empower - DO NOT DELETE!!!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6000" y="6422400"/>
            <a:ext cx="2520000" cy="150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cxnSp>
        <p:nvCxnSpPr>
          <p:cNvPr id="11" name="Black Line">
            <a:extLst>
              <a:ext uri="{FF2B5EF4-FFF2-40B4-BE49-F238E27FC236}">
                <a16:creationId xmlns:a16="http://schemas.microsoft.com/office/drawing/2014/main" id="{E9378969-696F-42B5-9445-64508D338C85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DBA5B3A-85CC-4C61-82AD-A382AD3B003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  <p:sldLayoutId id="2147483756" r:id="rId5"/>
    <p:sldLayoutId id="2147483757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7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4" r:id="rId22"/>
    <p:sldLayoutId id="2147483775" r:id="rId23"/>
    <p:sldLayoutId id="2147483776" r:id="rId24"/>
    <p:sldLayoutId id="2147483779" r:id="rId25"/>
  </p:sldLayoutIdLst>
  <p:transition>
    <p:fade/>
  </p:transition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8097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6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4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2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9852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121">
          <p15:clr>
            <a:srgbClr val="F26B43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journal.com/article/6463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slide" Target="slide8.xml"/><Relationship Id="rId4" Type="http://schemas.openxmlformats.org/officeDocument/2006/relationships/tags" Target="../tags/tag84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48DDE-22AC-4993-98C8-1162B366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Diplomado Linux Embebido – Módulo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279B9-E1B8-4446-B819-F18DD3C3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Compilación y desarrollo cruzado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FB1EEF-34FE-4B44-AC52-94F1AC20B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Alan Bautista, 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608FC4-9DED-4A67-8256-57A3DA0A4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04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E30C-8604-4F8A-B938-D7ABE682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Enlazador dinámico / cargador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69B-A65F-4F6E-80A3-0ADDAE4A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Se ejecuta en run-time</a:t>
            </a:r>
          </a:p>
          <a:p>
            <a:r>
              <a:rPr lang="es-MX" sz="2000" dirty="0"/>
              <a:t>Busca y carga las bibliotecas compartidas necesarias para el programa</a:t>
            </a:r>
          </a:p>
          <a:p>
            <a:r>
              <a:rPr lang="es-MX" sz="2000" dirty="0"/>
              <a:t>Reubica código y símbolos</a:t>
            </a:r>
          </a:p>
          <a:p>
            <a:endParaRPr lang="es-MX" sz="2000" dirty="0"/>
          </a:p>
          <a:p>
            <a:r>
              <a:rPr lang="es-MX" sz="2000" dirty="0"/>
              <a:t>Entrada: código ejecutable</a:t>
            </a:r>
          </a:p>
          <a:p>
            <a:r>
              <a:rPr lang="es-MX" sz="2000" dirty="0"/>
              <a:t>Producto: código en ejecución</a:t>
            </a:r>
          </a:p>
          <a:p>
            <a:endParaRPr lang="es-MX" sz="2000" dirty="0"/>
          </a:p>
          <a:p>
            <a:r>
              <a:rPr lang="es-MX" sz="2000" dirty="0"/>
              <a:t>Linux:</a:t>
            </a:r>
          </a:p>
          <a:p>
            <a:pPr lvl="1"/>
            <a:r>
              <a:rPr lang="en-US" sz="2000" dirty="0"/>
              <a:t>/lib/ld.so -&gt; </a:t>
            </a:r>
            <a:r>
              <a:rPr lang="en-US" sz="2000" dirty="0" err="1"/>
              <a:t>a.out</a:t>
            </a:r>
            <a:endParaRPr lang="en-US" sz="2000" dirty="0"/>
          </a:p>
          <a:p>
            <a:pPr lvl="1"/>
            <a:r>
              <a:rPr lang="en-US" sz="2000" dirty="0"/>
              <a:t>/lib/ld-linux.so.* -&gt; ELF</a:t>
            </a:r>
          </a:p>
          <a:p>
            <a:pPr marL="0" indent="0">
              <a:buNone/>
            </a:pPr>
            <a:endParaRPr lang="es-MX" sz="2000" i="1" dirty="0"/>
          </a:p>
          <a:p>
            <a:pPr marL="0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6015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AF8371-8A8B-4079-BB50-48244564ADE7}"/>
              </a:ext>
            </a:extLst>
          </p:cNvPr>
          <p:cNvSpPr/>
          <p:nvPr/>
        </p:nvSpPr>
        <p:spPr>
          <a:xfrm>
            <a:off x="1857614" y="2162704"/>
            <a:ext cx="8202358" cy="134452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33F5D-99CF-4459-92BD-CCFF5CBB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Cadena de generación y ejecución de binarios (C)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4FE6-B21D-4439-AA12-DFB4B8C0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6299-F8A8-4879-B45A-38CD5B12836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33C6-AE0C-4643-8D67-AEF8707F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82DD-F2E4-47AB-8309-A692042B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DCB66-C83F-466F-9CE6-10329CCACF95}"/>
              </a:ext>
            </a:extLst>
          </p:cNvPr>
          <p:cNvSpPr/>
          <p:nvPr/>
        </p:nvSpPr>
        <p:spPr>
          <a:xfrm>
            <a:off x="600468" y="2358843"/>
            <a:ext cx="9144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Código (s) fuente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3D264-7857-4DF2-9EFB-8141E373EA38}"/>
              </a:ext>
            </a:extLst>
          </p:cNvPr>
          <p:cNvSpPr/>
          <p:nvPr/>
        </p:nvSpPr>
        <p:spPr>
          <a:xfrm>
            <a:off x="1893115" y="2378624"/>
            <a:ext cx="1636808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Preprocesador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FC4D3-7A72-4659-89E9-52ED0A05EE42}"/>
              </a:ext>
            </a:extLst>
          </p:cNvPr>
          <p:cNvSpPr/>
          <p:nvPr/>
        </p:nvSpPr>
        <p:spPr>
          <a:xfrm>
            <a:off x="5114719" y="2369514"/>
            <a:ext cx="1636808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Compilador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9088F-5A21-4E31-A1C1-4120CB1DD354}"/>
              </a:ext>
            </a:extLst>
          </p:cNvPr>
          <p:cNvSpPr/>
          <p:nvPr/>
        </p:nvSpPr>
        <p:spPr>
          <a:xfrm>
            <a:off x="8336323" y="2378624"/>
            <a:ext cx="1636808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>
                <a:solidFill>
                  <a:srgbClr val="181818"/>
                </a:solidFill>
                <a:latin typeface="Arial" panose="020B0604020202020204" pitchFamily="34" charset="0"/>
              </a:rPr>
              <a:t>Enlazador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147D-BE17-45EA-B0DE-C6E919E6BF32}"/>
              </a:ext>
            </a:extLst>
          </p:cNvPr>
          <p:cNvSpPr/>
          <p:nvPr/>
        </p:nvSpPr>
        <p:spPr>
          <a:xfrm>
            <a:off x="3904070" y="2388442"/>
            <a:ext cx="9144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Código (s) fuente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44BFF-257D-4184-9F98-4D1FFA6B6C31}"/>
              </a:ext>
            </a:extLst>
          </p:cNvPr>
          <p:cNvSpPr/>
          <p:nvPr/>
        </p:nvSpPr>
        <p:spPr>
          <a:xfrm>
            <a:off x="7095397" y="2368806"/>
            <a:ext cx="914400" cy="914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>
                <a:solidFill>
                  <a:srgbClr val="181818"/>
                </a:solidFill>
                <a:latin typeface="Arial" panose="020B0604020202020204" pitchFamily="34" charset="0"/>
              </a:rPr>
              <a:t>Código (s) objeto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DCD87-542C-4729-9F65-CE65E3B7C0F8}"/>
              </a:ext>
            </a:extLst>
          </p:cNvPr>
          <p:cNvSpPr/>
          <p:nvPr/>
        </p:nvSpPr>
        <p:spPr>
          <a:xfrm>
            <a:off x="10334386" y="2358843"/>
            <a:ext cx="1188132" cy="914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Ejecutable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A4591-4E08-4627-AB02-0278FA35F042}"/>
              </a:ext>
            </a:extLst>
          </p:cNvPr>
          <p:cNvCxnSpPr/>
          <p:nvPr/>
        </p:nvCxnSpPr>
        <p:spPr>
          <a:xfrm>
            <a:off x="1574115" y="2826006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41C254-186F-4DD8-A19E-CA69549762E7}"/>
              </a:ext>
            </a:extLst>
          </p:cNvPr>
          <p:cNvCxnSpPr/>
          <p:nvPr/>
        </p:nvCxnSpPr>
        <p:spPr>
          <a:xfrm>
            <a:off x="3554335" y="2845642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76615F-D732-43C2-856F-228E5BAE48D0}"/>
              </a:ext>
            </a:extLst>
          </p:cNvPr>
          <p:cNvCxnSpPr/>
          <p:nvPr/>
        </p:nvCxnSpPr>
        <p:spPr>
          <a:xfrm>
            <a:off x="4840305" y="2845642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8E424-59B4-4E7F-A1C3-7A43A1CF3694}"/>
              </a:ext>
            </a:extLst>
          </p:cNvPr>
          <p:cNvCxnSpPr/>
          <p:nvPr/>
        </p:nvCxnSpPr>
        <p:spPr>
          <a:xfrm>
            <a:off x="6786255" y="2816043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78E21D-6502-4E94-BBA0-22125A4744EC}"/>
              </a:ext>
            </a:extLst>
          </p:cNvPr>
          <p:cNvCxnSpPr/>
          <p:nvPr/>
        </p:nvCxnSpPr>
        <p:spPr>
          <a:xfrm>
            <a:off x="8061909" y="2816043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CC44A-D2F1-456B-87FB-BEB5ACCE621D}"/>
              </a:ext>
            </a:extLst>
          </p:cNvPr>
          <p:cNvCxnSpPr/>
          <p:nvPr/>
        </p:nvCxnSpPr>
        <p:spPr>
          <a:xfrm>
            <a:off x="10059972" y="2845642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5654F-4BFC-42FE-B1BA-3868735646E4}"/>
              </a:ext>
            </a:extLst>
          </p:cNvPr>
          <p:cNvSpPr/>
          <p:nvPr/>
        </p:nvSpPr>
        <p:spPr>
          <a:xfrm>
            <a:off x="600468" y="4290490"/>
            <a:ext cx="1188132" cy="914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Ejecutable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9CBB0-72FC-49AF-AC81-0743FC2423A8}"/>
              </a:ext>
            </a:extLst>
          </p:cNvPr>
          <p:cNvSpPr/>
          <p:nvPr/>
        </p:nvSpPr>
        <p:spPr>
          <a:xfrm>
            <a:off x="2263711" y="4307131"/>
            <a:ext cx="1636808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Enlazador dinámico / Cargador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4D578-5965-4587-9547-062F6AB0E8BD}"/>
              </a:ext>
            </a:extLst>
          </p:cNvPr>
          <p:cNvSpPr/>
          <p:nvPr/>
        </p:nvSpPr>
        <p:spPr>
          <a:xfrm>
            <a:off x="4341871" y="4301063"/>
            <a:ext cx="1188132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Código en ejecución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A6473-CF44-4A11-A106-9E05FF782043}"/>
              </a:ext>
            </a:extLst>
          </p:cNvPr>
          <p:cNvCxnSpPr/>
          <p:nvPr/>
        </p:nvCxnSpPr>
        <p:spPr>
          <a:xfrm>
            <a:off x="1954005" y="4695296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3AE010-E6EC-41BB-8395-45BC0DFB1208}"/>
              </a:ext>
            </a:extLst>
          </p:cNvPr>
          <p:cNvCxnSpPr/>
          <p:nvPr/>
        </p:nvCxnSpPr>
        <p:spPr>
          <a:xfrm>
            <a:off x="4007664" y="4695296"/>
            <a:ext cx="274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82DC04-0CDC-41B7-9260-9C8689108AB3}"/>
              </a:ext>
            </a:extLst>
          </p:cNvPr>
          <p:cNvSpPr txBox="1"/>
          <p:nvPr/>
        </p:nvSpPr>
        <p:spPr>
          <a:xfrm>
            <a:off x="476721" y="1585308"/>
            <a:ext cx="342734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Tiempo de compilación: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E04247-FE1B-43B3-B8BA-7B9E1C6730EF}"/>
              </a:ext>
            </a:extLst>
          </p:cNvPr>
          <p:cNvSpPr txBox="1"/>
          <p:nvPr/>
        </p:nvSpPr>
        <p:spPr>
          <a:xfrm>
            <a:off x="537355" y="3716295"/>
            <a:ext cx="310193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Tiempo de ejecución: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F49EB-0318-4FB8-A91A-E7DC45F4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binarios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113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B0AC-2853-44EE-8238-61CED4A0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objeto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629B-5AB9-4071-9D09-1EB34768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Producto final de la compilación (antes del enlazado)</a:t>
            </a:r>
          </a:p>
          <a:p>
            <a:r>
              <a:rPr lang="es-MX" sz="2000" dirty="0"/>
              <a:t>No es ejecutable por sí mismo</a:t>
            </a:r>
          </a:p>
          <a:p>
            <a:r>
              <a:rPr lang="es-MX" sz="2000" dirty="0"/>
              <a:t>Es “</a:t>
            </a:r>
            <a:r>
              <a:rPr lang="es-MX" sz="2000" dirty="0" err="1"/>
              <a:t>re-ubicable</a:t>
            </a:r>
            <a:r>
              <a:rPr lang="es-MX" sz="2000" dirty="0"/>
              <a:t>”</a:t>
            </a:r>
          </a:p>
          <a:p>
            <a:r>
              <a:rPr lang="es-MX" sz="2000" dirty="0"/>
              <a:t>Generalmente tiene la extensión .o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sz="2000" dirty="0">
                <a:latin typeface="Consolas" panose="020B0609020204030204" pitchFamily="49" charset="0"/>
              </a:rPr>
              <a:t>$ </a:t>
            </a:r>
            <a:r>
              <a:rPr lang="es-MX" sz="2000" dirty="0" err="1">
                <a:latin typeface="Consolas" panose="020B0609020204030204" pitchFamily="49" charset="0"/>
              </a:rPr>
              <a:t>gcc</a:t>
            </a:r>
            <a:r>
              <a:rPr lang="es-MX" sz="2000" dirty="0">
                <a:latin typeface="Consolas" panose="020B0609020204030204" pitchFamily="49" charset="0"/>
              </a:rPr>
              <a:t> –c </a:t>
            </a:r>
            <a:r>
              <a:rPr lang="es-MX" sz="2000" dirty="0" err="1">
                <a:latin typeface="Consolas" panose="020B0609020204030204" pitchFamily="49" charset="0"/>
              </a:rPr>
              <a:t>main.c</a:t>
            </a:r>
            <a:r>
              <a:rPr lang="es-MX" sz="2000" dirty="0">
                <a:latin typeface="Consolas" panose="020B0609020204030204" pitchFamily="49" charset="0"/>
              </a:rPr>
              <a:t> -o </a:t>
            </a:r>
            <a:r>
              <a:rPr lang="es-MX" sz="2000" dirty="0" err="1">
                <a:latin typeface="Consolas" panose="020B0609020204030204" pitchFamily="49" charset="0"/>
              </a:rPr>
              <a:t>main.o</a:t>
            </a:r>
            <a:endParaRPr lang="es-MX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file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main.o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main.o</a:t>
            </a:r>
            <a:r>
              <a:rPr lang="en-US" sz="2000" dirty="0">
                <a:latin typeface="Consolas" panose="020B0609020204030204" pitchFamily="49" charset="0"/>
              </a:rPr>
              <a:t>: ELF 64-bit LSB </a:t>
            </a:r>
            <a:r>
              <a:rPr lang="en-US" sz="2000" b="1" dirty="0">
                <a:latin typeface="Consolas" panose="020B0609020204030204" pitchFamily="49" charset="0"/>
              </a:rPr>
              <a:t>relocatable</a:t>
            </a:r>
            <a:r>
              <a:rPr lang="en-US" sz="2000" dirty="0">
                <a:latin typeface="Consolas" panose="020B0609020204030204" pitchFamily="49" charset="0"/>
              </a:rPr>
              <a:t>, x86-64, version 1 (SYSV), not stripped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7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48A-67D3-4BB2-A960-0BB07DA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 ejecutable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9AD6-072D-427D-85D4-1C8BF143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Código listo para ser enlazado en tiempo de ejecución, cargado en memoria y ejecutado</a:t>
            </a:r>
          </a:p>
          <a:p>
            <a:r>
              <a:rPr lang="es-MX" sz="2000" dirty="0"/>
              <a:t>Es el resultado de la cadena de </a:t>
            </a:r>
            <a:r>
              <a:rPr lang="es-MX" sz="2000" dirty="0" err="1"/>
              <a:t>pre-procesado</a:t>
            </a:r>
            <a:r>
              <a:rPr lang="es-MX" sz="2000" dirty="0"/>
              <a:t>, compilado, enlazado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sz="2000" dirty="0">
                <a:latin typeface="Consolas" panose="020B0609020204030204" pitchFamily="49" charset="0"/>
              </a:rPr>
              <a:t>$ </a:t>
            </a:r>
            <a:r>
              <a:rPr lang="es-MX" sz="2000" dirty="0" err="1">
                <a:latin typeface="Consolas" panose="020B0609020204030204" pitchFamily="49" charset="0"/>
              </a:rPr>
              <a:t>gcc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main.c</a:t>
            </a:r>
            <a:endParaRPr lang="es-MX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dirty="0">
                <a:latin typeface="Consolas" panose="020B0609020204030204" pitchFamily="49" charset="0"/>
              </a:rPr>
              <a:t>$ </a:t>
            </a:r>
            <a:r>
              <a:rPr lang="es-MX" sz="2000" b="1" dirty="0">
                <a:latin typeface="Consolas" panose="020B0609020204030204" pitchFamily="49" charset="0"/>
              </a:rPr>
              <a:t>file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a.out</a:t>
            </a:r>
            <a:endParaRPr lang="es-MX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dirty="0" err="1">
                <a:latin typeface="Consolas" panose="020B0609020204030204" pitchFamily="49" charset="0"/>
              </a:rPr>
              <a:t>a.out</a:t>
            </a:r>
            <a:r>
              <a:rPr lang="es-MX" sz="2000" dirty="0">
                <a:latin typeface="Consolas" panose="020B0609020204030204" pitchFamily="49" charset="0"/>
              </a:rPr>
              <a:t>: ELF 64-bit LSB </a:t>
            </a:r>
            <a:r>
              <a:rPr lang="es-MX" sz="2000" b="1" dirty="0" err="1">
                <a:latin typeface="Consolas" panose="020B0609020204030204" pitchFamily="49" charset="0"/>
              </a:rPr>
              <a:t>executable</a:t>
            </a:r>
            <a:r>
              <a:rPr lang="es-MX" sz="2000" dirty="0">
                <a:latin typeface="Consolas" panose="020B0609020204030204" pitchFamily="49" charset="0"/>
              </a:rPr>
              <a:t>, x86-64, </a:t>
            </a:r>
            <a:r>
              <a:rPr lang="es-MX" sz="2000" dirty="0" err="1">
                <a:latin typeface="Consolas" panose="020B0609020204030204" pitchFamily="49" charset="0"/>
              </a:rPr>
              <a:t>version</a:t>
            </a:r>
            <a:r>
              <a:rPr lang="es-MX" sz="2000" dirty="0">
                <a:latin typeface="Consolas" panose="020B0609020204030204" pitchFamily="49" charset="0"/>
              </a:rPr>
              <a:t> 1 (SYSV), </a:t>
            </a:r>
            <a:r>
              <a:rPr lang="es-MX" sz="2000" dirty="0" err="1">
                <a:latin typeface="Consolas" panose="020B0609020204030204" pitchFamily="49" charset="0"/>
              </a:rPr>
              <a:t>dynamically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linked</a:t>
            </a:r>
            <a:r>
              <a:rPr lang="es-MX" sz="2000" dirty="0">
                <a:latin typeface="Consolas" panose="020B0609020204030204" pitchFamily="49" charset="0"/>
              </a:rPr>
              <a:t> (uses </a:t>
            </a:r>
            <a:r>
              <a:rPr lang="es-MX" sz="2000" dirty="0" err="1">
                <a:latin typeface="Consolas" panose="020B0609020204030204" pitchFamily="49" charset="0"/>
              </a:rPr>
              <a:t>shared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libs</a:t>
            </a:r>
            <a:r>
              <a:rPr lang="es-MX" sz="2000" dirty="0">
                <a:latin typeface="Consolas" panose="020B0609020204030204" pitchFamily="49" charset="0"/>
              </a:rPr>
              <a:t>), </a:t>
            </a:r>
            <a:r>
              <a:rPr lang="es-MX" sz="2000" dirty="0" err="1">
                <a:latin typeface="Consolas" panose="020B0609020204030204" pitchFamily="49" charset="0"/>
              </a:rPr>
              <a:t>for</a:t>
            </a:r>
            <a:r>
              <a:rPr lang="es-MX" sz="2000" dirty="0">
                <a:latin typeface="Consolas" panose="020B0609020204030204" pitchFamily="49" charset="0"/>
              </a:rPr>
              <a:t> GNU/Linux 2.6.24, </a:t>
            </a:r>
            <a:r>
              <a:rPr lang="es-MX" sz="2000" dirty="0" err="1">
                <a:latin typeface="Consolas" panose="020B0609020204030204" pitchFamily="49" charset="0"/>
              </a:rPr>
              <a:t>BuildID</a:t>
            </a:r>
            <a:r>
              <a:rPr lang="es-MX" sz="2000" dirty="0">
                <a:latin typeface="Consolas" panose="020B0609020204030204" pitchFamily="49" charset="0"/>
              </a:rPr>
              <a:t>[sha1]=0x…, </a:t>
            </a:r>
            <a:r>
              <a:rPr lang="es-MX" sz="2000" dirty="0" err="1">
                <a:latin typeface="Consolas" panose="020B0609020204030204" pitchFamily="49" charset="0"/>
              </a:rPr>
              <a:t>not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stripped</a:t>
            </a:r>
            <a:endParaRPr lang="es-MX" sz="20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9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4BBC-6EC6-4778-8FCD-0D1DF349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Bibliotecas compartidas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86A1-C634-4D06-AE13-074989E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Código objeto listo para ser cargado cuando un programa lo requiera en tiempo de ejecución</a:t>
            </a:r>
          </a:p>
          <a:p>
            <a:r>
              <a:rPr lang="es-MX" sz="2000" dirty="0"/>
              <a:t>Por convención tienen la extensión .so</a:t>
            </a:r>
          </a:p>
          <a:p>
            <a:r>
              <a:rPr lang="es-MX" sz="2000" dirty="0"/>
              <a:t>El enlazador dinámico las busca por defecto en los folders /</a:t>
            </a:r>
            <a:r>
              <a:rPr lang="es-MX" sz="2000" dirty="0" err="1"/>
              <a:t>lib</a:t>
            </a:r>
            <a:r>
              <a:rPr lang="es-MX" sz="2000" dirty="0"/>
              <a:t> /</a:t>
            </a:r>
            <a:r>
              <a:rPr lang="es-MX" sz="2000" dirty="0" err="1"/>
              <a:t>usr</a:t>
            </a:r>
            <a:r>
              <a:rPr lang="es-MX" sz="2000" dirty="0"/>
              <a:t>/</a:t>
            </a:r>
            <a:r>
              <a:rPr lang="es-MX" sz="2000" dirty="0" err="1"/>
              <a:t>lib</a:t>
            </a:r>
            <a:r>
              <a:rPr lang="es-MX" sz="2000" dirty="0"/>
              <a:t> con el nombre lib</a:t>
            </a:r>
            <a:r>
              <a:rPr lang="es-MX" sz="2000" i="1" dirty="0">
                <a:solidFill>
                  <a:srgbClr val="FF0000"/>
                </a:solidFill>
              </a:rPr>
              <a:t>nombre</a:t>
            </a:r>
            <a:r>
              <a:rPr lang="es-MX" sz="2000" dirty="0"/>
              <a:t>.so y en las rutas indicadas en LD_LIBRARY_PATH</a:t>
            </a:r>
          </a:p>
          <a:p>
            <a:r>
              <a:rPr lang="es-MX" sz="2000" dirty="0"/>
              <a:t>Permiten la reutilización de código, el desarrollo modular y facilitan las actualizaciones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gcc</a:t>
            </a:r>
            <a:r>
              <a:rPr lang="en-US" sz="2000" dirty="0">
                <a:latin typeface="Consolas" panose="020B0609020204030204" pitchFamily="49" charset="0"/>
              </a:rPr>
              <a:t> –shared -</a:t>
            </a:r>
            <a:r>
              <a:rPr lang="en-US" sz="2000" dirty="0" err="1">
                <a:latin typeface="Consolas" panose="020B0609020204030204" pitchFamily="49" charset="0"/>
              </a:rPr>
              <a:t>fPIC</a:t>
            </a:r>
            <a:r>
              <a:rPr lang="en-US" sz="2000" dirty="0">
                <a:latin typeface="Consolas" panose="020B0609020204030204" pitchFamily="49" charset="0"/>
              </a:rPr>
              <a:t> -o libfoo.so </a:t>
            </a:r>
            <a:r>
              <a:rPr lang="en-US" sz="2000" dirty="0" err="1">
                <a:latin typeface="Consolas" panose="020B0609020204030204" pitchFamily="49" charset="0"/>
              </a:rPr>
              <a:t>foo.c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file</a:t>
            </a:r>
            <a:r>
              <a:rPr lang="en-US" sz="2000" dirty="0">
                <a:latin typeface="Consolas" panose="020B0609020204030204" pitchFamily="49" charset="0"/>
              </a:rPr>
              <a:t> libfoo.so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libfoo.so: ELF 64-bit LSB </a:t>
            </a:r>
            <a:r>
              <a:rPr lang="en-US" sz="2000" b="1" dirty="0">
                <a:latin typeface="Consolas" panose="020B0609020204030204" pitchFamily="49" charset="0"/>
              </a:rPr>
              <a:t>shared object</a:t>
            </a:r>
            <a:r>
              <a:rPr lang="en-US" sz="2000" dirty="0">
                <a:latin typeface="Consolas" panose="020B0609020204030204" pitchFamily="49" charset="0"/>
              </a:rPr>
              <a:t>, x86-64, version 1 (SYSV), dynamically linked, </a:t>
            </a:r>
            <a:r>
              <a:rPr lang="en-US" sz="2000" dirty="0" err="1">
                <a:latin typeface="Consolas" panose="020B0609020204030204" pitchFamily="49" charset="0"/>
              </a:rPr>
              <a:t>BuildID</a:t>
            </a:r>
            <a:r>
              <a:rPr lang="en-US" sz="2000" dirty="0">
                <a:latin typeface="Consolas" panose="020B0609020204030204" pitchFamily="49" charset="0"/>
              </a:rPr>
              <a:t>[sha1]=0x…, not stripped</a:t>
            </a:r>
          </a:p>
        </p:txBody>
      </p:sp>
    </p:spTree>
    <p:extLst>
      <p:ext uri="{BB962C8B-B14F-4D97-AF65-F5344CB8AC3E}">
        <p14:creationId xmlns:p14="http://schemas.microsoft.com/office/powerpoint/2010/main" val="288729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4A5-E493-4BDF-8019-BF9E5DD8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Bibliotecas estáticas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4655-6FD1-4960-9586-14F44A57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Colección de múltiples archivos de código objeto “concatenados” en un único archivo (archive)</a:t>
            </a:r>
          </a:p>
          <a:p>
            <a:r>
              <a:rPr lang="es-MX" sz="2000" dirty="0"/>
              <a:t>Generalmente tienen la extensión .</a:t>
            </a:r>
            <a:r>
              <a:rPr lang="es-MX" sz="2000" dirty="0" err="1"/>
              <a:t>lib</a:t>
            </a:r>
            <a:r>
              <a:rPr lang="es-MX" sz="2000" dirty="0"/>
              <a:t> o .a</a:t>
            </a:r>
          </a:p>
          <a:p>
            <a:r>
              <a:rPr lang="es-MX" sz="2000" dirty="0"/>
              <a:t>Se utilizan para generar código ejecutable que no dependa de bibliotecas externas</a:t>
            </a:r>
          </a:p>
          <a:p>
            <a:r>
              <a:rPr lang="es-MX" sz="2000" dirty="0"/>
              <a:t>Genera programas más grandes pero sin dependencias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gcc</a:t>
            </a:r>
            <a:r>
              <a:rPr lang="en-US" sz="2000" dirty="0">
                <a:latin typeface="Consolas" panose="020B0609020204030204" pitchFamily="49" charset="0"/>
              </a:rPr>
              <a:t> -c </a:t>
            </a:r>
            <a:r>
              <a:rPr lang="en-US" sz="2000" dirty="0" err="1">
                <a:latin typeface="Consolas" panose="020B0609020204030204" pitchFamily="49" charset="0"/>
              </a:rPr>
              <a:t>foo.c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 err="1">
                <a:latin typeface="Consolas" panose="020B0609020204030204" pitchFamily="49" charset="0"/>
              </a:rPr>
              <a:t>foo.o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</a:rPr>
              <a:t>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libfoo.a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foo.o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bar.o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file </a:t>
            </a:r>
            <a:r>
              <a:rPr lang="en-US" sz="2000" dirty="0" err="1">
                <a:latin typeface="Consolas" panose="020B0609020204030204" pitchFamily="49" charset="0"/>
              </a:rPr>
              <a:t>libfoo.a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libfoo.a</a:t>
            </a:r>
            <a:r>
              <a:rPr lang="en-US" sz="2000" dirty="0">
                <a:latin typeface="Consolas" panose="020B0609020204030204" pitchFamily="49" charset="0"/>
              </a:rPr>
              <a:t>: current </a:t>
            </a:r>
            <a:r>
              <a:rPr lang="en-US" sz="2000" dirty="0" err="1">
                <a:latin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archive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</a:rPr>
              <a:t>gcc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main.o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libfoo.a</a:t>
            </a:r>
            <a:r>
              <a:rPr lang="en-US" sz="2000" dirty="0">
                <a:latin typeface="Consolas" panose="020B0609020204030204" pitchFamily="49" charset="0"/>
              </a:rPr>
              <a:t> -o main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3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C3E1-5F97-4A6A-ABE6-FB259026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 recomendada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B6CE-EA70-4B4B-8A71-53E810FC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Linkers and loaders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https://www.linuxjournal.com/article/6463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45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27618-72C6-4917-AD0A-7AA811A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Compilación avanzada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29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AF1-1C92-4F83-A300-F7A38B93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Banderas de compilación de </a:t>
            </a:r>
            <a:r>
              <a:rPr lang="es-MX" dirty="0" err="1"/>
              <a:t>gcc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B610-94FE-44CF-8466-8DDEA8D1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-l -&gt; Enlazado con biblioteca dinámica. Se omite el “</a:t>
            </a:r>
            <a:r>
              <a:rPr lang="es-MX" sz="2000" dirty="0" err="1"/>
              <a:t>lib</a:t>
            </a:r>
            <a:r>
              <a:rPr lang="es-MX" sz="2000" dirty="0"/>
              <a:t>” y la extensión .so</a:t>
            </a:r>
          </a:p>
          <a:p>
            <a:r>
              <a:rPr lang="es-MX" sz="2000" dirty="0"/>
              <a:t>-L -&gt; Carpetas donde buscar por bibliotecas</a:t>
            </a:r>
          </a:p>
          <a:p>
            <a:r>
              <a:rPr lang="es-MX" sz="2000" dirty="0"/>
              <a:t>-I -&gt; Carpetas donde buscar por archivos de cabecera (#include)</a:t>
            </a:r>
          </a:p>
          <a:p>
            <a:r>
              <a:rPr lang="es-MX" sz="2000" dirty="0"/>
              <a:t>-D -&gt; Equivalente a “#define “</a:t>
            </a:r>
          </a:p>
          <a:p>
            <a:r>
              <a:rPr lang="es-MX" sz="2000" dirty="0"/>
              <a:t>-g -&gt; Generar símbolos de depuración</a:t>
            </a:r>
          </a:p>
          <a:p>
            <a:r>
              <a:rPr lang="es-MX" sz="2000" dirty="0"/>
              <a:t>-</a:t>
            </a:r>
            <a:r>
              <a:rPr lang="es-MX" sz="2000" dirty="0" err="1"/>
              <a:t>fPIC</a:t>
            </a:r>
            <a:r>
              <a:rPr lang="es-MX" sz="2000" dirty="0"/>
              <a:t> -&gt; Position </a:t>
            </a:r>
            <a:r>
              <a:rPr lang="es-MX" sz="2000" dirty="0" err="1"/>
              <a:t>Independent</a:t>
            </a:r>
            <a:r>
              <a:rPr lang="es-MX" sz="2000" dirty="0"/>
              <a:t> </a:t>
            </a:r>
            <a:r>
              <a:rPr lang="es-MX" sz="2000" dirty="0" err="1"/>
              <a:t>Code</a:t>
            </a:r>
            <a:endParaRPr lang="es-MX" sz="2000" dirty="0"/>
          </a:p>
          <a:p>
            <a:r>
              <a:rPr lang="es-MX" sz="2000" dirty="0"/>
              <a:t>-</a:t>
            </a:r>
            <a:r>
              <a:rPr lang="es-MX" sz="2000" dirty="0" err="1"/>
              <a:t>fPIE</a:t>
            </a:r>
            <a:r>
              <a:rPr lang="es-MX" sz="2000" dirty="0"/>
              <a:t> -&gt; Position </a:t>
            </a:r>
            <a:r>
              <a:rPr lang="es-MX" sz="2000" dirty="0" err="1"/>
              <a:t>Independent</a:t>
            </a:r>
            <a:r>
              <a:rPr lang="es-MX" sz="2000" dirty="0"/>
              <a:t> </a:t>
            </a:r>
            <a:r>
              <a:rPr lang="es-MX" sz="2000" dirty="0" err="1"/>
              <a:t>Executable</a:t>
            </a:r>
            <a:endParaRPr lang="es-MX" sz="2000" dirty="0"/>
          </a:p>
          <a:p>
            <a:r>
              <a:rPr lang="es-MX" sz="2000" dirty="0"/>
              <a:t>-j -&gt; Compilación paralela</a:t>
            </a:r>
          </a:p>
          <a:p>
            <a:r>
              <a:rPr lang="es-MX" sz="2000" dirty="0"/>
              <a:t>-Wall, -</a:t>
            </a:r>
            <a:r>
              <a:rPr lang="es-MX" sz="2000" dirty="0" err="1"/>
              <a:t>Werror</a:t>
            </a:r>
            <a:r>
              <a:rPr lang="es-MX" sz="2000" dirty="0"/>
              <a:t> -&gt; Comportamiento en caso de </a:t>
            </a:r>
            <a:r>
              <a:rPr lang="es-MX" sz="2000" dirty="0" err="1"/>
              <a:t>warnings</a:t>
            </a:r>
            <a:endParaRPr lang="es-MX" sz="2000" dirty="0"/>
          </a:p>
          <a:p>
            <a:r>
              <a:rPr lang="es-MX" sz="2000" dirty="0"/>
              <a:t>-O -&gt; Nivel de optimización del código</a:t>
            </a:r>
          </a:p>
          <a:p>
            <a:r>
              <a:rPr lang="es-MX" sz="2000" dirty="0"/>
              <a:t>-o -&gt; Nombrar del código objeto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33015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2BC03A8-E9FB-45E2-BF5B-5D7AFDA3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FC62731-DFFD-42C8-AAB5-881952B2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3C8C8E-B16B-4A41-8939-02F5670A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AB6BF1-0DD4-4D3A-8E08-28CC1AE6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3" name="Gruppieren 11">
            <a:extLst>
              <a:ext uri="{FF2B5EF4-FFF2-40B4-BE49-F238E27FC236}">
                <a16:creationId xmlns:a16="http://schemas.microsoft.com/office/drawing/2014/main" id="{33F60F2E-4FA7-46C3-A833-3ADC935FC23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92594180-8A1F-4333-8D00-4D28206105E2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28" y="1052736"/>
              <a:ext cx="8065175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s-MX" b="1" dirty="0">
                  <a:solidFill>
                    <a:schemeClr val="tx2"/>
                  </a:solidFill>
                  <a:latin typeface="Arial"/>
                </a:rPr>
                <a:t>Proceso de generación de binarios </a:t>
              </a:r>
              <a:endParaRPr lang="en-US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E1152F4-16D6-47F9-8847-943A332DBBA2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" name="Rectangle 15">
              <a:hlinkClick r:id="rId9" action="ppaction://hlinksldjump"/>
              <a:extLst>
                <a:ext uri="{FF2B5EF4-FFF2-40B4-BE49-F238E27FC236}">
                  <a16:creationId xmlns:a16="http://schemas.microsoft.com/office/drawing/2014/main" id="{E27F0E20-6270-4E44-98C5-3BC58EE3FB86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1528" y="1448827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dirty="0" err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Makefiles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9" action="ppaction://hlinksldjump"/>
              <a:extLst>
                <a:ext uri="{FF2B5EF4-FFF2-40B4-BE49-F238E27FC236}">
                  <a16:creationId xmlns:a16="http://schemas.microsoft.com/office/drawing/2014/main" id="{19179787-A2D8-4E9C-8B2F-366AB9C7DFF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>
                  <a:solidFill>
                    <a:schemeClr val="bg1"/>
                  </a:solidFill>
                  <a:latin typeface="Arial"/>
                </a:rPr>
                <a:t>2</a:t>
              </a:r>
            </a:p>
          </p:txBody>
        </p:sp>
        <p:sp>
          <p:nvSpPr>
            <p:cNvPr id="18" name="Rectangle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7AC61E79-C2A8-44CB-BF72-D9E3C925D6C1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Desarrollo cruzado</a:t>
              </a:r>
            </a:p>
          </p:txBody>
        </p:sp>
        <p:sp>
          <p:nvSpPr>
            <p:cNvPr id="19" name="Rectangle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4D4B330C-9FFE-443D-BE5D-47777BE0DA4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>
                  <a:solidFill>
                    <a:schemeClr val="bg1"/>
                  </a:solidFill>
                  <a:latin typeface="Arial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1293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9AEF1D-9D48-4237-BC49-ED862061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Lenguajes de programación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3E11-B4D9-45D8-9432-763E1DBC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FF0A-4DF1-4B09-8E2E-CB4E657D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3E31-E755-4534-8CA3-89F695F1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041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E8A4-0ECB-474B-88A8-32ACB87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Lenguajes Interpretados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9EB5-1479-466A-991A-FD0766BA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Requieren un programa adicional para la ejecución del código</a:t>
            </a:r>
          </a:p>
          <a:p>
            <a:r>
              <a:rPr lang="es-MX" sz="2000" dirty="0"/>
              <a:t>Ejecución de programas generalmente más lenta</a:t>
            </a:r>
          </a:p>
          <a:p>
            <a:r>
              <a:rPr lang="es-MX" sz="2000" dirty="0"/>
              <a:t>Programas fácilmente portables</a:t>
            </a:r>
          </a:p>
          <a:p>
            <a:r>
              <a:rPr lang="es-MX" sz="2000" dirty="0"/>
              <a:t>Ejemplos: </a:t>
            </a:r>
          </a:p>
          <a:p>
            <a:pPr lvl="1"/>
            <a:r>
              <a:rPr lang="es-MX" sz="2000" dirty="0"/>
              <a:t>Python -&gt; Intérprete de Python</a:t>
            </a:r>
          </a:p>
          <a:p>
            <a:pPr lvl="1"/>
            <a:r>
              <a:rPr lang="es-MX" sz="2000" dirty="0"/>
              <a:t>Java -&gt; Java </a:t>
            </a:r>
            <a:r>
              <a:rPr lang="es-MX" sz="2000" dirty="0" err="1"/>
              <a:t>Runtime</a:t>
            </a:r>
            <a:r>
              <a:rPr lang="es-MX" sz="2000" dirty="0"/>
              <a:t> </a:t>
            </a:r>
            <a:r>
              <a:rPr lang="es-MX" sz="2000" dirty="0" err="1"/>
              <a:t>Environment</a:t>
            </a:r>
            <a:r>
              <a:rPr lang="es-MX" sz="2000" dirty="0"/>
              <a:t> (JRE)</a:t>
            </a:r>
          </a:p>
          <a:p>
            <a:pPr lvl="1"/>
            <a:r>
              <a:rPr lang="es-MX" sz="2000" dirty="0"/>
              <a:t>C# -&gt; .NET Framework</a:t>
            </a:r>
          </a:p>
          <a:p>
            <a:pPr lvl="1"/>
            <a:r>
              <a:rPr lang="es-MX" sz="2000" dirty="0"/>
              <a:t>Shell script -&gt; </a:t>
            </a:r>
            <a:r>
              <a:rPr lang="es-MX" sz="2000" dirty="0" err="1"/>
              <a:t>Bash</a:t>
            </a:r>
            <a:r>
              <a:rPr lang="es-MX" sz="2000" dirty="0"/>
              <a:t>, Ash, </a:t>
            </a:r>
            <a:r>
              <a:rPr lang="es-MX" sz="2000" dirty="0" err="1"/>
              <a:t>Dash</a:t>
            </a:r>
            <a:r>
              <a:rPr lang="es-MX" sz="2000" dirty="0"/>
              <a:t>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4044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C362-3BB0-4009-93CC-55F42C24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Lenguajes compilados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111E-1771-4177-A58F-49CF49A4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No requieren programas adicionales para ejecución del código</a:t>
            </a:r>
            <a:endParaRPr lang="en-US" sz="2000" dirty="0"/>
          </a:p>
          <a:p>
            <a:r>
              <a:rPr lang="en-US" sz="2000" dirty="0" err="1"/>
              <a:t>Ejecución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programas</a:t>
            </a:r>
            <a:r>
              <a:rPr lang="en-US" sz="2000" dirty="0"/>
              <a:t> es </a:t>
            </a:r>
            <a:r>
              <a:rPr lang="en-US" sz="2000" dirty="0" err="1"/>
              <a:t>generalmente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rápida</a:t>
            </a:r>
            <a:endParaRPr lang="en-US" sz="2000" dirty="0"/>
          </a:p>
          <a:p>
            <a:r>
              <a:rPr lang="es-MX" sz="2000" dirty="0"/>
              <a:t>Generan programas no portables</a:t>
            </a:r>
          </a:p>
          <a:p>
            <a:r>
              <a:rPr lang="es-MX" sz="2000" dirty="0"/>
              <a:t>Ejemplos:</a:t>
            </a:r>
          </a:p>
          <a:p>
            <a:pPr lvl="1"/>
            <a:r>
              <a:rPr lang="es-MX" sz="2000" dirty="0"/>
              <a:t>C</a:t>
            </a:r>
          </a:p>
          <a:p>
            <a:pPr lvl="1"/>
            <a:r>
              <a:rPr lang="es-MX" sz="2000" dirty="0"/>
              <a:t>C++</a:t>
            </a:r>
          </a:p>
          <a:p>
            <a:pPr lvl="1"/>
            <a:r>
              <a:rPr lang="es-MX" sz="2000" dirty="0" err="1"/>
              <a:t>Go</a:t>
            </a:r>
            <a:endParaRPr lang="es-MX" sz="2000" dirty="0"/>
          </a:p>
          <a:p>
            <a:pPr lvl="1"/>
            <a:r>
              <a:rPr lang="es-MX" sz="2000" dirty="0" err="1"/>
              <a:t>Rust</a:t>
            </a:r>
            <a:endParaRPr lang="es-MX" sz="2000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3827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5088-7EC8-471C-85F8-928D213E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Generación y ejecución de binarios 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964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9394-0E95-4729-B566-8C354076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Preprocesador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B21A-EAAA-435C-BAA6-1AC88BCF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2000" dirty="0"/>
              <a:t>Procesa el código fuente antes de pasarlo al compilador</a:t>
            </a:r>
          </a:p>
          <a:p>
            <a:pPr>
              <a:lnSpc>
                <a:spcPct val="100000"/>
              </a:lnSpc>
            </a:pPr>
            <a:r>
              <a:rPr lang="es-MX" sz="2000" dirty="0"/>
              <a:t>Expansión/ejecución de macros</a:t>
            </a:r>
          </a:p>
          <a:p>
            <a:pPr>
              <a:lnSpc>
                <a:spcPct val="100000"/>
              </a:lnSpc>
            </a:pPr>
            <a:r>
              <a:rPr lang="es-MX" sz="2000" dirty="0"/>
              <a:t>Remueve comentarios</a:t>
            </a:r>
          </a:p>
          <a:p>
            <a:pPr>
              <a:lnSpc>
                <a:spcPct val="100000"/>
              </a:lnSpc>
            </a:pPr>
            <a:r>
              <a:rPr lang="es-MX" sz="2000" dirty="0"/>
              <a:t>Remueve/agrega código fuente condicional</a:t>
            </a:r>
          </a:p>
          <a:p>
            <a:pPr>
              <a:lnSpc>
                <a:spcPct val="100000"/>
              </a:lnSpc>
            </a:pPr>
            <a:endParaRPr lang="es-MX" sz="2000" dirty="0"/>
          </a:p>
          <a:p>
            <a:pPr>
              <a:lnSpc>
                <a:spcPct val="100000"/>
              </a:lnSpc>
            </a:pPr>
            <a:r>
              <a:rPr lang="es-MX" sz="2000" dirty="0"/>
              <a:t>Entrada: código fuente</a:t>
            </a:r>
          </a:p>
          <a:p>
            <a:pPr>
              <a:lnSpc>
                <a:spcPct val="100000"/>
              </a:lnSpc>
            </a:pPr>
            <a:r>
              <a:rPr lang="es-MX" sz="2000" dirty="0"/>
              <a:t>Producto: código fuente</a:t>
            </a:r>
          </a:p>
          <a:p>
            <a:pPr>
              <a:lnSpc>
                <a:spcPct val="100000"/>
              </a:lnSpc>
            </a:pPr>
            <a:endParaRPr lang="es-MX" sz="2000" b="1" dirty="0"/>
          </a:p>
          <a:p>
            <a:pPr>
              <a:lnSpc>
                <a:spcPct val="100000"/>
              </a:lnSpc>
            </a:pPr>
            <a:r>
              <a:rPr lang="es-MX" sz="2000" dirty="0"/>
              <a:t>Linux -&gt; </a:t>
            </a:r>
            <a:r>
              <a:rPr lang="es-MX" sz="2000" dirty="0" err="1"/>
              <a:t>cpp</a:t>
            </a:r>
            <a:endParaRPr lang="es-MX" sz="2000" dirty="0"/>
          </a:p>
          <a:p>
            <a:pPr>
              <a:lnSpc>
                <a:spcPct val="100000"/>
              </a:lnSpc>
            </a:pPr>
            <a:endParaRPr lang="es-MX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latin typeface="Consolas" panose="020B0609020204030204" pitchFamily="49" charset="0"/>
              </a:rPr>
              <a:t>$ </a:t>
            </a:r>
            <a:r>
              <a:rPr lang="es-MX" sz="2000" dirty="0" err="1">
                <a:latin typeface="Consolas" panose="020B0609020204030204" pitchFamily="49" charset="0"/>
              </a:rPr>
              <a:t>gcc</a:t>
            </a:r>
            <a:r>
              <a:rPr lang="es-MX" sz="2000" dirty="0">
                <a:latin typeface="Consolas" panose="020B0609020204030204" pitchFamily="49" charset="0"/>
              </a:rPr>
              <a:t> –E</a:t>
            </a:r>
          </a:p>
        </p:txBody>
      </p:sp>
    </p:spTree>
    <p:extLst>
      <p:ext uri="{BB962C8B-B14F-4D97-AF65-F5344CB8AC3E}">
        <p14:creationId xmlns:p14="http://schemas.microsoft.com/office/powerpoint/2010/main" val="9440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ED70-C4D5-42E8-A08D-48A2EEA0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647D-9E17-4AE8-BFAD-79861E60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Análisis léxico, sintáctico y semántico del código fuente</a:t>
            </a:r>
          </a:p>
          <a:p>
            <a:r>
              <a:rPr lang="es-MX" sz="2000" dirty="0"/>
              <a:t>Convierte el código fuente en código objeto</a:t>
            </a:r>
          </a:p>
          <a:p>
            <a:r>
              <a:rPr lang="es-MX" sz="2000" dirty="0"/>
              <a:t>Optimización de código ejecutable</a:t>
            </a:r>
          </a:p>
          <a:p>
            <a:endParaRPr lang="es-MX" sz="2000" dirty="0"/>
          </a:p>
          <a:p>
            <a:r>
              <a:rPr lang="es-MX" sz="2000" dirty="0"/>
              <a:t>Entrada: código fuente</a:t>
            </a:r>
          </a:p>
          <a:p>
            <a:r>
              <a:rPr lang="es-MX" sz="2000" dirty="0"/>
              <a:t>Producto: código objeto</a:t>
            </a:r>
          </a:p>
          <a:p>
            <a:endParaRPr lang="es-MX" sz="2000" b="1" dirty="0"/>
          </a:p>
          <a:p>
            <a:r>
              <a:rPr lang="es-MX" sz="2000" dirty="0"/>
              <a:t>Linux -&gt; (g)</a:t>
            </a:r>
            <a:r>
              <a:rPr lang="es-MX" sz="2000" dirty="0" err="1"/>
              <a:t>cc</a:t>
            </a:r>
            <a:endParaRPr lang="es-MX" sz="20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042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B2FD-4FA5-478E-9272-B9B587C7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Enlazador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E359-38AA-4794-8F55-82DCDC99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Enlaza/combina código objeto para generar programas ejecutables</a:t>
            </a:r>
          </a:p>
          <a:p>
            <a:r>
              <a:rPr lang="es-MX" sz="2000" dirty="0"/>
              <a:t>Enlace estático o a través de bibliotecas compartidas</a:t>
            </a:r>
          </a:p>
          <a:p>
            <a:r>
              <a:rPr lang="es-MX" sz="2000" dirty="0"/>
              <a:t>Enlace estático: para generar una </a:t>
            </a:r>
            <a:r>
              <a:rPr lang="es-MX" sz="2000" dirty="0" err="1"/>
              <a:t>sóla</a:t>
            </a:r>
            <a:r>
              <a:rPr lang="es-MX" sz="2000" dirty="0"/>
              <a:t> pieza de código</a:t>
            </a:r>
          </a:p>
          <a:p>
            <a:endParaRPr lang="es-MX" sz="2000" dirty="0"/>
          </a:p>
          <a:p>
            <a:r>
              <a:rPr lang="es-MX" sz="2000" dirty="0"/>
              <a:t>Entrada: código objeto</a:t>
            </a:r>
          </a:p>
          <a:p>
            <a:r>
              <a:rPr lang="es-MX" sz="2000" dirty="0"/>
              <a:t>Producto: código ejecutable</a:t>
            </a:r>
          </a:p>
          <a:p>
            <a:endParaRPr lang="es-MX" sz="2000" b="1" dirty="0"/>
          </a:p>
          <a:p>
            <a:r>
              <a:rPr lang="es-MX" sz="2000" dirty="0"/>
              <a:t>Linux -&gt; </a:t>
            </a:r>
            <a:r>
              <a:rPr lang="es-MX" sz="2000" dirty="0" err="1"/>
              <a:t>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267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0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/////wQA0wsAAAAAAAAAAAAAIAD///////////////8AAAD///////////////8DAAAAAgD///////8DAAAAAgD///////8DAAAAAgD///////8DAAAAAgD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LAP///////wQAAAACABAAC+OZMivCpvdPiM/sKBaFslUFAAAAAAADAAAAAAADAAAAAwADAAAAAAD///////8DAAAAAAD///////8DAAAAAAD///////8DAAAAAAD///////8DAAAAAAD///////8DAAAAAAD///////8DAAAAAAD///////8DAAAAAAD///////8DAAAAAAD///////8DAAAAAAD///////8DAAEA////////BAAAAAMAEAALJ791aQfSmEmWsI2G/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OOZMivCpvdPiM/sKBaFslUDRGF0YQAbAAAABExpbmtlZFNoYXBlRGF0YQAFAAAAAAACTmFtZQAZAAAATGlua2VkU2hhcGVzRGF0YVByb3BlcnR5ABBWZXJzaW9uAAAAAAAJTGFzdFdyaXRlANFb6Ph3AQAAAAEA/////50AnQAAAAVfaWQAEAAAAAQnv3VpB9KYSZawjYb+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FALLBACK_LAYOUT" val="15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3"/>
  <p:tag name="MIO_HDS" val="True"/>
  <p:tag name="MIO_SKIPVERSION" val="01.01.0001 00:00:00"/>
  <p:tag name="MIO_EKGUID" val="187d5f6e-8b5b-4f6b-aa70-df5f3d71d548"/>
  <p:tag name="MIO_UPDATE" val="True"/>
  <p:tag name="MIO_VERSION" val="11.05.2020 14:40:41"/>
  <p:tag name="MIO_DBID" val="28AD0E67-88F4-4826-B6CB-8EA6DE4EF11B"/>
  <p:tag name="MIO_LASTDOWNLOADED" val="03.03.2021 11:00:24"/>
  <p:tag name="MIO_OBJECTNAME" val="Automotive 16x9"/>
  <p:tag name="MIO_CDID" val="d446ddb0-4ccd-4ae3-96db-87dda6130c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heme/theme1.xml><?xml version="1.0" encoding="utf-8"?>
<a:theme xmlns:a="http://schemas.openxmlformats.org/drawingml/2006/main" name="Continental AG 2021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Consolas</vt:lpstr>
      <vt:lpstr>Continental AG 2021, 16x9</vt:lpstr>
      <vt:lpstr>Diplomado Linux Embebido – Módulo 2</vt:lpstr>
      <vt:lpstr>Temario</vt:lpstr>
      <vt:lpstr>Lenguajes de programación</vt:lpstr>
      <vt:lpstr>Lenguajes Interpretados</vt:lpstr>
      <vt:lpstr>Lenguajes compilados</vt:lpstr>
      <vt:lpstr>Generación y ejecución de binarios (C)</vt:lpstr>
      <vt:lpstr>Preprocesador</vt:lpstr>
      <vt:lpstr>Compilador</vt:lpstr>
      <vt:lpstr>Enlazador</vt:lpstr>
      <vt:lpstr>Enlazador dinámico / cargador</vt:lpstr>
      <vt:lpstr>Cadena de generación y ejecución de binarios (C)</vt:lpstr>
      <vt:lpstr>Tipos de binarios</vt:lpstr>
      <vt:lpstr>Código objeto</vt:lpstr>
      <vt:lpstr>Programa ejecutable</vt:lpstr>
      <vt:lpstr>Bibliotecas compartidas</vt:lpstr>
      <vt:lpstr>Bibliotecas estáticas</vt:lpstr>
      <vt:lpstr>Lectura recomendada</vt:lpstr>
      <vt:lpstr>Compilación avanzada</vt:lpstr>
      <vt:lpstr>Banderas de compilación de gcc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Kirchner_ext</dc:creator>
  <cp:lastModifiedBy>Bautista, Alan</cp:lastModifiedBy>
  <cp:revision>79</cp:revision>
  <dcterms:created xsi:type="dcterms:W3CDTF">2019-04-24T08:42:37Z</dcterms:created>
  <dcterms:modified xsi:type="dcterms:W3CDTF">2023-04-14T04:46:38Z</dcterms:modified>
</cp:coreProperties>
</file>