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1"/>
  </p:sldMasterIdLst>
  <p:notesMasterIdLst>
    <p:notesMasterId r:id="rId15"/>
  </p:notesMasterIdLst>
  <p:sldIdLst>
    <p:sldId id="259" r:id="rId2"/>
    <p:sldId id="283" r:id="rId3"/>
    <p:sldId id="271" r:id="rId4"/>
    <p:sldId id="273" r:id="rId5"/>
    <p:sldId id="290" r:id="rId6"/>
    <p:sldId id="284" r:id="rId7"/>
    <p:sldId id="285" r:id="rId8"/>
    <p:sldId id="288" r:id="rId9"/>
    <p:sldId id="289" r:id="rId10"/>
    <p:sldId id="291" r:id="rId11"/>
    <p:sldId id="292" r:id="rId12"/>
    <p:sldId id="293" r:id="rId13"/>
    <p:sldId id="294" r:id="rId14"/>
  </p:sldIdLst>
  <p:sldSz cx="12192000" cy="6858000"/>
  <p:notesSz cx="6797675" cy="9926638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0" autoAdjust="0"/>
  </p:normalViewPr>
  <p:slideViewPr>
    <p:cSldViewPr snapToObjects="1" showGuides="1">
      <p:cViewPr varScale="1">
        <p:scale>
          <a:sx n="86" d="100"/>
          <a:sy n="86" d="100"/>
        </p:scale>
        <p:origin x="715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2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small 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FRAME White">
            <a:extLst>
              <a:ext uri="{FF2B5EF4-FFF2-40B4-BE49-F238E27FC236}">
                <a16:creationId xmlns:a16="http://schemas.microsoft.com/office/drawing/2014/main" id="{15DAF63E-3799-4D6A-959B-7DE1A063DBBF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146DD86-BBB9-4F16-BDE4-93175C4C67B1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577A2A5-0C0B-4048-A501-27F709D10B73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2475753-285F-487A-AEEF-6F0E0B816F2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2B760C1-D34C-47B0-B44E-83FCED00374F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4" name="Bildplatzhalter">
            <a:extLst>
              <a:ext uri="{FF2B5EF4-FFF2-40B4-BE49-F238E27FC236}">
                <a16:creationId xmlns:a16="http://schemas.microsoft.com/office/drawing/2014/main" id="{830BE22D-5FF6-42FB-85B3-DB82480465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2088" y="188911"/>
            <a:ext cx="11807827" cy="3708402"/>
          </a:xfrm>
          <a:custGeom>
            <a:avLst/>
            <a:gdLst>
              <a:gd name="connsiteX0" fmla="*/ 0 w 11807827"/>
              <a:gd name="connsiteY0" fmla="*/ 0 h 3708402"/>
              <a:gd name="connsiteX1" fmla="*/ 288941 w 11807827"/>
              <a:gd name="connsiteY1" fmla="*/ 0 h 3708402"/>
              <a:gd name="connsiteX2" fmla="*/ 288941 w 11807827"/>
              <a:gd name="connsiteY2" fmla="*/ 1058993 h 3708402"/>
              <a:gd name="connsiteX3" fmla="*/ 2752882 w 11807827"/>
              <a:gd name="connsiteY3" fmla="*/ 1058993 h 3708402"/>
              <a:gd name="connsiteX4" fmla="*/ 2752882 w 11807827"/>
              <a:gd name="connsiteY4" fmla="*/ 0 h 3708402"/>
              <a:gd name="connsiteX5" fmla="*/ 11807827 w 11807827"/>
              <a:gd name="connsiteY5" fmla="*/ 0 h 3708402"/>
              <a:gd name="connsiteX6" fmla="*/ 11807827 w 11807827"/>
              <a:gd name="connsiteY6" fmla="*/ 3708402 h 3708402"/>
              <a:gd name="connsiteX7" fmla="*/ 0 w 11807827"/>
              <a:gd name="connsiteY7" fmla="*/ 3708402 h 370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3708402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3708402"/>
                </a:lnTo>
                <a:lnTo>
                  <a:pt x="0" y="3708402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425" y="4149080"/>
            <a:ext cx="11233151" cy="5400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424" y="4609880"/>
            <a:ext cx="11233151" cy="119812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034835"/>
            <a:ext cx="3600000" cy="382497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4"/>
            <a:ext cx="5400000" cy="382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5" name="Logo">
            <a:extLst>
              <a:ext uri="{FF2B5EF4-FFF2-40B4-BE49-F238E27FC236}">
                <a16:creationId xmlns:a16="http://schemas.microsoft.com/office/drawing/2014/main" id="{05907349-0A63-4400-8904-0092523F0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68D9D-A71B-4491-8644-B948906D928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CFEC8-1D53-47C5-ACF7-F4A3F6140C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11916-1B0E-4985-9F06-8277EDF39A5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82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6681138-8BDE-4A59-B317-F143904C07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20826"/>
            <a:ext cx="11376025" cy="205263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08B235C7-A324-4329-88AD-6A90AC60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99ED5E01-D7A3-4C00-8B85-854DC5E74FF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86F8EC9E-1AEB-4B13-B233-C5D28F109AD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444BCA8-BAAE-45F1-BF20-9C985694BA08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7373417-F7FA-4C7C-AA99-5CA17883335A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18F89E35-4A03-46B8-BF60-0D6BE509F842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758724-2774-4003-B210-E8EC4053BE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E386D9-CD0A-4844-8889-63CB4BAE67F0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8D2EA-30EC-47FC-A49F-9A4EC99FEC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B7DB90-8B7C-489D-8168-F01E066FC3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6753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2251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F6B8F5-B9AF-44C3-89D8-96E3D5B3B7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3753036"/>
            <a:ext cx="11376025" cy="23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35A8D545-A93C-45AE-904B-B3D2A6DB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50CB5D9B-214B-42ED-A44B-ED98105C3A9C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F91FA335-A736-4869-A5F5-27416157CD3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1C3BDA8D-21CF-4C1C-92C8-92B4F9AC146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2294B2A-223A-41EB-A4D3-73498DD17D48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2D3E43CD-D260-43D5-985B-A6070AF35D87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E9889-D9B8-4464-90AE-1C5694A443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61C6F0-DF11-47D3-98E6-C8D578D495EF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D05C85-19A1-4720-A46F-ADB94A001E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34AA7-56F5-4DFB-BB0A-73487C84C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9379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9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B7171F9-7DA5-4A30-B943-1B7EB8CD5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9" y="1520826"/>
            <a:ext cx="561657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174CBBD-5F0D-4FFF-8F95-BF88F43E44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3950" y="1520826"/>
            <a:ext cx="558006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1">
            <a:extLst>
              <a:ext uri="{FF2B5EF4-FFF2-40B4-BE49-F238E27FC236}">
                <a16:creationId xmlns:a16="http://schemas.microsoft.com/office/drawing/2014/main" id="{D0DE6B78-D7ED-430E-8E20-CAE06AA0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F9B4AFCB-DB45-49B7-B777-4CDF88C0ABB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23D7AA8A-E342-4FD0-BCBD-1470358DADF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A8BA5EE-6B72-40E7-8ED5-DC20CE55704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E348A05D-E816-4522-A298-6D62550566C0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DE" hidden="1">
            <a:extLst>
              <a:ext uri="{FF2B5EF4-FFF2-40B4-BE49-F238E27FC236}">
                <a16:creationId xmlns:a16="http://schemas.microsoft.com/office/drawing/2014/main" id="{38C380F1-7DBC-4B80-AD8A-F20330358945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CCA592D-71D0-4327-ABCD-E620EE710F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039551F-501F-48C3-872B-1B70E06C58D9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AB68FE-1F4D-466F-8B73-E98C083921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A6B1C62-6525-45D9-8F43-B4254E6802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683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pos="3795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9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CAEDC9-3FCE-450A-8086-C3C7F18E795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4924" y="1520824"/>
            <a:ext cx="367907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1FFD298C-9A50-4D7B-938B-36B0E744507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9263" y="1523205"/>
            <a:ext cx="3672000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F1EF5954-3317-44D7-A8B1-CAE9C63D802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12268" y="1520824"/>
            <a:ext cx="3671999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8">
            <a:extLst>
              <a:ext uri="{FF2B5EF4-FFF2-40B4-BE49-F238E27FC236}">
                <a16:creationId xmlns:a16="http://schemas.microsoft.com/office/drawing/2014/main" id="{C525BCE3-0679-47A8-9F40-CCABBDB7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6" name="MIO_LOGOPLACEHOLDER#Logo_16x9" hidden="1">
            <a:extLst>
              <a:ext uri="{FF2B5EF4-FFF2-40B4-BE49-F238E27FC236}">
                <a16:creationId xmlns:a16="http://schemas.microsoft.com/office/drawing/2014/main" id="{8C448D31-1F9D-46B9-8C3D-CE6A70EA0C8E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7" name="Masterfeld-Info-EN">
            <a:extLst>
              <a:ext uri="{FF2B5EF4-FFF2-40B4-BE49-F238E27FC236}">
                <a16:creationId xmlns:a16="http://schemas.microsoft.com/office/drawing/2014/main" id="{63F71440-52CB-414F-B926-8F4ADFC90EE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Info-DE" hidden="1">
            <a:extLst>
              <a:ext uri="{FF2B5EF4-FFF2-40B4-BE49-F238E27FC236}">
                <a16:creationId xmlns:a16="http://schemas.microsoft.com/office/drawing/2014/main" id="{6568D25D-9208-4FF5-9DDC-D50BD8DCEA24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EN">
            <a:extLst>
              <a:ext uri="{FF2B5EF4-FFF2-40B4-BE49-F238E27FC236}">
                <a16:creationId xmlns:a16="http://schemas.microsoft.com/office/drawing/2014/main" id="{FD8EC8A8-538F-418B-8779-77DEB0A52A59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DE" hidden="1">
            <a:extLst>
              <a:ext uri="{FF2B5EF4-FFF2-40B4-BE49-F238E27FC236}">
                <a16:creationId xmlns:a16="http://schemas.microsoft.com/office/drawing/2014/main" id="{A6862E4D-B72F-4CB2-A981-E6F069AAC9C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DA6242-2A62-498D-A40B-38E9D6DA479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FFC3D1-78C0-45C0-B52E-0F26E1541273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BB03AA-901B-4D1B-962C-C642C71BC2E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1DC0F9-8FFF-4E46-A52F-5510428137B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1677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684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4997" userDrawn="1">
          <p15:clr>
            <a:srgbClr val="FBAE40"/>
          </p15:clr>
        </p15:guide>
        <p15:guide id="5" pos="2570" userDrawn="1">
          <p15:clr>
            <a:srgbClr val="FBAE40"/>
          </p15:clr>
        </p15:guide>
        <p15:guide id="6" pos="257" userDrawn="1">
          <p15:clr>
            <a:srgbClr val="FBAE40"/>
          </p15:clr>
        </p15:guide>
        <p15:guide id="7" orient="horz" pos="3838" userDrawn="1">
          <p15:clr>
            <a:srgbClr val="FBAE40"/>
          </p15:clr>
        </p15:guide>
        <p15:guide id="8" orient="horz" pos="9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BC0F0D8-9FF5-4203-B448-39BAF7EAAC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20825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9C105228-F1CC-4FBD-A39D-54C96A5AE7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3950" y="1520825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42B77-A3FA-4B92-A31A-0DF1B28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D80BD4F-7884-47C7-A491-DDF6970D8D0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3898800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43501644-F383-4B53-B31C-362D1CCDBB0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03950" y="3898800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MIO_LOGOPLACEHOLDER#Logo_16x9" hidden="1">
            <a:extLst>
              <a:ext uri="{FF2B5EF4-FFF2-40B4-BE49-F238E27FC236}">
                <a16:creationId xmlns:a16="http://schemas.microsoft.com/office/drawing/2014/main" id="{AE83C1C4-2440-4C35-8A90-849EB54D0C9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5" name="Masterfeld-Info-EN">
            <a:extLst>
              <a:ext uri="{FF2B5EF4-FFF2-40B4-BE49-F238E27FC236}">
                <a16:creationId xmlns:a16="http://schemas.microsoft.com/office/drawing/2014/main" id="{A4F32111-9F5F-47D1-8FA5-15FB4F65DC6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Info-DE" hidden="1">
            <a:extLst>
              <a:ext uri="{FF2B5EF4-FFF2-40B4-BE49-F238E27FC236}">
                <a16:creationId xmlns:a16="http://schemas.microsoft.com/office/drawing/2014/main" id="{A565A0D1-29C1-4751-A3DE-B8D9766B712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EN">
            <a:extLst>
              <a:ext uri="{FF2B5EF4-FFF2-40B4-BE49-F238E27FC236}">
                <a16:creationId xmlns:a16="http://schemas.microsoft.com/office/drawing/2014/main" id="{2020EDE3-6EDC-46BA-9114-0499D5A5E09E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DE" hidden="1">
            <a:extLst>
              <a:ext uri="{FF2B5EF4-FFF2-40B4-BE49-F238E27FC236}">
                <a16:creationId xmlns:a16="http://schemas.microsoft.com/office/drawing/2014/main" id="{6E826D26-BB6D-4FDC-BF77-093C80E0D747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3BA914-5104-45EC-B47B-AF6860250B7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CB669CD-EA8B-43A0-A8CB-F99592D7E4F5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B45B8B6-642B-4F83-911A-02F584B972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E9945D-4C35-4C6B-907F-8412ED727B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39980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379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2341" userDrawn="1">
          <p15:clr>
            <a:srgbClr val="FBAE40"/>
          </p15:clr>
        </p15:guide>
        <p15:guide id="6" orient="horz" pos="957" userDrawn="1">
          <p15:clr>
            <a:srgbClr val="FBAE40"/>
          </p15:clr>
        </p15:guide>
        <p15:guide id="7" orient="horz" pos="2455" userDrawn="1">
          <p15:clr>
            <a:srgbClr val="FBAE40"/>
          </p15:clr>
        </p15:guide>
        <p15:guide id="8" orient="horz" pos="383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AD41F3-0F53-498D-8891-916DD85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BEC-37FF-4CF5-96D7-08EADFB160DC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4DE63F-CE96-406B-8AA0-D15BA990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D0E597A-3526-48A9-A062-D5CA87A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70719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F572801F-5369-450D-8FC5-7EC9A0B02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9" name="FRAME White">
            <a:extLst>
              <a:ext uri="{FF2B5EF4-FFF2-40B4-BE49-F238E27FC236}">
                <a16:creationId xmlns:a16="http://schemas.microsoft.com/office/drawing/2014/main" id="{B6B72D05-1B3B-43F9-9F79-FE5C1F292472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906AF43-7ED3-47F7-A2C5-CA61EE2A30D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AB89114-49EB-47FB-AECB-74CF755AA9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3FE2BA-FABF-40EC-A2D8-14B92090D0E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9CFE73-E58D-465A-9C4E-6D6B5CBC526C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cxnSp>
        <p:nvCxnSpPr>
          <p:cNvPr id="11" name="Gerade Verbindung 12">
            <a:extLst>
              <a:ext uri="{FF2B5EF4-FFF2-40B4-BE49-F238E27FC236}">
                <a16:creationId xmlns:a16="http://schemas.microsoft.com/office/drawing/2014/main" id="{2F9BF584-A5D3-4786-989F-D5B795E2A39D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D784115-DDC7-402B-BE08-5AF99DBFF6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65FFC57-6077-4AEA-8BDB-9C82DDC3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DF9-929E-4D34-9B36-D9DA4125B5F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B69130-6EA9-4EBA-9D05-9A378F78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C34FCF-8B3A-4505-9567-B2E67210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9544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IO_LOGOPLACEHOLDER#Logo_16x9" hidden="1">
            <a:extLst>
              <a:ext uri="{FF2B5EF4-FFF2-40B4-BE49-F238E27FC236}">
                <a16:creationId xmlns:a16="http://schemas.microsoft.com/office/drawing/2014/main" id="{B00BF2E9-B74D-4FDD-95DE-38211AF3D5FF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3" name="Masterfeld-Info-EN">
            <a:extLst>
              <a:ext uri="{FF2B5EF4-FFF2-40B4-BE49-F238E27FC236}">
                <a16:creationId xmlns:a16="http://schemas.microsoft.com/office/drawing/2014/main" id="{6BAB1632-9C6F-4747-8F5E-BBC921261A6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Masterfeld-Info-DE" hidden="1">
            <a:extLst>
              <a:ext uri="{FF2B5EF4-FFF2-40B4-BE49-F238E27FC236}">
                <a16:creationId xmlns:a16="http://schemas.microsoft.com/office/drawing/2014/main" id="{A39E4CF0-29B6-43FF-86DF-891652331A3F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Class-EN">
            <a:extLst>
              <a:ext uri="{FF2B5EF4-FFF2-40B4-BE49-F238E27FC236}">
                <a16:creationId xmlns:a16="http://schemas.microsoft.com/office/drawing/2014/main" id="{ADC13DB3-94D1-4BAF-8174-DC397C080821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DE" hidden="1">
            <a:extLst>
              <a:ext uri="{FF2B5EF4-FFF2-40B4-BE49-F238E27FC236}">
                <a16:creationId xmlns:a16="http://schemas.microsoft.com/office/drawing/2014/main" id="{64A8EFFA-7D94-4C22-A264-9815DFCCF529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0499-F19D-406D-B321-383D04CA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AC4-54B9-4861-902F-1BD022B3385A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9B86F-88DC-4014-B48D-C9E776E6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85D8B5-A468-406C-971C-66C2C9FE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36676"/>
      </p:ext>
    </p:extLst>
  </p:cSld>
  <p:clrMapOvr>
    <a:masterClrMapping/>
  </p:clrMapOvr>
  <p:transition>
    <p:fade/>
  </p:transition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BF5D74A2-C7F1-48E8-B7B4-2B0BF866C16F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F163EA-301A-40A7-96ED-7AB65D4A6D8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B6E66B-88B6-4E3A-8C09-D612356531B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475A27-0B0F-40BF-B298-C6374E380F36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D8BB1E8-7EE5-4628-A130-B65351475F74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1A8960-115E-4470-A3BA-85C70CA5D068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A9946D1-1433-410B-A659-FFBB2ADD37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36E60E0-EECE-4435-B4C9-C30E084313F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40D984B-70ED-4F74-920D-79E213FF49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0D9A1354-DE88-430B-95CE-0A0E34F090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8" y="188911"/>
            <a:ext cx="11807827" cy="6480178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A1FFDD6D-807F-4511-8617-52E5A1F00217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44809C7-AB8B-490B-9DE2-68BBAE4927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B339137-B699-4329-AB38-A91F610F3E5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F9AFA75-3BC9-4B23-9E63-7668A397268B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7FAB827-C75B-4237-A041-591858E8065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948588-E55D-4D65-ABDF-CE08CF90CF2A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4F99E46-1DC1-4624-84C8-5F6964FF18A1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4ACE75A-37F6-4776-A458-F2A0887B9919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308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big picture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151D592C-0E5C-4A6E-8B77-3E3202566708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EE7219B-B491-4349-90B2-CEE0CF754C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F70E331-4FD9-49A2-A1F3-F4F1958BF1FD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264D60F-9B75-411C-805A-0094C85ABBE3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924C966-DD41-44EC-96C3-14EA5E8B1DCA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9" name="Bildplatzhalter">
            <a:extLst>
              <a:ext uri="{FF2B5EF4-FFF2-40B4-BE49-F238E27FC236}">
                <a16:creationId xmlns:a16="http://schemas.microsoft.com/office/drawing/2014/main" id="{A4B97A2A-43FB-4C25-9F31-E5E3A50C29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2088" y="188911"/>
            <a:ext cx="11807827" cy="6480178"/>
          </a:xfrm>
          <a:custGeom>
            <a:avLst/>
            <a:gdLst>
              <a:gd name="connsiteX0" fmla="*/ 0 w 11807827"/>
              <a:gd name="connsiteY0" fmla="*/ 0 h 6480178"/>
              <a:gd name="connsiteX1" fmla="*/ 288941 w 11807827"/>
              <a:gd name="connsiteY1" fmla="*/ 0 h 6480178"/>
              <a:gd name="connsiteX2" fmla="*/ 288941 w 11807827"/>
              <a:gd name="connsiteY2" fmla="*/ 1058993 h 6480178"/>
              <a:gd name="connsiteX3" fmla="*/ 2752882 w 11807827"/>
              <a:gd name="connsiteY3" fmla="*/ 1058993 h 6480178"/>
              <a:gd name="connsiteX4" fmla="*/ 2752882 w 11807827"/>
              <a:gd name="connsiteY4" fmla="*/ 0 h 6480178"/>
              <a:gd name="connsiteX5" fmla="*/ 11807827 w 11807827"/>
              <a:gd name="connsiteY5" fmla="*/ 0 h 6480178"/>
              <a:gd name="connsiteX6" fmla="*/ 11807827 w 11807827"/>
              <a:gd name="connsiteY6" fmla="*/ 6480178 h 6480178"/>
              <a:gd name="connsiteX7" fmla="*/ 0 w 11807827"/>
              <a:gd name="connsiteY7" fmla="*/ 6480178 h 648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6480178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6480178"/>
                </a:lnTo>
                <a:lnTo>
                  <a:pt x="0" y="6480178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0" y="4147200"/>
            <a:ext cx="11233545" cy="54188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81030" y="4609880"/>
            <a:ext cx="11230828" cy="112337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81030" y="6031834"/>
            <a:ext cx="3597789" cy="385498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i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6" y="6031834"/>
            <a:ext cx="5400000" cy="385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0" name="Logo">
            <a:extLst>
              <a:ext uri="{FF2B5EF4-FFF2-40B4-BE49-F238E27FC236}">
                <a16:creationId xmlns:a16="http://schemas.microsoft.com/office/drawing/2014/main" id="{D9D5C7E9-EB80-4167-82F4-B577553CD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A713B-EAFD-4F77-90C2-3995E569BD6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E6876-3879-4117-8C56-8BE3DC75BA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093F9-0D54-4B44-914A-4187B3C5AD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777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378" userDrawn="1">
          <p15:clr>
            <a:srgbClr val="FBAE40"/>
          </p15:clr>
        </p15:guide>
        <p15:guide id="2" pos="30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77F38C49-D815-4386-B542-AB1FE19DE431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6DFA53-C115-4C27-AAB1-B1BD38BC3B2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B37DD6-747B-42BB-89A7-DEEA243E70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FDFC4-6AB9-476C-85C8-5E032E9D369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1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9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6EF78-F960-4DDD-A05D-51C3ED2FA98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D2BCFF-0EDC-4A2A-B941-89F9DCF5DD5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81BA31-D102-465D-A1EA-1F0EAFD0EE0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3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FRAME White">
            <a:extLst>
              <a:ext uri="{FF2B5EF4-FFF2-40B4-BE49-F238E27FC236}">
                <a16:creationId xmlns:a16="http://schemas.microsoft.com/office/drawing/2014/main" id="{C05DB44F-8E9A-4CAF-A8A8-5B916B999FA8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1F6422-5F2C-4991-B00D-D4C38706071D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ED0CD5F-6A41-4C2F-ABD4-8E40D31B6E3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8655B72-193C-4735-B876-D5A85FA0A43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7143FF9-D8BB-4C70-8C46-48376B1BA86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4" y="3009600"/>
            <a:ext cx="11375973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4" y="2107200"/>
            <a:ext cx="11375973" cy="96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5851F18-0C9E-4DD0-B776-B4E60644EFE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D9408A6E-02FF-4400-956C-1FF1870921A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9D157CC6-A0A6-4AB4-AFAD-32EC3D20B9F7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B1CA1B1F-6C24-4D70-B043-F9A04941A4A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" name="LOGO">
            <a:extLst>
              <a:ext uri="{FF2B5EF4-FFF2-40B4-BE49-F238E27FC236}">
                <a16:creationId xmlns:a16="http://schemas.microsoft.com/office/drawing/2014/main" id="{3E6F4728-B37E-480B-9900-02FBCCCB791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E0B444-4054-4052-A13B-B11BD7B3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E992-D9F8-47E3-8A6C-63E83D3CEFCD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FCE1938-7EEC-44F3-969E-567467A0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A81E4B-02C4-44F7-B1C3-423E7A81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464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93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88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tx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7988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Masterfeld-Info-EN">
            <a:extLst>
              <a:ext uri="{FF2B5EF4-FFF2-40B4-BE49-F238E27FC236}">
                <a16:creationId xmlns:a16="http://schemas.microsoft.com/office/drawing/2014/main" id="{7D1AE2D1-92EA-4E37-8A5F-F31ED6BED783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2B836A30-9063-4E81-90C3-717FA2E9D66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C138A886-25C1-48B9-9C2A-A161924C947B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FA1AEB5C-4AD7-45EB-9C78-BEA5B35C960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E35D26-FC61-4045-940E-5F22C367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8F2-1A0F-4944-89ED-5C98CF24A70A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A51F85F-C28C-489B-B9EA-96BDEC00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9E5F00-FA59-4081-9CF3-9073368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2550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3499" userDrawn="1">
          <p15:clr>
            <a:srgbClr val="FBAE40"/>
          </p15:clr>
        </p15:guide>
        <p15:guide id="4" orient="horz" pos="193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FRAME White">
            <a:extLst>
              <a:ext uri="{FF2B5EF4-FFF2-40B4-BE49-F238E27FC236}">
                <a16:creationId xmlns:a16="http://schemas.microsoft.com/office/drawing/2014/main" id="{D8907BB1-7EC8-46B6-B9E0-F48BA8DC6A76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68C66BB-3A46-4180-86AC-2BB0369F3D1B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5234FAD-2CB4-4FE8-BE96-5E642C5F7CFA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14A24F-19F2-49A3-B8B0-523BA8ABAAF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4233672-8FA4-4A80-95BA-40AE88B0836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4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4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cxnSp>
        <p:nvCxnSpPr>
          <p:cNvPr id="24" name="Gerade Verbindung 22">
            <a:extLst>
              <a:ext uri="{FF2B5EF4-FFF2-40B4-BE49-F238E27FC236}">
                <a16:creationId xmlns:a16="http://schemas.microsoft.com/office/drawing/2014/main" id="{8E816380-23F1-4C54-9752-B2207D5DE92E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BC6F472-70FC-455A-BA0A-031497632A29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08D8DE0F-7017-4D43-8BC5-1316FA5C0AA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EEC07142-17B8-4453-B2BB-77D6CD2405C7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14AE16D3-B89C-4E97-BF3F-5500CFF99363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AAEF45-A137-434D-A4B8-D75B643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247ADA-8910-434A-9EE5-6D7773D18990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FC364D-AEFA-4E82-9B96-40B90A5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30359B-EF64-4358-BE91-00C2D439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18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933" userDrawn="1">
          <p15:clr>
            <a:srgbClr val="FBAE40"/>
          </p15:clr>
        </p15:guide>
        <p15:guide id="4" orient="horz" pos="349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4613-1C8D-4A07-8381-9DFFDAD7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3C7-45C2-466C-AA34-374F0F1A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AF0F-2DCB-4A2B-B791-982F304F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51C2-1D75-45C1-9256-F191876D670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2C69-E37A-43BE-B15F-8A75A7B7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8057-D44E-4CD4-8C5E-BBE4759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42DBBF48-C57F-4D08-8F91-3CE39764F6A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3CC3DC7-20F3-47E8-B5E3-07A8CCEB2A6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4C470D-22C4-4962-9C8B-E9338ECC73F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EC79E2C-EE82-4583-BE3F-D991FC4ECCA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DDEE6D0-332E-4218-822A-DCEBEEC9D24B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1" y="3236780"/>
            <a:ext cx="11232000" cy="540001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031" y="3697581"/>
            <a:ext cx="11232000" cy="120112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030" y="6031834"/>
            <a:ext cx="3600000" cy="385498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4"/>
            <a:ext cx="5399283" cy="385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3C45320A-E2BA-4297-B66E-E5C7FA6E78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9D60D-44C9-404B-93EA-CEC194B41EC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7C770-1069-4A7C-98B9-BDBADCCAC3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7DA81-EAC7-4105-BC74-1FBC72D015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66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378" userDrawn="1">
          <p15:clr>
            <a:srgbClr val="FBAE40"/>
          </p15:clr>
        </p15:guide>
        <p15:guide id="2" pos="30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C1F5C252-095C-414D-9D37-061542CCFFC5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93D444-7D1D-4CCB-B280-7F5A501F6C3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7C4A005-12F6-4802-A703-1B1E6F3F605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EF202C7-F2B9-443B-ABBD-DB6B139E5115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E6D648D-0C7C-45BD-9D29-E24E7DFA9A5D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50BA2E4-AA81-4E1F-A271-8D38B04809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ABA3C9F2-E253-421F-945D-D6886192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36AB968B-E423-45A9-BCC2-8AD32505936A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1C09B27F-8BF5-4652-B0A7-68636C1D475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asterfeld-Info-EN">
            <a:extLst>
              <a:ext uri="{FF2B5EF4-FFF2-40B4-BE49-F238E27FC236}">
                <a16:creationId xmlns:a16="http://schemas.microsoft.com/office/drawing/2014/main" id="{71443D15-BEDB-40DE-94E4-DAC71EB66161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Info-DE" hidden="1">
            <a:extLst>
              <a:ext uri="{FF2B5EF4-FFF2-40B4-BE49-F238E27FC236}">
                <a16:creationId xmlns:a16="http://schemas.microsoft.com/office/drawing/2014/main" id="{8C6396D6-849A-4ABC-8DBD-C38E1845BAAB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Masterfeld-Class-EN">
            <a:extLst>
              <a:ext uri="{FF2B5EF4-FFF2-40B4-BE49-F238E27FC236}">
                <a16:creationId xmlns:a16="http://schemas.microsoft.com/office/drawing/2014/main" id="{21B62723-1E18-4553-90EC-FFCFA4728AE5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Masterfeld-Class-DE" hidden="1">
            <a:extLst>
              <a:ext uri="{FF2B5EF4-FFF2-40B4-BE49-F238E27FC236}">
                <a16:creationId xmlns:a16="http://schemas.microsoft.com/office/drawing/2014/main" id="{3CC02D7B-F6BC-4A33-921C-E8D701D211CA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242E24-BED6-488F-89AD-B05C9CBDF5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B1D918-CD7E-471B-AB88-63E0F844E62F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A66109-FA20-48C9-8114-DD7A725FE2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069DFF-5F42-4A6C-9AE0-FCC1F26621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9704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89BDB9-B70F-4B87-A3C1-AFE761FA6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504B9673-B248-485B-A90A-7C5253E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32F9D74A-FBE0-425D-9642-995123835A7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E788FAB4-76CB-4C6D-B621-6A743E02A41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F7E1ACF2-8A1B-4DB6-BE92-3D6012F45AA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947D2E2-B9BD-4867-96BB-0E2A9A807420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C339FBF6-C82F-48A2-A44B-1587C009EB0D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C22E2-F21B-4290-B56B-022F9C2C4E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30BD2F-1847-40FB-9D07-D2F2A07011D2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898C5E-943F-4EF0-A433-E752FF2A5D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5EB725-AAD5-4A3E-84A9-A9B8DA2644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238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7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DF0D21E1-EB11-4E6F-962A-B0C73D3C627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C80263E-68F3-4EDE-8FEB-3AE95A63F8E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3301B39-53C0-491B-A5BC-6A8BDE270A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3603E53-C4F3-40F7-98A1-E3F82F641E16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B921106-DB01-4D8D-A080-83711569C4F4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1">
            <a:extLst>
              <a:ext uri="{FF2B5EF4-FFF2-40B4-BE49-F238E27FC236}">
                <a16:creationId xmlns:a16="http://schemas.microsoft.com/office/drawing/2014/main" id="{120426E5-1979-46F0-BD1F-FD44148F322E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BCD1A06E-AAB2-4C3E-A402-65E534D6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251EB-B21B-4850-B76F-AAD6E6E60C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B5313518-8381-4EBE-B966-3FB299AE889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9B678141-DCD3-441A-A4B8-97BA49CB00D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F20B2B3D-1480-4E51-9E7D-83FE04DAC37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85A829C0-D5AF-4F8E-8D53-81488C60B856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Masterfeld-Class-DE" hidden="1">
            <a:extLst>
              <a:ext uri="{FF2B5EF4-FFF2-40B4-BE49-F238E27FC236}">
                <a16:creationId xmlns:a16="http://schemas.microsoft.com/office/drawing/2014/main" id="{A1E7FC13-9662-4FA1-B109-B7035A00C1F2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9A42A0-1A19-435A-8B47-386CD8F86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61BA46-9516-4ED5-A70D-561518E828F3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8F3E12-F1E2-43C8-A3EB-23A8F53F44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80B8F5-B54A-4617-A5A1-FD174C20F1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490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9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13EC784F-26C5-43EB-88BD-9BB8E2FA7B3F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18F376B-4B06-4196-94C7-4A2666BC7EC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4C2CE10-0B1C-48C8-A880-CC13F7D835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E8FA04C-C292-45BC-ADD3-95542A582B9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6EFF035-90EF-4A7B-BD8C-8A6C7547D522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540C32-2016-4E0F-8E09-D53276BC923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8E8A81-A027-4543-8523-E752F8D1E1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48C2BC-0258-48E0-B33A-97320DC4431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405DA933-B4D4-4C2F-BF5A-F679206B99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8" y="188911"/>
            <a:ext cx="11807827" cy="6480178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6BE78A-65F4-415D-80E8-D05EA234AB17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81FCD45-1C18-444D-A1E1-979102ABCBD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D0EE00A-0F4D-451D-AA50-789E3EDAED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FFE5B38-D327-46AA-8EB6-F08E811A53B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A06B683-E53C-45AB-AFE0-55FD69B94387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247F53-C36C-4439-BD54-7FAC3E3BB7D5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B8E5DE8-E814-41EF-A4BE-37B85B9C8C73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1926CA4-6EC6-4823-B3AE-5C73E3D31217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17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9404E723-EA2F-4C7E-916C-DCAA674E15B3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0C446C3-A381-44D7-B090-94E5954647BF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CA6365-A5B1-49A3-A341-DE4796BEF68C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A7EBC55-77B4-4F0D-BBEC-C59409D8A047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59F2B1-71EC-4B8E-A66F-D79E9DA8573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D13C6B-34CD-4AC1-993E-8BDBB7884FE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FC0BFC7-788E-4E24-9029-89B78C996E5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F40694-05EA-49FC-996D-80AC0FAD3B1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247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988" y="379498"/>
            <a:ext cx="11375997" cy="935994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7" y="1520791"/>
            <a:ext cx="11375997" cy="4572000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9698400" y="6422400"/>
            <a:ext cx="972000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280576" y="6422400"/>
            <a:ext cx="503411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empower - DO NOT DELETE!!!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54704-E119-42D2-B731-CE591F07E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36000" y="6422400"/>
            <a:ext cx="2520000" cy="150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cxnSp>
        <p:nvCxnSpPr>
          <p:cNvPr id="11" name="Black Line">
            <a:extLst>
              <a:ext uri="{FF2B5EF4-FFF2-40B4-BE49-F238E27FC236}">
                <a16:creationId xmlns:a16="http://schemas.microsoft.com/office/drawing/2014/main" id="{E9378969-696F-42B5-9445-64508D338C85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DBA5B3A-85CC-4C61-82AD-A382AD3B003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2459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  <p:sldLayoutId id="2147483756" r:id="rId5"/>
    <p:sldLayoutId id="2147483757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7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4" r:id="rId22"/>
    <p:sldLayoutId id="2147483775" r:id="rId23"/>
    <p:sldLayoutId id="2147483776" r:id="rId24"/>
    <p:sldLayoutId id="2147483779" r:id="rId25"/>
  </p:sldLayoutIdLst>
  <p:transition>
    <p:fade/>
  </p:transition>
  <p:hf hdr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80975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6000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4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2000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98525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121">
          <p15:clr>
            <a:srgbClr val="F26B43"/>
          </p15:clr>
        </p15:guide>
        <p15:guide id="3" pos="7559">
          <p15:clr>
            <a:srgbClr val="F26B43"/>
          </p15:clr>
        </p15:guide>
        <p15:guide id="4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slide" Target="slide8.xml"/><Relationship Id="rId4" Type="http://schemas.openxmlformats.org/officeDocument/2006/relationships/tags" Target="../tags/tag84.xml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48DDE-22AC-4993-98C8-1162B366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CTEP Linux Embebido – Módulo 2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2279B9-E1B8-4446-B819-F18DD3C3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Compilación y desarrollo cruzado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FB1EEF-34FE-4B44-AC52-94F1AC20B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Alan Bautista, 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608FC4-9DED-4A67-8256-57A3DA0A4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504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8D49-01A3-4A35-A974-C57330FE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901F3B-D09A-475E-9C22-164FC102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err="1"/>
              <a:t>bin</a:t>
            </a:r>
            <a:r>
              <a:rPr lang="es-MX" dirty="0"/>
              <a:t>: </a:t>
            </a:r>
            <a:r>
              <a:rPr lang="es-MX" dirty="0" err="1"/>
              <a:t>main.o</a:t>
            </a:r>
            <a:r>
              <a:rPr lang="es-MX" dirty="0"/>
              <a:t> </a:t>
            </a:r>
            <a:r>
              <a:rPr lang="es-MX" dirty="0" err="1"/>
              <a:t>bar.o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gcc</a:t>
            </a:r>
            <a:r>
              <a:rPr lang="es-MX" dirty="0"/>
              <a:t> </a:t>
            </a:r>
            <a:r>
              <a:rPr lang="es-MX" dirty="0" err="1"/>
              <a:t>main.o</a:t>
            </a:r>
            <a:r>
              <a:rPr lang="es-MX" dirty="0"/>
              <a:t> </a:t>
            </a:r>
            <a:r>
              <a:rPr lang="es-MX" dirty="0" err="1"/>
              <a:t>bar.o</a:t>
            </a:r>
            <a:r>
              <a:rPr lang="es-MX" dirty="0"/>
              <a:t> -o </a:t>
            </a:r>
            <a:r>
              <a:rPr lang="es-MX" dirty="0" err="1"/>
              <a:t>bin</a:t>
            </a: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main.o</a:t>
            </a:r>
            <a:r>
              <a:rPr lang="es-MX" dirty="0"/>
              <a:t>: </a:t>
            </a:r>
            <a:r>
              <a:rPr lang="es-MX" dirty="0" err="1"/>
              <a:t>main.c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gcc</a:t>
            </a:r>
            <a:r>
              <a:rPr lang="es-MX" dirty="0"/>
              <a:t> -c </a:t>
            </a:r>
            <a:r>
              <a:rPr lang="es-MX" dirty="0" err="1"/>
              <a:t>main.c</a:t>
            </a:r>
            <a:r>
              <a:rPr lang="es-MX" dirty="0"/>
              <a:t> -o </a:t>
            </a:r>
            <a:r>
              <a:rPr lang="es-MX" dirty="0" err="1"/>
              <a:t>main.o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bar.o</a:t>
            </a:r>
            <a:r>
              <a:rPr lang="es-MX" dirty="0"/>
              <a:t>: </a:t>
            </a:r>
            <a:r>
              <a:rPr lang="es-MX" dirty="0" err="1"/>
              <a:t>bar.c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gcc</a:t>
            </a:r>
            <a:r>
              <a:rPr lang="es-MX" dirty="0"/>
              <a:t> -c </a:t>
            </a:r>
            <a:r>
              <a:rPr lang="es-MX" dirty="0" err="1"/>
              <a:t>bar.c</a:t>
            </a:r>
            <a:r>
              <a:rPr lang="es-MX" dirty="0"/>
              <a:t> -o </a:t>
            </a:r>
            <a:r>
              <a:rPr lang="es-MX" dirty="0" err="1"/>
              <a:t>bar.o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clean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rm</a:t>
            </a:r>
            <a:r>
              <a:rPr lang="es-MX" dirty="0"/>
              <a:t> *.o </a:t>
            </a:r>
            <a:r>
              <a:rPr lang="es-MX" dirty="0" err="1"/>
              <a:t>bin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 err="1"/>
              <a:t>Make</a:t>
            </a:r>
            <a:r>
              <a:rPr lang="es-MX" i="1" dirty="0"/>
              <a:t> sólo compilará los archivos .c que hayan cambiado. El target </a:t>
            </a:r>
            <a:r>
              <a:rPr lang="es-MX" i="1" dirty="0" err="1"/>
              <a:t>clean</a:t>
            </a:r>
            <a:r>
              <a:rPr lang="es-MX" i="1" dirty="0"/>
              <a:t> no tiene prerrequisitos</a:t>
            </a:r>
          </a:p>
          <a:p>
            <a:pPr marL="0" indent="0">
              <a:buNone/>
            </a:pPr>
            <a:endParaRPr lang="es-MX" i="1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76C2-DEF9-45B0-8156-2955BF84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09BD-C0B4-435A-A988-BFF71B08ED47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C6F5-7621-4D33-A675-8A23BDA7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185C-B51D-4DA7-935F-29C8E320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07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5D4A-4195-4422-80A7-5C0DFA22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4577-EF06-4BAF-86F4-BE492AD5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OBJECTS = </a:t>
            </a:r>
            <a:r>
              <a:rPr lang="es-MX" dirty="0" err="1"/>
              <a:t>main.o</a:t>
            </a:r>
            <a:r>
              <a:rPr lang="es-MX" dirty="0"/>
              <a:t> </a:t>
            </a:r>
            <a:r>
              <a:rPr lang="es-MX" dirty="0" err="1"/>
              <a:t>bar.o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CC_FLAGS = -g -Wall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bin</a:t>
            </a:r>
            <a:r>
              <a:rPr lang="es-MX" dirty="0"/>
              <a:t>: $(OBJECTS)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gcc</a:t>
            </a:r>
            <a:r>
              <a:rPr lang="es-MX" dirty="0"/>
              <a:t> $(CC_FLAGS) $(OBJECTS) -o </a:t>
            </a:r>
            <a:r>
              <a:rPr lang="es-MX" dirty="0" err="1"/>
              <a:t>bin</a:t>
            </a: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main.o</a:t>
            </a:r>
            <a:r>
              <a:rPr lang="es-MX" dirty="0"/>
              <a:t>: </a:t>
            </a:r>
            <a:r>
              <a:rPr lang="es-MX" dirty="0" err="1"/>
              <a:t>main.c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gcc</a:t>
            </a:r>
            <a:r>
              <a:rPr lang="es-MX" dirty="0"/>
              <a:t> $(CC_FLAGS) -c </a:t>
            </a:r>
            <a:r>
              <a:rPr lang="es-MX" dirty="0" err="1"/>
              <a:t>main.c</a:t>
            </a:r>
            <a:r>
              <a:rPr lang="es-MX" dirty="0"/>
              <a:t> -o </a:t>
            </a:r>
            <a:r>
              <a:rPr lang="es-MX" dirty="0" err="1"/>
              <a:t>main.o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bar.o</a:t>
            </a:r>
            <a:r>
              <a:rPr lang="es-MX" dirty="0"/>
              <a:t>: </a:t>
            </a:r>
            <a:r>
              <a:rPr lang="es-MX" dirty="0" err="1"/>
              <a:t>bar.c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gcc</a:t>
            </a:r>
            <a:r>
              <a:rPr lang="es-MX" dirty="0"/>
              <a:t> $(CC_FLAGS) -c </a:t>
            </a:r>
            <a:r>
              <a:rPr lang="es-MX" dirty="0" err="1"/>
              <a:t>bar.c</a:t>
            </a:r>
            <a:r>
              <a:rPr lang="es-MX" dirty="0"/>
              <a:t> -o </a:t>
            </a:r>
            <a:r>
              <a:rPr lang="es-MX" dirty="0" err="1"/>
              <a:t>bar.o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clean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rm</a:t>
            </a:r>
            <a:r>
              <a:rPr lang="es-MX" dirty="0"/>
              <a:t> </a:t>
            </a:r>
            <a:r>
              <a:rPr lang="es-MX" dirty="0" err="1"/>
              <a:t>bin</a:t>
            </a:r>
            <a:r>
              <a:rPr lang="es-MX" dirty="0"/>
              <a:t> $(OBJECTS)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D73A-340D-478D-A85C-E575B2C1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1199-358B-45CA-896F-FDA23D335EE0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A815-D466-4041-B24A-0616D6A8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0941-F78F-41E4-A678-CA5CFA62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5D4A-4195-4422-80A7-5C0DFA22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Reglas implícitas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4577-EF06-4BAF-86F4-BE492AD5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OBJECTS = </a:t>
            </a:r>
            <a:r>
              <a:rPr lang="es-MX" dirty="0" err="1"/>
              <a:t>main.o</a:t>
            </a:r>
            <a:r>
              <a:rPr lang="es-MX" dirty="0"/>
              <a:t> </a:t>
            </a:r>
            <a:r>
              <a:rPr lang="es-MX" dirty="0" err="1"/>
              <a:t>bar.o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CC_FLAGS = -g -Wall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# default target</a:t>
            </a:r>
          </a:p>
          <a:p>
            <a:pPr marL="0" indent="0">
              <a:buNone/>
            </a:pPr>
            <a:r>
              <a:rPr lang="es-MX" dirty="0" err="1"/>
              <a:t>bin</a:t>
            </a:r>
            <a:r>
              <a:rPr lang="es-MX" dirty="0"/>
              <a:t>: $(OBJECTS)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gcc</a:t>
            </a:r>
            <a:r>
              <a:rPr lang="es-MX" dirty="0"/>
              <a:t> $(CC_FLAGS) $(OBJECTS) -o </a:t>
            </a:r>
            <a:r>
              <a:rPr lang="es-MX" dirty="0" err="1"/>
              <a:t>bin</a:t>
            </a: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.PHONY: </a:t>
            </a:r>
            <a:r>
              <a:rPr lang="es-MX" dirty="0" err="1"/>
              <a:t>clean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.</a:t>
            </a:r>
            <a:r>
              <a:rPr lang="es-MX" dirty="0" err="1"/>
              <a:t>clean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    @rm </a:t>
            </a:r>
            <a:r>
              <a:rPr lang="es-MX" dirty="0" err="1"/>
              <a:t>bin</a:t>
            </a:r>
            <a:r>
              <a:rPr lang="es-MX" dirty="0"/>
              <a:t> $(OBJECTS)</a:t>
            </a:r>
          </a:p>
          <a:p>
            <a:pPr marL="0" indent="0">
              <a:buNone/>
            </a:pPr>
            <a:r>
              <a:rPr lang="es-MX" dirty="0"/>
              <a:t>    @echo “</a:t>
            </a:r>
            <a:r>
              <a:rPr lang="es-MX" dirty="0" err="1"/>
              <a:t>Cleaned</a:t>
            </a:r>
            <a:r>
              <a:rPr lang="es-MX" dirty="0"/>
              <a:t>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Make</a:t>
            </a:r>
            <a:r>
              <a:rPr lang="es-MX" dirty="0"/>
              <a:t> ejecutará implícitamente:</a:t>
            </a:r>
          </a:p>
          <a:p>
            <a:r>
              <a:rPr lang="es-MX" i="1" dirty="0" err="1"/>
              <a:t>gcc</a:t>
            </a:r>
            <a:r>
              <a:rPr lang="es-MX" i="1" dirty="0"/>
              <a:t> -c -o </a:t>
            </a:r>
            <a:r>
              <a:rPr lang="es-MX" i="1" dirty="0" err="1"/>
              <a:t>main.o</a:t>
            </a:r>
            <a:r>
              <a:rPr lang="es-MX" i="1" dirty="0"/>
              <a:t> </a:t>
            </a:r>
            <a:r>
              <a:rPr lang="es-MX" i="1" dirty="0" err="1"/>
              <a:t>main.c</a:t>
            </a:r>
            <a:endParaRPr lang="es-MX" i="1" dirty="0"/>
          </a:p>
          <a:p>
            <a:r>
              <a:rPr lang="es-MX" i="1" dirty="0" err="1"/>
              <a:t>gcc</a:t>
            </a:r>
            <a:r>
              <a:rPr lang="es-MX" i="1" dirty="0"/>
              <a:t> -c -o </a:t>
            </a:r>
            <a:r>
              <a:rPr lang="es-MX" i="1" dirty="0" err="1"/>
              <a:t>bar.o</a:t>
            </a:r>
            <a:r>
              <a:rPr lang="es-MX" i="1" dirty="0"/>
              <a:t> </a:t>
            </a:r>
            <a:r>
              <a:rPr lang="es-MX" i="1" dirty="0" err="1"/>
              <a:t>bar.c</a:t>
            </a:r>
            <a:endParaRPr lang="es-MX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D73A-340D-478D-A85C-E575B2C1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1199-358B-45CA-896F-FDA23D335EE0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A815-D466-4041-B24A-0616D6A8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0941-F78F-41E4-A678-CA5CFA62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1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5D4A-4195-4422-80A7-5C0DFA22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Targets comunes (de facto)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4577-EF06-4BAF-86F4-BE492AD5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all</a:t>
            </a:r>
            <a:r>
              <a:rPr lang="es-MX" dirty="0"/>
              <a:t>: generación de binarios (compilación, enlazado, etc.)</a:t>
            </a:r>
          </a:p>
          <a:p>
            <a:r>
              <a:rPr lang="es-MX" dirty="0" err="1"/>
              <a:t>install</a:t>
            </a:r>
            <a:r>
              <a:rPr lang="es-MX" dirty="0"/>
              <a:t>: copia de ejecutables o bibliotecas a las carpetas del sistema</a:t>
            </a:r>
          </a:p>
          <a:p>
            <a:r>
              <a:rPr lang="es-MX" dirty="0" err="1"/>
              <a:t>clean</a:t>
            </a:r>
            <a:r>
              <a:rPr lang="es-MX" dirty="0"/>
              <a:t>: borra todos los binarios generados (código objeto, ejecutables, bibliotecas)</a:t>
            </a:r>
          </a:p>
          <a:p>
            <a:endParaRPr lang="es-MX" dirty="0"/>
          </a:p>
          <a:p>
            <a:r>
              <a:rPr lang="es-MX" dirty="0"/>
              <a:t>PHONY targets: representan procesos en lugar de archivos a generar.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D73A-340D-478D-A85C-E575B2C1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1199-358B-45CA-896F-FDA23D335EE0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A815-D466-4041-B24A-0616D6A8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0941-F78F-41E4-A678-CA5CFA62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2BC03A8-E9FB-45E2-BF5B-5D7AFDA3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FC62731-DFFD-42C8-AAB5-881952B2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3C8C8E-B16B-4A41-8939-02F5670A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3AB6BF1-0DD4-4D3A-8E08-28CC1AE6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3" name="Gruppieren 11">
            <a:extLst>
              <a:ext uri="{FF2B5EF4-FFF2-40B4-BE49-F238E27FC236}">
                <a16:creationId xmlns:a16="http://schemas.microsoft.com/office/drawing/2014/main" id="{33F60F2E-4FA7-46C3-A833-3ADC935FC23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5538" y="1340721"/>
            <a:ext cx="8353175" cy="1080167"/>
            <a:chOff x="323528" y="1052736"/>
            <a:chExt cx="8353175" cy="1080167"/>
          </a:xfrm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5E1152F4-16D6-47F9-8847-943A332DBBA2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23528" y="1052736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b="1">
                  <a:solidFill>
                    <a:schemeClr val="bg1"/>
                  </a:solidFill>
                  <a:latin typeface="Arial"/>
                </a:rPr>
                <a:t>1</a:t>
              </a:r>
              <a:endParaRPr lang="en-US" sz="1800" b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9" action="ppaction://hlinksldjump"/>
              <a:extLst>
                <a:ext uri="{FF2B5EF4-FFF2-40B4-BE49-F238E27FC236}">
                  <a16:creationId xmlns:a16="http://schemas.microsoft.com/office/drawing/2014/main" id="{19179787-A2D8-4E9C-8B2F-366AB9C7DFF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3528" y="1448827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>
                  <a:solidFill>
                    <a:schemeClr val="bg1"/>
                  </a:solidFill>
                  <a:latin typeface="Arial"/>
                </a:rPr>
                <a:t>2</a:t>
              </a:r>
            </a:p>
          </p:txBody>
        </p:sp>
        <p:sp>
          <p:nvSpPr>
            <p:cNvPr id="18" name="Rectangle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7AC61E79-C2A8-44CB-BF72-D9E3C925D6C1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1528" y="1844903"/>
              <a:ext cx="8065175" cy="288000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108000" tIns="35120" rIns="70239" bIns="35120" anchor="ctr"/>
            <a:lstStyle/>
            <a:p>
              <a:pPr marL="238125" indent="-238125">
                <a:tabLst>
                  <a:tab pos="3943350" algn="l"/>
                  <a:tab pos="5924550" algn="l"/>
                  <a:tab pos="7715250" algn="r"/>
                </a:tabLst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Desarrollo cruzado</a:t>
              </a:r>
            </a:p>
          </p:txBody>
        </p:sp>
        <p:sp>
          <p:nvSpPr>
            <p:cNvPr id="19" name="Rectangle 15">
              <a:hlinkClick r:id="rId10" action="ppaction://hlinksldjump"/>
              <a:extLst>
                <a:ext uri="{FF2B5EF4-FFF2-40B4-BE49-F238E27FC236}">
                  <a16:creationId xmlns:a16="http://schemas.microsoft.com/office/drawing/2014/main" id="{4D4B330C-9FFE-443D-BE5D-47777BE0DA4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3528" y="184490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en-US" sz="1800" b="1">
                  <a:solidFill>
                    <a:schemeClr val="bg1"/>
                  </a:solidFill>
                  <a:latin typeface="Arial"/>
                </a:rPr>
                <a:t>3</a:t>
              </a:r>
            </a:p>
          </p:txBody>
        </p:sp>
      </p:grpSp>
      <p:sp>
        <p:nvSpPr>
          <p:cNvPr id="21" name="Rectangle 15">
            <a:extLst>
              <a:ext uri="{FF2B5EF4-FFF2-40B4-BE49-F238E27FC236}">
                <a16:creationId xmlns:a16="http://schemas.microsoft.com/office/drawing/2014/main" id="{11C780B1-2368-4AE7-A851-067F784155B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4881" y="1736812"/>
            <a:ext cx="8065175" cy="288000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s-MX" b="1" dirty="0" err="1">
                <a:solidFill>
                  <a:schemeClr val="tx2"/>
                </a:solidFill>
                <a:latin typeface="Arial"/>
              </a:rPr>
              <a:t>Makefiles</a:t>
            </a:r>
            <a:endParaRPr lang="en-US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2" name="Rectangle 15">
            <a:hlinkClick r:id="rId10" action="ppaction://hlinksldjump"/>
            <a:extLst>
              <a:ext uri="{FF2B5EF4-FFF2-40B4-BE49-F238E27FC236}">
                <a16:creationId xmlns:a16="http://schemas.microsoft.com/office/drawing/2014/main" id="{2F663633-9EC8-48B3-A839-0F6F8158861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3537" y="1340721"/>
            <a:ext cx="8065175" cy="2880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 wrap="none" lIns="108000" tIns="35120" rIns="70239" bIns="35120" anchor="ctr"/>
          <a:lstStyle/>
          <a:p>
            <a:pPr marL="238125" indent="-238125">
              <a:tabLst>
                <a:tab pos="3943350" algn="l"/>
                <a:tab pos="5924550" algn="l"/>
                <a:tab pos="7715250" algn="r"/>
              </a:tabLst>
            </a:pP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Arial"/>
              </a:rPr>
              <a:t>Proceso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Arial"/>
              </a:rPr>
              <a:t>generación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"/>
              </a:rPr>
              <a:t> de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  <a:latin typeface="Arial"/>
              </a:rPr>
              <a:t>binarios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1293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27618-72C6-4917-AD0A-7AA811A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Compilación avanzada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29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6AF1-1C92-4F83-A300-F7A38B93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Banderas de compilación de </a:t>
            </a:r>
            <a:r>
              <a:rPr lang="es-MX" dirty="0" err="1"/>
              <a:t>gcc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B610-94FE-44CF-8466-8DDEA8D1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-l -&gt; Enlazado con biblioteca dinámica. Se omite el “</a:t>
            </a:r>
            <a:r>
              <a:rPr lang="es-MX" sz="2000" dirty="0" err="1"/>
              <a:t>lib</a:t>
            </a:r>
            <a:r>
              <a:rPr lang="es-MX" sz="2000" dirty="0"/>
              <a:t>” y la extensión .so</a:t>
            </a:r>
          </a:p>
          <a:p>
            <a:r>
              <a:rPr lang="es-MX" sz="2000" dirty="0"/>
              <a:t>-L -&gt; Carpetas donde buscar por bibliotecas</a:t>
            </a:r>
          </a:p>
          <a:p>
            <a:r>
              <a:rPr lang="es-MX" sz="2000" dirty="0"/>
              <a:t>-I -&gt; Carpetas donde buscar por archivos de cabecera (#include)</a:t>
            </a:r>
          </a:p>
          <a:p>
            <a:r>
              <a:rPr lang="es-MX" sz="2000" dirty="0"/>
              <a:t>-D -&gt; Equivalente a “#define “</a:t>
            </a:r>
          </a:p>
          <a:p>
            <a:r>
              <a:rPr lang="es-MX" sz="2000" dirty="0"/>
              <a:t>-g -&gt; Generar símbolos de depuración</a:t>
            </a:r>
          </a:p>
          <a:p>
            <a:r>
              <a:rPr lang="es-MX" sz="2000" dirty="0"/>
              <a:t>-</a:t>
            </a:r>
            <a:r>
              <a:rPr lang="es-MX" sz="2000" dirty="0" err="1"/>
              <a:t>fPIC</a:t>
            </a:r>
            <a:r>
              <a:rPr lang="es-MX" sz="2000" dirty="0"/>
              <a:t> -&gt; Position </a:t>
            </a:r>
            <a:r>
              <a:rPr lang="es-MX" sz="2000" dirty="0" err="1"/>
              <a:t>Independent</a:t>
            </a:r>
            <a:r>
              <a:rPr lang="es-MX" sz="2000" dirty="0"/>
              <a:t> </a:t>
            </a:r>
            <a:r>
              <a:rPr lang="es-MX" sz="2000" dirty="0" err="1"/>
              <a:t>Code</a:t>
            </a:r>
            <a:endParaRPr lang="es-MX" sz="2000" dirty="0"/>
          </a:p>
          <a:p>
            <a:r>
              <a:rPr lang="es-MX" sz="2000" dirty="0"/>
              <a:t>-</a:t>
            </a:r>
            <a:r>
              <a:rPr lang="es-MX" sz="2000" dirty="0" err="1"/>
              <a:t>fPIE</a:t>
            </a:r>
            <a:r>
              <a:rPr lang="es-MX" sz="2000" dirty="0"/>
              <a:t> -&gt; Position </a:t>
            </a:r>
            <a:r>
              <a:rPr lang="es-MX" sz="2000" dirty="0" err="1"/>
              <a:t>Independent</a:t>
            </a:r>
            <a:r>
              <a:rPr lang="es-MX" sz="2000" dirty="0"/>
              <a:t> </a:t>
            </a:r>
            <a:r>
              <a:rPr lang="es-MX" sz="2000" dirty="0" err="1"/>
              <a:t>Executable</a:t>
            </a:r>
            <a:endParaRPr lang="es-MX" sz="2000" dirty="0"/>
          </a:p>
          <a:p>
            <a:r>
              <a:rPr lang="es-MX" sz="2000" dirty="0"/>
              <a:t>-j -&gt; Compilación paralela</a:t>
            </a:r>
          </a:p>
          <a:p>
            <a:r>
              <a:rPr lang="es-MX" sz="2000" dirty="0"/>
              <a:t>-Wall, -</a:t>
            </a:r>
            <a:r>
              <a:rPr lang="es-MX" sz="2000" dirty="0" err="1"/>
              <a:t>Werror</a:t>
            </a:r>
            <a:r>
              <a:rPr lang="es-MX" sz="2000" dirty="0"/>
              <a:t> -&gt; Comportamiento en caso de </a:t>
            </a:r>
            <a:r>
              <a:rPr lang="es-MX" sz="2000" dirty="0" err="1"/>
              <a:t>warnings</a:t>
            </a:r>
            <a:endParaRPr lang="es-MX" sz="2000" dirty="0"/>
          </a:p>
          <a:p>
            <a:r>
              <a:rPr lang="es-MX" sz="2000" dirty="0"/>
              <a:t>-O -&gt; Nivel de optimización del código</a:t>
            </a:r>
          </a:p>
          <a:p>
            <a:r>
              <a:rPr lang="es-MX" sz="2000" dirty="0"/>
              <a:t>-o -&gt; Nombrar del código objeto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33015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5C9C15-B3AC-4E17-9231-A89B7DB1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Makefiles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89B0-7293-4480-9AC6-3E23EAC1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9CD-C9A9-4BBE-A421-C896755ADB31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5E6B-AE10-4AEC-B4EF-EA390D02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45DD-7355-483A-BAC8-AD06F1B0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61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E7D5-2F9C-4C2A-9B27-60F2F17B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FD3B-204C-4924-866D-A549664C0325}" type="datetime1">
              <a:rPr lang="en-US" smtClean="0"/>
              <a:t>4/18/2023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DDBC-D6E9-4507-80F2-FF82A16E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GNU </a:t>
            </a:r>
            <a:r>
              <a:rPr lang="es-MX" dirty="0" err="1"/>
              <a:t>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53F1-9424-40C8-A574-79477847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/>
              <a:t>Herramienta de compilación “avanzada” útil en proyectos grandes/complejos</a:t>
            </a:r>
          </a:p>
          <a:p>
            <a:r>
              <a:rPr lang="es-MX" sz="2000" dirty="0"/>
              <a:t>Permite establecer diferentes reglas y parámetros de compilación/enlazado</a:t>
            </a:r>
          </a:p>
          <a:p>
            <a:r>
              <a:rPr lang="es-MX" sz="2000" dirty="0"/>
              <a:t>Permite </a:t>
            </a:r>
            <a:r>
              <a:rPr lang="es-MX" sz="2000" dirty="0" err="1"/>
              <a:t>re-compilar</a:t>
            </a:r>
            <a:r>
              <a:rPr lang="es-MX" sz="2000" dirty="0"/>
              <a:t> únicamente los archivos que han cambiado</a:t>
            </a:r>
          </a:p>
          <a:p>
            <a:r>
              <a:rPr lang="es-MX" sz="2000" dirty="0"/>
              <a:t>Permite definir </a:t>
            </a:r>
            <a:r>
              <a:rPr lang="es-MX" sz="2000" b="1" dirty="0"/>
              <a:t>dependencias</a:t>
            </a:r>
            <a:r>
              <a:rPr lang="es-MX" sz="2000" dirty="0"/>
              <a:t> entre las unidades de compilación (fuente)</a:t>
            </a:r>
          </a:p>
          <a:p>
            <a:r>
              <a:rPr lang="es-MX" sz="2000" dirty="0"/>
              <a:t>Ampliamente usado con lenguajes C y C++</a:t>
            </a:r>
          </a:p>
          <a:p>
            <a:endParaRPr lang="es-MX" sz="2000" dirty="0"/>
          </a:p>
          <a:p>
            <a:r>
              <a:rPr lang="es-MX" dirty="0">
                <a:latin typeface="Consolas" panose="020B0609020204030204" pitchFamily="49" charset="0"/>
              </a:rPr>
              <a:t>$ </a:t>
            </a:r>
            <a:r>
              <a:rPr lang="es-MX" dirty="0" err="1">
                <a:latin typeface="Consolas" panose="020B0609020204030204" pitchFamily="49" charset="0"/>
              </a:rPr>
              <a:t>make</a:t>
            </a:r>
            <a:endParaRPr lang="es-MX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93B6-0AFC-4C45-9BB4-F58304CD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3ED6-20B1-4E2E-A5D1-20C99744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58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8D49-01A3-4A35-A974-C57330FE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Makefiles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901F3B-D09A-475E-9C22-164FC102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Archivos de entrada para </a:t>
            </a:r>
            <a:r>
              <a:rPr lang="es-MX" dirty="0" err="1"/>
              <a:t>make</a:t>
            </a:r>
            <a:endParaRPr lang="es-MX" dirty="0"/>
          </a:p>
          <a:p>
            <a:r>
              <a:rPr lang="es-MX" dirty="0"/>
              <a:t>Basado en reglas/recetas</a:t>
            </a:r>
            <a:r>
              <a:rPr lang="en-US" dirty="0"/>
              <a:t>, define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compilación</a:t>
            </a:r>
            <a:endParaRPr lang="en-US" dirty="0"/>
          </a:p>
          <a:p>
            <a:r>
              <a:rPr lang="en-US" dirty="0" err="1"/>
              <a:t>Poseen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sintaxis</a:t>
            </a:r>
            <a:r>
              <a:rPr lang="en-US" dirty="0"/>
              <a:t> </a:t>
            </a:r>
            <a:r>
              <a:rPr lang="en-US" dirty="0" err="1"/>
              <a:t>específica</a:t>
            </a:r>
            <a:r>
              <a:rPr lang="en-US" dirty="0"/>
              <a:t> (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propio</a:t>
            </a:r>
            <a:r>
              <a:rPr lang="en-US" dirty="0"/>
              <a:t>)</a:t>
            </a:r>
          </a:p>
          <a:p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incluír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(pasos) </a:t>
            </a:r>
            <a:r>
              <a:rPr lang="en-US" dirty="0" err="1"/>
              <a:t>adicionales</a:t>
            </a:r>
            <a:r>
              <a:rPr lang="en-US" dirty="0"/>
              <a:t> al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compilación</a:t>
            </a:r>
            <a:r>
              <a:rPr lang="en-US" dirty="0"/>
              <a:t>/</a:t>
            </a:r>
            <a:r>
              <a:rPr lang="en-US" dirty="0" err="1"/>
              <a:t>enlazado</a:t>
            </a:r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convención</a:t>
            </a:r>
            <a:r>
              <a:rPr lang="en-US" dirty="0"/>
              <a:t> make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“</a:t>
            </a:r>
            <a:r>
              <a:rPr lang="en-US" dirty="0" err="1"/>
              <a:t>GNUmakefile</a:t>
            </a:r>
            <a:r>
              <a:rPr lang="en-US" dirty="0"/>
              <a:t>”, “</a:t>
            </a:r>
            <a:r>
              <a:rPr lang="en-US" dirty="0" err="1"/>
              <a:t>makefile</a:t>
            </a:r>
            <a:r>
              <a:rPr lang="en-US" dirty="0"/>
              <a:t>” o “</a:t>
            </a:r>
            <a:r>
              <a:rPr lang="en-US" dirty="0" err="1"/>
              <a:t>Makefile</a:t>
            </a:r>
            <a:r>
              <a:rPr lang="en-US" dirty="0"/>
              <a:t>” (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76C2-DEF9-45B0-8156-2955BF84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09BD-C0B4-435A-A988-BFF71B08ED47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C6F5-7621-4D33-A675-8A23BDA7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185C-B51D-4DA7-935F-29C8E320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87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8D49-01A3-4A35-A974-C57330FE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Sintáxis</a:t>
            </a:r>
            <a:r>
              <a:rPr lang="es-MX" dirty="0"/>
              <a:t> de una regla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901F3B-D09A-475E-9C22-164FC102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i="1" dirty="0">
                <a:solidFill>
                  <a:srgbClr val="00B0F0"/>
                </a:solidFill>
              </a:rPr>
              <a:t>target</a:t>
            </a:r>
            <a:r>
              <a:rPr lang="es-MX" i="1" dirty="0"/>
              <a:t> … </a:t>
            </a:r>
            <a:r>
              <a:rPr lang="es-MX" b="1" i="1" dirty="0"/>
              <a:t>:</a:t>
            </a:r>
            <a:r>
              <a:rPr lang="es-MX" i="1" dirty="0"/>
              <a:t> </a:t>
            </a:r>
            <a:r>
              <a:rPr lang="es-MX" i="1" dirty="0" err="1">
                <a:solidFill>
                  <a:srgbClr val="00B050"/>
                </a:solidFill>
              </a:rPr>
              <a:t>prerequisites</a:t>
            </a:r>
            <a:r>
              <a:rPr lang="es-MX" i="1" dirty="0"/>
              <a:t> …</a:t>
            </a:r>
          </a:p>
          <a:p>
            <a:pPr marL="0" indent="0">
              <a:buNone/>
            </a:pPr>
            <a:r>
              <a:rPr lang="es-MX" i="1" dirty="0"/>
              <a:t>        </a:t>
            </a:r>
            <a:r>
              <a:rPr lang="es-MX" i="1" dirty="0" err="1">
                <a:solidFill>
                  <a:srgbClr val="FF0000"/>
                </a:solidFill>
              </a:rPr>
              <a:t>recipe</a:t>
            </a:r>
            <a:endParaRPr lang="es-MX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i="1" dirty="0"/>
              <a:t>        …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Target: usualmente el nombre del archivo(s) de código objeto o ejecutable a generar, también puede ser el identificador de un proceso a realizar por ejemplo comandos de </a:t>
            </a:r>
            <a:r>
              <a:rPr lang="es-MX" dirty="0" err="1"/>
              <a:t>Bash</a:t>
            </a:r>
            <a:r>
              <a:rPr lang="es-MX" dirty="0"/>
              <a:t> (PHONY target).</a:t>
            </a:r>
          </a:p>
          <a:p>
            <a:endParaRPr lang="es-MX" dirty="0"/>
          </a:p>
          <a:p>
            <a:r>
              <a:rPr lang="es-MX" dirty="0"/>
              <a:t>Prerrequisito: archivo(s) usado(s) como entrada para generar el target (dependencias). Cuando el target es un archivo, </a:t>
            </a:r>
            <a:r>
              <a:rPr lang="es-MX" dirty="0" err="1"/>
              <a:t>make</a:t>
            </a:r>
            <a:r>
              <a:rPr lang="es-MX" dirty="0"/>
              <a:t> decide si necesita ser </a:t>
            </a:r>
            <a:r>
              <a:rPr lang="es-MX" dirty="0" err="1"/>
              <a:t>re-compilado</a:t>
            </a:r>
            <a:r>
              <a:rPr lang="es-MX" dirty="0"/>
              <a:t> o </a:t>
            </a:r>
            <a:r>
              <a:rPr lang="es-MX" dirty="0" err="1"/>
              <a:t>re-enlazado</a:t>
            </a:r>
            <a:r>
              <a:rPr lang="es-MX" dirty="0"/>
              <a:t> </a:t>
            </a:r>
            <a:r>
              <a:rPr lang="es-MX" u="sng" dirty="0"/>
              <a:t>si el archivo o cualquiera de sus </a:t>
            </a:r>
            <a:r>
              <a:rPr lang="es-MX" u="sng" dirty="0" err="1"/>
              <a:t>pre-requisitos</a:t>
            </a:r>
            <a:r>
              <a:rPr lang="es-MX" u="sng" dirty="0"/>
              <a:t> no existe o ha cambiado</a:t>
            </a:r>
            <a:r>
              <a:rPr lang="es-MX" dirty="0"/>
              <a:t>. Los prerrequisitos son opcionales en una regla.</a:t>
            </a:r>
          </a:p>
          <a:p>
            <a:endParaRPr lang="es-MX" dirty="0"/>
          </a:p>
          <a:p>
            <a:r>
              <a:rPr lang="es-MX" dirty="0"/>
              <a:t>Receta: acciones que realizará </a:t>
            </a:r>
            <a:r>
              <a:rPr lang="es-MX" dirty="0" err="1"/>
              <a:t>make</a:t>
            </a:r>
            <a:r>
              <a:rPr lang="es-MX" dirty="0"/>
              <a:t> para generar target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sz="1600" i="1" dirty="0"/>
              <a:t>* Es mandatorio usar un carácter tabulador al inicio de cada línea en la receta (no espacios)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76C2-DEF9-45B0-8156-2955BF84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09BD-C0B4-435A-A988-BFF71B08ED47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C6F5-7621-4D33-A675-8A23BDA7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185C-B51D-4DA7-935F-29C8E320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5354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8D49-01A3-4A35-A974-C57330FE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901F3B-D09A-475E-9C22-164FC102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err="1"/>
              <a:t>bin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gcc</a:t>
            </a:r>
            <a:r>
              <a:rPr lang="es-MX" dirty="0"/>
              <a:t> </a:t>
            </a:r>
            <a:r>
              <a:rPr lang="es-MX" dirty="0" err="1"/>
              <a:t>main.c</a:t>
            </a:r>
            <a:endParaRPr lang="es-MX" dirty="0"/>
          </a:p>
          <a:p>
            <a:pPr marL="0" indent="0">
              <a:buNone/>
            </a:pPr>
            <a:endParaRPr lang="es-MX" i="1" dirty="0"/>
          </a:p>
          <a:p>
            <a:pPr marL="0" indent="0">
              <a:buNone/>
            </a:pPr>
            <a:r>
              <a:rPr lang="es-MX" i="1" dirty="0"/>
              <a:t>El archivo “</a:t>
            </a:r>
            <a:r>
              <a:rPr lang="es-MX" i="1" dirty="0" err="1"/>
              <a:t>bin</a:t>
            </a:r>
            <a:r>
              <a:rPr lang="es-MX" i="1" dirty="0"/>
              <a:t>” (target) NO se genera con la receta (!) =&gt; </a:t>
            </a:r>
            <a:r>
              <a:rPr lang="es-MX" i="1" dirty="0" err="1"/>
              <a:t>Make</a:t>
            </a:r>
            <a:r>
              <a:rPr lang="es-MX" i="1" dirty="0"/>
              <a:t> siempre ejecutará la receta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bin</a:t>
            </a:r>
            <a:r>
              <a:rPr lang="es-MX" dirty="0"/>
              <a:t>: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gcc</a:t>
            </a:r>
            <a:r>
              <a:rPr lang="es-MX" dirty="0"/>
              <a:t> </a:t>
            </a:r>
            <a:r>
              <a:rPr lang="es-MX" dirty="0" err="1"/>
              <a:t>main.c</a:t>
            </a:r>
            <a:r>
              <a:rPr lang="es-MX" dirty="0"/>
              <a:t> -</a:t>
            </a:r>
            <a:r>
              <a:rPr lang="es-MX" dirty="0">
                <a:solidFill>
                  <a:srgbClr val="00B050"/>
                </a:solidFill>
              </a:rPr>
              <a:t>o </a:t>
            </a:r>
            <a:r>
              <a:rPr lang="es-MX" dirty="0" err="1">
                <a:solidFill>
                  <a:srgbClr val="00B050"/>
                </a:solidFill>
              </a:rPr>
              <a:t>bin</a:t>
            </a: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/>
              <a:t>El archivo “</a:t>
            </a:r>
            <a:r>
              <a:rPr lang="es-MX" i="1" dirty="0" err="1"/>
              <a:t>bin</a:t>
            </a:r>
            <a:r>
              <a:rPr lang="es-MX" i="1" dirty="0"/>
              <a:t>” (target) se genera con la receta =&gt; </a:t>
            </a:r>
            <a:r>
              <a:rPr lang="es-MX" i="1" dirty="0" err="1"/>
              <a:t>Make</a:t>
            </a:r>
            <a:r>
              <a:rPr lang="es-MX" i="1" dirty="0"/>
              <a:t> sólo ejecutará la receta cuando “</a:t>
            </a:r>
            <a:r>
              <a:rPr lang="es-MX" i="1" dirty="0" err="1"/>
              <a:t>bin</a:t>
            </a:r>
            <a:r>
              <a:rPr lang="es-MX" i="1" dirty="0"/>
              <a:t>” no exista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bin</a:t>
            </a:r>
            <a:r>
              <a:rPr lang="es-MX" dirty="0"/>
              <a:t>: </a:t>
            </a:r>
            <a:r>
              <a:rPr lang="es-MX" dirty="0" err="1">
                <a:solidFill>
                  <a:srgbClr val="00B050"/>
                </a:solidFill>
              </a:rPr>
              <a:t>main.c</a:t>
            </a:r>
            <a:endParaRPr lang="es-MX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gcc</a:t>
            </a:r>
            <a:r>
              <a:rPr lang="es-MX" dirty="0"/>
              <a:t> </a:t>
            </a:r>
            <a:r>
              <a:rPr lang="es-MX" dirty="0" err="1"/>
              <a:t>main.c</a:t>
            </a:r>
            <a:r>
              <a:rPr lang="es-MX" dirty="0"/>
              <a:t> -o </a:t>
            </a:r>
            <a:r>
              <a:rPr lang="es-MX" dirty="0" err="1"/>
              <a:t>bin</a:t>
            </a:r>
            <a:r>
              <a:rPr lang="es-MX" dirty="0"/>
              <a:t>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i="1" dirty="0" err="1"/>
              <a:t>Make</a:t>
            </a:r>
            <a:r>
              <a:rPr lang="es-MX" i="1" dirty="0"/>
              <a:t> sólo ejecutará la receta para crear </a:t>
            </a:r>
            <a:r>
              <a:rPr lang="es-MX" i="1" dirty="0" err="1"/>
              <a:t>bin</a:t>
            </a:r>
            <a:r>
              <a:rPr lang="es-MX" i="1" dirty="0"/>
              <a:t> cuando </a:t>
            </a:r>
            <a:r>
              <a:rPr lang="es-MX" i="1" dirty="0" err="1"/>
              <a:t>bin</a:t>
            </a:r>
            <a:r>
              <a:rPr lang="es-MX" i="1" dirty="0"/>
              <a:t> no exista o </a:t>
            </a:r>
            <a:r>
              <a:rPr lang="es-MX" i="1" dirty="0" err="1"/>
              <a:t>main.c</a:t>
            </a:r>
            <a:r>
              <a:rPr lang="es-MX" i="1" dirty="0"/>
              <a:t> haya cambiado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576C2-DEF9-45B0-8156-2955BF84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09BD-C0B4-435A-A988-BFF71B08ED47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C6F5-7621-4D33-A675-8A23BDA7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B185C-B51D-4DA7-935F-29C8E320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027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UNDO_REDO_REVISION" val="0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MBAQEBAQEBAQEBAQEBAQIAAAAAAAAAAwAAAAMAAAAA/////wQA0wsAAAAAAAAAAAAAIAD///////////////8AAAD///////////////8DAAAAAgD///////8DAAAAAgD///////8DAAAAAgD///////8DAAAAAgD///////8DAAAAAgD///////8DAAAAAgD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LAP///////wQAAAACABAAC+OZMivCpvdPiM/sKBaFslUFAAAAAAADAAAAAAADAAAAAwADAAAAAAD///////8DAAAAAAD///////8DAAAAAAD///////8DAAAAAAD///////8DAAAAAAD///////8DAAAAAAD///////8DAAAAAAD///////8DAAAAAAD///////8DAAAAAAD///////8DAAAAAAD///////8DAAEA////////BAAAAAMAEAALJ791aQfSmEmWsI2G/t5Z8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OOZMivCpvdPiM/sKBaFslUDRGF0YQAbAAAABExpbmtlZFNoYXBlRGF0YQAFAAAAAAACTmFtZQAZAAAATGlua2VkU2hhcGVzRGF0YVByb3BlcnR5ABBWZXJzaW9uAAAAAAAJTGFzdFdyaXRlANFb6Ph3AQAAAAEA/////50AnQAAAAVfaWQAEAAAAAQnv3VpB9KYSZawjYb+3lnwA0RhdGEAKgAAAAhQcmVzZW50YXRpb25TY2FubmVkRm9yTGlua2VkU2hhcGVzAAEAAk5hbWUAJAAAAExpbmtlZFNoYXBlUHJlc2VudGF0aW9uU2V0dGluZ3NEYXRhABBWZXJzaW9uAAAAAAAJTGFzdFdyaXRlAPxb6Ph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5"/>
  <p:tag name="MIO_SHOW_DATE" val="True"/>
  <p:tag name="MIO_SHOW_FOOTER" val="True"/>
  <p:tag name="MIO_SHOW_PAGENUMBER" val="True"/>
  <p:tag name="MIO_AVOID_BLANK_LAYOUT" val="False"/>
  <p:tag name="MIO_NUMBER_OF_VALID_LAYOUTS" val="20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08"/>
  <p:tag name="MIO_UPDATE" val="True"/>
  <p:tag name="MIO_VERSION" val="30.06.2017 15:02:37"/>
  <p:tag name="MIO_DBID" val="ED9FF2F2-6643-46BA-B685-7D49126FFAFF"/>
  <p:tag name="MIO_LASTDOWNLOADED" val="10.07.2017 14:27:11"/>
  <p:tag name="MIO_OBJECTNAME" val="Corporate, 16x9"/>
  <p:tag name="MIO_LASTEDITORNAME" val="Leon Kirchner_ex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EK" val="19201"/>
  <p:tag name="MIO_FALLBACK_LAYOUT" val="15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3"/>
  <p:tag name="MIO_HDS" val="True"/>
  <p:tag name="MIO_SKIPVERSION" val="01.01.0001 00:00:00"/>
  <p:tag name="MIO_EKGUID" val="187d5f6e-8b5b-4f6b-aa70-df5f3d71d548"/>
  <p:tag name="MIO_UPDATE" val="True"/>
  <p:tag name="MIO_VERSION" val="11.05.2020 14:40:41"/>
  <p:tag name="MIO_DBID" val="28AD0E67-88F4-4826-B6CB-8EA6DE4EF11B"/>
  <p:tag name="MIO_LASTDOWNLOADED" val="03.03.2021 11:00:24"/>
  <p:tag name="MIO_OBJECTNAME" val="Automotive 16x9"/>
  <p:tag name="MIO_CDID" val="d446ddb0-4ccd-4ae3-96db-87dda6130c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Test 1"/>
  <p:tag name="MIO_EK" val="421"/>
  <p:tag name="MIO_VERSION" val="31.12.9999 23:59:59"/>
  <p:tag name="MIO_DBID" val="ED9FF2F2-6643-46BA-B685-7D49126FFAFF"/>
  <p:tag name="MIO_UPDATE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heme/theme1.xml><?xml version="1.0" encoding="utf-8"?>
<a:theme xmlns:a="http://schemas.openxmlformats.org/drawingml/2006/main" name="Continental AG 2021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 smtClean="0">
            <a:solidFill>
              <a:srgbClr val="181818"/>
            </a:solidFill>
            <a:latin typeface="Arial" panose="020B0604020202020204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24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1D69CB5-4D45-45F0-B20B-8737AC8ED40A}" vid="{E573284F-A76D-4AC0-A0D0-CAEB2228154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Widescreen</PresentationFormat>
  <Paragraphs>140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Consolas</vt:lpstr>
      <vt:lpstr>Continental AG 2021, 16x9</vt:lpstr>
      <vt:lpstr>CTEP Linux Embebido – Módulo 2</vt:lpstr>
      <vt:lpstr>Temario</vt:lpstr>
      <vt:lpstr>Compilación avanzada</vt:lpstr>
      <vt:lpstr>Banderas de compilación de gcc</vt:lpstr>
      <vt:lpstr>Makefiles</vt:lpstr>
      <vt:lpstr>GNU Make</vt:lpstr>
      <vt:lpstr>Makefiles</vt:lpstr>
      <vt:lpstr>Sintáxis de una regla</vt:lpstr>
      <vt:lpstr>Ejemplo</vt:lpstr>
      <vt:lpstr>Ejemplo 2</vt:lpstr>
      <vt:lpstr>Uso de variables</vt:lpstr>
      <vt:lpstr>Reglas implícitas</vt:lpstr>
      <vt:lpstr>Targets comunes (de facto)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Kirchner_ext</dc:creator>
  <cp:lastModifiedBy>Bautista, Alan</cp:lastModifiedBy>
  <cp:revision>85</cp:revision>
  <dcterms:created xsi:type="dcterms:W3CDTF">2019-04-24T08:42:37Z</dcterms:created>
  <dcterms:modified xsi:type="dcterms:W3CDTF">2023-04-19T04:22:14Z</dcterms:modified>
</cp:coreProperties>
</file>