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54" r:id="rId2"/>
  </p:sldMasterIdLst>
  <p:notesMasterIdLst>
    <p:notesMasterId r:id="rId14"/>
  </p:notesMasterIdLst>
  <p:handoutMasterIdLst>
    <p:handoutMasterId r:id="rId15"/>
  </p:handoutMasterIdLst>
  <p:sldIdLst>
    <p:sldId id="259" r:id="rId3"/>
    <p:sldId id="383" r:id="rId4"/>
    <p:sldId id="384" r:id="rId5"/>
    <p:sldId id="382" r:id="rId6"/>
    <p:sldId id="380" r:id="rId7"/>
    <p:sldId id="381" r:id="rId8"/>
    <p:sldId id="385" r:id="rId9"/>
    <p:sldId id="386" r:id="rId10"/>
    <p:sldId id="387" r:id="rId11"/>
    <p:sldId id="388" r:id="rId12"/>
    <p:sldId id="389" r:id="rId13"/>
  </p:sldIdLst>
  <p:sldSz cx="10693400" cy="7561263"/>
  <p:notesSz cx="6858000" cy="9723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67">
          <p15:clr>
            <a:srgbClr val="A4A3A4"/>
          </p15:clr>
        </p15:guide>
        <p15:guide id="2" orient="horz" pos="805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orient="horz" pos="4456">
          <p15:clr>
            <a:srgbClr val="A4A3A4"/>
          </p15:clr>
        </p15:guide>
        <p15:guide id="5" orient="horz" pos="4627">
          <p15:clr>
            <a:srgbClr val="A4A3A4"/>
          </p15:clr>
        </p15:guide>
        <p15:guide id="6" orient="horz" pos="3033">
          <p15:clr>
            <a:srgbClr val="A4A3A4"/>
          </p15:clr>
        </p15:guide>
        <p15:guide id="7" orient="horz" pos="556">
          <p15:clr>
            <a:srgbClr val="A4A3A4"/>
          </p15:clr>
        </p15:guide>
        <p15:guide id="8" pos="6515">
          <p15:clr>
            <a:srgbClr val="A4A3A4"/>
          </p15:clr>
        </p15:guide>
        <p15:guide id="9" pos="4956">
          <p15:clr>
            <a:srgbClr val="A4A3A4"/>
          </p15:clr>
        </p15:guide>
        <p15:guide id="10" pos="228">
          <p15:clr>
            <a:srgbClr val="A4A3A4"/>
          </p15:clr>
        </p15:guide>
        <p15:guide id="11" pos="1780">
          <p15:clr>
            <a:srgbClr val="A4A3A4"/>
          </p15:clr>
        </p15:guide>
        <p15:guide id="12" pos="3368">
          <p15:clr>
            <a:srgbClr val="A4A3A4"/>
          </p15:clr>
        </p15:guide>
        <p15:guide id="13" pos="874">
          <p15:clr>
            <a:srgbClr val="A4A3A4"/>
          </p15:clr>
        </p15:guide>
        <p15:guide id="14" pos="5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D3F"/>
    <a:srgbClr val="0000FF"/>
    <a:srgbClr val="FF3399"/>
    <a:srgbClr val="E19900"/>
    <a:srgbClr val="FAAB4F"/>
    <a:srgbClr val="FF9900"/>
    <a:srgbClr val="C8C8C8"/>
    <a:srgbClr val="C0C0C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704" autoAdjust="0"/>
  </p:normalViewPr>
  <p:slideViewPr>
    <p:cSldViewPr>
      <p:cViewPr varScale="1">
        <p:scale>
          <a:sx n="104" d="100"/>
          <a:sy n="104" d="100"/>
        </p:scale>
        <p:origin x="1368" y="96"/>
      </p:cViewPr>
      <p:guideLst>
        <p:guide orient="horz" pos="4167"/>
        <p:guide orient="horz" pos="805"/>
        <p:guide orient="horz" pos="2382"/>
        <p:guide orient="horz" pos="4456"/>
        <p:guide orient="horz" pos="4627"/>
        <p:guide orient="horz" pos="3033"/>
        <p:guide orient="horz" pos="556"/>
        <p:guide pos="6515"/>
        <p:guide pos="4956"/>
        <p:guide pos="228"/>
        <p:guide pos="1780"/>
        <p:guide pos="3368"/>
        <p:guide pos="874"/>
        <p:guide pos="5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12" y="-102"/>
      </p:cViewPr>
      <p:guideLst>
        <p:guide orient="horz" pos="3063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300038" y="604838"/>
            <a:ext cx="6254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endParaRPr lang="en-US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47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600" b="1" i="0"/>
            </a:lvl1pPr>
          </a:lstStyle>
          <a:p>
            <a:endParaRPr lang="de-DE"/>
          </a:p>
        </p:txBody>
      </p:sp>
      <p:pic>
        <p:nvPicPr>
          <p:cNvPr id="28686" name="Picture 14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1650" y="9236075"/>
            <a:ext cx="2246313" cy="361950"/>
          </a:xfrm>
          <a:prstGeom prst="rect">
            <a:avLst/>
          </a:prstGeom>
          <a:noFill/>
        </p:spPr>
      </p:pic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01625" y="915987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166688" y="9383713"/>
            <a:ext cx="693737" cy="260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391" tIns="54195" rIns="108391" bIns="54195">
            <a:spAutoFit/>
          </a:bodyPr>
          <a:lstStyle/>
          <a:p>
            <a:pPr defTabSz="922338" eaLnBrk="0" hangingPunct="0">
              <a:spcBef>
                <a:spcPct val="50000"/>
              </a:spcBef>
            </a:pPr>
            <a:r>
              <a:rPr lang="de-DE" sz="1000" i="0"/>
              <a:t>Seite </a:t>
            </a:r>
            <a:fld id="{AE18EAD2-0C05-48F4-A51D-2A346418BE17}" type="slidenum">
              <a:rPr lang="de-DE" sz="1000" i="0"/>
              <a:pPr defTabSz="922338" eaLnBrk="0" hangingPunct="0">
                <a:spcBef>
                  <a:spcPct val="50000"/>
                </a:spcBef>
              </a:pPr>
              <a:t>‹#›</a:t>
            </a:fld>
            <a:endParaRPr lang="de-DE" sz="1000" i="0"/>
          </a:p>
        </p:txBody>
      </p:sp>
    </p:spTree>
    <p:extLst>
      <p:ext uri="{BB962C8B-B14F-4D97-AF65-F5344CB8AC3E}">
        <p14:creationId xmlns:p14="http://schemas.microsoft.com/office/powerpoint/2010/main" val="4038791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0900" y="727075"/>
            <a:ext cx="5156200" cy="3646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6450"/>
            <a:ext cx="5486400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53" tIns="45877" rIns="91753" bIns="458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01625" y="4483100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00038" y="604838"/>
            <a:ext cx="6254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endParaRPr 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9563" y="0"/>
            <a:ext cx="62547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17575" eaLnBrk="0" hangingPunct="0">
              <a:defRPr sz="1600" b="1" i="0"/>
            </a:lvl1pPr>
          </a:lstStyle>
          <a:p>
            <a:endParaRPr lang="de-DE"/>
          </a:p>
        </p:txBody>
      </p:sp>
      <p:pic>
        <p:nvPicPr>
          <p:cNvPr id="5137" name="Picture 17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1650" y="9236075"/>
            <a:ext cx="2246313" cy="361950"/>
          </a:xfrm>
          <a:prstGeom prst="rect">
            <a:avLst/>
          </a:prstGeom>
          <a:noFill/>
        </p:spPr>
      </p:pic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301625" y="9159875"/>
            <a:ext cx="6256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endParaRPr lang="en-US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166688" y="9383713"/>
            <a:ext cx="793750" cy="25241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8391" tIns="54195" rIns="108391" bIns="54195">
            <a:spAutoFit/>
          </a:bodyPr>
          <a:lstStyle/>
          <a:p>
            <a:pPr defTabSz="922338" eaLnBrk="0" hangingPunct="0">
              <a:spcBef>
                <a:spcPct val="50000"/>
              </a:spcBef>
            </a:pPr>
            <a:r>
              <a:rPr lang="de-DE" sz="1000" i="0"/>
              <a:t>Seite </a:t>
            </a:r>
            <a:fld id="{4B66851B-54C2-42D1-A3D7-B2576A339576}" type="slidenum">
              <a:rPr lang="de-DE" sz="1000" i="0"/>
              <a:pPr defTabSz="922338" eaLnBrk="0" hangingPunct="0">
                <a:spcBef>
                  <a:spcPct val="50000"/>
                </a:spcBef>
              </a:pPr>
              <a:t>‹#›</a:t>
            </a:fld>
            <a:endParaRPr lang="de-DE" sz="1000" i="0"/>
          </a:p>
        </p:txBody>
      </p:sp>
    </p:spTree>
    <p:extLst>
      <p:ext uri="{BB962C8B-B14F-4D97-AF65-F5344CB8AC3E}">
        <p14:creationId xmlns:p14="http://schemas.microsoft.com/office/powerpoint/2010/main" val="250574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3775" y="4806950"/>
            <a:ext cx="8704263" cy="162083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/>
              <a:t>Titel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7188" y="7200900"/>
            <a:ext cx="3382962" cy="157163"/>
          </a:xfrm>
        </p:spPr>
        <p:txBody>
          <a:bodyPr/>
          <a:lstStyle>
            <a:lvl1pPr>
              <a:defRPr/>
            </a:lvl1pPr>
          </a:lstStyle>
          <a:p>
            <a:fld id="{685B403B-3701-41CB-8B13-73A50F5BB4C1}" type="slidenum">
              <a:rPr lang="de-DE"/>
              <a:pPr/>
              <a:t>‹#›</a:t>
            </a:fld>
            <a:r>
              <a:rPr lang="de-DE"/>
              <a:t> / Autor /  Datum   © Continental AG</a:t>
            </a:r>
          </a:p>
        </p:txBody>
      </p:sp>
      <p:grpSp>
        <p:nvGrpSpPr>
          <p:cNvPr id="26640" name="Group 16"/>
          <p:cNvGrpSpPr>
            <a:grpSpLocks/>
          </p:cNvGrpSpPr>
          <p:nvPr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26638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</p:spPr>
        </p:pic>
        <p:pic>
          <p:nvPicPr>
            <p:cNvPr id="26639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</p:spPr>
        </p:pic>
      </p:grpSp>
      <p:pic>
        <p:nvPicPr>
          <p:cNvPr id="26642" name="Picture 18" descr="continental_255_153_0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966913"/>
            <a:ext cx="5757863" cy="9493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9603BB-800B-40E3-A95F-C48336987212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9CDD0AC-D8FF-43BF-9C3F-93581F9A995E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9075" y="249238"/>
            <a:ext cx="2492375" cy="6354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249238"/>
            <a:ext cx="7324725" cy="6354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9C7C61-86B4-44E3-8ECD-2A2CE2426CC2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19A4343-B1A8-4FD1-9EF0-067839AE61E6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49238"/>
            <a:ext cx="99695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61950" y="7192963"/>
            <a:ext cx="3384550" cy="158750"/>
          </a:xfrm>
        </p:spPr>
        <p:txBody>
          <a:bodyPr/>
          <a:lstStyle>
            <a:lvl1pPr>
              <a:defRPr/>
            </a:lvl1pPr>
          </a:lstStyle>
          <a:p>
            <a:fld id="{F2763E9A-C08D-446F-AC59-285B249BABD8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534988" y="6884988"/>
            <a:ext cx="2495550" cy="271462"/>
          </a:xfrm>
        </p:spPr>
        <p:txBody>
          <a:bodyPr/>
          <a:lstStyle>
            <a:lvl1pPr>
              <a:defRPr/>
            </a:lvl1pPr>
          </a:lstStyle>
          <a:p>
            <a:fld id="{16627F80-25CD-4175-9640-A60D598B3915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311650" y="6840538"/>
            <a:ext cx="3387725" cy="436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3775" y="4806950"/>
            <a:ext cx="8704263" cy="162083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57188" y="7200900"/>
            <a:ext cx="3382962" cy="157163"/>
          </a:xfrm>
        </p:spPr>
        <p:txBody>
          <a:bodyPr/>
          <a:lstStyle>
            <a:lvl1pPr>
              <a:defRPr/>
            </a:lvl1pPr>
          </a:lstStyle>
          <a:p>
            <a:fld id="{74A9DFDA-41CA-482F-B689-00732C5747A5}" type="slidenum">
              <a:rPr lang="de-DE"/>
              <a:pPr/>
              <a:t>‹#›</a:t>
            </a:fld>
            <a:r>
              <a:rPr lang="de-DE"/>
              <a:t> / Manfred Wennemer / 20</a:t>
            </a:r>
            <a:fld id="{27742BAF-BE11-4094-90CC-2268E16EF6D2}" type="datetime5">
              <a:rPr lang="de-DE"/>
              <a:pPr/>
              <a:t>23-06-20</a:t>
            </a:fld>
            <a:r>
              <a:rPr lang="de-DE"/>
              <a:t>   © Continental AG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577388" y="7073900"/>
            <a:ext cx="576262" cy="182563"/>
          </a:xfrm>
        </p:spPr>
        <p:txBody>
          <a:bodyPr lIns="91412" tIns="45706" rIns="91412" bIns="45706"/>
          <a:lstStyle>
            <a:lvl1pPr marL="0" indent="0" algn="ctr">
              <a:buFont typeface="Arial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202758" name="Picture 6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</p:spPr>
        </p:pic>
        <p:pic>
          <p:nvPicPr>
            <p:cNvPr id="202759" name="Picture 7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</p:spPr>
        </p:pic>
      </p:grpSp>
      <p:pic>
        <p:nvPicPr>
          <p:cNvPr id="202760" name="Picture 8" descr="continental_255_153_0_RG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966913"/>
            <a:ext cx="5757863" cy="9493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4A59AA-5C09-44DE-8ECE-FF0DFDC70A04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112656-EB29-4498-8A40-E2D06BE7C91D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D24968-F8D5-4BCD-9585-0EEADEFD6844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1834FC-F18C-4300-B39A-11D4EB0E74E4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FF48-93BF-4993-B480-C3B121F0B20F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EA9B43-D92F-49A3-BC49-F3B921320395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0AD503-459D-456E-AEE4-3F7B4916EC84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2021AE9-45FD-4A63-BDFA-9CE69EB0A49B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CF44C2-7401-4EF2-B8D4-418EA15ECB5C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71D76F-0159-4A51-ADBC-50216714BD54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4603F1-63C3-4427-82F5-5E54655ABA23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9075" y="249238"/>
            <a:ext cx="2492375" cy="6354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950" y="249238"/>
            <a:ext cx="7324725" cy="6354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9B07FD-0DBC-4AB2-AC4B-25686052846B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9BFA41-9C60-40FD-A707-DDC4FCB11CAA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029A1C8-0F90-4E4E-917F-79091A7E52E4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40AB40-281E-4A8A-ADB0-50A4AAA26602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9605ACD-3B25-4B8B-BCC8-77BA6B6ADF33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AC1603-2804-47F6-BD0A-E178A3EA0DCC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119E01D-377A-4EA2-B15E-B55CE383AD15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5C4DE1-3F02-4716-901C-B0544C9AFAB0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7F32DD4-0305-4A5E-8295-CBD4ED4E4B6D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A81E65-A64A-4BCB-BD0B-8CC9BFE1EDDC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C6030189-56A2-42CD-8595-F4839632F05D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D1CA02-6427-4247-AAF2-0831FCA3855A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DF8544-CF37-4A05-B752-601F1685DD97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AE6F63-F176-4291-9857-EA4607FE2612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7BC7148-11DA-41D4-8651-F4E0593AB422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ATP Group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49238"/>
            <a:ext cx="9969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Überschrift</a:t>
            </a:r>
            <a:br>
              <a:rPr lang="de-DE"/>
            </a:br>
            <a:r>
              <a:rPr lang="de-DE"/>
              <a:t>ein- oder zweizeilig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7938"/>
            <a:ext cx="9969500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" y="7192963"/>
            <a:ext cx="3384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95363">
              <a:lnSpc>
                <a:spcPts val="600"/>
              </a:lnSpc>
              <a:defRPr sz="700" i="0"/>
            </a:lvl1pPr>
          </a:lstStyle>
          <a:p>
            <a:fld id="{EFD38FE5-4AB0-4078-A8FF-62CE99C31AC6}" type="slidenum">
              <a:rPr lang="de-DE"/>
              <a:pPr/>
              <a:t>‹#›</a:t>
            </a:fld>
            <a:r>
              <a:rPr lang="de-DE"/>
              <a:t>  © Continental AG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9750" y="6184900"/>
            <a:ext cx="32400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95363">
              <a:lnSpc>
                <a:spcPts val="600"/>
              </a:lnSpc>
            </a:pPr>
            <a:endParaRPr lang="en-GB" sz="700" i="0">
              <a:solidFill>
                <a:srgbClr val="FF9900"/>
              </a:solidFill>
            </a:endParaRPr>
          </a:p>
        </p:txBody>
      </p:sp>
      <p:grpSp>
        <p:nvGrpSpPr>
          <p:cNvPr id="25617" name="Group 17"/>
          <p:cNvGrpSpPr>
            <a:grpSpLocks/>
          </p:cNvGrpSpPr>
          <p:nvPr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25618" name="Picture 18" descr="g_strich"/>
            <p:cNvPicPr>
              <a:picLocks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</p:spPr>
        </p:pic>
        <p:pic>
          <p:nvPicPr>
            <p:cNvPr id="25619" name="Picture 19" descr="sg_strich"/>
            <p:cNvPicPr>
              <a:picLocks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</p:spPr>
        </p:pic>
      </p:grp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357188" y="6897688"/>
            <a:ext cx="43037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95363">
              <a:lnSpc>
                <a:spcPts val="900"/>
              </a:lnSpc>
            </a:pPr>
            <a:r>
              <a:rPr lang="de-DE" sz="900" b="1" i="0"/>
              <a:t> </a:t>
            </a:r>
          </a:p>
        </p:txBody>
      </p:sp>
      <p:pic>
        <p:nvPicPr>
          <p:cNvPr id="25623" name="Picture 23" descr="logo_klein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156575" y="6796088"/>
            <a:ext cx="2159000" cy="349250"/>
          </a:xfrm>
          <a:prstGeom prst="rect">
            <a:avLst/>
          </a:prstGeom>
          <a:noFill/>
        </p:spPr>
      </p:pic>
      <p:sp>
        <p:nvSpPr>
          <p:cNvPr id="25624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4988" y="6884988"/>
            <a:ext cx="249555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i="0"/>
            </a:lvl1pPr>
          </a:lstStyle>
          <a:p>
            <a:fld id="{5D12A905-256A-4EB9-8D7B-944C05BDD34D}" type="datetime1">
              <a:rPr lang="en-US"/>
              <a:pPr/>
              <a:t>6/20/2023</a:t>
            </a:fld>
            <a:endParaRPr lang="en-US"/>
          </a:p>
        </p:txBody>
      </p:sp>
      <p:sp>
        <p:nvSpPr>
          <p:cNvPr id="25625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1650" y="6840538"/>
            <a:ext cx="33877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 i="0"/>
            </a:lvl1pPr>
          </a:lstStyle>
          <a:p>
            <a:r>
              <a:rPr lang="en-US"/>
              <a:t>ATP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6" r:id="rId12"/>
  </p:sldLayoutIdLst>
  <p:hf hdr="0"/>
  <p:txStyles>
    <p:titleStyle>
      <a:lvl1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7800" indent="-177800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2pPr>
      <a:lvl3pPr marL="895350" indent="-173038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257300" indent="-179388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16192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0764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6pPr>
      <a:lvl7pPr marL="25336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7pPr>
      <a:lvl8pPr marL="29908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8pPr>
      <a:lvl9pPr marL="34480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7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49238"/>
            <a:ext cx="9969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br>
              <a:rPr lang="de-DE"/>
            </a:br>
            <a:r>
              <a:rPr lang="de-DE"/>
              <a:t>ein- oder zweizeilig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7938"/>
            <a:ext cx="9969500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Erste Ebene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" y="7192963"/>
            <a:ext cx="338455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95363">
              <a:lnSpc>
                <a:spcPts val="600"/>
              </a:lnSpc>
              <a:defRPr sz="700" i="0"/>
            </a:lvl1pPr>
          </a:lstStyle>
          <a:p>
            <a:fld id="{D2749327-062E-43E0-9896-A965ABDF0B75}" type="slidenum">
              <a:rPr lang="de-DE"/>
              <a:pPr/>
              <a:t>‹#›</a:t>
            </a:fld>
            <a:r>
              <a:rPr lang="de-DE"/>
              <a:t>© Continental AG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57188" y="6897688"/>
            <a:ext cx="4303712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95363">
              <a:lnSpc>
                <a:spcPts val="900"/>
              </a:lnSpc>
            </a:pPr>
            <a:r>
              <a:rPr lang="de-DE" sz="900" b="1" i="0"/>
              <a:t>Integration Teams Branding/PR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39750" y="6184900"/>
            <a:ext cx="32400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95363">
              <a:lnSpc>
                <a:spcPts val="600"/>
              </a:lnSpc>
            </a:pPr>
            <a:endParaRPr lang="en-GB" sz="700" i="0">
              <a:solidFill>
                <a:srgbClr val="FF9900"/>
              </a:solidFill>
            </a:endParaRPr>
          </a:p>
        </p:txBody>
      </p:sp>
      <p:pic>
        <p:nvPicPr>
          <p:cNvPr id="201735" name="Picture 7" descr="continental_255_153_0_RG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4038" y="6792913"/>
            <a:ext cx="2159000" cy="349250"/>
          </a:xfrm>
          <a:prstGeom prst="rect">
            <a:avLst/>
          </a:prstGeom>
          <a:noFill/>
        </p:spPr>
      </p:pic>
      <p:grpSp>
        <p:nvGrpSpPr>
          <p:cNvPr id="201736" name="Group 8"/>
          <p:cNvGrpSpPr>
            <a:grpSpLocks/>
          </p:cNvGrpSpPr>
          <p:nvPr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201737" name="Picture 9" descr="g_strich"/>
            <p:cNvPicPr>
              <a:picLocks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</p:spPr>
        </p:pic>
        <p:pic>
          <p:nvPicPr>
            <p:cNvPr id="201738" name="Picture 10" descr="sg_strich"/>
            <p:cNvPicPr>
              <a:picLocks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defTabSz="995363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77800" indent="-177800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2pPr>
      <a:lvl3pPr marL="895350" indent="-173038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257300" indent="-179388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16192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0764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5336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29908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448050" indent="-180975" algn="l" defTabSz="995363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ug/spruh73p/spruh73p.pdf" TargetMode="External"/><Relationship Id="rId2" Type="http://schemas.openxmlformats.org/officeDocument/2006/relationships/hyperlink" Target="https://github.com/beagleboard/beaglebone-bl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ernel.googlesource.com/pub/scm/linux/kernel/git/jdl/dtc/+/v1.3.0/Documentation/dts-format.tx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5.1/source/arch/arm" TargetMode="External"/><Relationship Id="rId2" Type="http://schemas.openxmlformats.org/officeDocument/2006/relationships/hyperlink" Target="https://elixir.bootlin.com/linux/v5.1/source/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ixir.bootlin.com/linux/v5.1/source/arch/arm/mach-omap2/board-generic.c" TargetMode="External"/><Relationship Id="rId4" Type="http://schemas.openxmlformats.org/officeDocument/2006/relationships/hyperlink" Target="https://elixir.bootlin.com/linux/v5.1/source/arch/arm/mach-oma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4568" y="3600611"/>
            <a:ext cx="8704263" cy="989013"/>
          </a:xfrm>
        </p:spPr>
        <p:txBody>
          <a:bodyPr/>
          <a:lstStyle/>
          <a:p>
            <a:r>
              <a:rPr lang="en-US" sz="3200" dirty="0" err="1"/>
              <a:t>Introduccion</a:t>
            </a:r>
            <a:r>
              <a:rPr lang="en-US" sz="3200" dirty="0"/>
              <a:t> al Device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BECD-7701-FFAB-A789-C52CC1BE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– </a:t>
            </a:r>
            <a:r>
              <a:rPr lang="en-US" dirty="0" err="1"/>
              <a:t>controlar</a:t>
            </a:r>
            <a:r>
              <a:rPr lang="en-US" dirty="0"/>
              <a:t> LED </a:t>
            </a:r>
            <a:r>
              <a:rPr lang="en-US" dirty="0" err="1"/>
              <a:t>externo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D5B6-632E-2C53-14AE-CD0BC657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controlar</a:t>
            </a:r>
            <a:r>
              <a:rPr lang="en-US" dirty="0"/>
              <a:t> un LED </a:t>
            </a:r>
            <a:r>
              <a:rPr lang="en-US" dirty="0" err="1"/>
              <a:t>atraves</a:t>
            </a:r>
            <a:r>
              <a:rPr lang="en-US" dirty="0"/>
              <a:t> de un pin GPIO</a:t>
            </a:r>
          </a:p>
          <a:p>
            <a:r>
              <a:rPr lang="en-US" dirty="0"/>
              <a:t>El primer paso es </a:t>
            </a:r>
            <a:r>
              <a:rPr lang="en-US" dirty="0" err="1"/>
              <a:t>escoger</a:t>
            </a:r>
            <a:r>
              <a:rPr lang="en-US" dirty="0"/>
              <a:t> un pin que </a:t>
            </a:r>
            <a:r>
              <a:rPr lang="en-US" dirty="0" err="1"/>
              <a:t>este</a:t>
            </a:r>
            <a:r>
              <a:rPr lang="en-US" dirty="0"/>
              <a:t> disponible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tarjeta</a:t>
            </a:r>
            <a:endParaRPr lang="en-US" dirty="0"/>
          </a:p>
          <a:p>
            <a:r>
              <a:rPr lang="en-US" dirty="0" err="1"/>
              <a:t>Hacer</a:t>
            </a:r>
            <a:r>
              <a:rPr lang="en-US" dirty="0"/>
              <a:t> las </a:t>
            </a:r>
            <a:r>
              <a:rPr lang="en-US" dirty="0" err="1"/>
              <a:t>modificaciones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Device tree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LED</a:t>
            </a:r>
          </a:p>
          <a:p>
            <a:r>
              <a:rPr lang="en-US" dirty="0" err="1"/>
              <a:t>Circuito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Documentacion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https://github.com/beagleboard/beaglebone-black</a:t>
            </a:r>
            <a:endParaRPr lang="en-US" dirty="0"/>
          </a:p>
          <a:p>
            <a:pPr lvl="1"/>
            <a:r>
              <a:rPr lang="es-MX" dirty="0">
                <a:hlinkClick r:id="rId3"/>
              </a:rPr>
              <a:t>https://www.ti.com/lit/ug/spruh73p/spruh73p.pdf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E6C7F-9EC7-32CB-43B8-DDE913D02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10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82C1F-B2B1-1A7A-62B8-088C2CF21AB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715A-8317-E95E-F956-FEAB7CA3C4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F4019-39F1-C974-869F-DE65FB628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480" y="2670968"/>
            <a:ext cx="25431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F331-22F5-92E5-3EFF-E7702352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Debugear</a:t>
            </a:r>
            <a:r>
              <a:rPr lang="en-US" dirty="0"/>
              <a:t> Device Tree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6033E-0A46-B395-900B-B2378ED31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medio del siguiente comando se puede obtener un archivo legible de un Device Tree Blob</a:t>
            </a:r>
          </a:p>
          <a:p>
            <a:pPr lvl="1"/>
            <a:r>
              <a:rPr lang="pt-BR" dirty="0"/>
              <a:t>dtc -I dtb -O dts am335x-boneblack.dtb -o hola.dts -s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60AA-EC83-A236-6E34-002FC9DF8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11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8EE7-2B26-8A77-10AA-2685C3A223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BA3C-FDC6-47F7-9542-E6054D9DF5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312111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2B31-E4AD-4437-89BC-39BE09A9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Historia del Device Tree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FCA2-F347-4F56-9C04-1A064017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termino</a:t>
            </a:r>
            <a:r>
              <a:rPr lang="en-US" dirty="0"/>
              <a:t> Device Tree (DT) </a:t>
            </a:r>
            <a:r>
              <a:rPr lang="en-US" dirty="0" err="1"/>
              <a:t>aparecio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de </a:t>
            </a:r>
            <a:r>
              <a:rPr lang="en-US" dirty="0" err="1"/>
              <a:t>OpenFirmware</a:t>
            </a:r>
            <a:r>
              <a:rPr lang="en-US" dirty="0"/>
              <a:t>, que era un Bootloader que </a:t>
            </a:r>
            <a:r>
              <a:rPr lang="en-US" dirty="0" err="1"/>
              <a:t>soportaba</a:t>
            </a:r>
            <a:r>
              <a:rPr lang="en-US" dirty="0"/>
              <a:t>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plataformas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OpenFirmware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presentado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solucion</a:t>
            </a:r>
            <a:r>
              <a:rPr lang="en-US" dirty="0"/>
              <a:t> para PowerPC que era un CPU </a:t>
            </a:r>
            <a:r>
              <a:rPr lang="en-US" dirty="0" err="1"/>
              <a:t>diseñado</a:t>
            </a:r>
            <a:r>
              <a:rPr lang="en-US" dirty="0"/>
              <a:t> con un </a:t>
            </a:r>
            <a:r>
              <a:rPr lang="en-US" dirty="0" err="1"/>
              <a:t>grupo</a:t>
            </a:r>
            <a:r>
              <a:rPr lang="en-US" dirty="0"/>
              <a:t> de </a:t>
            </a:r>
            <a:r>
              <a:rPr lang="en-US" dirty="0" err="1"/>
              <a:t>compañias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con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propio</a:t>
            </a:r>
            <a:r>
              <a:rPr lang="en-US" dirty="0"/>
              <a:t> Sistema </a:t>
            </a:r>
            <a:r>
              <a:rPr lang="en-US" dirty="0" err="1"/>
              <a:t>Operativo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con la idea de </a:t>
            </a:r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de driver y </a:t>
            </a:r>
            <a:r>
              <a:rPr lang="en-US" dirty="0" err="1"/>
              <a:t>permitir</a:t>
            </a:r>
            <a:r>
              <a:rPr lang="en-US" dirty="0"/>
              <a:t> la </a:t>
            </a:r>
            <a:r>
              <a:rPr lang="en-US" dirty="0" err="1"/>
              <a:t>competencia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software para </a:t>
            </a:r>
            <a:r>
              <a:rPr lang="en-US" dirty="0" err="1"/>
              <a:t>esta</a:t>
            </a:r>
            <a:r>
              <a:rPr lang="en-US" dirty="0"/>
              <a:t> Plataforma.</a:t>
            </a:r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2005 se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juntar</a:t>
            </a:r>
            <a:r>
              <a:rPr lang="en-US" dirty="0"/>
              <a:t> las </a:t>
            </a:r>
            <a:r>
              <a:rPr lang="en-US" dirty="0" err="1"/>
              <a:t>arquitecturas</a:t>
            </a:r>
            <a:r>
              <a:rPr lang="en-US" dirty="0"/>
              <a:t> de PowerPC y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llevo</a:t>
            </a:r>
            <a:r>
              <a:rPr lang="en-US" dirty="0"/>
              <a:t> a la </a:t>
            </a:r>
            <a:r>
              <a:rPr lang="en-US" dirty="0" err="1"/>
              <a:t>desicion</a:t>
            </a:r>
            <a:r>
              <a:rPr lang="en-US" dirty="0"/>
              <a:t> de usar </a:t>
            </a:r>
            <a:r>
              <a:rPr lang="en-US" dirty="0" err="1"/>
              <a:t>el</a:t>
            </a:r>
            <a:r>
              <a:rPr lang="en-US" dirty="0"/>
              <a:t> Device Tree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independientemente</a:t>
            </a:r>
            <a:r>
              <a:rPr lang="en-US" dirty="0"/>
              <a:t> de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OpenFirmware</a:t>
            </a:r>
            <a:r>
              <a:rPr lang="en-US" dirty="0"/>
              <a:t> </a:t>
            </a:r>
            <a:r>
              <a:rPr lang="en-US" dirty="0" err="1"/>
              <a:t>estuviera</a:t>
            </a:r>
            <a:r>
              <a:rPr lang="en-US" dirty="0"/>
              <a:t> </a:t>
            </a:r>
            <a:r>
              <a:rPr lang="en-US" dirty="0" err="1"/>
              <a:t>involucrado</a:t>
            </a:r>
            <a:r>
              <a:rPr lang="en-US" dirty="0"/>
              <a:t>.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Device Tree es </a:t>
            </a:r>
            <a:r>
              <a:rPr lang="en-US" dirty="0" err="1"/>
              <a:t>referido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Flattened Device Tree (FDT).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6662-AD2C-419A-B3C7-D605F0C22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2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8945-89CF-4B99-B2CA-494ACF6D70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39A7E-9A30-40A2-8507-31E2DA9CF3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2522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67E5-FFDF-4EFE-8FC5-6CBC5F70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y ARM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7DD1-90EB-4BA4-AC5E-869F21D0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Antes de que ARM </a:t>
            </a:r>
            <a:r>
              <a:rPr lang="en-US" dirty="0" err="1"/>
              <a:t>creciera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popularidad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mecanismo</a:t>
            </a:r>
            <a:r>
              <a:rPr lang="en-US" dirty="0"/>
              <a:t> para detector la </a:t>
            </a:r>
            <a:r>
              <a:rPr lang="en-US" dirty="0" err="1"/>
              <a:t>platforma</a:t>
            </a:r>
            <a:r>
              <a:rPr lang="en-US" dirty="0"/>
              <a:t> de hardware </a:t>
            </a:r>
            <a:r>
              <a:rPr lang="en-US" dirty="0" err="1"/>
              <a:t>en</a:t>
            </a:r>
            <a:r>
              <a:rPr lang="en-US" dirty="0"/>
              <a:t> la que </a:t>
            </a:r>
            <a:r>
              <a:rPr lang="en-US" dirty="0" err="1"/>
              <a:t>corria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kernel de Linux era la </a:t>
            </a:r>
            <a:r>
              <a:rPr lang="en-US" dirty="0" err="1"/>
              <a:t>siguiente</a:t>
            </a:r>
            <a:r>
              <a:rPr lang="en-US" dirty="0"/>
              <a:t>:</a:t>
            </a:r>
          </a:p>
          <a:p>
            <a:r>
              <a:rPr lang="en-US" dirty="0"/>
              <a:t>Se </a:t>
            </a:r>
            <a:r>
              <a:rPr lang="en-US" dirty="0" err="1"/>
              <a:t>utilizaba</a:t>
            </a:r>
            <a:r>
              <a:rPr lang="en-US" dirty="0"/>
              <a:t> un valor Board Identification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era un valor </a:t>
            </a:r>
            <a:r>
              <a:rPr lang="en-US" dirty="0" err="1"/>
              <a:t>especifico</a:t>
            </a:r>
            <a:r>
              <a:rPr lang="en-US" dirty="0"/>
              <a:t> que </a:t>
            </a:r>
            <a:r>
              <a:rPr lang="en-US" dirty="0" err="1"/>
              <a:t>correspondía</a:t>
            </a:r>
            <a:r>
              <a:rPr lang="en-US" dirty="0"/>
              <a:t> a un </a:t>
            </a:r>
            <a:r>
              <a:rPr lang="en-US" dirty="0" err="1"/>
              <a:t>plataforma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 embargo al </a:t>
            </a:r>
            <a:r>
              <a:rPr lang="en-US" dirty="0" err="1"/>
              <a:t>crecer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popularidad</a:t>
            </a:r>
            <a:r>
              <a:rPr lang="en-US" dirty="0"/>
              <a:t> ARM y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tarjetas</a:t>
            </a:r>
            <a:r>
              <a:rPr lang="en-US" dirty="0"/>
              <a:t> </a:t>
            </a:r>
            <a:r>
              <a:rPr lang="en-US" dirty="0" err="1"/>
              <a:t>disponibles</a:t>
            </a:r>
            <a:r>
              <a:rPr lang="en-US" dirty="0"/>
              <a:t> ese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no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sostenible</a:t>
            </a:r>
            <a:r>
              <a:rPr lang="en-US" dirty="0"/>
              <a:t> y se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Device Tree</a:t>
            </a:r>
          </a:p>
          <a:p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efecto</a:t>
            </a:r>
            <a:r>
              <a:rPr lang="en-US" dirty="0"/>
              <a:t> que </a:t>
            </a:r>
            <a:r>
              <a:rPr lang="en-US" dirty="0" err="1"/>
              <a:t>tuvo</a:t>
            </a:r>
            <a:r>
              <a:rPr lang="en-US" dirty="0"/>
              <a:t> ARM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kernel de Linux, es que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incrementado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que </a:t>
            </a:r>
            <a:r>
              <a:rPr lang="en-US" dirty="0" err="1"/>
              <a:t>estaban</a:t>
            </a:r>
            <a:r>
              <a:rPr lang="en-US" dirty="0"/>
              <a:t> </a:t>
            </a:r>
            <a:r>
              <a:rPr lang="en-US" dirty="0" err="1"/>
              <a:t>relacionadas</a:t>
            </a:r>
            <a:r>
              <a:rPr lang="en-US" dirty="0"/>
              <a:t> a las </a:t>
            </a:r>
            <a:r>
              <a:rPr lang="en-US" dirty="0" err="1"/>
              <a:t>plataformas</a:t>
            </a:r>
            <a:r>
              <a:rPr lang="en-US" dirty="0"/>
              <a:t> ARM.</a:t>
            </a:r>
          </a:p>
          <a:p>
            <a:pPr lvl="1"/>
            <a:r>
              <a:rPr lang="en-US" dirty="0"/>
              <a:t>Dado que antes </a:t>
            </a:r>
            <a:r>
              <a:rPr lang="en-US" dirty="0" err="1"/>
              <a:t>existian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plataforma</a:t>
            </a:r>
            <a:r>
              <a:rPr lang="en-US" dirty="0"/>
              <a:t> de hardware y drivers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uno.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FFE7-A550-4979-A605-082760E38D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3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C4F3-9F7B-4F58-B237-9729B25209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A554E-C2BA-41B3-9733-4840102808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141579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7E38-06FD-458D-8A64-00113E84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B09D-BC29-42F8-8A1D-5AA59851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La intención del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es describir partes individuales al hardware, como y a que esta conectado.</a:t>
            </a:r>
          </a:p>
          <a:p>
            <a:r>
              <a:rPr lang="es-MX" dirty="0"/>
              <a:t> Debe de contener solo las configuraciones de hardware que no son detectables automáticamente.</a:t>
            </a:r>
          </a:p>
          <a:p>
            <a:r>
              <a:rPr lang="es-MX" dirty="0"/>
              <a:t> 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no provee código al Sistema operativo por lo que los </a:t>
            </a:r>
            <a:r>
              <a:rPr lang="es-MX" dirty="0" err="1"/>
              <a:t>device</a:t>
            </a:r>
            <a:r>
              <a:rPr lang="es-MX" dirty="0"/>
              <a:t> drivers deben de saber como obtener la información que esta contenida en 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2F52B-D2AC-4AF5-8020-9D9E55962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4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2226F-AA83-4191-BCF0-44294F2EE7A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BF46-1A7A-4D92-B1BB-C8D374F5BC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28740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197-0B25-4075-ABE7-9BF06177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es </a:t>
            </a:r>
            <a:r>
              <a:rPr lang="en-US" dirty="0" err="1"/>
              <a:t>el</a:t>
            </a:r>
            <a:r>
              <a:rPr lang="en-US" dirty="0"/>
              <a:t> Device Tree?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2C5C-49BB-41E0-9228-173109B3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que </a:t>
            </a:r>
            <a:r>
              <a:rPr lang="en-US" dirty="0" err="1"/>
              <a:t>provee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descripcion</a:t>
            </a:r>
            <a:r>
              <a:rPr lang="en-US" dirty="0"/>
              <a:t> del hardware</a:t>
            </a:r>
            <a:r>
              <a:rPr lang="es-MX" dirty="0"/>
              <a:t>, la cual contiene nodos que a su vez contienen más información o configuraciones.</a:t>
            </a:r>
          </a:p>
          <a:p>
            <a:r>
              <a:rPr lang="es-MX" dirty="0"/>
              <a:t> Ayuda a identificar plataformas de hardware</a:t>
            </a:r>
          </a:p>
          <a:p>
            <a:r>
              <a:rPr lang="es-MX" dirty="0"/>
              <a:t> Habilita la identificación de dispositivos y sus drivers asociados.</a:t>
            </a:r>
          </a:p>
          <a:p>
            <a:r>
              <a:rPr lang="es-MX" dirty="0"/>
              <a:t> 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no debe de contener si una funcionalidad o dispositivo esta en uso.</a:t>
            </a:r>
          </a:p>
          <a:p>
            <a:r>
              <a:rPr lang="es-MX" dirty="0"/>
              <a:t>El </a:t>
            </a:r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del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consiste de archivos </a:t>
            </a:r>
            <a:r>
              <a:rPr lang="es-MX" dirty="0" err="1"/>
              <a:t>dtsi</a:t>
            </a:r>
            <a:r>
              <a:rPr lang="es-MX" dirty="0"/>
              <a:t> y </a:t>
            </a:r>
            <a:r>
              <a:rPr lang="es-MX" dirty="0" err="1"/>
              <a:t>dts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 Comúnmente los archivos </a:t>
            </a:r>
            <a:r>
              <a:rPr lang="es-MX" dirty="0" err="1"/>
              <a:t>dtsi</a:t>
            </a:r>
            <a:r>
              <a:rPr lang="es-MX" dirty="0"/>
              <a:t> contienen la definición a nivel </a:t>
            </a:r>
            <a:r>
              <a:rPr lang="es-MX" dirty="0" err="1"/>
              <a:t>SoC</a:t>
            </a:r>
            <a:endParaRPr lang="es-MX" dirty="0"/>
          </a:p>
          <a:p>
            <a:pPr lvl="1"/>
            <a:r>
              <a:rPr lang="es-MX" dirty="0"/>
              <a:t> Mientras que los archivos </a:t>
            </a:r>
            <a:r>
              <a:rPr lang="es-MX" dirty="0" err="1"/>
              <a:t>dts</a:t>
            </a:r>
            <a:r>
              <a:rPr lang="es-MX" dirty="0"/>
              <a:t> contienen la definición a nivel plataforma de hardware</a:t>
            </a:r>
          </a:p>
          <a:p>
            <a:pPr lvl="1"/>
            <a:r>
              <a:rPr lang="es-MX" dirty="0"/>
              <a:t>Estos archivos se compilan por medio del </a:t>
            </a:r>
            <a:r>
              <a:rPr lang="es-MX" dirty="0" err="1"/>
              <a:t>dtc</a:t>
            </a:r>
            <a:r>
              <a:rPr lang="es-MX" dirty="0"/>
              <a:t>(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</a:t>
            </a:r>
            <a:r>
              <a:rPr lang="es-MX" dirty="0" err="1"/>
              <a:t>Compiler</a:t>
            </a:r>
            <a:r>
              <a:rPr lang="es-MX" dirty="0"/>
              <a:t>) y generan un archivo </a:t>
            </a:r>
            <a:r>
              <a:rPr lang="es-MX" dirty="0" err="1"/>
              <a:t>dtb</a:t>
            </a:r>
            <a:r>
              <a:rPr lang="es-MX" dirty="0"/>
              <a:t> (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Blob)</a:t>
            </a:r>
          </a:p>
          <a:p>
            <a:pPr lvl="2"/>
            <a:r>
              <a:rPr lang="es-MX" dirty="0"/>
              <a:t> </a:t>
            </a:r>
            <a:r>
              <a:rPr lang="es-MX" b="0" i="0" dirty="0" err="1">
                <a:effectLst/>
                <a:latin typeface="+mj-lt"/>
              </a:rPr>
              <a:t>dtc</a:t>
            </a:r>
            <a:r>
              <a:rPr lang="es-MX" b="0" i="0" dirty="0">
                <a:effectLst/>
                <a:latin typeface="+mj-lt"/>
              </a:rPr>
              <a:t> -I </a:t>
            </a:r>
            <a:r>
              <a:rPr lang="es-MX" b="0" i="0" dirty="0" err="1">
                <a:effectLst/>
                <a:latin typeface="+mj-lt"/>
              </a:rPr>
              <a:t>dts</a:t>
            </a:r>
            <a:r>
              <a:rPr lang="es-MX" b="0" i="0" dirty="0">
                <a:effectLst/>
                <a:latin typeface="+mj-lt"/>
              </a:rPr>
              <a:t> -O </a:t>
            </a:r>
            <a:r>
              <a:rPr lang="es-MX" b="0" i="0" dirty="0" err="1">
                <a:effectLst/>
                <a:latin typeface="+mj-lt"/>
              </a:rPr>
              <a:t>dtb</a:t>
            </a:r>
            <a:r>
              <a:rPr lang="es-MX" b="0" i="0" dirty="0">
                <a:effectLst/>
                <a:latin typeface="+mj-lt"/>
              </a:rPr>
              <a:t> &lt;.</a:t>
            </a:r>
            <a:r>
              <a:rPr lang="es-MX" b="0" i="0" dirty="0" err="1">
                <a:effectLst/>
                <a:latin typeface="+mj-lt"/>
              </a:rPr>
              <a:t>dts</a:t>
            </a:r>
            <a:r>
              <a:rPr lang="es-MX" b="0" i="0" dirty="0">
                <a:effectLst/>
                <a:latin typeface="+mj-lt"/>
              </a:rPr>
              <a:t>&gt; -o &lt;.</a:t>
            </a:r>
            <a:r>
              <a:rPr lang="es-MX" b="0" i="0" dirty="0" err="1">
                <a:effectLst/>
                <a:latin typeface="+mj-lt"/>
              </a:rPr>
              <a:t>dtb</a:t>
            </a:r>
            <a:r>
              <a:rPr lang="es-MX" b="0" i="0" dirty="0">
                <a:effectLst/>
                <a:latin typeface="+mj-lt"/>
              </a:rPr>
              <a:t>&gt;</a:t>
            </a:r>
          </a:p>
          <a:p>
            <a:pPr lvl="3"/>
            <a:r>
              <a:rPr lang="es-MX" b="0" i="0" dirty="0">
                <a:effectLst/>
                <a:latin typeface="+mj-lt"/>
              </a:rPr>
              <a:t> </a:t>
            </a:r>
            <a:r>
              <a:rPr lang="es-MX" b="0" i="0" dirty="0" err="1">
                <a:effectLst/>
                <a:latin typeface="+mj-lt"/>
              </a:rPr>
              <a:t>dtc</a:t>
            </a:r>
            <a:r>
              <a:rPr lang="es-MX" b="0" i="0" dirty="0">
                <a:effectLst/>
                <a:latin typeface="+mj-lt"/>
              </a:rPr>
              <a:t> –I </a:t>
            </a:r>
            <a:r>
              <a:rPr lang="es-MX" b="0" i="0" dirty="0" err="1">
                <a:effectLst/>
                <a:latin typeface="+mj-lt"/>
              </a:rPr>
              <a:t>dtb</a:t>
            </a:r>
            <a:r>
              <a:rPr lang="es-MX" b="0" i="0" dirty="0">
                <a:effectLst/>
                <a:latin typeface="+mj-lt"/>
              </a:rPr>
              <a:t> –O </a:t>
            </a:r>
            <a:r>
              <a:rPr lang="es-MX" b="0" i="0" dirty="0" err="1">
                <a:effectLst/>
                <a:latin typeface="+mj-lt"/>
              </a:rPr>
              <a:t>dts</a:t>
            </a:r>
            <a:r>
              <a:rPr lang="es-MX" b="0" i="0" dirty="0">
                <a:effectLst/>
                <a:latin typeface="+mj-lt"/>
              </a:rPr>
              <a:t> &lt;.</a:t>
            </a:r>
            <a:r>
              <a:rPr lang="es-MX" dirty="0" err="1">
                <a:latin typeface="+mj-lt"/>
              </a:rPr>
              <a:t>d</a:t>
            </a:r>
            <a:r>
              <a:rPr lang="es-MX" b="0" i="0" dirty="0" err="1">
                <a:effectLst/>
                <a:latin typeface="+mj-lt"/>
              </a:rPr>
              <a:t>tb</a:t>
            </a:r>
            <a:r>
              <a:rPr lang="es-MX" b="0" i="0" dirty="0">
                <a:effectLst/>
                <a:latin typeface="+mj-lt"/>
              </a:rPr>
              <a:t>&gt; -o &lt;.</a:t>
            </a:r>
            <a:r>
              <a:rPr lang="es-MX" b="0" i="0" dirty="0" err="1">
                <a:effectLst/>
                <a:latin typeface="+mj-lt"/>
              </a:rPr>
              <a:t>dts</a:t>
            </a:r>
            <a:r>
              <a:rPr lang="es-MX" b="0" i="0" dirty="0">
                <a:effectLst/>
                <a:latin typeface="+mj-lt"/>
              </a:rPr>
              <a:t>&gt;</a:t>
            </a:r>
          </a:p>
          <a:p>
            <a:pPr lvl="2"/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make</a:t>
            </a:r>
            <a:r>
              <a:rPr lang="es-MX" dirty="0">
                <a:latin typeface="+mj-lt"/>
              </a:rPr>
              <a:t> &lt;</a:t>
            </a:r>
            <a:r>
              <a:rPr lang="es-MX" dirty="0" err="1">
                <a:latin typeface="+mj-lt"/>
              </a:rPr>
              <a:t>myplat</a:t>
            </a:r>
            <a:r>
              <a:rPr lang="es-MX" dirty="0">
                <a:latin typeface="+mj-lt"/>
              </a:rPr>
              <a:t>&gt;-</a:t>
            </a:r>
            <a:r>
              <a:rPr lang="es-MX" dirty="0" err="1">
                <a:latin typeface="+mj-lt"/>
              </a:rPr>
              <a:t>defconfig</a:t>
            </a:r>
            <a:r>
              <a:rPr lang="es-MX" dirty="0">
                <a:latin typeface="+mj-lt"/>
              </a:rPr>
              <a:t> &amp;&amp; </a:t>
            </a:r>
            <a:r>
              <a:rPr lang="es-MX" dirty="0" err="1">
                <a:latin typeface="+mj-lt"/>
              </a:rPr>
              <a:t>make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dtbs</a:t>
            </a:r>
            <a:endParaRPr lang="es-MX" dirty="0">
              <a:latin typeface="+mj-lt"/>
            </a:endParaRPr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F75E-359F-47CE-84DB-747684C72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5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6F83-8F79-45AF-A282-47830F87BF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744C-6F09-47D9-AC6B-1F19A3412A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37546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F48C-7894-44E4-B195-7B86F5A0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del Device Tree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AF8F-A1B9-4A78-9A31-560093819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6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8CA99-8DAE-48B6-9A9A-97CE44225E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228C-1420-4AE8-82D8-EED3CED397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  <p:pic>
        <p:nvPicPr>
          <p:cNvPr id="1026" name="Picture 2" descr="Linux Device tree">
            <a:extLst>
              <a:ext uri="{FF2B5EF4-FFF2-40B4-BE49-F238E27FC236}">
                <a16:creationId xmlns:a16="http://schemas.microsoft.com/office/drawing/2014/main" id="{54119E85-0DA5-440A-BB35-C4986F3051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30" y="997938"/>
            <a:ext cx="7084726" cy="532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38319-6A16-47FA-B835-097BEDB30B81}"/>
              </a:ext>
            </a:extLst>
          </p:cNvPr>
          <p:cNvSpPr txBox="1"/>
          <p:nvPr/>
        </p:nvSpPr>
        <p:spPr>
          <a:xfrm>
            <a:off x="534988" y="6286326"/>
            <a:ext cx="9890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hlinkClick r:id="rId3"/>
              </a:rPr>
              <a:t>https://kernel.googlesource.com/pub/scm/linux/kernel/git/jdl/dtc/+/v1.3.0/Documentation/dts-format.txt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008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E39C-BDB6-4E95-9C44-9F80A290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Sintaxis</a:t>
            </a:r>
            <a:r>
              <a:rPr lang="en-US" dirty="0"/>
              <a:t> del Device Tree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B364-6D44-429A-8879-63F0A1DA8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Todos los nodos tienen un compatible, el cual es una lista de </a:t>
            </a:r>
            <a:r>
              <a:rPr lang="es-MX" dirty="0" err="1"/>
              <a:t>strings</a:t>
            </a:r>
            <a:r>
              <a:rPr lang="es-MX" dirty="0"/>
              <a:t> que el sistema operativo tiene que usar para determinar que </a:t>
            </a:r>
            <a:r>
              <a:rPr lang="es-MX" dirty="0" err="1"/>
              <a:t>device</a:t>
            </a:r>
            <a:r>
              <a:rPr lang="es-MX" dirty="0"/>
              <a:t> driver se debe de utilizar con ese nodo.</a:t>
            </a:r>
          </a:p>
          <a:p>
            <a:pPr lvl="1"/>
            <a:r>
              <a:rPr lang="es-MX" dirty="0"/>
              <a:t> El formato de compatible es el siguiente &lt;</a:t>
            </a:r>
            <a:r>
              <a:rPr lang="es-MX" dirty="0" err="1"/>
              <a:t>manufacturer</a:t>
            </a:r>
            <a:r>
              <a:rPr lang="es-MX" dirty="0"/>
              <a:t>&gt;, &lt;</a:t>
            </a:r>
            <a:r>
              <a:rPr lang="es-MX" dirty="0" err="1"/>
              <a:t>model</a:t>
            </a:r>
            <a:r>
              <a:rPr lang="es-MX" dirty="0"/>
              <a:t>&gt;</a:t>
            </a:r>
          </a:p>
          <a:p>
            <a:r>
              <a:rPr lang="es-MX" dirty="0"/>
              <a:t> También existen las propiedades </a:t>
            </a:r>
            <a:r>
              <a:rPr lang="es-MX" dirty="0" err="1"/>
              <a:t>reg</a:t>
            </a:r>
            <a:r>
              <a:rPr lang="es-MX" dirty="0"/>
              <a:t> las que permiten especificar un rango de direcciones, estos rangos son conjuntos de 2 valores que pueden llegar a ser de valores de 32 bits.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reg</a:t>
            </a:r>
            <a:r>
              <a:rPr lang="es-MX" dirty="0"/>
              <a:t> = &lt;address1 length1 [address2 length2] [address3 length3] … &gt;</a:t>
            </a:r>
          </a:p>
          <a:p>
            <a:pPr lvl="1"/>
            <a:r>
              <a:rPr lang="es-MX" dirty="0"/>
              <a:t> Para saber la cantidad de valores que se van a usar se tienen que checar los valores de #address-cells y #size-cells</a:t>
            </a:r>
          </a:p>
          <a:p>
            <a:r>
              <a:rPr lang="es-MX" dirty="0"/>
              <a:t> Existen nodos que pueden describir interrupciones y en su mayoría se usaría referencias al nodo con el nombre de </a:t>
            </a:r>
            <a:r>
              <a:rPr lang="es-MX" dirty="0" err="1"/>
              <a:t>phandle</a:t>
            </a:r>
            <a:r>
              <a:rPr lang="es-MX" dirty="0"/>
              <a:t>, y las interrupciones que describen una interrupción incluirían la propiedad </a:t>
            </a:r>
            <a:r>
              <a:rPr lang="es-MX" dirty="0" err="1"/>
              <a:t>interrupt-controller</a:t>
            </a:r>
            <a:r>
              <a:rPr lang="es-MX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F52C-E66C-493A-BE82-7EA614752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7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47913-40C5-408B-8C36-6A712466B9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1CB1-3215-40BE-922E-724ED4DC37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22671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2CF7-F3EE-4924-92E4-E7D1B054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7A18-8C96-47A9-ADE3-E41912F4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device tree de la beagle bone</a:t>
            </a:r>
          </a:p>
          <a:p>
            <a:pPr lvl="1"/>
            <a:r>
              <a:rPr lang="en-US" dirty="0"/>
              <a:t> arch/arm/boot/</a:t>
            </a:r>
            <a:r>
              <a:rPr lang="en-US" dirty="0" err="1"/>
              <a:t>dts</a:t>
            </a:r>
            <a:r>
              <a:rPr lang="en-US" dirty="0"/>
              <a:t>/am335x-boneblack.dts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30E8F-B45E-40CF-91F6-AF4E922FD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8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2AA29-222F-46C7-83BD-A47605253E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534EB-528A-4D52-B993-340827E6C4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6644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C581-076D-4C25-81E7-04C69FBD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 bindings y device drivers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93EC-3A66-485D-BF37-68732201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Device tree bindings </a:t>
            </a:r>
            <a:r>
              <a:rPr lang="en-US" dirty="0" err="1"/>
              <a:t>describen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se </a:t>
            </a:r>
            <a:r>
              <a:rPr lang="en-US" dirty="0" err="1"/>
              <a:t>relacionan</a:t>
            </a:r>
            <a:r>
              <a:rPr lang="en-US" dirty="0"/>
              <a:t> y </a:t>
            </a:r>
            <a:r>
              <a:rPr lang="en-US" dirty="0" err="1"/>
              <a:t>conectan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hardware</a:t>
            </a:r>
          </a:p>
          <a:p>
            <a:pPr lvl="1"/>
            <a:r>
              <a:rPr lang="en-US" dirty="0"/>
              <a:t> Los bindings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Documentation/</a:t>
            </a:r>
            <a:r>
              <a:rPr lang="en-US" dirty="0" err="1"/>
              <a:t>devicetree</a:t>
            </a:r>
            <a:r>
              <a:rPr lang="en-US" dirty="0"/>
              <a:t>/bindings</a:t>
            </a:r>
          </a:p>
          <a:p>
            <a:r>
              <a:rPr lang="en-US" dirty="0"/>
              <a:t> </a:t>
            </a:r>
            <a:r>
              <a:rPr lang="es-MX" b="0" i="0" u="none" strike="noStrike" dirty="0" err="1">
                <a:solidFill>
                  <a:srgbClr val="000000"/>
                </a:solidFill>
                <a:effectLst/>
                <a:latin typeface="Ubuntu" panose="020B0604020202020204" pitchFamily="34" charset="0"/>
                <a:hlinkClick r:id="rId2"/>
              </a:rPr>
              <a:t>arch</a:t>
            </a:r>
            <a:r>
              <a:rPr lang="es-MX" b="0" i="0" dirty="0">
                <a:solidFill>
                  <a:srgbClr val="888888"/>
                </a:solidFill>
                <a:effectLst/>
                <a:latin typeface="Ubuntu" panose="020B0604020202020204" pitchFamily="34" charset="0"/>
              </a:rPr>
              <a:t>/</a:t>
            </a:r>
            <a:r>
              <a:rPr lang="es-MX" b="0" i="0" u="none" strike="noStrike" dirty="0" err="1">
                <a:solidFill>
                  <a:srgbClr val="555555"/>
                </a:solidFill>
                <a:effectLst/>
                <a:latin typeface="Ubuntu" panose="020B0604020202020204" pitchFamily="34" charset="0"/>
                <a:hlinkClick r:id="rId3"/>
              </a:rPr>
              <a:t>arm</a:t>
            </a:r>
            <a:r>
              <a:rPr lang="es-MX" b="0" i="0" dirty="0">
                <a:solidFill>
                  <a:srgbClr val="888888"/>
                </a:solidFill>
                <a:effectLst/>
                <a:latin typeface="Ubuntu" panose="020B0604020202020204" pitchFamily="34" charset="0"/>
              </a:rPr>
              <a:t>/</a:t>
            </a:r>
            <a:r>
              <a:rPr lang="es-MX" b="0" i="0" u="none" strike="noStrike" dirty="0">
                <a:solidFill>
                  <a:srgbClr val="555555"/>
                </a:solidFill>
                <a:effectLst/>
                <a:latin typeface="Ubuntu" panose="020B0604020202020204" pitchFamily="34" charset="0"/>
                <a:hlinkClick r:id="rId4"/>
              </a:rPr>
              <a:t>mach-omap2</a:t>
            </a:r>
            <a:r>
              <a:rPr lang="es-MX" b="0" i="0" dirty="0">
                <a:solidFill>
                  <a:srgbClr val="888888"/>
                </a:solidFill>
                <a:effectLst/>
                <a:latin typeface="Ubuntu" panose="020B0604020202020204" pitchFamily="34" charset="0"/>
              </a:rPr>
              <a:t>/</a:t>
            </a:r>
            <a:r>
              <a:rPr lang="es-MX" b="0" i="0" u="none" strike="noStrike" dirty="0" err="1">
                <a:solidFill>
                  <a:srgbClr val="555555"/>
                </a:solidFill>
                <a:effectLst/>
                <a:latin typeface="Ubuntu" panose="020B0604020202020204" pitchFamily="34" charset="0"/>
                <a:hlinkClick r:id="rId5"/>
              </a:rPr>
              <a:t>board-generic.c</a:t>
            </a:r>
            <a:endParaRPr lang="en-US" b="0" i="0" u="none" strike="noStrike" dirty="0">
              <a:solidFill>
                <a:srgbClr val="555555"/>
              </a:solidFill>
              <a:effectLst/>
              <a:latin typeface="Ubuntu" panose="020B0604020202020204" pitchFamily="34" charset="0"/>
            </a:endParaRPr>
          </a:p>
          <a:p>
            <a:pPr marL="361950" lvl="1" indent="0">
              <a:buNone/>
            </a:pP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B96D-1BF8-4AFE-BCF1-CF0526117B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AD503-459D-456E-AEE4-3F7B4916EC84}" type="slidenum">
              <a:rPr lang="de-DE" smtClean="0"/>
              <a:pPr/>
              <a:t>9</a:t>
            </a:fld>
            <a:r>
              <a:rPr lang="de-DE"/>
              <a:t>  © Continental AG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691B-40C2-4104-913E-C991D22F94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021AE9-45FD-4A63-BDFA-9CE69EB0A49B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86DC-53BF-40CA-9512-1B79E7FC28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ATP Group</a:t>
            </a:r>
          </a:p>
        </p:txBody>
      </p:sp>
    </p:spTree>
    <p:extLst>
      <p:ext uri="{BB962C8B-B14F-4D97-AF65-F5344CB8AC3E}">
        <p14:creationId xmlns:p14="http://schemas.microsoft.com/office/powerpoint/2010/main" val="2696337902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_A4">
  <a:themeElements>
    <a:clrScheme name="Continental_A4 13">
      <a:dk1>
        <a:srgbClr val="000000"/>
      </a:dk1>
      <a:lt1>
        <a:srgbClr val="FFFFFF"/>
      </a:lt1>
      <a:dk2>
        <a:srgbClr val="B2B2B2"/>
      </a:dk2>
      <a:lt2>
        <a:srgbClr val="5F5F5F"/>
      </a:lt2>
      <a:accent1>
        <a:srgbClr val="DDDDDD"/>
      </a:accent1>
      <a:accent2>
        <a:srgbClr val="FF3737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3131"/>
      </a:accent6>
      <a:hlink>
        <a:srgbClr val="FF9900"/>
      </a:hlink>
      <a:folHlink>
        <a:srgbClr val="A7A4E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ntinental_A4">
  <a:themeElements>
    <a:clrScheme name="1_Continental_A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95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D:\Dokumente und Einstellungen\Administrator.MONTAG\Anwendungsdaten\Microsoft\Templates\Continental_A4.pot</Template>
  <TotalTime>0</TotalTime>
  <Words>933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Ubuntu</vt:lpstr>
      <vt:lpstr>Continental_A4</vt:lpstr>
      <vt:lpstr>1_Continental_A4</vt:lpstr>
      <vt:lpstr>Introduccion al Device Tree</vt:lpstr>
      <vt:lpstr>Historia del Device Tree</vt:lpstr>
      <vt:lpstr>Device Tree y ARM</vt:lpstr>
      <vt:lpstr>Introducción al Device Tree</vt:lpstr>
      <vt:lpstr>¿Que es el Device Tree?</vt:lpstr>
      <vt:lpstr>Sintaxis del Device Tree</vt:lpstr>
      <vt:lpstr>Sintaxis del Device Tree</vt:lpstr>
      <vt:lpstr>Ejercicio</vt:lpstr>
      <vt:lpstr>Device Tree bindings y device drivers</vt:lpstr>
      <vt:lpstr>Lab – controlar LED externo</vt:lpstr>
      <vt:lpstr>Debugear Device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Template</dc:title>
  <dc:subject>Overview of Linux OS</dc:subject>
  <dc:creator>uidt3212</dc:creator>
  <cp:lastModifiedBy>Leon, Alberto02</cp:lastModifiedBy>
  <cp:revision>817</cp:revision>
  <dcterms:created xsi:type="dcterms:W3CDTF">2003-12-10T09:43:46Z</dcterms:created>
  <dcterms:modified xsi:type="dcterms:W3CDTF">2023-06-21T02:01:41Z</dcterms:modified>
</cp:coreProperties>
</file>