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80" r:id="rId3"/>
    <p:sldId id="289" r:id="rId4"/>
    <p:sldId id="281" r:id="rId5"/>
    <p:sldId id="282" r:id="rId6"/>
    <p:sldId id="283" r:id="rId7"/>
    <p:sldId id="284" r:id="rId8"/>
    <p:sldId id="285" r:id="rId9"/>
    <p:sldId id="286" r:id="rId10"/>
    <p:sldId id="288" r:id="rId11"/>
    <p:sldId id="287" r:id="rId12"/>
    <p:sldId id="278" r:id="rId13"/>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49" autoAdjust="0"/>
    <p:restoredTop sz="93722" autoAdjust="0"/>
  </p:normalViewPr>
  <p:slideViewPr>
    <p:cSldViewPr>
      <p:cViewPr>
        <p:scale>
          <a:sx n="90" d="100"/>
          <a:sy n="90" d="100"/>
        </p:scale>
        <p:origin x="-1446" y="2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03BC39FC-8FE2-4BB6-8CCC-1455FBD680FD}" type="datetimeFigureOut">
              <a:rPr lang="es-CO" smtClean="0"/>
              <a:t>15/12/2016</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928651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03BC39FC-8FE2-4BB6-8CCC-1455FBD680FD}" type="datetimeFigureOut">
              <a:rPr lang="es-CO" smtClean="0"/>
              <a:t>15/12/2016</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3377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03BC39FC-8FE2-4BB6-8CCC-1455FBD680FD}" type="datetimeFigureOut">
              <a:rPr lang="es-CO" smtClean="0"/>
              <a:t>15/12/2016</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1230588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03BC39FC-8FE2-4BB6-8CCC-1455FBD680FD}" type="datetimeFigureOut">
              <a:rPr lang="es-CO" smtClean="0"/>
              <a:t>15/12/2016</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1511423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3BC39FC-8FE2-4BB6-8CCC-1455FBD680FD}" type="datetimeFigureOut">
              <a:rPr lang="es-CO" smtClean="0"/>
              <a:t>15/12/2016</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2974866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03BC39FC-8FE2-4BB6-8CCC-1455FBD680FD}" type="datetimeFigureOut">
              <a:rPr lang="es-CO" smtClean="0"/>
              <a:t>15/12/2016</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306124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03BC39FC-8FE2-4BB6-8CCC-1455FBD680FD}" type="datetimeFigureOut">
              <a:rPr lang="es-CO" smtClean="0"/>
              <a:t>15/12/2016</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160537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03BC39FC-8FE2-4BB6-8CCC-1455FBD680FD}" type="datetimeFigureOut">
              <a:rPr lang="es-CO" smtClean="0"/>
              <a:t>15/12/2016</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2282653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3BC39FC-8FE2-4BB6-8CCC-1455FBD680FD}" type="datetimeFigureOut">
              <a:rPr lang="es-CO" smtClean="0"/>
              <a:t>15/12/2016</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1812630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3BC39FC-8FE2-4BB6-8CCC-1455FBD680FD}" type="datetimeFigureOut">
              <a:rPr lang="es-CO" smtClean="0"/>
              <a:t>15/12/2016</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1918415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3BC39FC-8FE2-4BB6-8CCC-1455FBD680FD}" type="datetimeFigureOut">
              <a:rPr lang="es-CO" smtClean="0"/>
              <a:t>15/12/2016</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1501986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BC39FC-8FE2-4BB6-8CCC-1455FBD680FD}" type="datetimeFigureOut">
              <a:rPr lang="es-CO" smtClean="0"/>
              <a:t>15/12/2016</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A699A-4656-4209-9C62-6FE7CCA4A7AD}" type="slidenum">
              <a:rPr lang="es-CO" smtClean="0"/>
              <a:t>‹Nº›</a:t>
            </a:fld>
            <a:endParaRPr lang="es-CO"/>
          </a:p>
        </p:txBody>
      </p:sp>
    </p:spTree>
    <p:extLst>
      <p:ext uri="{BB962C8B-B14F-4D97-AF65-F5344CB8AC3E}">
        <p14:creationId xmlns:p14="http://schemas.microsoft.com/office/powerpoint/2010/main" val="1611209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4" y="55473"/>
            <a:ext cx="804557" cy="1053755"/>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23" y="0"/>
            <a:ext cx="1930977" cy="60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2924892" y="351517"/>
            <a:ext cx="2884764" cy="461665"/>
          </a:xfrm>
          <a:prstGeom prst="rect">
            <a:avLst/>
          </a:prstGeom>
          <a:noFill/>
        </p:spPr>
        <p:txBody>
          <a:bodyPr wrap="none" rtlCol="0">
            <a:spAutoFit/>
          </a:bodyPr>
          <a:lstStyle/>
          <a:p>
            <a:r>
              <a:rPr lang="es-ES" sz="2400" b="1" dirty="0"/>
              <a:t>El </a:t>
            </a:r>
            <a:r>
              <a:rPr lang="es-ES" sz="2400" b="1" dirty="0" smtClean="0"/>
              <a:t>ensayo </a:t>
            </a:r>
            <a:r>
              <a:rPr lang="es-ES" sz="2400" b="1" dirty="0"/>
              <a:t>a</a:t>
            </a:r>
            <a:r>
              <a:rPr lang="es-ES" sz="2400" b="1" dirty="0" smtClean="0"/>
              <a:t>cadémico </a:t>
            </a:r>
            <a:endParaRPr lang="es-CO" sz="2400" b="1" dirty="0"/>
          </a:p>
        </p:txBody>
      </p:sp>
      <p:sp>
        <p:nvSpPr>
          <p:cNvPr id="6" name="5 CuadroTexto"/>
          <p:cNvSpPr txBox="1"/>
          <p:nvPr/>
        </p:nvSpPr>
        <p:spPr>
          <a:xfrm>
            <a:off x="215516" y="2204864"/>
            <a:ext cx="8712968" cy="2308324"/>
          </a:xfrm>
          <a:prstGeom prst="rect">
            <a:avLst/>
          </a:prstGeom>
          <a:noFill/>
        </p:spPr>
        <p:txBody>
          <a:bodyPr wrap="square" rtlCol="0">
            <a:spAutoFit/>
          </a:bodyPr>
          <a:lstStyle/>
          <a:p>
            <a:r>
              <a:rPr lang="es-CO" dirty="0" smtClean="0"/>
              <a:t>Algunos estudiantes tienen dificultades </a:t>
            </a:r>
            <a:r>
              <a:rPr lang="es-CO" dirty="0"/>
              <a:t>para escribir </a:t>
            </a:r>
            <a:r>
              <a:rPr lang="es-CO" dirty="0" smtClean="0"/>
              <a:t>ensayos </a:t>
            </a:r>
            <a:r>
              <a:rPr lang="es-CO" dirty="0"/>
              <a:t>académicos que </a:t>
            </a:r>
            <a:r>
              <a:rPr lang="es-CO" dirty="0" smtClean="0"/>
              <a:t>sean claros </a:t>
            </a:r>
            <a:r>
              <a:rPr lang="es-CO" dirty="0"/>
              <a:t>y coherentes. En </a:t>
            </a:r>
            <a:r>
              <a:rPr lang="es-CO" dirty="0" smtClean="0"/>
              <a:t>general, </a:t>
            </a:r>
            <a:r>
              <a:rPr lang="es-CO" dirty="0"/>
              <a:t>los estudiantes escriben ensayos confusos e incoherentes sin un argumento central clave, con párrafos sin una idea </a:t>
            </a:r>
            <a:r>
              <a:rPr lang="es-CO" dirty="0" smtClean="0"/>
              <a:t>principal </a:t>
            </a:r>
            <a:r>
              <a:rPr lang="es-CO" dirty="0"/>
              <a:t>y con oraciones demasiado largas y enredadas. </a:t>
            </a:r>
          </a:p>
          <a:p>
            <a:endParaRPr lang="es-CO" dirty="0" smtClean="0"/>
          </a:p>
          <a:p>
            <a:r>
              <a:rPr lang="es-CO" dirty="0" smtClean="0"/>
              <a:t>El </a:t>
            </a:r>
            <a:r>
              <a:rPr lang="es-CO" dirty="0"/>
              <a:t>propósito de este recurso es servir como </a:t>
            </a:r>
            <a:r>
              <a:rPr lang="es-CO" dirty="0" smtClean="0"/>
              <a:t>ayuda </a:t>
            </a:r>
            <a:r>
              <a:rPr lang="es-CO" dirty="0"/>
              <a:t>a los estudiantes </a:t>
            </a:r>
            <a:r>
              <a:rPr lang="es-CO" dirty="0" smtClean="0"/>
              <a:t>que desean escribir </a:t>
            </a:r>
            <a:r>
              <a:rPr lang="es-CO" dirty="0"/>
              <a:t>ensayos académicos claros y coherentes. </a:t>
            </a:r>
            <a:r>
              <a:rPr lang="es-CO" dirty="0" smtClean="0"/>
              <a:t> </a:t>
            </a:r>
            <a:endParaRPr lang="es-CO" dirty="0"/>
          </a:p>
          <a:p>
            <a:endParaRPr lang="es-CO" dirty="0"/>
          </a:p>
        </p:txBody>
      </p:sp>
      <p:pic>
        <p:nvPicPr>
          <p:cNvPr id="3" name="Picture 2" descr="C:\Users\Ángela\Desktop\PIT\2016\Curso TIC\Octubre\plan_producción\2. Ensayo academico - Blendi Kajsiu\insumos\btn_que_e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5510" y="4725142"/>
            <a:ext cx="1296147" cy="1296145"/>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654520" y="6212047"/>
            <a:ext cx="1755673" cy="861774"/>
          </a:xfrm>
          <a:prstGeom prst="rect">
            <a:avLst/>
          </a:prstGeom>
          <a:noFill/>
        </p:spPr>
        <p:txBody>
          <a:bodyPr wrap="none" rtlCol="0">
            <a:spAutoFit/>
          </a:bodyPr>
          <a:lstStyle/>
          <a:p>
            <a:pPr algn="ctr"/>
            <a:r>
              <a:rPr lang="es-CO" sz="1600" dirty="0" smtClean="0"/>
              <a:t>Qué es un ensayo</a:t>
            </a:r>
          </a:p>
          <a:p>
            <a:pPr algn="ctr"/>
            <a:r>
              <a:rPr lang="es-CO" sz="1600" b="1" dirty="0">
                <a:solidFill>
                  <a:srgbClr val="C00000"/>
                </a:solidFill>
              </a:rPr>
              <a:t>Ir a 3</a:t>
            </a:r>
          </a:p>
          <a:p>
            <a:endParaRPr lang="es-CO" dirty="0"/>
          </a:p>
        </p:txBody>
      </p:sp>
      <p:sp>
        <p:nvSpPr>
          <p:cNvPr id="13" name="12 CuadroTexto"/>
          <p:cNvSpPr txBox="1"/>
          <p:nvPr/>
        </p:nvSpPr>
        <p:spPr>
          <a:xfrm>
            <a:off x="2680531" y="6080627"/>
            <a:ext cx="2052037" cy="1077218"/>
          </a:xfrm>
          <a:prstGeom prst="rect">
            <a:avLst/>
          </a:prstGeom>
          <a:noFill/>
        </p:spPr>
        <p:txBody>
          <a:bodyPr wrap="none" rtlCol="0">
            <a:spAutoFit/>
          </a:bodyPr>
          <a:lstStyle>
            <a:defPPr>
              <a:defRPr lang="es-CO"/>
            </a:defPPr>
            <a:lvl1pPr algn="ctr">
              <a:defRPr sz="1600"/>
            </a:lvl1pPr>
          </a:lstStyle>
          <a:p>
            <a:r>
              <a:rPr lang="es-CO" dirty="0"/>
              <a:t>Estructura</a:t>
            </a:r>
          </a:p>
          <a:p>
            <a:r>
              <a:rPr lang="es-CO" dirty="0"/>
              <a:t>del ensayo académico</a:t>
            </a:r>
          </a:p>
          <a:p>
            <a:r>
              <a:rPr lang="es-CO" dirty="0">
                <a:solidFill>
                  <a:srgbClr val="FF0000"/>
                </a:solidFill>
              </a:rPr>
              <a:t>Ir a 3</a:t>
            </a:r>
          </a:p>
          <a:p>
            <a:endParaRPr lang="es-CO" dirty="0"/>
          </a:p>
        </p:txBody>
      </p:sp>
      <p:sp>
        <p:nvSpPr>
          <p:cNvPr id="14" name="13 CuadroTexto"/>
          <p:cNvSpPr txBox="1"/>
          <p:nvPr/>
        </p:nvSpPr>
        <p:spPr>
          <a:xfrm>
            <a:off x="5436096" y="6106634"/>
            <a:ext cx="1075230" cy="830997"/>
          </a:xfrm>
          <a:prstGeom prst="rect">
            <a:avLst/>
          </a:prstGeom>
          <a:noFill/>
        </p:spPr>
        <p:txBody>
          <a:bodyPr wrap="none" rtlCol="0">
            <a:spAutoFit/>
          </a:bodyPr>
          <a:lstStyle>
            <a:defPPr>
              <a:defRPr lang="es-CO"/>
            </a:defPPr>
            <a:lvl1pPr algn="ctr">
              <a:defRPr sz="1600"/>
            </a:lvl1pPr>
          </a:lstStyle>
          <a:p>
            <a:r>
              <a:rPr lang="es-CO" dirty="0"/>
              <a:t>Elementos</a:t>
            </a:r>
          </a:p>
          <a:p>
            <a:r>
              <a:rPr lang="es-CO" dirty="0">
                <a:solidFill>
                  <a:srgbClr val="FF0000"/>
                </a:solidFill>
              </a:rPr>
              <a:t>Ir a 5</a:t>
            </a:r>
          </a:p>
          <a:p>
            <a:endParaRPr lang="es-CO" dirty="0"/>
          </a:p>
        </p:txBody>
      </p:sp>
      <p:sp>
        <p:nvSpPr>
          <p:cNvPr id="15" name="14 CuadroTexto"/>
          <p:cNvSpPr txBox="1"/>
          <p:nvPr/>
        </p:nvSpPr>
        <p:spPr>
          <a:xfrm>
            <a:off x="7739929" y="6201322"/>
            <a:ext cx="877163" cy="830997"/>
          </a:xfrm>
          <a:prstGeom prst="rect">
            <a:avLst/>
          </a:prstGeom>
          <a:noFill/>
        </p:spPr>
        <p:txBody>
          <a:bodyPr wrap="none" rtlCol="0">
            <a:spAutoFit/>
          </a:bodyPr>
          <a:lstStyle>
            <a:defPPr>
              <a:defRPr lang="es-CO"/>
            </a:defPPr>
            <a:lvl1pPr algn="ctr">
              <a:defRPr sz="1600"/>
            </a:lvl1pPr>
          </a:lstStyle>
          <a:p>
            <a:r>
              <a:rPr lang="es-CO" dirty="0"/>
              <a:t>Ejemplo</a:t>
            </a:r>
          </a:p>
          <a:p>
            <a:r>
              <a:rPr lang="es-CO" dirty="0">
                <a:solidFill>
                  <a:srgbClr val="FF0000"/>
                </a:solidFill>
              </a:rPr>
              <a:t>Ir a 10</a:t>
            </a:r>
          </a:p>
          <a:p>
            <a:endParaRPr lang="es-CO" dirty="0"/>
          </a:p>
        </p:txBody>
      </p:sp>
      <p:pic>
        <p:nvPicPr>
          <p:cNvPr id="1028" name="Picture 4" descr="C:\Users\Ángela\Desktop\PIT\2016\Curso TIC\Octubre\plan_producción\2. Ensayo academico - Blendi Kajsiu\insumos\btn_estructura.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1141" y="4725143"/>
            <a:ext cx="1370859" cy="13708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Ángela\Desktop\PIT\2016\Curso TIC\Octubre\plan_producción\2. Ensayo academico - Blendi Kajsiu\insumos\btn_elemento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2409" y="4725142"/>
            <a:ext cx="1342603" cy="134260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Users\Ángela\Desktop\PIT\2016\Curso TIC\Octubre\plan_producción\2. Ensayo academico - Blendi Kajsiu\insumos\btn_ejempl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91486" y="4725142"/>
            <a:ext cx="1358306" cy="1358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614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4" y="55473"/>
            <a:ext cx="804557" cy="1053755"/>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23" y="0"/>
            <a:ext cx="1930977" cy="60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19 CuadroTexto"/>
          <p:cNvSpPr txBox="1"/>
          <p:nvPr/>
        </p:nvSpPr>
        <p:spPr>
          <a:xfrm>
            <a:off x="3535246" y="351517"/>
            <a:ext cx="1225015" cy="461665"/>
          </a:xfrm>
          <a:prstGeom prst="rect">
            <a:avLst/>
          </a:prstGeom>
          <a:noFill/>
        </p:spPr>
        <p:txBody>
          <a:bodyPr wrap="none" rtlCol="0">
            <a:spAutoFit/>
          </a:bodyPr>
          <a:lstStyle/>
          <a:p>
            <a:r>
              <a:rPr lang="es-ES" sz="2400" b="1" dirty="0" smtClean="0"/>
              <a:t>Ejemplo</a:t>
            </a:r>
            <a:endParaRPr lang="es-CO" sz="2400" b="1" dirty="0"/>
          </a:p>
        </p:txBody>
      </p:sp>
      <p:sp>
        <p:nvSpPr>
          <p:cNvPr id="2" name="1 CuadroTexto"/>
          <p:cNvSpPr txBox="1"/>
          <p:nvPr/>
        </p:nvSpPr>
        <p:spPr>
          <a:xfrm>
            <a:off x="1835696" y="2636912"/>
            <a:ext cx="184731" cy="369332"/>
          </a:xfrm>
          <a:prstGeom prst="rect">
            <a:avLst/>
          </a:prstGeom>
          <a:noFill/>
        </p:spPr>
        <p:txBody>
          <a:bodyPr wrap="none" rtlCol="0">
            <a:spAutoFit/>
          </a:bodyPr>
          <a:lstStyle/>
          <a:p>
            <a:endParaRPr lang="es-CO" dirty="0"/>
          </a:p>
        </p:txBody>
      </p:sp>
      <p:sp>
        <p:nvSpPr>
          <p:cNvPr id="3" name="2 Rectángulo"/>
          <p:cNvSpPr/>
          <p:nvPr/>
        </p:nvSpPr>
        <p:spPr>
          <a:xfrm>
            <a:off x="1942996" y="2636912"/>
            <a:ext cx="6668592" cy="923330"/>
          </a:xfrm>
          <a:prstGeom prst="rect">
            <a:avLst/>
          </a:prstGeom>
        </p:spPr>
        <p:txBody>
          <a:bodyPr wrap="square">
            <a:spAutoFit/>
          </a:bodyPr>
          <a:lstStyle/>
          <a:p>
            <a:r>
              <a:rPr lang="es-CO" dirty="0" smtClean="0"/>
              <a:t>Se muestra en </a:t>
            </a:r>
            <a:r>
              <a:rPr lang="es-CO" dirty="0" err="1" smtClean="0"/>
              <a:t>html</a:t>
            </a:r>
            <a:r>
              <a:rPr lang="es-CO" dirty="0" smtClean="0"/>
              <a:t> el texto </a:t>
            </a:r>
          </a:p>
          <a:p>
            <a:r>
              <a:rPr lang="es-CO" dirty="0" smtClean="0"/>
              <a:t>Donald </a:t>
            </a:r>
            <a:r>
              <a:rPr lang="es-CO" dirty="0" err="1"/>
              <a:t>Trump</a:t>
            </a:r>
            <a:r>
              <a:rPr lang="es-CO" dirty="0"/>
              <a:t>: El </a:t>
            </a:r>
            <a:r>
              <a:rPr lang="es-CO" dirty="0" smtClean="0"/>
              <a:t>surgimiento </a:t>
            </a:r>
            <a:r>
              <a:rPr lang="es-CO" dirty="0"/>
              <a:t>del </a:t>
            </a:r>
            <a:r>
              <a:rPr lang="es-CO" dirty="0" smtClean="0"/>
              <a:t>neofascismo</a:t>
            </a:r>
          </a:p>
          <a:p>
            <a:r>
              <a:rPr lang="es-CO" dirty="0" smtClean="0"/>
              <a:t>Elaborado por </a:t>
            </a:r>
            <a:r>
              <a:rPr lang="es-CO" dirty="0" err="1" smtClean="0"/>
              <a:t>Blendi</a:t>
            </a:r>
            <a:r>
              <a:rPr lang="es-CO" dirty="0" smtClean="0"/>
              <a:t> </a:t>
            </a:r>
            <a:r>
              <a:rPr lang="es-CO" dirty="0" err="1" smtClean="0"/>
              <a:t>Kajsiu</a:t>
            </a:r>
            <a:r>
              <a:rPr lang="es-CO" dirty="0" smtClean="0"/>
              <a:t> - 2016</a:t>
            </a:r>
            <a:endParaRPr lang="es-CO" dirty="0"/>
          </a:p>
        </p:txBody>
      </p:sp>
    </p:spTree>
    <p:extLst>
      <p:ext uri="{BB962C8B-B14F-4D97-AF65-F5344CB8AC3E}">
        <p14:creationId xmlns:p14="http://schemas.microsoft.com/office/powerpoint/2010/main" val="1339848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4" y="55473"/>
            <a:ext cx="804557" cy="1053755"/>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23" y="0"/>
            <a:ext cx="1930977" cy="60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2771800" y="351517"/>
            <a:ext cx="2913618" cy="461665"/>
          </a:xfrm>
          <a:prstGeom prst="rect">
            <a:avLst/>
          </a:prstGeom>
          <a:noFill/>
        </p:spPr>
        <p:txBody>
          <a:bodyPr wrap="none" rtlCol="0">
            <a:spAutoFit/>
          </a:bodyPr>
          <a:lstStyle/>
          <a:p>
            <a:r>
              <a:rPr lang="es-ES" sz="2400" b="1" dirty="0"/>
              <a:t>El Ensayo Académico </a:t>
            </a:r>
            <a:endParaRPr lang="es-CO" sz="2400" b="1" dirty="0"/>
          </a:p>
        </p:txBody>
      </p:sp>
      <p:sp>
        <p:nvSpPr>
          <p:cNvPr id="2" name="1 Rectángulo"/>
          <p:cNvSpPr/>
          <p:nvPr/>
        </p:nvSpPr>
        <p:spPr>
          <a:xfrm>
            <a:off x="845190" y="1988840"/>
            <a:ext cx="7471225" cy="3139321"/>
          </a:xfrm>
          <a:prstGeom prst="rect">
            <a:avLst/>
          </a:prstGeom>
        </p:spPr>
        <p:txBody>
          <a:bodyPr wrap="square">
            <a:spAutoFit/>
          </a:bodyPr>
          <a:lstStyle/>
          <a:p>
            <a:r>
              <a:rPr lang="es-ES_tradnl" dirty="0" err="1"/>
              <a:t>Gambosa</a:t>
            </a:r>
            <a:r>
              <a:rPr lang="es-ES_tradnl" dirty="0"/>
              <a:t>, Y. (1997). </a:t>
            </a:r>
            <a:r>
              <a:rPr lang="es-ES_tradnl" i="1" dirty="0"/>
              <a:t>Guía para la escritura del ensayo</a:t>
            </a:r>
            <a:r>
              <a:rPr lang="es-ES_tradnl" dirty="0"/>
              <a:t>. Recuperado de  </a:t>
            </a:r>
            <a:r>
              <a:rPr lang="es-ES_tradnl" dirty="0" smtClean="0"/>
              <a:t>	</a:t>
            </a:r>
            <a:r>
              <a:rPr lang="es-ES_tradnl" u="sng" dirty="0" smtClean="0"/>
              <a:t>http</a:t>
            </a:r>
            <a:r>
              <a:rPr lang="es-ES_tradnl" u="sng" dirty="0"/>
              <a:t>://www.unipiloto.edu.co/descargas/archivo_administracion_de</a:t>
            </a:r>
            <a:r>
              <a:rPr lang="es-ES_tradnl" u="sng" dirty="0" smtClean="0"/>
              <a:t>_	empresas/guia_ensayos.pdf</a:t>
            </a:r>
            <a:r>
              <a:rPr lang="es-ES" dirty="0" smtClean="0"/>
              <a:t> </a:t>
            </a:r>
          </a:p>
          <a:p>
            <a:endParaRPr lang="es-ES" dirty="0"/>
          </a:p>
          <a:p>
            <a:r>
              <a:rPr lang="es-ES_tradnl" dirty="0"/>
              <a:t>Huntington, S. (1993).   </a:t>
            </a:r>
            <a:r>
              <a:rPr lang="es-ES_tradnl" i="1" dirty="0"/>
              <a:t>¿Choque de civilizaciones? </a:t>
            </a:r>
            <a:r>
              <a:rPr lang="es-ES_tradnl" i="1" dirty="0" err="1"/>
              <a:t>Foreign</a:t>
            </a:r>
            <a:r>
              <a:rPr lang="es-ES_tradnl" i="1" dirty="0"/>
              <a:t> </a:t>
            </a:r>
            <a:r>
              <a:rPr lang="es-ES_tradnl" i="1" dirty="0" err="1"/>
              <a:t>Affairs</a:t>
            </a:r>
            <a:r>
              <a:rPr lang="es-ES_tradnl" dirty="0"/>
              <a:t>. (</a:t>
            </a:r>
            <a:r>
              <a:rPr lang="es-ES_tradnl" dirty="0" err="1"/>
              <a:t>s.n</a:t>
            </a:r>
            <a:r>
              <a:rPr lang="es-ES_tradnl" dirty="0"/>
              <a:t>). P. 1 </a:t>
            </a:r>
            <a:endParaRPr lang="es-ES_tradnl" dirty="0" smtClean="0"/>
          </a:p>
          <a:p>
            <a:endParaRPr lang="es-ES" dirty="0"/>
          </a:p>
          <a:p>
            <a:r>
              <a:rPr lang="es-ES_tradnl" dirty="0"/>
              <a:t>Popper, K. (1962). </a:t>
            </a:r>
            <a:r>
              <a:rPr lang="es-ES_tradnl" i="1" dirty="0"/>
              <a:t>Lógica de la investigación científica</a:t>
            </a:r>
            <a:r>
              <a:rPr lang="es-ES_tradnl" dirty="0"/>
              <a:t>. Madrid: </a:t>
            </a:r>
            <a:r>
              <a:rPr lang="es-ES_tradnl" dirty="0" err="1"/>
              <a:t>Tecnos</a:t>
            </a:r>
            <a:r>
              <a:rPr lang="es-ES_tradnl" dirty="0" smtClean="0"/>
              <a:t>.</a:t>
            </a:r>
          </a:p>
          <a:p>
            <a:endParaRPr lang="es-ES" dirty="0"/>
          </a:p>
          <a:p>
            <a:r>
              <a:rPr lang="es-ES_tradnl" dirty="0"/>
              <a:t>Popper, K. (1991). </a:t>
            </a:r>
            <a:r>
              <a:rPr lang="es-ES_tradnl" i="1" dirty="0"/>
              <a:t>Conjeturas y Refutaciones: El Desarrollo del conocimiento </a:t>
            </a:r>
            <a:r>
              <a:rPr lang="es-ES_tradnl" i="1" dirty="0" smtClean="0"/>
              <a:t>	científico</a:t>
            </a:r>
            <a:r>
              <a:rPr lang="es-ES_tradnl" dirty="0"/>
              <a:t>. Barcelona, Buenos Aires, </a:t>
            </a:r>
            <a:r>
              <a:rPr lang="es-ES_tradnl" dirty="0" err="1"/>
              <a:t>Mexico</a:t>
            </a:r>
            <a:r>
              <a:rPr lang="es-ES_tradnl" dirty="0"/>
              <a:t>: Ediciones </a:t>
            </a:r>
            <a:r>
              <a:rPr lang="es-ES_tradnl" dirty="0" err="1"/>
              <a:t>Paidos</a:t>
            </a:r>
            <a:r>
              <a:rPr lang="es-ES_tradnl" dirty="0" smtClean="0"/>
              <a:t>.</a:t>
            </a:r>
          </a:p>
          <a:p>
            <a:endParaRPr lang="es-ES" dirty="0"/>
          </a:p>
        </p:txBody>
      </p:sp>
    </p:spTree>
    <p:extLst>
      <p:ext uri="{BB962C8B-B14F-4D97-AF65-F5344CB8AC3E}">
        <p14:creationId xmlns:p14="http://schemas.microsoft.com/office/powerpoint/2010/main" val="3782663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CuadroTexto"/>
          <p:cNvSpPr txBox="1"/>
          <p:nvPr/>
        </p:nvSpPr>
        <p:spPr>
          <a:xfrm>
            <a:off x="896508" y="1988840"/>
            <a:ext cx="7488832" cy="4985980"/>
          </a:xfrm>
          <a:prstGeom prst="rect">
            <a:avLst/>
          </a:prstGeom>
          <a:noFill/>
        </p:spPr>
        <p:txBody>
          <a:bodyPr wrap="square" rtlCol="0">
            <a:spAutoFit/>
          </a:bodyPr>
          <a:lstStyle/>
          <a:p>
            <a:pPr algn="ctr"/>
            <a:r>
              <a:rPr lang="es-CO" sz="1600" b="1" dirty="0" smtClean="0"/>
              <a:t>Créditos</a:t>
            </a:r>
          </a:p>
          <a:p>
            <a:r>
              <a:rPr lang="es-CO" sz="1200" dirty="0" smtClean="0"/>
              <a:t>Esta obra esta licenciada bajo </a:t>
            </a:r>
            <a:r>
              <a:rPr lang="es-CO" sz="1200" dirty="0" err="1" smtClean="0"/>
              <a:t>Creative</a:t>
            </a:r>
            <a:r>
              <a:rPr lang="es-CO" sz="1200" dirty="0" smtClean="0"/>
              <a:t> </a:t>
            </a:r>
            <a:r>
              <a:rPr lang="es-CO" sz="1200" dirty="0" err="1" smtClean="0"/>
              <a:t>Commons</a:t>
            </a:r>
            <a:r>
              <a:rPr lang="es-CO" sz="1200" dirty="0" smtClean="0"/>
              <a:t> </a:t>
            </a:r>
            <a:r>
              <a:rPr lang="es-CO" sz="1200" dirty="0"/>
              <a:t>Atribución – No comercial: Esta licencia permite a otros distribuir, </a:t>
            </a:r>
            <a:r>
              <a:rPr lang="es-CO" sz="1200" dirty="0" err="1"/>
              <a:t>remezclar</a:t>
            </a:r>
            <a:r>
              <a:rPr lang="es-CO" sz="1200" dirty="0"/>
              <a:t>, retocar, y crear a partir de tu obra de manera no comercial y, a pesar de que sus nuevas obras deben siempre mencionarte y mantenerse sin fines comerciales, no están obligados a licenciar sus obras derivadas bajo las mismas condiciones</a:t>
            </a:r>
            <a:r>
              <a:rPr lang="es-CO" sz="1200" dirty="0" smtClean="0"/>
              <a:t>.</a:t>
            </a:r>
          </a:p>
          <a:p>
            <a:endParaRPr lang="es-CO" sz="1200" dirty="0"/>
          </a:p>
          <a:p>
            <a:r>
              <a:rPr lang="es-CO" sz="1200" b="1" dirty="0" smtClean="0"/>
              <a:t>Experto </a:t>
            </a:r>
            <a:r>
              <a:rPr lang="es-CO" sz="1200" b="1" dirty="0"/>
              <a:t>temático</a:t>
            </a:r>
            <a:endParaRPr lang="es-CO" sz="1200" dirty="0"/>
          </a:p>
          <a:p>
            <a:r>
              <a:rPr lang="es-CO" sz="1200" dirty="0"/>
              <a:t>Blendi </a:t>
            </a:r>
            <a:r>
              <a:rPr lang="es-CO" sz="1200" dirty="0" err="1" smtClean="0"/>
              <a:t>Kajsiu</a:t>
            </a:r>
            <a:endParaRPr lang="es-CO" sz="1200" dirty="0" smtClean="0"/>
          </a:p>
          <a:p>
            <a:r>
              <a:rPr lang="es-CO" sz="1200" dirty="0" smtClean="0"/>
              <a:t/>
            </a:r>
            <a:br>
              <a:rPr lang="es-CO" sz="1200" dirty="0" smtClean="0"/>
            </a:br>
            <a:r>
              <a:rPr lang="es-CO" sz="1200" b="1" dirty="0" smtClean="0"/>
              <a:t>Asesora pedagógica</a:t>
            </a:r>
            <a:endParaRPr lang="es-CO" sz="1200" dirty="0" smtClean="0"/>
          </a:p>
          <a:p>
            <a:r>
              <a:rPr lang="es-CO" sz="1200" dirty="0" smtClean="0"/>
              <a:t>Ángela </a:t>
            </a:r>
            <a:r>
              <a:rPr lang="es-CO" sz="1200" dirty="0"/>
              <a:t>Valderrama Muñoz</a:t>
            </a:r>
          </a:p>
          <a:p>
            <a:r>
              <a:rPr lang="es-CO" sz="1200" dirty="0"/>
              <a:t/>
            </a:r>
            <a:br>
              <a:rPr lang="es-CO" sz="1200" dirty="0"/>
            </a:br>
            <a:r>
              <a:rPr lang="es-CO" sz="1200" b="1" dirty="0"/>
              <a:t>Producción </a:t>
            </a:r>
            <a:r>
              <a:rPr lang="es-CO" sz="1200" b="1" dirty="0" err="1"/>
              <a:t>multimedial</a:t>
            </a:r>
            <a:endParaRPr lang="es-CO" sz="1200" dirty="0"/>
          </a:p>
          <a:p>
            <a:r>
              <a:rPr lang="es-CO" sz="1200" dirty="0"/>
              <a:t>David Castaño Luján</a:t>
            </a:r>
          </a:p>
          <a:p>
            <a:r>
              <a:rPr lang="es-CO" sz="1200" dirty="0"/>
              <a:t/>
            </a:r>
            <a:br>
              <a:rPr lang="es-CO" sz="1200" dirty="0"/>
            </a:br>
            <a:endParaRPr lang="es-CO" sz="1200" dirty="0" smtClean="0"/>
          </a:p>
          <a:p>
            <a:pPr algn="ctr"/>
            <a:endParaRPr lang="es-CO" sz="1200" dirty="0"/>
          </a:p>
          <a:p>
            <a:pPr algn="ctr"/>
            <a:endParaRPr lang="es-CO" sz="1200" dirty="0" smtClean="0"/>
          </a:p>
          <a:p>
            <a:pPr algn="ctr"/>
            <a:r>
              <a:rPr lang="es-CO" sz="1200" dirty="0" err="1"/>
              <a:t>Donna</a:t>
            </a:r>
            <a:r>
              <a:rPr lang="es-CO" sz="1200" dirty="0"/>
              <a:t> Zapata </a:t>
            </a:r>
            <a:r>
              <a:rPr lang="es-CO" sz="1200" dirty="0" err="1"/>
              <a:t>Zapata</a:t>
            </a:r>
            <a:endParaRPr lang="es-CO" sz="1200" b="1" dirty="0" smtClean="0"/>
          </a:p>
          <a:p>
            <a:pPr algn="ctr"/>
            <a:r>
              <a:rPr lang="es-CO" sz="1200" b="1" dirty="0" smtClean="0"/>
              <a:t>Coordinadora </a:t>
            </a:r>
            <a:r>
              <a:rPr lang="es-CO" sz="1200" b="1" dirty="0"/>
              <a:t>del </a:t>
            </a:r>
            <a:r>
              <a:rPr lang="es-CO" sz="1200" b="1" dirty="0" smtClean="0"/>
              <a:t>Programa</a:t>
            </a:r>
            <a:endParaRPr lang="es-CO" sz="1200" dirty="0" smtClean="0"/>
          </a:p>
          <a:p>
            <a:pPr algn="ctr"/>
            <a:r>
              <a:rPr lang="es-CO" sz="1200" dirty="0" smtClean="0"/>
              <a:t>Programa </a:t>
            </a:r>
            <a:r>
              <a:rPr lang="es-CO" sz="1200" dirty="0"/>
              <a:t>Integración de Tecnologías a la Docencia</a:t>
            </a:r>
          </a:p>
          <a:p>
            <a:pPr algn="ctr"/>
            <a:r>
              <a:rPr lang="es-CO" sz="1200" dirty="0"/>
              <a:t>Vicerrectoría de Docencia</a:t>
            </a:r>
          </a:p>
          <a:p>
            <a:pPr algn="ctr"/>
            <a:r>
              <a:rPr lang="es-CO" sz="1200" dirty="0"/>
              <a:t>Medellín-Colombia</a:t>
            </a:r>
          </a:p>
          <a:p>
            <a:pPr algn="ctr"/>
            <a:r>
              <a:rPr lang="es-CO" sz="1200" dirty="0"/>
              <a:t>Universidad de Antioquia</a:t>
            </a:r>
          </a:p>
          <a:p>
            <a:pPr algn="ctr"/>
            <a:r>
              <a:rPr lang="es-CO" sz="1200" dirty="0" smtClean="0"/>
              <a:t>2016</a:t>
            </a:r>
            <a:r>
              <a:rPr lang="es-CO" sz="1200" dirty="0"/>
              <a:t/>
            </a:r>
            <a:br>
              <a:rPr lang="es-CO" sz="1200" dirty="0"/>
            </a:br>
            <a:endParaRPr lang="es-CO" sz="1400" dirty="0"/>
          </a:p>
        </p:txBody>
      </p:sp>
      <p:sp>
        <p:nvSpPr>
          <p:cNvPr id="10" name="9 CuadroTexto"/>
          <p:cNvSpPr txBox="1"/>
          <p:nvPr/>
        </p:nvSpPr>
        <p:spPr>
          <a:xfrm>
            <a:off x="6013200" y="2997058"/>
            <a:ext cx="2168022" cy="2123658"/>
          </a:xfrm>
          <a:prstGeom prst="rect">
            <a:avLst/>
          </a:prstGeom>
          <a:noFill/>
        </p:spPr>
        <p:txBody>
          <a:bodyPr wrap="square" rtlCol="0">
            <a:spAutoFit/>
          </a:bodyPr>
          <a:lstStyle/>
          <a:p>
            <a:r>
              <a:rPr lang="es-CO" sz="1200" b="1" dirty="0"/>
              <a:t>Edición de </a:t>
            </a:r>
            <a:r>
              <a:rPr lang="es-CO" sz="1200" b="1" dirty="0" smtClean="0"/>
              <a:t>animación </a:t>
            </a:r>
          </a:p>
          <a:p>
            <a:r>
              <a:rPr lang="es-CO" sz="1200" dirty="0" smtClean="0"/>
              <a:t>Oscar Rojo Gaviria</a:t>
            </a:r>
            <a:endParaRPr lang="es-CO" sz="1200" dirty="0"/>
          </a:p>
          <a:p>
            <a:endParaRPr lang="es-CO" sz="1200" dirty="0" smtClean="0"/>
          </a:p>
          <a:p>
            <a:r>
              <a:rPr lang="es-CO" sz="1200" b="1" dirty="0" smtClean="0"/>
              <a:t>Diseño gráfico </a:t>
            </a:r>
          </a:p>
          <a:p>
            <a:r>
              <a:rPr lang="es-CO" sz="1200" dirty="0" smtClean="0"/>
              <a:t>Luisa </a:t>
            </a:r>
            <a:r>
              <a:rPr lang="es-CO" sz="1200" dirty="0" err="1" smtClean="0"/>
              <a:t>Charry</a:t>
            </a:r>
            <a:endParaRPr lang="es-CO" sz="1200" dirty="0" smtClean="0"/>
          </a:p>
          <a:p>
            <a:r>
              <a:rPr lang="es-CO" sz="1200" dirty="0"/>
              <a:t/>
            </a:r>
            <a:br>
              <a:rPr lang="es-CO" sz="1200" dirty="0"/>
            </a:br>
            <a:r>
              <a:rPr lang="es-CO" sz="1200" b="1" dirty="0"/>
              <a:t>Corrección de estilos</a:t>
            </a:r>
            <a:endParaRPr lang="es-CO" sz="1200" dirty="0"/>
          </a:p>
          <a:p>
            <a:r>
              <a:rPr lang="es-CO" sz="1200" dirty="0"/>
              <a:t>Laura </a:t>
            </a:r>
            <a:r>
              <a:rPr lang="es-CO" sz="1200" dirty="0" smtClean="0"/>
              <a:t>Victoria Bedoya </a:t>
            </a:r>
            <a:r>
              <a:rPr lang="es-CO" sz="1200" dirty="0"/>
              <a:t>Garcés</a:t>
            </a:r>
          </a:p>
          <a:p>
            <a:r>
              <a:rPr lang="es-CO" sz="1200" dirty="0"/>
              <a:t/>
            </a:r>
            <a:br>
              <a:rPr lang="es-CO" sz="1200" dirty="0"/>
            </a:br>
            <a:r>
              <a:rPr lang="es-CO" sz="1200" b="1" dirty="0"/>
              <a:t>Integración de contenidos</a:t>
            </a:r>
            <a:endParaRPr lang="es-CO" sz="1200" dirty="0"/>
          </a:p>
          <a:p>
            <a:r>
              <a:rPr lang="es-CO" sz="1200" b="1" dirty="0">
                <a:solidFill>
                  <a:srgbClr val="FF0000"/>
                </a:solidFill>
              </a:rPr>
              <a:t>Falta definir</a:t>
            </a:r>
          </a:p>
        </p:txBody>
      </p:sp>
      <p:pic>
        <p:nvPicPr>
          <p:cNvPr id="16" name="15 Imagen" descr="C:\Documents and Settings\Administrador\Escritorio\88x31.png"/>
          <p:cNvPicPr/>
          <p:nvPr/>
        </p:nvPicPr>
        <p:blipFill>
          <a:blip r:embed="rId2" cstate="print"/>
          <a:srcRect/>
          <a:stretch>
            <a:fillRect/>
          </a:stretch>
        </p:blipFill>
        <p:spPr bwMode="auto">
          <a:xfrm>
            <a:off x="4198964" y="4966411"/>
            <a:ext cx="883920" cy="308610"/>
          </a:xfrm>
          <a:prstGeom prst="rect">
            <a:avLst/>
          </a:prstGeom>
          <a:noFill/>
          <a:ln w="9525">
            <a:noFill/>
            <a:miter lim="800000"/>
            <a:headEnd/>
            <a:tailEnd/>
          </a:ln>
        </p:spPr>
      </p:pic>
      <p:pic>
        <p:nvPicPr>
          <p:cNvPr id="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96752"/>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20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34" y="55473"/>
            <a:ext cx="804557" cy="1053755"/>
          </a:xfrm>
          <a:prstGeom prst="rect">
            <a:avLst/>
          </a:prstGeom>
        </p:spPr>
      </p:pic>
      <p:pic>
        <p:nvPicPr>
          <p:cNvPr id="2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3023" y="0"/>
            <a:ext cx="1930977" cy="60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0642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4" y="55473"/>
            <a:ext cx="804557" cy="1053755"/>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23" y="0"/>
            <a:ext cx="1930977" cy="60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2303914" y="351516"/>
            <a:ext cx="4154342" cy="461665"/>
          </a:xfrm>
          <a:prstGeom prst="rect">
            <a:avLst/>
          </a:prstGeom>
          <a:noFill/>
        </p:spPr>
        <p:txBody>
          <a:bodyPr wrap="none" rtlCol="0">
            <a:spAutoFit/>
          </a:bodyPr>
          <a:lstStyle/>
          <a:p>
            <a:r>
              <a:rPr lang="es-ES" sz="2400" b="1" dirty="0" smtClean="0"/>
              <a:t>¿Qué es un ensayo académico?</a:t>
            </a:r>
            <a:endParaRPr lang="es-CO" sz="2400" b="1" dirty="0"/>
          </a:p>
        </p:txBody>
      </p:sp>
      <p:sp>
        <p:nvSpPr>
          <p:cNvPr id="6" name="5 CuadroTexto"/>
          <p:cNvSpPr txBox="1"/>
          <p:nvPr/>
        </p:nvSpPr>
        <p:spPr>
          <a:xfrm>
            <a:off x="251520" y="1844824"/>
            <a:ext cx="8784976" cy="2554545"/>
          </a:xfrm>
          <a:prstGeom prst="rect">
            <a:avLst/>
          </a:prstGeom>
          <a:noFill/>
        </p:spPr>
        <p:txBody>
          <a:bodyPr wrap="square" rtlCol="0">
            <a:spAutoFit/>
          </a:bodyPr>
          <a:lstStyle/>
          <a:p>
            <a:pPr algn="just"/>
            <a:r>
              <a:rPr lang="es-ES" sz="1200" dirty="0" smtClean="0"/>
              <a:t>Según Gambosa (1997) el </a:t>
            </a:r>
            <a:r>
              <a:rPr lang="es-ES" sz="1200" dirty="0"/>
              <a:t>ensayo es un tipo de prosa </a:t>
            </a:r>
            <a:r>
              <a:rPr lang="es-ES" sz="1200" dirty="0" smtClean="0"/>
              <a:t>que, brevemente, </a:t>
            </a:r>
            <a:r>
              <a:rPr lang="es-ES" sz="1200" dirty="0"/>
              <a:t>analiza, interpreta o evalúa un tema. Se considera un género literario, al igual que la poesía, la ficción y el drama. </a:t>
            </a:r>
          </a:p>
          <a:p>
            <a:pPr algn="just"/>
            <a:endParaRPr lang="es-ES" sz="1200" dirty="0"/>
          </a:p>
          <a:p>
            <a:pPr algn="just"/>
            <a:r>
              <a:rPr lang="es-ES" sz="1200" dirty="0"/>
              <a:t>El ensayo con el que se suelen encontrar los estudiantes es </a:t>
            </a:r>
            <a:r>
              <a:rPr lang="es-ES" sz="1200" dirty="0" smtClean="0"/>
              <a:t>uno </a:t>
            </a:r>
            <a:r>
              <a:rPr lang="es-ES" sz="1200" dirty="0"/>
              <a:t>que constituye una pregunta de tarea o examen y que se diferencia de otros tipos de redacción en que: </a:t>
            </a:r>
          </a:p>
          <a:p>
            <a:pPr marL="742950" lvl="1" indent="-285750" algn="just">
              <a:buFont typeface="Arial" pitchFamily="34" charset="0"/>
              <a:buChar char="•"/>
            </a:pPr>
            <a:r>
              <a:rPr lang="es-ES" sz="1200" dirty="0"/>
              <a:t>Utiliza un tono formal. Por ello deben evitarse el humor, el sarcasmo, el vocabulario coloquial y las observaciones tangenciales o irrelevantes</a:t>
            </a:r>
            <a:r>
              <a:rPr lang="es-ES" sz="1200" dirty="0" smtClean="0"/>
              <a:t>.</a:t>
            </a:r>
            <a:endParaRPr lang="es-ES" sz="1200" dirty="0"/>
          </a:p>
          <a:p>
            <a:pPr marL="742950" lvl="1" indent="-285750" algn="just">
              <a:buFont typeface="Arial" pitchFamily="34" charset="0"/>
              <a:buChar char="•"/>
            </a:pPr>
            <a:r>
              <a:rPr lang="es-ES" sz="1200" dirty="0"/>
              <a:t> Se escribe para un lector que, aunque inteligente, no necesariamente conoce a fondo la materia.  </a:t>
            </a:r>
          </a:p>
          <a:p>
            <a:pPr marL="742950" lvl="1" indent="-285750" algn="just">
              <a:buFont typeface="Arial" pitchFamily="34" charset="0"/>
              <a:buChar char="•"/>
            </a:pPr>
            <a:r>
              <a:rPr lang="es-ES" sz="1200" dirty="0" smtClean="0"/>
              <a:t>El </a:t>
            </a:r>
            <a:r>
              <a:rPr lang="es-ES" sz="1200" dirty="0"/>
              <a:t>propósito fundamental del ensayo de examen o tarea es demostrar los propios conocimientos sobre el curso de la manera más completa posible. Es importante responder exactamente a la pregunta. </a:t>
            </a:r>
          </a:p>
          <a:p>
            <a:pPr algn="just"/>
            <a:r>
              <a:rPr lang="es-ES" sz="1200" dirty="0" smtClean="0"/>
              <a:t/>
            </a:r>
            <a:br>
              <a:rPr lang="es-ES" sz="1200" dirty="0" smtClean="0"/>
            </a:br>
            <a:r>
              <a:rPr lang="es-ES" sz="1200" dirty="0" smtClean="0"/>
              <a:t>Es importante tener </a:t>
            </a:r>
            <a:r>
              <a:rPr lang="es-ES" sz="1200" dirty="0"/>
              <a:t>en cuenta que un ensayo suele juzgarse de acuerdo con tres criterios: </a:t>
            </a:r>
          </a:p>
          <a:p>
            <a:pPr algn="just"/>
            <a:endParaRPr lang="es-CO" sz="1600" dirty="0"/>
          </a:p>
        </p:txBody>
      </p:sp>
      <p:sp>
        <p:nvSpPr>
          <p:cNvPr id="13" name="12 Rectángulo redondeado"/>
          <p:cNvSpPr/>
          <p:nvPr/>
        </p:nvSpPr>
        <p:spPr>
          <a:xfrm>
            <a:off x="1331640" y="5436567"/>
            <a:ext cx="1922310" cy="13681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Un contenido relevante y bien documentado</a:t>
            </a:r>
            <a:endParaRPr lang="es-CO" sz="1600" dirty="0">
              <a:solidFill>
                <a:schemeClr val="tx1"/>
              </a:solidFill>
            </a:endParaRPr>
          </a:p>
        </p:txBody>
      </p:sp>
      <p:sp>
        <p:nvSpPr>
          <p:cNvPr id="14" name="13 Rectángulo redondeado"/>
          <p:cNvSpPr/>
          <p:nvPr/>
        </p:nvSpPr>
        <p:spPr>
          <a:xfrm>
            <a:off x="3635896" y="5446473"/>
            <a:ext cx="1872208" cy="13681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Un argumento apropiado y bien organizado</a:t>
            </a:r>
            <a:endParaRPr lang="es-CO" sz="1600" dirty="0">
              <a:solidFill>
                <a:schemeClr val="tx1"/>
              </a:solidFill>
            </a:endParaRPr>
          </a:p>
        </p:txBody>
      </p:sp>
      <p:sp>
        <p:nvSpPr>
          <p:cNvPr id="15" name="14 Rectángulo redondeado"/>
          <p:cNvSpPr/>
          <p:nvPr/>
        </p:nvSpPr>
        <p:spPr>
          <a:xfrm>
            <a:off x="5940152" y="5443837"/>
            <a:ext cx="1929107" cy="13681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s-ES" sz="1600" dirty="0">
                <a:solidFill>
                  <a:schemeClr val="tx1"/>
                </a:solidFill>
              </a:rPr>
              <a:t>El uso correcto e idiomático del lenguaje. </a:t>
            </a:r>
            <a:endParaRPr lang="en-US" sz="1600" dirty="0">
              <a:solidFill>
                <a:schemeClr val="tx1"/>
              </a:solidFill>
            </a:endParaRPr>
          </a:p>
          <a:p>
            <a:pPr algn="ctr"/>
            <a:endParaRPr lang="es-CO" dirty="0">
              <a:solidFill>
                <a:schemeClr val="tx1"/>
              </a:solidFill>
            </a:endParaRPr>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2774" y="4427730"/>
            <a:ext cx="536257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7380312" y="4576439"/>
            <a:ext cx="1116011" cy="369332"/>
          </a:xfrm>
          <a:prstGeom prst="rect">
            <a:avLst/>
          </a:prstGeom>
          <a:noFill/>
        </p:spPr>
        <p:txBody>
          <a:bodyPr wrap="none" rtlCol="0">
            <a:spAutoFit/>
          </a:bodyPr>
          <a:lstStyle/>
          <a:p>
            <a:r>
              <a:rPr lang="es-CO" dirty="0" smtClean="0">
                <a:solidFill>
                  <a:srgbClr val="FF0000"/>
                </a:solidFill>
              </a:rPr>
              <a:t>Queda así</a:t>
            </a:r>
            <a:endParaRPr lang="es-CO" dirty="0">
              <a:solidFill>
                <a:srgbClr val="FF0000"/>
              </a:solidFill>
            </a:endParaRPr>
          </a:p>
        </p:txBody>
      </p:sp>
    </p:spTree>
    <p:extLst>
      <p:ext uri="{BB962C8B-B14F-4D97-AF65-F5344CB8AC3E}">
        <p14:creationId xmlns:p14="http://schemas.microsoft.com/office/powerpoint/2010/main" val="1894925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4" y="55473"/>
            <a:ext cx="804557" cy="1053755"/>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23" y="0"/>
            <a:ext cx="1930977" cy="60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3704870" y="358650"/>
            <a:ext cx="1492140" cy="461665"/>
          </a:xfrm>
          <a:prstGeom prst="rect">
            <a:avLst/>
          </a:prstGeom>
          <a:noFill/>
        </p:spPr>
        <p:txBody>
          <a:bodyPr wrap="none" rtlCol="0">
            <a:spAutoFit/>
          </a:bodyPr>
          <a:lstStyle/>
          <a:p>
            <a:r>
              <a:rPr lang="es-ES" sz="2400" b="1" dirty="0" smtClean="0"/>
              <a:t>Estructura</a:t>
            </a:r>
            <a:endParaRPr lang="es-CO" sz="2400" b="1" dirty="0"/>
          </a:p>
        </p:txBody>
      </p:sp>
      <p:sp>
        <p:nvSpPr>
          <p:cNvPr id="3" name="2 Rectángulo"/>
          <p:cNvSpPr/>
          <p:nvPr/>
        </p:nvSpPr>
        <p:spPr>
          <a:xfrm>
            <a:off x="40700" y="6576927"/>
            <a:ext cx="8923787" cy="276999"/>
          </a:xfrm>
          <a:prstGeom prst="rect">
            <a:avLst/>
          </a:prstGeom>
        </p:spPr>
        <p:txBody>
          <a:bodyPr wrap="square">
            <a:spAutoFit/>
          </a:bodyPr>
          <a:lstStyle/>
          <a:p>
            <a:r>
              <a:rPr lang="es-CO" sz="1200" dirty="0"/>
              <a:t>http://www.freepik.com/free-vector/banners-in-notebook-style_797570.htm#term=cuaderno&amp;page=1&amp;position=28</a:t>
            </a:r>
          </a:p>
        </p:txBody>
      </p:sp>
      <p:sp>
        <p:nvSpPr>
          <p:cNvPr id="7" name="6 CuadroTexto"/>
          <p:cNvSpPr txBox="1"/>
          <p:nvPr/>
        </p:nvSpPr>
        <p:spPr>
          <a:xfrm>
            <a:off x="251520" y="2924944"/>
            <a:ext cx="2288339" cy="369332"/>
          </a:xfrm>
          <a:prstGeom prst="rect">
            <a:avLst/>
          </a:prstGeom>
          <a:noFill/>
        </p:spPr>
        <p:txBody>
          <a:bodyPr wrap="square" rtlCol="0">
            <a:spAutoFit/>
          </a:bodyPr>
          <a:lstStyle/>
          <a:p>
            <a:pPr algn="ctr"/>
            <a:r>
              <a:rPr lang="es-ES_tradnl" b="1" dirty="0"/>
              <a:t>Introducción</a:t>
            </a:r>
            <a:endParaRPr lang="es-CO" b="1" dirty="0"/>
          </a:p>
        </p:txBody>
      </p:sp>
      <p:sp>
        <p:nvSpPr>
          <p:cNvPr id="8" name="7 CuadroTexto"/>
          <p:cNvSpPr txBox="1"/>
          <p:nvPr/>
        </p:nvSpPr>
        <p:spPr>
          <a:xfrm>
            <a:off x="323528" y="3995772"/>
            <a:ext cx="1907708" cy="369332"/>
          </a:xfrm>
          <a:prstGeom prst="rect">
            <a:avLst/>
          </a:prstGeom>
          <a:noFill/>
        </p:spPr>
        <p:txBody>
          <a:bodyPr wrap="square" rtlCol="0">
            <a:spAutoFit/>
          </a:bodyPr>
          <a:lstStyle/>
          <a:p>
            <a:pPr algn="ctr"/>
            <a:r>
              <a:rPr lang="es-ES_tradnl" b="1" dirty="0" smtClean="0"/>
              <a:t>Desarrollo</a:t>
            </a:r>
            <a:endParaRPr lang="es-CO" b="1" dirty="0"/>
          </a:p>
        </p:txBody>
      </p:sp>
      <p:sp>
        <p:nvSpPr>
          <p:cNvPr id="15" name="14 CuadroTexto"/>
          <p:cNvSpPr txBox="1"/>
          <p:nvPr/>
        </p:nvSpPr>
        <p:spPr>
          <a:xfrm>
            <a:off x="323528" y="5363924"/>
            <a:ext cx="1993267" cy="369332"/>
          </a:xfrm>
          <a:prstGeom prst="rect">
            <a:avLst/>
          </a:prstGeom>
          <a:noFill/>
        </p:spPr>
        <p:txBody>
          <a:bodyPr wrap="square" rtlCol="0">
            <a:spAutoFit/>
          </a:bodyPr>
          <a:lstStyle/>
          <a:p>
            <a:pPr algn="ctr"/>
            <a:r>
              <a:rPr lang="es-ES_tradnl" b="1" dirty="0"/>
              <a:t>Conclusión</a:t>
            </a:r>
            <a:endParaRPr lang="es-CO" b="1" dirty="0"/>
          </a:p>
        </p:txBody>
      </p:sp>
      <p:sp>
        <p:nvSpPr>
          <p:cNvPr id="18" name="17 Rectángulo"/>
          <p:cNvSpPr/>
          <p:nvPr/>
        </p:nvSpPr>
        <p:spPr>
          <a:xfrm>
            <a:off x="-2772816" y="4422082"/>
            <a:ext cx="4572000" cy="369332"/>
          </a:xfrm>
          <a:prstGeom prst="rect">
            <a:avLst/>
          </a:prstGeom>
        </p:spPr>
        <p:txBody>
          <a:bodyPr>
            <a:spAutoFit/>
          </a:bodyPr>
          <a:lstStyle/>
          <a:p>
            <a:pPr lvl="1"/>
            <a:endParaRPr lang="es-ES_tradnl" dirty="0"/>
          </a:p>
        </p:txBody>
      </p:sp>
      <p:sp>
        <p:nvSpPr>
          <p:cNvPr id="19" name="18 CuadroTexto"/>
          <p:cNvSpPr txBox="1"/>
          <p:nvPr/>
        </p:nvSpPr>
        <p:spPr>
          <a:xfrm>
            <a:off x="9399" y="1857859"/>
            <a:ext cx="8883082" cy="646331"/>
          </a:xfrm>
          <a:prstGeom prst="rect">
            <a:avLst/>
          </a:prstGeom>
          <a:noFill/>
        </p:spPr>
        <p:txBody>
          <a:bodyPr wrap="square" rtlCol="0">
            <a:spAutoFit/>
          </a:bodyPr>
          <a:lstStyle/>
          <a:p>
            <a:r>
              <a:rPr lang="es-CO" i="1" u="sng" dirty="0" smtClean="0">
                <a:solidFill>
                  <a:srgbClr val="FF0000"/>
                </a:solidFill>
              </a:rPr>
              <a:t>Los conceptos van dentro de un libro/cuaderno y cuando se hace clic sobre cada uno sale la definición</a:t>
            </a:r>
            <a:endParaRPr lang="es-CO" i="1" u="sng" dirty="0">
              <a:solidFill>
                <a:srgbClr val="FF0000"/>
              </a:solidFill>
            </a:endParaRPr>
          </a:p>
        </p:txBody>
      </p:sp>
      <p:sp>
        <p:nvSpPr>
          <p:cNvPr id="2" name="1 Rectángulo redondeado"/>
          <p:cNvSpPr/>
          <p:nvPr/>
        </p:nvSpPr>
        <p:spPr>
          <a:xfrm>
            <a:off x="3347864" y="3294276"/>
            <a:ext cx="3960440" cy="2069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5 CuadroTexto"/>
          <p:cNvSpPr txBox="1"/>
          <p:nvPr/>
        </p:nvSpPr>
        <p:spPr>
          <a:xfrm>
            <a:off x="3321079" y="5590909"/>
            <a:ext cx="4752840" cy="369332"/>
          </a:xfrm>
          <a:prstGeom prst="rect">
            <a:avLst/>
          </a:prstGeom>
          <a:noFill/>
        </p:spPr>
        <p:txBody>
          <a:bodyPr wrap="none" rtlCol="0">
            <a:spAutoFit/>
          </a:bodyPr>
          <a:lstStyle/>
          <a:p>
            <a:r>
              <a:rPr lang="es-CO" i="1" dirty="0" smtClean="0">
                <a:solidFill>
                  <a:srgbClr val="FF0000"/>
                </a:solidFill>
              </a:rPr>
              <a:t>En la siguiente diapositiva se muestran los textos</a:t>
            </a:r>
            <a:endParaRPr lang="es-CO" i="1" dirty="0">
              <a:solidFill>
                <a:srgbClr val="FF0000"/>
              </a:solidFill>
            </a:endParaRPr>
          </a:p>
        </p:txBody>
      </p:sp>
    </p:spTree>
    <p:extLst>
      <p:ext uri="{BB962C8B-B14F-4D97-AF65-F5344CB8AC3E}">
        <p14:creationId xmlns:p14="http://schemas.microsoft.com/office/powerpoint/2010/main" val="2227308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4" y="55473"/>
            <a:ext cx="804557" cy="1053755"/>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23" y="0"/>
            <a:ext cx="1930977" cy="60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3704870" y="358650"/>
            <a:ext cx="1492140" cy="461665"/>
          </a:xfrm>
          <a:prstGeom prst="rect">
            <a:avLst/>
          </a:prstGeom>
          <a:noFill/>
        </p:spPr>
        <p:txBody>
          <a:bodyPr wrap="none" rtlCol="0">
            <a:spAutoFit/>
          </a:bodyPr>
          <a:lstStyle/>
          <a:p>
            <a:r>
              <a:rPr lang="es-ES" sz="2400" b="1" dirty="0" smtClean="0"/>
              <a:t>Estructura</a:t>
            </a:r>
            <a:endParaRPr lang="es-CO" sz="2400" b="1" dirty="0"/>
          </a:p>
        </p:txBody>
      </p:sp>
      <p:sp>
        <p:nvSpPr>
          <p:cNvPr id="3" name="2 Rectángulo"/>
          <p:cNvSpPr/>
          <p:nvPr/>
        </p:nvSpPr>
        <p:spPr>
          <a:xfrm>
            <a:off x="40700" y="6576927"/>
            <a:ext cx="8923787" cy="276999"/>
          </a:xfrm>
          <a:prstGeom prst="rect">
            <a:avLst/>
          </a:prstGeom>
        </p:spPr>
        <p:txBody>
          <a:bodyPr wrap="square">
            <a:spAutoFit/>
          </a:bodyPr>
          <a:lstStyle/>
          <a:p>
            <a:r>
              <a:rPr lang="es-CO" sz="1200" dirty="0"/>
              <a:t>http://www.freepik.com/free-vector/banners-in-notebook-style_797570.htm#term=cuaderno&amp;page=1&amp;position=28</a:t>
            </a:r>
          </a:p>
        </p:txBody>
      </p:sp>
      <p:sp>
        <p:nvSpPr>
          <p:cNvPr id="7" name="6 CuadroTexto"/>
          <p:cNvSpPr txBox="1"/>
          <p:nvPr/>
        </p:nvSpPr>
        <p:spPr>
          <a:xfrm>
            <a:off x="251520" y="2924944"/>
            <a:ext cx="2288339" cy="369332"/>
          </a:xfrm>
          <a:prstGeom prst="rect">
            <a:avLst/>
          </a:prstGeom>
          <a:noFill/>
        </p:spPr>
        <p:txBody>
          <a:bodyPr wrap="square" rtlCol="0">
            <a:spAutoFit/>
          </a:bodyPr>
          <a:lstStyle/>
          <a:p>
            <a:pPr algn="ctr"/>
            <a:r>
              <a:rPr lang="es-ES_tradnl" b="1" dirty="0"/>
              <a:t>Introducción</a:t>
            </a:r>
            <a:endParaRPr lang="es-CO" b="1" dirty="0"/>
          </a:p>
        </p:txBody>
      </p:sp>
      <p:sp>
        <p:nvSpPr>
          <p:cNvPr id="8" name="7 CuadroTexto"/>
          <p:cNvSpPr txBox="1"/>
          <p:nvPr/>
        </p:nvSpPr>
        <p:spPr>
          <a:xfrm>
            <a:off x="323528" y="3995772"/>
            <a:ext cx="1907708" cy="369332"/>
          </a:xfrm>
          <a:prstGeom prst="rect">
            <a:avLst/>
          </a:prstGeom>
          <a:noFill/>
        </p:spPr>
        <p:txBody>
          <a:bodyPr wrap="square" rtlCol="0">
            <a:spAutoFit/>
          </a:bodyPr>
          <a:lstStyle/>
          <a:p>
            <a:pPr algn="ctr"/>
            <a:r>
              <a:rPr lang="es-ES_tradnl" b="1" dirty="0" smtClean="0"/>
              <a:t>Desarrollo</a:t>
            </a:r>
            <a:endParaRPr lang="es-CO" b="1" dirty="0"/>
          </a:p>
        </p:txBody>
      </p:sp>
      <p:sp>
        <p:nvSpPr>
          <p:cNvPr id="15" name="14 CuadroTexto"/>
          <p:cNvSpPr txBox="1"/>
          <p:nvPr/>
        </p:nvSpPr>
        <p:spPr>
          <a:xfrm>
            <a:off x="323528" y="5363924"/>
            <a:ext cx="1993267" cy="369332"/>
          </a:xfrm>
          <a:prstGeom prst="rect">
            <a:avLst/>
          </a:prstGeom>
          <a:noFill/>
        </p:spPr>
        <p:txBody>
          <a:bodyPr wrap="square" rtlCol="0">
            <a:spAutoFit/>
          </a:bodyPr>
          <a:lstStyle/>
          <a:p>
            <a:pPr algn="ctr"/>
            <a:r>
              <a:rPr lang="es-ES_tradnl" b="1" dirty="0"/>
              <a:t>Conclusión</a:t>
            </a:r>
            <a:endParaRPr lang="es-CO" b="1" dirty="0"/>
          </a:p>
        </p:txBody>
      </p:sp>
      <p:sp>
        <p:nvSpPr>
          <p:cNvPr id="16" name="15 Rectángulo redondeado"/>
          <p:cNvSpPr/>
          <p:nvPr/>
        </p:nvSpPr>
        <p:spPr>
          <a:xfrm>
            <a:off x="2539859" y="2636912"/>
            <a:ext cx="5760640" cy="11521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itchFamily="34" charset="0"/>
              <a:buChar char="•"/>
            </a:pPr>
            <a:r>
              <a:rPr lang="es-ES_tradnl" dirty="0">
                <a:solidFill>
                  <a:schemeClr val="tx1"/>
                </a:solidFill>
              </a:rPr>
              <a:t>Presentación de la tesis (el argumento central).</a:t>
            </a:r>
          </a:p>
          <a:p>
            <a:pPr marL="742950" lvl="1" indent="-285750">
              <a:buFont typeface="Arial" pitchFamily="34" charset="0"/>
              <a:buChar char="•"/>
            </a:pPr>
            <a:r>
              <a:rPr lang="es-ES_tradnl" dirty="0">
                <a:solidFill>
                  <a:schemeClr val="tx1"/>
                </a:solidFill>
              </a:rPr>
              <a:t>Resumen de los argumentos principales que apoyan la tesis.</a:t>
            </a:r>
          </a:p>
        </p:txBody>
      </p:sp>
      <p:sp>
        <p:nvSpPr>
          <p:cNvPr id="17" name="16 Rectángulo redondeado"/>
          <p:cNvSpPr/>
          <p:nvPr/>
        </p:nvSpPr>
        <p:spPr>
          <a:xfrm>
            <a:off x="2539859" y="4180438"/>
            <a:ext cx="5992581" cy="9047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s-ES_tradnl" dirty="0">
                <a:solidFill>
                  <a:schemeClr val="tx1"/>
                </a:solidFill>
              </a:rPr>
              <a:t>Exposición detallada de los argumentos principales que apoyan la tesis.</a:t>
            </a:r>
          </a:p>
        </p:txBody>
      </p:sp>
      <p:sp>
        <p:nvSpPr>
          <p:cNvPr id="18" name="17 Rectángulo"/>
          <p:cNvSpPr/>
          <p:nvPr/>
        </p:nvSpPr>
        <p:spPr>
          <a:xfrm>
            <a:off x="-2772816" y="4422082"/>
            <a:ext cx="4572000" cy="369332"/>
          </a:xfrm>
          <a:prstGeom prst="rect">
            <a:avLst/>
          </a:prstGeom>
        </p:spPr>
        <p:txBody>
          <a:bodyPr>
            <a:spAutoFit/>
          </a:bodyPr>
          <a:lstStyle/>
          <a:p>
            <a:pPr lvl="1"/>
            <a:endParaRPr lang="es-ES_tradnl" dirty="0"/>
          </a:p>
        </p:txBody>
      </p:sp>
      <p:sp>
        <p:nvSpPr>
          <p:cNvPr id="21" name="20 Rectángulo redondeado"/>
          <p:cNvSpPr/>
          <p:nvPr/>
        </p:nvSpPr>
        <p:spPr>
          <a:xfrm>
            <a:off x="2539859" y="5548590"/>
            <a:ext cx="5992581" cy="9047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s-ES_tradnl" dirty="0">
                <a:solidFill>
                  <a:schemeClr val="tx1"/>
                </a:solidFill>
              </a:rPr>
              <a:t>Resumen de la tesis y los argumentos principales que lo apoyan.</a:t>
            </a:r>
          </a:p>
        </p:txBody>
      </p:sp>
      <p:sp>
        <p:nvSpPr>
          <p:cNvPr id="19" name="18 CuadroTexto"/>
          <p:cNvSpPr txBox="1"/>
          <p:nvPr/>
        </p:nvSpPr>
        <p:spPr>
          <a:xfrm>
            <a:off x="9399" y="1857859"/>
            <a:ext cx="8883082" cy="646331"/>
          </a:xfrm>
          <a:prstGeom prst="rect">
            <a:avLst/>
          </a:prstGeom>
          <a:noFill/>
        </p:spPr>
        <p:txBody>
          <a:bodyPr wrap="square" rtlCol="0">
            <a:spAutoFit/>
          </a:bodyPr>
          <a:lstStyle/>
          <a:p>
            <a:r>
              <a:rPr lang="es-CO" i="1" u="sng" dirty="0" smtClean="0">
                <a:solidFill>
                  <a:srgbClr val="FF0000"/>
                </a:solidFill>
              </a:rPr>
              <a:t>Los conceptos van dentro de un libro/cuaderno y cuando se hace clic sobre el concepto sale la definición</a:t>
            </a:r>
            <a:endParaRPr lang="es-CO" i="1" u="sng" dirty="0">
              <a:solidFill>
                <a:srgbClr val="FF0000"/>
              </a:solidFill>
            </a:endParaRPr>
          </a:p>
        </p:txBody>
      </p:sp>
    </p:spTree>
    <p:extLst>
      <p:ext uri="{BB962C8B-B14F-4D97-AF65-F5344CB8AC3E}">
        <p14:creationId xmlns:p14="http://schemas.microsoft.com/office/powerpoint/2010/main" val="268552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4" y="55473"/>
            <a:ext cx="804557" cy="1053755"/>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23" y="0"/>
            <a:ext cx="1930977" cy="60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3535246" y="351517"/>
            <a:ext cx="1526893" cy="461665"/>
          </a:xfrm>
          <a:prstGeom prst="rect">
            <a:avLst/>
          </a:prstGeom>
          <a:noFill/>
        </p:spPr>
        <p:txBody>
          <a:bodyPr wrap="none" rtlCol="0">
            <a:spAutoFit/>
          </a:bodyPr>
          <a:lstStyle/>
          <a:p>
            <a:r>
              <a:rPr lang="es-ES" sz="2400" b="1" dirty="0" smtClean="0"/>
              <a:t>Elementos</a:t>
            </a:r>
            <a:endParaRPr lang="es-CO" sz="2400" b="1" dirty="0"/>
          </a:p>
        </p:txBody>
      </p:sp>
      <p:sp>
        <p:nvSpPr>
          <p:cNvPr id="6" name="5 CuadroTexto"/>
          <p:cNvSpPr txBox="1"/>
          <p:nvPr/>
        </p:nvSpPr>
        <p:spPr>
          <a:xfrm>
            <a:off x="175991" y="2555612"/>
            <a:ext cx="2288339" cy="369332"/>
          </a:xfrm>
          <a:prstGeom prst="rect">
            <a:avLst/>
          </a:prstGeom>
          <a:noFill/>
        </p:spPr>
        <p:txBody>
          <a:bodyPr wrap="square" rtlCol="0">
            <a:spAutoFit/>
          </a:bodyPr>
          <a:lstStyle/>
          <a:p>
            <a:pPr algn="ctr"/>
            <a:r>
              <a:rPr lang="es-ES_tradnl" b="1" dirty="0" smtClean="0">
                <a:solidFill>
                  <a:srgbClr val="FF0000"/>
                </a:solidFill>
              </a:rPr>
              <a:t>Tesis</a:t>
            </a:r>
            <a:endParaRPr lang="es-CO" b="1" dirty="0">
              <a:solidFill>
                <a:srgbClr val="FF0000"/>
              </a:solidFill>
            </a:endParaRPr>
          </a:p>
        </p:txBody>
      </p:sp>
      <p:sp>
        <p:nvSpPr>
          <p:cNvPr id="7" name="6 CuadroTexto"/>
          <p:cNvSpPr txBox="1"/>
          <p:nvPr/>
        </p:nvSpPr>
        <p:spPr>
          <a:xfrm>
            <a:off x="307841" y="3140968"/>
            <a:ext cx="1907708" cy="369332"/>
          </a:xfrm>
          <a:prstGeom prst="rect">
            <a:avLst/>
          </a:prstGeom>
          <a:noFill/>
        </p:spPr>
        <p:txBody>
          <a:bodyPr wrap="square" rtlCol="0">
            <a:spAutoFit/>
          </a:bodyPr>
          <a:lstStyle/>
          <a:p>
            <a:pPr algn="ctr"/>
            <a:r>
              <a:rPr lang="es-ES_tradnl" b="1" dirty="0" smtClean="0"/>
              <a:t>Enfoque</a:t>
            </a:r>
            <a:endParaRPr lang="es-CO" b="1" dirty="0"/>
          </a:p>
        </p:txBody>
      </p:sp>
      <p:sp>
        <p:nvSpPr>
          <p:cNvPr id="8" name="7 CuadroTexto"/>
          <p:cNvSpPr txBox="1"/>
          <p:nvPr/>
        </p:nvSpPr>
        <p:spPr>
          <a:xfrm>
            <a:off x="292356" y="3861048"/>
            <a:ext cx="1993267" cy="369332"/>
          </a:xfrm>
          <a:prstGeom prst="rect">
            <a:avLst/>
          </a:prstGeom>
          <a:noFill/>
        </p:spPr>
        <p:txBody>
          <a:bodyPr wrap="square" rtlCol="0">
            <a:spAutoFit/>
          </a:bodyPr>
          <a:lstStyle/>
          <a:p>
            <a:pPr algn="ctr"/>
            <a:r>
              <a:rPr lang="es-ES_tradnl" b="1" dirty="0" smtClean="0"/>
              <a:t>Oración</a:t>
            </a:r>
            <a:endParaRPr lang="es-CO" b="1" dirty="0"/>
          </a:p>
        </p:txBody>
      </p:sp>
      <p:sp>
        <p:nvSpPr>
          <p:cNvPr id="9" name="8 Rectángulo redondeado"/>
          <p:cNvSpPr/>
          <p:nvPr/>
        </p:nvSpPr>
        <p:spPr>
          <a:xfrm>
            <a:off x="2411760" y="2060848"/>
            <a:ext cx="6264696" cy="158417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400" b="1" dirty="0">
                <a:solidFill>
                  <a:schemeClr val="tx1"/>
                </a:solidFill>
              </a:rPr>
              <a:t>La Tesis: </a:t>
            </a:r>
            <a:r>
              <a:rPr lang="es-ES_tradnl" sz="1400" b="1" dirty="0" smtClean="0">
                <a:solidFill>
                  <a:schemeClr val="tx1"/>
                </a:solidFill>
              </a:rPr>
              <a:t>el </a:t>
            </a:r>
            <a:r>
              <a:rPr lang="es-ES_tradnl" sz="1400" b="1" dirty="0">
                <a:solidFill>
                  <a:schemeClr val="tx1"/>
                </a:solidFill>
              </a:rPr>
              <a:t>a</a:t>
            </a:r>
            <a:r>
              <a:rPr lang="es-ES_tradnl" sz="1400" b="1" dirty="0" smtClean="0">
                <a:solidFill>
                  <a:schemeClr val="tx1"/>
                </a:solidFill>
              </a:rPr>
              <a:t>rgumento </a:t>
            </a:r>
            <a:r>
              <a:rPr lang="es-ES_tradnl" sz="1400" b="1" dirty="0">
                <a:solidFill>
                  <a:schemeClr val="tx1"/>
                </a:solidFill>
              </a:rPr>
              <a:t>c</a:t>
            </a:r>
            <a:r>
              <a:rPr lang="es-ES_tradnl" sz="1400" b="1" dirty="0" smtClean="0">
                <a:solidFill>
                  <a:schemeClr val="tx1"/>
                </a:solidFill>
              </a:rPr>
              <a:t>entral </a:t>
            </a:r>
            <a:r>
              <a:rPr lang="es-ES_tradnl" sz="1400" b="1" dirty="0">
                <a:solidFill>
                  <a:schemeClr val="tx1"/>
                </a:solidFill>
              </a:rPr>
              <a:t>del </a:t>
            </a:r>
            <a:r>
              <a:rPr lang="es-ES_tradnl" sz="1400" b="1" dirty="0" smtClean="0">
                <a:solidFill>
                  <a:schemeClr val="tx1"/>
                </a:solidFill>
              </a:rPr>
              <a:t>ensayo</a:t>
            </a:r>
            <a:br>
              <a:rPr lang="es-ES_tradnl" sz="1400" b="1" dirty="0" smtClean="0">
                <a:solidFill>
                  <a:schemeClr val="tx1"/>
                </a:solidFill>
              </a:rPr>
            </a:br>
            <a:endParaRPr lang="es-ES_tradnl" sz="1400" b="1" dirty="0" smtClean="0">
              <a:solidFill>
                <a:schemeClr val="tx1"/>
              </a:solidFill>
            </a:endParaRPr>
          </a:p>
          <a:p>
            <a:pPr marL="285750" indent="-285750">
              <a:buFont typeface="Arial" pitchFamily="34" charset="0"/>
              <a:buChar char="•"/>
            </a:pPr>
            <a:r>
              <a:rPr lang="es-ES_tradnl" sz="1400" dirty="0" smtClean="0">
                <a:solidFill>
                  <a:schemeClr val="tx1"/>
                </a:solidFill>
              </a:rPr>
              <a:t>La </a:t>
            </a:r>
            <a:r>
              <a:rPr lang="es-ES_tradnl" sz="1400" dirty="0">
                <a:solidFill>
                  <a:schemeClr val="tx1"/>
                </a:solidFill>
              </a:rPr>
              <a:t>t</a:t>
            </a:r>
            <a:r>
              <a:rPr lang="es-ES_tradnl" sz="1400" dirty="0" smtClean="0">
                <a:solidFill>
                  <a:schemeClr val="tx1"/>
                </a:solidFill>
              </a:rPr>
              <a:t>esis </a:t>
            </a:r>
            <a:r>
              <a:rPr lang="es-ES_tradnl" sz="1400" dirty="0">
                <a:solidFill>
                  <a:schemeClr val="tx1"/>
                </a:solidFill>
              </a:rPr>
              <a:t>es el argumento central del ensayo</a:t>
            </a:r>
            <a:r>
              <a:rPr lang="es-ES_tradnl" sz="1400" dirty="0" smtClean="0">
                <a:solidFill>
                  <a:schemeClr val="tx1"/>
                </a:solidFill>
              </a:rPr>
              <a:t>.</a:t>
            </a:r>
            <a:endParaRPr lang="es-ES_tradnl" sz="1400" dirty="0">
              <a:solidFill>
                <a:schemeClr val="tx1"/>
              </a:solidFill>
            </a:endParaRPr>
          </a:p>
          <a:p>
            <a:pPr marL="285750" indent="-285750">
              <a:buFont typeface="Arial" pitchFamily="34" charset="0"/>
              <a:buChar char="•"/>
            </a:pPr>
            <a:r>
              <a:rPr lang="es-ES_tradnl" sz="1400" dirty="0" smtClean="0">
                <a:solidFill>
                  <a:schemeClr val="tx1"/>
                </a:solidFill>
              </a:rPr>
              <a:t>Es una </a:t>
            </a:r>
            <a:r>
              <a:rPr lang="es-ES_tradnl" sz="1400" dirty="0">
                <a:solidFill>
                  <a:schemeClr val="tx1"/>
                </a:solidFill>
              </a:rPr>
              <a:t>declaración </a:t>
            </a:r>
            <a:r>
              <a:rPr lang="es-ES_tradnl" sz="1400" dirty="0" err="1">
                <a:solidFill>
                  <a:schemeClr val="tx1"/>
                </a:solidFill>
              </a:rPr>
              <a:t>falseable</a:t>
            </a:r>
            <a:r>
              <a:rPr lang="es-ES_tradnl" sz="1400" dirty="0">
                <a:solidFill>
                  <a:schemeClr val="tx1"/>
                </a:solidFill>
              </a:rPr>
              <a:t>, que puede ser cierta o no (</a:t>
            </a:r>
            <a:r>
              <a:rPr lang="es-ES_tradnl" sz="1400" dirty="0" smtClean="0">
                <a:solidFill>
                  <a:srgbClr val="FF0000"/>
                </a:solidFill>
              </a:rPr>
              <a:t>Popper, </a:t>
            </a:r>
            <a:r>
              <a:rPr lang="es-ES_tradnl" sz="1400" dirty="0">
                <a:solidFill>
                  <a:srgbClr val="FF0000"/>
                </a:solidFill>
              </a:rPr>
              <a:t>1962</a:t>
            </a:r>
            <a:r>
              <a:rPr lang="es-ES_tradnl" sz="1400" dirty="0" smtClean="0">
                <a:solidFill>
                  <a:schemeClr val="tx1"/>
                </a:solidFill>
              </a:rPr>
              <a:t>).</a:t>
            </a:r>
            <a:endParaRPr lang="es-ES_tradnl" sz="1400" dirty="0">
              <a:solidFill>
                <a:schemeClr val="tx1"/>
              </a:solidFill>
            </a:endParaRPr>
          </a:p>
          <a:p>
            <a:pPr marL="285750" indent="-285750">
              <a:buFont typeface="Arial" pitchFamily="34" charset="0"/>
              <a:buChar char="•"/>
            </a:pPr>
            <a:r>
              <a:rPr lang="es-ES_tradnl" sz="1400" dirty="0">
                <a:solidFill>
                  <a:schemeClr val="tx1"/>
                </a:solidFill>
              </a:rPr>
              <a:t>Cada ensayo académico empieza (no termina) con una tesis.</a:t>
            </a:r>
          </a:p>
        </p:txBody>
      </p:sp>
      <p:sp>
        <p:nvSpPr>
          <p:cNvPr id="10" name="9 Rectángulo redondeado"/>
          <p:cNvSpPr/>
          <p:nvPr/>
        </p:nvSpPr>
        <p:spPr>
          <a:xfrm>
            <a:off x="2411760" y="3861048"/>
            <a:ext cx="6336704" cy="25202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400" b="1" dirty="0" smtClean="0">
                <a:solidFill>
                  <a:schemeClr val="tx1"/>
                </a:solidFill>
              </a:rPr>
              <a:t>Ejemplos de tesis</a:t>
            </a:r>
            <a:br>
              <a:rPr lang="es-ES_tradnl" sz="1400" b="1" dirty="0" smtClean="0">
                <a:solidFill>
                  <a:schemeClr val="tx1"/>
                </a:solidFill>
              </a:rPr>
            </a:br>
            <a:endParaRPr lang="es-ES_tradnl" sz="1400" b="1" dirty="0" smtClean="0">
              <a:solidFill>
                <a:schemeClr val="tx1"/>
              </a:solidFill>
            </a:endParaRPr>
          </a:p>
          <a:p>
            <a:r>
              <a:rPr lang="es-ES_tradnl" sz="1400" b="1" dirty="0">
                <a:solidFill>
                  <a:schemeClr val="tx1"/>
                </a:solidFill>
              </a:rPr>
              <a:t>Tesis</a:t>
            </a:r>
            <a:r>
              <a:rPr lang="es-ES_tradnl" sz="1400" dirty="0">
                <a:solidFill>
                  <a:schemeClr val="tx1"/>
                </a:solidFill>
              </a:rPr>
              <a:t>: Una declaración que puede ser verdadera o falsa:</a:t>
            </a:r>
          </a:p>
          <a:p>
            <a:pPr lvl="1"/>
            <a:r>
              <a:rPr lang="es-ES_tradnl" sz="1400" dirty="0">
                <a:solidFill>
                  <a:schemeClr val="tx1"/>
                </a:solidFill>
              </a:rPr>
              <a:t>La causa principal del conflicto armado en Colombia </a:t>
            </a:r>
            <a:r>
              <a:rPr lang="es-ES_tradnl" sz="1400" dirty="0" smtClean="0">
                <a:solidFill>
                  <a:schemeClr val="tx1"/>
                </a:solidFill>
              </a:rPr>
              <a:t>es el </a:t>
            </a:r>
            <a:r>
              <a:rPr lang="es-ES_tradnl" sz="1400" dirty="0">
                <a:solidFill>
                  <a:schemeClr val="tx1"/>
                </a:solidFill>
              </a:rPr>
              <a:t>alto </a:t>
            </a:r>
            <a:r>
              <a:rPr lang="es-ES_tradnl" sz="1400" dirty="0" smtClean="0">
                <a:solidFill>
                  <a:schemeClr val="tx1"/>
                </a:solidFill>
              </a:rPr>
              <a:t>nivel </a:t>
            </a:r>
            <a:r>
              <a:rPr lang="es-ES_tradnl" sz="1400" dirty="0">
                <a:solidFill>
                  <a:schemeClr val="tx1"/>
                </a:solidFill>
              </a:rPr>
              <a:t>de desigualdad.</a:t>
            </a:r>
          </a:p>
          <a:p>
            <a:pPr lvl="1"/>
            <a:r>
              <a:rPr lang="es-ES_tradnl" sz="1400" dirty="0">
                <a:solidFill>
                  <a:schemeClr val="tx1"/>
                </a:solidFill>
              </a:rPr>
              <a:t>Los altos niveles de desigualdad sostienen la exclusión política de los sectores que </a:t>
            </a:r>
            <a:r>
              <a:rPr lang="es-ES_tradnl" sz="1400" dirty="0" smtClean="0">
                <a:solidFill>
                  <a:schemeClr val="tx1"/>
                </a:solidFill>
              </a:rPr>
              <a:t>alimentan </a:t>
            </a:r>
            <a:r>
              <a:rPr lang="es-ES_tradnl" sz="1400" dirty="0">
                <a:solidFill>
                  <a:schemeClr val="tx1"/>
                </a:solidFill>
              </a:rPr>
              <a:t>la resistencia armada de estos sectores.  </a:t>
            </a:r>
          </a:p>
          <a:p>
            <a:endParaRPr lang="es-ES_tradnl" sz="1400" dirty="0">
              <a:solidFill>
                <a:schemeClr val="tx1"/>
              </a:solidFill>
            </a:endParaRPr>
          </a:p>
          <a:p>
            <a:r>
              <a:rPr lang="es-ES_tradnl" sz="1400" b="1" dirty="0" err="1">
                <a:solidFill>
                  <a:schemeClr val="tx1"/>
                </a:solidFill>
              </a:rPr>
              <a:t>Pseudo</a:t>
            </a:r>
            <a:r>
              <a:rPr lang="es-ES_tradnl" sz="1400" b="1" dirty="0">
                <a:solidFill>
                  <a:schemeClr val="tx1"/>
                </a:solidFill>
              </a:rPr>
              <a:t>-tesis: </a:t>
            </a:r>
            <a:r>
              <a:rPr lang="es-ES_tradnl" sz="1400" dirty="0">
                <a:solidFill>
                  <a:schemeClr val="tx1"/>
                </a:solidFill>
              </a:rPr>
              <a:t>Una declaración que no se puede calificar como verdadera o falsa. </a:t>
            </a:r>
          </a:p>
          <a:p>
            <a:pPr lvl="1"/>
            <a:r>
              <a:rPr lang="es-ES_tradnl" sz="1400" dirty="0">
                <a:solidFill>
                  <a:schemeClr val="tx1"/>
                </a:solidFill>
              </a:rPr>
              <a:t>El conflicto armado en Colombia y los niveles de desigualdad social.</a:t>
            </a:r>
          </a:p>
          <a:p>
            <a:pPr lvl="1"/>
            <a:r>
              <a:rPr lang="es-ES_tradnl" sz="1400" dirty="0">
                <a:solidFill>
                  <a:schemeClr val="tx1"/>
                </a:solidFill>
              </a:rPr>
              <a:t>La relación entre el conflicto armado y la exclusión social en Colombia.</a:t>
            </a:r>
          </a:p>
        </p:txBody>
      </p:sp>
      <p:sp>
        <p:nvSpPr>
          <p:cNvPr id="11" name="10 CuadroTexto"/>
          <p:cNvSpPr txBox="1"/>
          <p:nvPr/>
        </p:nvSpPr>
        <p:spPr>
          <a:xfrm>
            <a:off x="222282" y="4549770"/>
            <a:ext cx="1993267" cy="369332"/>
          </a:xfrm>
          <a:prstGeom prst="rect">
            <a:avLst/>
          </a:prstGeom>
          <a:noFill/>
        </p:spPr>
        <p:txBody>
          <a:bodyPr wrap="square" rtlCol="0">
            <a:spAutoFit/>
          </a:bodyPr>
          <a:lstStyle/>
          <a:p>
            <a:pPr algn="ctr"/>
            <a:r>
              <a:rPr lang="es-ES_tradnl" b="1" dirty="0" smtClean="0"/>
              <a:t>Párrafo</a:t>
            </a:r>
            <a:endParaRPr lang="es-CO" b="1" dirty="0"/>
          </a:p>
        </p:txBody>
      </p:sp>
      <p:sp>
        <p:nvSpPr>
          <p:cNvPr id="12" name="11 CuadroTexto"/>
          <p:cNvSpPr txBox="1"/>
          <p:nvPr/>
        </p:nvSpPr>
        <p:spPr>
          <a:xfrm>
            <a:off x="265061" y="5373216"/>
            <a:ext cx="1993267" cy="646331"/>
          </a:xfrm>
          <a:prstGeom prst="rect">
            <a:avLst/>
          </a:prstGeom>
          <a:noFill/>
        </p:spPr>
        <p:txBody>
          <a:bodyPr wrap="square" rtlCol="0">
            <a:spAutoFit/>
          </a:bodyPr>
          <a:lstStyle/>
          <a:p>
            <a:pPr algn="ctr"/>
            <a:r>
              <a:rPr lang="es-ES_tradnl" b="1" dirty="0" smtClean="0"/>
              <a:t>Conexión entre párrafos</a:t>
            </a:r>
            <a:endParaRPr lang="es-CO" b="1" dirty="0"/>
          </a:p>
        </p:txBody>
      </p:sp>
    </p:spTree>
    <p:extLst>
      <p:ext uri="{BB962C8B-B14F-4D97-AF65-F5344CB8AC3E}">
        <p14:creationId xmlns:p14="http://schemas.microsoft.com/office/powerpoint/2010/main" val="626378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4" y="55473"/>
            <a:ext cx="804557" cy="1053755"/>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23" y="0"/>
            <a:ext cx="1930977" cy="60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redondeado"/>
          <p:cNvSpPr/>
          <p:nvPr/>
        </p:nvSpPr>
        <p:spPr>
          <a:xfrm>
            <a:off x="2411760" y="2060848"/>
            <a:ext cx="6264696" cy="36724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s-ES_tradnl" sz="1400" dirty="0">
                <a:solidFill>
                  <a:schemeClr val="tx1"/>
                </a:solidFill>
              </a:rPr>
              <a:t>Un ensayo académico </a:t>
            </a:r>
            <a:r>
              <a:rPr lang="es-ES" sz="1400" dirty="0">
                <a:solidFill>
                  <a:schemeClr val="tx1"/>
                </a:solidFill>
              </a:rPr>
              <a:t>–</a:t>
            </a:r>
            <a:r>
              <a:rPr lang="es-ES_tradnl" sz="1400" dirty="0">
                <a:solidFill>
                  <a:schemeClr val="tx1"/>
                </a:solidFill>
              </a:rPr>
              <a:t> una idea</a:t>
            </a:r>
          </a:p>
          <a:p>
            <a:pPr marL="285750" indent="-285750">
              <a:buFont typeface="Arial" pitchFamily="34" charset="0"/>
              <a:buChar char="•"/>
            </a:pPr>
            <a:endParaRPr lang="es-ES_tradnl" sz="1400" dirty="0">
              <a:solidFill>
                <a:schemeClr val="tx1"/>
              </a:solidFill>
            </a:endParaRPr>
          </a:p>
          <a:p>
            <a:pPr marL="285750" indent="-285750">
              <a:buFont typeface="Arial" pitchFamily="34" charset="0"/>
              <a:buChar char="•"/>
            </a:pPr>
            <a:r>
              <a:rPr lang="es-ES_tradnl" sz="1400" dirty="0">
                <a:solidFill>
                  <a:schemeClr val="tx1"/>
                </a:solidFill>
              </a:rPr>
              <a:t>Un párrafo </a:t>
            </a:r>
            <a:r>
              <a:rPr lang="es-ES" sz="1400" dirty="0">
                <a:solidFill>
                  <a:schemeClr val="tx1"/>
                </a:solidFill>
              </a:rPr>
              <a:t>–</a:t>
            </a:r>
            <a:r>
              <a:rPr lang="es-ES_tradnl" sz="1400" dirty="0">
                <a:solidFill>
                  <a:schemeClr val="tx1"/>
                </a:solidFill>
              </a:rPr>
              <a:t> una idea</a:t>
            </a:r>
          </a:p>
          <a:p>
            <a:pPr marL="285750" indent="-285750">
              <a:buFont typeface="Arial" pitchFamily="34" charset="0"/>
              <a:buChar char="•"/>
            </a:pPr>
            <a:endParaRPr lang="es-ES_tradnl" sz="1400" dirty="0">
              <a:solidFill>
                <a:schemeClr val="tx1"/>
              </a:solidFill>
            </a:endParaRPr>
          </a:p>
          <a:p>
            <a:pPr marL="285750" indent="-285750">
              <a:buFont typeface="Arial" pitchFamily="34" charset="0"/>
              <a:buChar char="•"/>
            </a:pPr>
            <a:r>
              <a:rPr lang="es-ES_tradnl" sz="1400" dirty="0">
                <a:solidFill>
                  <a:schemeClr val="tx1"/>
                </a:solidFill>
              </a:rPr>
              <a:t>Una oración </a:t>
            </a:r>
            <a:r>
              <a:rPr lang="es-ES" sz="1400" dirty="0">
                <a:solidFill>
                  <a:schemeClr val="tx1"/>
                </a:solidFill>
              </a:rPr>
              <a:t>–</a:t>
            </a:r>
            <a:r>
              <a:rPr lang="es-ES_tradnl" sz="1400" dirty="0">
                <a:solidFill>
                  <a:schemeClr val="tx1"/>
                </a:solidFill>
              </a:rPr>
              <a:t> una idea</a:t>
            </a:r>
          </a:p>
        </p:txBody>
      </p:sp>
      <p:sp>
        <p:nvSpPr>
          <p:cNvPr id="2" name="1 Rectángulo"/>
          <p:cNvSpPr/>
          <p:nvPr/>
        </p:nvSpPr>
        <p:spPr>
          <a:xfrm>
            <a:off x="3779912" y="2370946"/>
            <a:ext cx="2991332" cy="369332"/>
          </a:xfrm>
          <a:prstGeom prst="rect">
            <a:avLst/>
          </a:prstGeom>
        </p:spPr>
        <p:txBody>
          <a:bodyPr wrap="none">
            <a:spAutoFit/>
          </a:bodyPr>
          <a:lstStyle/>
          <a:p>
            <a:r>
              <a:rPr lang="es-ES_tradnl" b="1" dirty="0"/>
              <a:t>El enfoque: e</a:t>
            </a:r>
            <a:r>
              <a:rPr lang="es-ES_tradnl" b="1" dirty="0" smtClean="0"/>
              <a:t>lemento </a:t>
            </a:r>
            <a:r>
              <a:rPr lang="es-ES_tradnl" b="1" dirty="0"/>
              <a:t>central </a:t>
            </a:r>
            <a:endParaRPr lang="es-CO" b="1" dirty="0"/>
          </a:p>
        </p:txBody>
      </p:sp>
      <p:sp>
        <p:nvSpPr>
          <p:cNvPr id="12" name="11 CuadroTexto"/>
          <p:cNvSpPr txBox="1"/>
          <p:nvPr/>
        </p:nvSpPr>
        <p:spPr>
          <a:xfrm>
            <a:off x="175991" y="2555612"/>
            <a:ext cx="2288339" cy="369332"/>
          </a:xfrm>
          <a:prstGeom prst="rect">
            <a:avLst/>
          </a:prstGeom>
          <a:noFill/>
        </p:spPr>
        <p:txBody>
          <a:bodyPr wrap="square" rtlCol="0">
            <a:spAutoFit/>
          </a:bodyPr>
          <a:lstStyle/>
          <a:p>
            <a:pPr algn="ctr"/>
            <a:r>
              <a:rPr lang="es-ES_tradnl" b="1" dirty="0" smtClean="0"/>
              <a:t>Tesis</a:t>
            </a:r>
            <a:endParaRPr lang="es-CO" b="1" dirty="0"/>
          </a:p>
        </p:txBody>
      </p:sp>
      <p:sp>
        <p:nvSpPr>
          <p:cNvPr id="13" name="12 CuadroTexto"/>
          <p:cNvSpPr txBox="1"/>
          <p:nvPr/>
        </p:nvSpPr>
        <p:spPr>
          <a:xfrm>
            <a:off x="307841" y="3140968"/>
            <a:ext cx="1907708" cy="369332"/>
          </a:xfrm>
          <a:prstGeom prst="rect">
            <a:avLst/>
          </a:prstGeom>
          <a:noFill/>
        </p:spPr>
        <p:txBody>
          <a:bodyPr wrap="square" rtlCol="0">
            <a:spAutoFit/>
          </a:bodyPr>
          <a:lstStyle/>
          <a:p>
            <a:pPr algn="ctr"/>
            <a:r>
              <a:rPr lang="es-ES_tradnl" b="1" dirty="0" smtClean="0">
                <a:solidFill>
                  <a:srgbClr val="FF0000"/>
                </a:solidFill>
              </a:rPr>
              <a:t>Enfoque</a:t>
            </a:r>
            <a:endParaRPr lang="es-CO" b="1" dirty="0">
              <a:solidFill>
                <a:srgbClr val="FF0000"/>
              </a:solidFill>
            </a:endParaRPr>
          </a:p>
        </p:txBody>
      </p:sp>
      <p:sp>
        <p:nvSpPr>
          <p:cNvPr id="14" name="13 CuadroTexto"/>
          <p:cNvSpPr txBox="1"/>
          <p:nvPr/>
        </p:nvSpPr>
        <p:spPr>
          <a:xfrm>
            <a:off x="292356" y="3861048"/>
            <a:ext cx="1993267" cy="369332"/>
          </a:xfrm>
          <a:prstGeom prst="rect">
            <a:avLst/>
          </a:prstGeom>
          <a:noFill/>
        </p:spPr>
        <p:txBody>
          <a:bodyPr wrap="square" rtlCol="0">
            <a:spAutoFit/>
          </a:bodyPr>
          <a:lstStyle/>
          <a:p>
            <a:pPr algn="ctr"/>
            <a:r>
              <a:rPr lang="es-ES_tradnl" b="1" dirty="0" smtClean="0"/>
              <a:t>Oración</a:t>
            </a:r>
            <a:endParaRPr lang="es-CO" b="1" dirty="0"/>
          </a:p>
        </p:txBody>
      </p:sp>
      <p:sp>
        <p:nvSpPr>
          <p:cNvPr id="15" name="14 CuadroTexto"/>
          <p:cNvSpPr txBox="1"/>
          <p:nvPr/>
        </p:nvSpPr>
        <p:spPr>
          <a:xfrm>
            <a:off x="222282" y="4549770"/>
            <a:ext cx="1993267" cy="369332"/>
          </a:xfrm>
          <a:prstGeom prst="rect">
            <a:avLst/>
          </a:prstGeom>
          <a:noFill/>
        </p:spPr>
        <p:txBody>
          <a:bodyPr wrap="square" rtlCol="0">
            <a:spAutoFit/>
          </a:bodyPr>
          <a:lstStyle/>
          <a:p>
            <a:pPr algn="ctr"/>
            <a:r>
              <a:rPr lang="es-ES_tradnl" b="1" dirty="0" smtClean="0"/>
              <a:t>Párrafo</a:t>
            </a:r>
            <a:endParaRPr lang="es-CO" b="1" dirty="0"/>
          </a:p>
        </p:txBody>
      </p:sp>
      <p:sp>
        <p:nvSpPr>
          <p:cNvPr id="16" name="15 CuadroTexto"/>
          <p:cNvSpPr txBox="1"/>
          <p:nvPr/>
        </p:nvSpPr>
        <p:spPr>
          <a:xfrm>
            <a:off x="265061" y="5373216"/>
            <a:ext cx="1993267" cy="646331"/>
          </a:xfrm>
          <a:prstGeom prst="rect">
            <a:avLst/>
          </a:prstGeom>
          <a:noFill/>
        </p:spPr>
        <p:txBody>
          <a:bodyPr wrap="square" rtlCol="0">
            <a:spAutoFit/>
          </a:bodyPr>
          <a:lstStyle/>
          <a:p>
            <a:pPr algn="ctr"/>
            <a:r>
              <a:rPr lang="es-ES_tradnl" b="1" dirty="0" smtClean="0"/>
              <a:t>Conexión entre párrafos</a:t>
            </a:r>
            <a:endParaRPr lang="es-CO" b="1" dirty="0"/>
          </a:p>
        </p:txBody>
      </p:sp>
      <p:sp>
        <p:nvSpPr>
          <p:cNvPr id="17" name="16 CuadroTexto"/>
          <p:cNvSpPr txBox="1"/>
          <p:nvPr/>
        </p:nvSpPr>
        <p:spPr>
          <a:xfrm>
            <a:off x="3535246" y="351517"/>
            <a:ext cx="1526893" cy="461665"/>
          </a:xfrm>
          <a:prstGeom prst="rect">
            <a:avLst/>
          </a:prstGeom>
          <a:noFill/>
        </p:spPr>
        <p:txBody>
          <a:bodyPr wrap="none" rtlCol="0">
            <a:spAutoFit/>
          </a:bodyPr>
          <a:lstStyle/>
          <a:p>
            <a:r>
              <a:rPr lang="es-ES" sz="2400" b="1" dirty="0" smtClean="0"/>
              <a:t>Elementos</a:t>
            </a:r>
            <a:endParaRPr lang="es-CO" sz="2400" b="1" dirty="0"/>
          </a:p>
        </p:txBody>
      </p:sp>
    </p:spTree>
    <p:extLst>
      <p:ext uri="{BB962C8B-B14F-4D97-AF65-F5344CB8AC3E}">
        <p14:creationId xmlns:p14="http://schemas.microsoft.com/office/powerpoint/2010/main" val="1649209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4" y="55473"/>
            <a:ext cx="804557" cy="1053755"/>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23" y="0"/>
            <a:ext cx="1930977" cy="60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redondeado"/>
          <p:cNvSpPr/>
          <p:nvPr/>
        </p:nvSpPr>
        <p:spPr>
          <a:xfrm>
            <a:off x="2411760" y="2060848"/>
            <a:ext cx="6264696" cy="158417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_tradnl" sz="1400" dirty="0">
              <a:solidFill>
                <a:schemeClr val="tx1"/>
              </a:solidFill>
            </a:endParaRPr>
          </a:p>
        </p:txBody>
      </p:sp>
      <p:sp>
        <p:nvSpPr>
          <p:cNvPr id="2" name="1 Rectángulo"/>
          <p:cNvSpPr/>
          <p:nvPr/>
        </p:nvSpPr>
        <p:spPr>
          <a:xfrm>
            <a:off x="4228609" y="2186280"/>
            <a:ext cx="2213811" cy="369332"/>
          </a:xfrm>
          <a:prstGeom prst="rect">
            <a:avLst/>
          </a:prstGeom>
        </p:spPr>
        <p:txBody>
          <a:bodyPr wrap="none">
            <a:spAutoFit/>
          </a:bodyPr>
          <a:lstStyle/>
          <a:p>
            <a:r>
              <a:rPr lang="es-ES" b="1" dirty="0"/>
              <a:t>Una oración una idea</a:t>
            </a:r>
            <a:endParaRPr lang="es-CO" b="1" dirty="0"/>
          </a:p>
        </p:txBody>
      </p:sp>
      <p:sp>
        <p:nvSpPr>
          <p:cNvPr id="3" name="2 Rectángulo"/>
          <p:cNvSpPr/>
          <p:nvPr/>
        </p:nvSpPr>
        <p:spPr>
          <a:xfrm>
            <a:off x="3148541" y="2596233"/>
            <a:ext cx="4572000" cy="738664"/>
          </a:xfrm>
          <a:prstGeom prst="rect">
            <a:avLst/>
          </a:prstGeom>
        </p:spPr>
        <p:txBody>
          <a:bodyPr>
            <a:spAutoFit/>
          </a:bodyPr>
          <a:lstStyle/>
          <a:p>
            <a:r>
              <a:rPr lang="es-ES_tradnl" sz="1400" dirty="0"/>
              <a:t>La creencia de que podemos comenzar con observaciones puras, sin nada que se parezca a una teoría, es absurda (</a:t>
            </a:r>
            <a:r>
              <a:rPr lang="es-ES_tradnl" sz="1400" dirty="0" smtClean="0">
                <a:solidFill>
                  <a:srgbClr val="FF0000"/>
                </a:solidFill>
              </a:rPr>
              <a:t>Popper, </a:t>
            </a:r>
            <a:r>
              <a:rPr lang="es-ES_tradnl" sz="1400" dirty="0">
                <a:solidFill>
                  <a:srgbClr val="FF0000"/>
                </a:solidFill>
              </a:rPr>
              <a:t>1991, p. 82</a:t>
            </a:r>
            <a:r>
              <a:rPr lang="es-ES_tradnl" sz="1400" dirty="0"/>
              <a:t>). </a:t>
            </a:r>
          </a:p>
        </p:txBody>
      </p:sp>
      <p:sp>
        <p:nvSpPr>
          <p:cNvPr id="12" name="11 Rectángulo redondeado"/>
          <p:cNvSpPr/>
          <p:nvPr/>
        </p:nvSpPr>
        <p:spPr>
          <a:xfrm>
            <a:off x="2507873" y="3989158"/>
            <a:ext cx="6264696" cy="21195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_tradnl" sz="1400" dirty="0">
              <a:solidFill>
                <a:schemeClr val="tx1"/>
              </a:solidFill>
            </a:endParaRPr>
          </a:p>
        </p:txBody>
      </p:sp>
      <p:sp>
        <p:nvSpPr>
          <p:cNvPr id="10" name="9 Rectángulo"/>
          <p:cNvSpPr/>
          <p:nvPr/>
        </p:nvSpPr>
        <p:spPr>
          <a:xfrm>
            <a:off x="3769091" y="3988767"/>
            <a:ext cx="2806922" cy="369332"/>
          </a:xfrm>
          <a:prstGeom prst="rect">
            <a:avLst/>
          </a:prstGeom>
        </p:spPr>
        <p:txBody>
          <a:bodyPr wrap="none">
            <a:spAutoFit/>
          </a:bodyPr>
          <a:lstStyle/>
          <a:p>
            <a:r>
              <a:rPr lang="es-ES_tradnl" b="1" dirty="0"/>
              <a:t>Una oración múltiple ideas:</a:t>
            </a:r>
          </a:p>
        </p:txBody>
      </p:sp>
      <p:sp>
        <p:nvSpPr>
          <p:cNvPr id="11" name="10 Rectángulo"/>
          <p:cNvSpPr/>
          <p:nvPr/>
        </p:nvSpPr>
        <p:spPr>
          <a:xfrm>
            <a:off x="2730066" y="4541794"/>
            <a:ext cx="5910703" cy="1200329"/>
          </a:xfrm>
          <a:prstGeom prst="rect">
            <a:avLst/>
          </a:prstGeom>
        </p:spPr>
        <p:txBody>
          <a:bodyPr wrap="square">
            <a:spAutoFit/>
          </a:bodyPr>
          <a:lstStyle/>
          <a:p>
            <a:r>
              <a:rPr lang="es-ES" sz="1200" dirty="0"/>
              <a:t>El método utilizado en el desarrollo </a:t>
            </a:r>
            <a:r>
              <a:rPr lang="es-ES" sz="1200" dirty="0" smtClean="0"/>
              <a:t>científico, </a:t>
            </a:r>
            <a:r>
              <a:rPr lang="es-ES" sz="1200" dirty="0"/>
              <a:t>para Popper y </a:t>
            </a:r>
            <a:r>
              <a:rPr lang="es-ES" sz="1200" dirty="0" smtClean="0"/>
              <a:t>Kuhn, </a:t>
            </a:r>
            <a:r>
              <a:rPr lang="es-ES" sz="1200" dirty="0"/>
              <a:t>difieren en la medida que uno utiliza la </a:t>
            </a:r>
            <a:r>
              <a:rPr lang="es-ES" sz="1200" dirty="0" err="1"/>
              <a:t>falsación</a:t>
            </a:r>
            <a:r>
              <a:rPr lang="es-ES" sz="1200" dirty="0"/>
              <a:t> como criterio de adaptabilidad de una teoría a la realidad, basada en el racionalismo </a:t>
            </a:r>
            <a:r>
              <a:rPr lang="es-ES" sz="1200" dirty="0" smtClean="0"/>
              <a:t>crítico</a:t>
            </a:r>
            <a:r>
              <a:rPr lang="es-ES" sz="1200" dirty="0"/>
              <a:t>, advirtiendo con esto que hay un cambio constante de teoría y que el fin del científico es falsear, mientras que el otro advierte que hay un desarrollo dentro de un </a:t>
            </a:r>
            <a:r>
              <a:rPr lang="es-ES" sz="1200" dirty="0" smtClean="0"/>
              <a:t>paradigma </a:t>
            </a:r>
            <a:r>
              <a:rPr lang="es-ES" sz="1200" dirty="0"/>
              <a:t>que se hace dominante y que el fin del científico es solucionar los enigmas que proporciona este paradigma.  </a:t>
            </a:r>
          </a:p>
        </p:txBody>
      </p:sp>
      <p:sp>
        <p:nvSpPr>
          <p:cNvPr id="15" name="14 CuadroTexto"/>
          <p:cNvSpPr txBox="1"/>
          <p:nvPr/>
        </p:nvSpPr>
        <p:spPr>
          <a:xfrm>
            <a:off x="175991" y="2555612"/>
            <a:ext cx="2288339" cy="369332"/>
          </a:xfrm>
          <a:prstGeom prst="rect">
            <a:avLst/>
          </a:prstGeom>
          <a:noFill/>
        </p:spPr>
        <p:txBody>
          <a:bodyPr wrap="square" rtlCol="0">
            <a:spAutoFit/>
          </a:bodyPr>
          <a:lstStyle/>
          <a:p>
            <a:pPr algn="ctr"/>
            <a:r>
              <a:rPr lang="es-ES_tradnl" b="1" dirty="0" smtClean="0"/>
              <a:t>Tesis</a:t>
            </a:r>
            <a:endParaRPr lang="es-CO" b="1" dirty="0"/>
          </a:p>
        </p:txBody>
      </p:sp>
      <p:sp>
        <p:nvSpPr>
          <p:cNvPr id="16" name="15 CuadroTexto"/>
          <p:cNvSpPr txBox="1"/>
          <p:nvPr/>
        </p:nvSpPr>
        <p:spPr>
          <a:xfrm>
            <a:off x="307841" y="3140968"/>
            <a:ext cx="1907708" cy="369332"/>
          </a:xfrm>
          <a:prstGeom prst="rect">
            <a:avLst/>
          </a:prstGeom>
          <a:noFill/>
        </p:spPr>
        <p:txBody>
          <a:bodyPr wrap="square" rtlCol="0">
            <a:spAutoFit/>
          </a:bodyPr>
          <a:lstStyle/>
          <a:p>
            <a:pPr algn="ctr"/>
            <a:r>
              <a:rPr lang="es-ES_tradnl" b="1" dirty="0" smtClean="0"/>
              <a:t>Enfoque</a:t>
            </a:r>
            <a:endParaRPr lang="es-CO" b="1" dirty="0"/>
          </a:p>
        </p:txBody>
      </p:sp>
      <p:sp>
        <p:nvSpPr>
          <p:cNvPr id="17" name="16 CuadroTexto"/>
          <p:cNvSpPr txBox="1"/>
          <p:nvPr/>
        </p:nvSpPr>
        <p:spPr>
          <a:xfrm>
            <a:off x="292356" y="3861048"/>
            <a:ext cx="1993267" cy="369332"/>
          </a:xfrm>
          <a:prstGeom prst="rect">
            <a:avLst/>
          </a:prstGeom>
          <a:noFill/>
        </p:spPr>
        <p:txBody>
          <a:bodyPr wrap="square" rtlCol="0">
            <a:spAutoFit/>
          </a:bodyPr>
          <a:lstStyle/>
          <a:p>
            <a:pPr algn="ctr"/>
            <a:r>
              <a:rPr lang="es-ES_tradnl" b="1" dirty="0" smtClean="0">
                <a:solidFill>
                  <a:srgbClr val="FF0000"/>
                </a:solidFill>
              </a:rPr>
              <a:t>Oración</a:t>
            </a:r>
            <a:endParaRPr lang="es-CO" b="1" dirty="0">
              <a:solidFill>
                <a:srgbClr val="FF0000"/>
              </a:solidFill>
            </a:endParaRPr>
          </a:p>
        </p:txBody>
      </p:sp>
      <p:sp>
        <p:nvSpPr>
          <p:cNvPr id="18" name="17 CuadroTexto"/>
          <p:cNvSpPr txBox="1"/>
          <p:nvPr/>
        </p:nvSpPr>
        <p:spPr>
          <a:xfrm>
            <a:off x="222282" y="4549770"/>
            <a:ext cx="1993267" cy="369332"/>
          </a:xfrm>
          <a:prstGeom prst="rect">
            <a:avLst/>
          </a:prstGeom>
          <a:noFill/>
        </p:spPr>
        <p:txBody>
          <a:bodyPr wrap="square" rtlCol="0">
            <a:spAutoFit/>
          </a:bodyPr>
          <a:lstStyle/>
          <a:p>
            <a:pPr algn="ctr"/>
            <a:r>
              <a:rPr lang="es-ES_tradnl" b="1" dirty="0" smtClean="0"/>
              <a:t>Párrafo</a:t>
            </a:r>
            <a:endParaRPr lang="es-CO" b="1" dirty="0"/>
          </a:p>
        </p:txBody>
      </p:sp>
      <p:sp>
        <p:nvSpPr>
          <p:cNvPr id="19" name="18 CuadroTexto"/>
          <p:cNvSpPr txBox="1"/>
          <p:nvPr/>
        </p:nvSpPr>
        <p:spPr>
          <a:xfrm>
            <a:off x="265061" y="5373216"/>
            <a:ext cx="1993267" cy="646331"/>
          </a:xfrm>
          <a:prstGeom prst="rect">
            <a:avLst/>
          </a:prstGeom>
          <a:noFill/>
        </p:spPr>
        <p:txBody>
          <a:bodyPr wrap="square" rtlCol="0">
            <a:spAutoFit/>
          </a:bodyPr>
          <a:lstStyle/>
          <a:p>
            <a:pPr algn="ctr"/>
            <a:r>
              <a:rPr lang="es-ES_tradnl" b="1" dirty="0" smtClean="0"/>
              <a:t>Conexión entre </a:t>
            </a:r>
            <a:r>
              <a:rPr lang="es-ES_tradnl" b="1" dirty="0" err="1" smtClean="0"/>
              <a:t>parrafos</a:t>
            </a:r>
            <a:endParaRPr lang="es-CO" b="1" dirty="0"/>
          </a:p>
        </p:txBody>
      </p:sp>
      <p:sp>
        <p:nvSpPr>
          <p:cNvPr id="20" name="19 CuadroTexto"/>
          <p:cNvSpPr txBox="1"/>
          <p:nvPr/>
        </p:nvSpPr>
        <p:spPr>
          <a:xfrm>
            <a:off x="3535246" y="351517"/>
            <a:ext cx="1526893" cy="461665"/>
          </a:xfrm>
          <a:prstGeom prst="rect">
            <a:avLst/>
          </a:prstGeom>
          <a:noFill/>
        </p:spPr>
        <p:txBody>
          <a:bodyPr wrap="none" rtlCol="0">
            <a:spAutoFit/>
          </a:bodyPr>
          <a:lstStyle/>
          <a:p>
            <a:r>
              <a:rPr lang="es-ES" sz="2400" b="1" dirty="0" smtClean="0"/>
              <a:t>Elementos</a:t>
            </a:r>
            <a:endParaRPr lang="es-CO" sz="2400" b="1" dirty="0"/>
          </a:p>
        </p:txBody>
      </p:sp>
    </p:spTree>
    <p:extLst>
      <p:ext uri="{BB962C8B-B14F-4D97-AF65-F5344CB8AC3E}">
        <p14:creationId xmlns:p14="http://schemas.microsoft.com/office/powerpoint/2010/main" val="1230756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4" y="55473"/>
            <a:ext cx="804557" cy="1053755"/>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23" y="0"/>
            <a:ext cx="1930977" cy="60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redondeado"/>
          <p:cNvSpPr/>
          <p:nvPr/>
        </p:nvSpPr>
        <p:spPr>
          <a:xfrm>
            <a:off x="2411760" y="2060848"/>
            <a:ext cx="6264696" cy="1800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_tradnl" sz="1400" dirty="0">
              <a:solidFill>
                <a:schemeClr val="tx1"/>
              </a:solidFill>
            </a:endParaRPr>
          </a:p>
        </p:txBody>
      </p:sp>
      <p:sp>
        <p:nvSpPr>
          <p:cNvPr id="12" name="11 Rectángulo redondeado"/>
          <p:cNvSpPr/>
          <p:nvPr/>
        </p:nvSpPr>
        <p:spPr>
          <a:xfrm>
            <a:off x="2507873" y="3989158"/>
            <a:ext cx="6168583" cy="25361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_tradnl" sz="1400" dirty="0">
              <a:solidFill>
                <a:schemeClr val="tx1"/>
              </a:solidFill>
            </a:endParaRPr>
          </a:p>
        </p:txBody>
      </p:sp>
      <p:sp>
        <p:nvSpPr>
          <p:cNvPr id="10" name="9 Rectángulo"/>
          <p:cNvSpPr/>
          <p:nvPr/>
        </p:nvSpPr>
        <p:spPr>
          <a:xfrm>
            <a:off x="2817277" y="4045714"/>
            <a:ext cx="962123" cy="369332"/>
          </a:xfrm>
          <a:prstGeom prst="rect">
            <a:avLst/>
          </a:prstGeom>
        </p:spPr>
        <p:txBody>
          <a:bodyPr wrap="none">
            <a:spAutoFit/>
          </a:bodyPr>
          <a:lstStyle/>
          <a:p>
            <a:r>
              <a:rPr lang="es-ES_tradnl" b="1" dirty="0" smtClean="0"/>
              <a:t>Ejemplo</a:t>
            </a:r>
            <a:endParaRPr lang="es-ES_tradnl" b="1" dirty="0"/>
          </a:p>
        </p:txBody>
      </p:sp>
      <p:sp>
        <p:nvSpPr>
          <p:cNvPr id="11" name="10 Rectángulo"/>
          <p:cNvSpPr/>
          <p:nvPr/>
        </p:nvSpPr>
        <p:spPr>
          <a:xfrm>
            <a:off x="2730066" y="4541794"/>
            <a:ext cx="5910703" cy="1754326"/>
          </a:xfrm>
          <a:prstGeom prst="rect">
            <a:avLst/>
          </a:prstGeom>
        </p:spPr>
        <p:txBody>
          <a:bodyPr wrap="square">
            <a:spAutoFit/>
          </a:bodyPr>
          <a:lstStyle/>
          <a:p>
            <a:r>
              <a:rPr lang="es-ES_tradnl" sz="1200" dirty="0">
                <a:solidFill>
                  <a:srgbClr val="FF0000"/>
                </a:solidFill>
              </a:rPr>
              <a:t>La teoría de Huntington no sirve para explicar los conflictos en el mundo contemporáneo porque ignora sus causas económicas y geopolíticas</a:t>
            </a:r>
            <a:r>
              <a:rPr lang="es-ES_tradnl" sz="1200" dirty="0">
                <a:solidFill>
                  <a:schemeClr val="accent6"/>
                </a:solidFill>
              </a:rPr>
              <a:t>. Huntington sostiene que la fuente dominante de los conflictos en el mundo será cultural; el choque entre diferentes civilizaciones. Sin embargo, la mayoría de los conflictos contemporáneos surgen por motivos económicos o intereses geopolíticos. Eso no quiere decir que estos conflictos no tienen también una dimensión cultural.   Pero esta dimensión cultural se usa </a:t>
            </a:r>
            <a:r>
              <a:rPr lang="es-ES_tradnl" sz="1200" dirty="0" smtClean="0">
                <a:solidFill>
                  <a:schemeClr val="accent6"/>
                </a:solidFill>
              </a:rPr>
              <a:t>a menudo </a:t>
            </a:r>
            <a:r>
              <a:rPr lang="es-ES_tradnl" sz="1200" dirty="0">
                <a:solidFill>
                  <a:schemeClr val="accent6"/>
                </a:solidFill>
              </a:rPr>
              <a:t>para disfrazar intereses económicos </a:t>
            </a:r>
            <a:r>
              <a:rPr lang="es-ES_tradnl" sz="1200" dirty="0" smtClean="0">
                <a:solidFill>
                  <a:schemeClr val="accent6"/>
                </a:solidFill>
              </a:rPr>
              <a:t>u </a:t>
            </a:r>
            <a:r>
              <a:rPr lang="es-ES_tradnl" sz="1200" dirty="0">
                <a:solidFill>
                  <a:schemeClr val="accent6"/>
                </a:solidFill>
              </a:rPr>
              <a:t>objetivos geopolíticos. </a:t>
            </a:r>
            <a:r>
              <a:rPr lang="es-ES_tradnl" sz="1200" dirty="0"/>
              <a:t>En otras </a:t>
            </a:r>
            <a:r>
              <a:rPr lang="es-ES_tradnl" sz="1200" dirty="0" smtClean="0"/>
              <a:t>palabras, </a:t>
            </a:r>
            <a:r>
              <a:rPr lang="es-ES_tradnl" sz="1200" dirty="0"/>
              <a:t>la mayoría de los conflictos hoy en día, aunque se presentan como choques de </a:t>
            </a:r>
            <a:r>
              <a:rPr lang="es-ES_tradnl" sz="1200" dirty="0" smtClean="0"/>
              <a:t>civilizaciones, </a:t>
            </a:r>
            <a:r>
              <a:rPr lang="es-ES_tradnl" sz="1200" dirty="0"/>
              <a:t>son en realidad choques económicos o geopolíticos.  </a:t>
            </a:r>
            <a:endParaRPr lang="en-GB" sz="1200" dirty="0"/>
          </a:p>
        </p:txBody>
      </p:sp>
      <p:sp>
        <p:nvSpPr>
          <p:cNvPr id="15" name="14 CuadroTexto"/>
          <p:cNvSpPr txBox="1"/>
          <p:nvPr/>
        </p:nvSpPr>
        <p:spPr>
          <a:xfrm>
            <a:off x="175991" y="2555612"/>
            <a:ext cx="2288339" cy="369332"/>
          </a:xfrm>
          <a:prstGeom prst="rect">
            <a:avLst/>
          </a:prstGeom>
          <a:noFill/>
        </p:spPr>
        <p:txBody>
          <a:bodyPr wrap="square" rtlCol="0">
            <a:spAutoFit/>
          </a:bodyPr>
          <a:lstStyle/>
          <a:p>
            <a:pPr algn="ctr"/>
            <a:r>
              <a:rPr lang="es-ES_tradnl" b="1" dirty="0" smtClean="0"/>
              <a:t>Tesis</a:t>
            </a:r>
            <a:endParaRPr lang="es-CO" b="1" dirty="0"/>
          </a:p>
        </p:txBody>
      </p:sp>
      <p:sp>
        <p:nvSpPr>
          <p:cNvPr id="16" name="15 CuadroTexto"/>
          <p:cNvSpPr txBox="1"/>
          <p:nvPr/>
        </p:nvSpPr>
        <p:spPr>
          <a:xfrm>
            <a:off x="307841" y="3140968"/>
            <a:ext cx="1907708" cy="369332"/>
          </a:xfrm>
          <a:prstGeom prst="rect">
            <a:avLst/>
          </a:prstGeom>
          <a:noFill/>
        </p:spPr>
        <p:txBody>
          <a:bodyPr wrap="square" rtlCol="0">
            <a:spAutoFit/>
          </a:bodyPr>
          <a:lstStyle/>
          <a:p>
            <a:pPr algn="ctr"/>
            <a:r>
              <a:rPr lang="es-ES_tradnl" b="1" dirty="0" smtClean="0"/>
              <a:t>Enfoque</a:t>
            </a:r>
            <a:endParaRPr lang="es-CO" b="1" dirty="0"/>
          </a:p>
        </p:txBody>
      </p:sp>
      <p:sp>
        <p:nvSpPr>
          <p:cNvPr id="17" name="16 CuadroTexto"/>
          <p:cNvSpPr txBox="1"/>
          <p:nvPr/>
        </p:nvSpPr>
        <p:spPr>
          <a:xfrm>
            <a:off x="292356" y="3861048"/>
            <a:ext cx="1993267" cy="369332"/>
          </a:xfrm>
          <a:prstGeom prst="rect">
            <a:avLst/>
          </a:prstGeom>
          <a:noFill/>
        </p:spPr>
        <p:txBody>
          <a:bodyPr wrap="square" rtlCol="0">
            <a:spAutoFit/>
          </a:bodyPr>
          <a:lstStyle/>
          <a:p>
            <a:pPr algn="ctr"/>
            <a:r>
              <a:rPr lang="es-ES_tradnl" b="1" dirty="0" smtClean="0"/>
              <a:t>Oración</a:t>
            </a:r>
            <a:endParaRPr lang="es-CO" b="1" dirty="0"/>
          </a:p>
        </p:txBody>
      </p:sp>
      <p:sp>
        <p:nvSpPr>
          <p:cNvPr id="18" name="17 CuadroTexto"/>
          <p:cNvSpPr txBox="1"/>
          <p:nvPr/>
        </p:nvSpPr>
        <p:spPr>
          <a:xfrm>
            <a:off x="222282" y="4549770"/>
            <a:ext cx="1993267" cy="369332"/>
          </a:xfrm>
          <a:prstGeom prst="rect">
            <a:avLst/>
          </a:prstGeom>
          <a:noFill/>
        </p:spPr>
        <p:txBody>
          <a:bodyPr wrap="square" rtlCol="0">
            <a:spAutoFit/>
          </a:bodyPr>
          <a:lstStyle/>
          <a:p>
            <a:pPr algn="ctr"/>
            <a:r>
              <a:rPr lang="es-ES_tradnl" b="1" dirty="0" smtClean="0">
                <a:solidFill>
                  <a:srgbClr val="FF0000"/>
                </a:solidFill>
              </a:rPr>
              <a:t>Párrafo</a:t>
            </a:r>
            <a:endParaRPr lang="es-CO" b="1" dirty="0">
              <a:solidFill>
                <a:srgbClr val="FF0000"/>
              </a:solidFill>
            </a:endParaRPr>
          </a:p>
        </p:txBody>
      </p:sp>
      <p:sp>
        <p:nvSpPr>
          <p:cNvPr id="19" name="18 CuadroTexto"/>
          <p:cNvSpPr txBox="1"/>
          <p:nvPr/>
        </p:nvSpPr>
        <p:spPr>
          <a:xfrm>
            <a:off x="265061" y="5373216"/>
            <a:ext cx="1993267" cy="646331"/>
          </a:xfrm>
          <a:prstGeom prst="rect">
            <a:avLst/>
          </a:prstGeom>
          <a:noFill/>
        </p:spPr>
        <p:txBody>
          <a:bodyPr wrap="square" rtlCol="0">
            <a:spAutoFit/>
          </a:bodyPr>
          <a:lstStyle/>
          <a:p>
            <a:pPr algn="ctr"/>
            <a:r>
              <a:rPr lang="es-ES_tradnl" b="1" dirty="0" smtClean="0"/>
              <a:t>Conexión entre párrafos</a:t>
            </a:r>
            <a:endParaRPr lang="es-CO" b="1" dirty="0"/>
          </a:p>
        </p:txBody>
      </p:sp>
      <p:sp>
        <p:nvSpPr>
          <p:cNvPr id="6" name="5 Rectángulo"/>
          <p:cNvSpPr/>
          <p:nvPr/>
        </p:nvSpPr>
        <p:spPr>
          <a:xfrm>
            <a:off x="2817277" y="2047781"/>
            <a:ext cx="5645888" cy="1569660"/>
          </a:xfrm>
          <a:prstGeom prst="rect">
            <a:avLst/>
          </a:prstGeom>
        </p:spPr>
        <p:txBody>
          <a:bodyPr wrap="square">
            <a:spAutoFit/>
          </a:bodyPr>
          <a:lstStyle/>
          <a:p>
            <a:r>
              <a:rPr lang="es-ES_tradnl" sz="1600" dirty="0"/>
              <a:t>La estructura del párrafo:</a:t>
            </a:r>
          </a:p>
          <a:p>
            <a:pPr marL="742950" lvl="1" indent="-285750">
              <a:buFont typeface="Arial" pitchFamily="34" charset="0"/>
              <a:buChar char="•"/>
            </a:pPr>
            <a:r>
              <a:rPr lang="es-ES_tradnl" sz="1600" dirty="0">
                <a:solidFill>
                  <a:srgbClr val="FF0000"/>
                </a:solidFill>
              </a:rPr>
              <a:t>La </a:t>
            </a:r>
            <a:r>
              <a:rPr lang="es-ES_tradnl" sz="1600" dirty="0" smtClean="0">
                <a:solidFill>
                  <a:srgbClr val="FF0000"/>
                </a:solidFill>
              </a:rPr>
              <a:t>oración tesis</a:t>
            </a:r>
            <a:r>
              <a:rPr lang="es-ES_tradnl" sz="1600" dirty="0">
                <a:solidFill>
                  <a:srgbClr val="FF0000"/>
                </a:solidFill>
              </a:rPr>
              <a:t>: </a:t>
            </a:r>
            <a:r>
              <a:rPr lang="es-ES_tradnl" sz="1600" dirty="0" smtClean="0">
                <a:solidFill>
                  <a:srgbClr val="FF0000"/>
                </a:solidFill>
              </a:rPr>
              <a:t> presenta </a:t>
            </a:r>
            <a:r>
              <a:rPr lang="es-ES_tradnl" sz="1600" dirty="0">
                <a:solidFill>
                  <a:srgbClr val="FF0000"/>
                </a:solidFill>
              </a:rPr>
              <a:t>la idea central del párrafo </a:t>
            </a:r>
          </a:p>
          <a:p>
            <a:pPr marL="742950" lvl="1" indent="-285750">
              <a:buFont typeface="Arial" pitchFamily="34" charset="0"/>
              <a:buChar char="•"/>
            </a:pPr>
            <a:r>
              <a:rPr lang="es-ES_tradnl" sz="1600" dirty="0">
                <a:solidFill>
                  <a:schemeClr val="accent6"/>
                </a:solidFill>
              </a:rPr>
              <a:t>Las oraciones de apoyo:  </a:t>
            </a:r>
            <a:r>
              <a:rPr lang="es-ES_tradnl" sz="1600" dirty="0" smtClean="0">
                <a:solidFill>
                  <a:schemeClr val="accent6"/>
                </a:solidFill>
              </a:rPr>
              <a:t>desarrollan </a:t>
            </a:r>
            <a:r>
              <a:rPr lang="es-ES_tradnl" sz="1600" dirty="0">
                <a:solidFill>
                  <a:schemeClr val="accent6"/>
                </a:solidFill>
              </a:rPr>
              <a:t>la idea central del párrafo. </a:t>
            </a:r>
          </a:p>
          <a:p>
            <a:pPr marL="742950" lvl="1" indent="-285750">
              <a:buFont typeface="Arial" pitchFamily="34" charset="0"/>
              <a:buChar char="•"/>
            </a:pPr>
            <a:r>
              <a:rPr lang="es-ES_tradnl" sz="1600" dirty="0"/>
              <a:t>La oración concluyente: </a:t>
            </a:r>
            <a:r>
              <a:rPr lang="es-ES_tradnl" sz="1600" dirty="0" smtClean="0"/>
              <a:t>resume </a:t>
            </a:r>
            <a:r>
              <a:rPr lang="es-ES_tradnl" sz="1600" dirty="0"/>
              <a:t>el argumento central del párrafo. </a:t>
            </a:r>
          </a:p>
        </p:txBody>
      </p:sp>
      <p:sp>
        <p:nvSpPr>
          <p:cNvPr id="20" name="19 CuadroTexto"/>
          <p:cNvSpPr txBox="1"/>
          <p:nvPr/>
        </p:nvSpPr>
        <p:spPr>
          <a:xfrm>
            <a:off x="3535246" y="351517"/>
            <a:ext cx="1526893" cy="461665"/>
          </a:xfrm>
          <a:prstGeom prst="rect">
            <a:avLst/>
          </a:prstGeom>
          <a:noFill/>
        </p:spPr>
        <p:txBody>
          <a:bodyPr wrap="none" rtlCol="0">
            <a:spAutoFit/>
          </a:bodyPr>
          <a:lstStyle/>
          <a:p>
            <a:r>
              <a:rPr lang="es-ES" sz="2400" b="1" dirty="0" smtClean="0"/>
              <a:t>Elementos</a:t>
            </a:r>
            <a:endParaRPr lang="es-CO" sz="2400" b="1" dirty="0"/>
          </a:p>
        </p:txBody>
      </p:sp>
    </p:spTree>
    <p:extLst>
      <p:ext uri="{BB962C8B-B14F-4D97-AF65-F5344CB8AC3E}">
        <p14:creationId xmlns:p14="http://schemas.microsoft.com/office/powerpoint/2010/main" val="1052647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4" y="55473"/>
            <a:ext cx="804557" cy="1053755"/>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23" y="0"/>
            <a:ext cx="1930977" cy="60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redondeado"/>
          <p:cNvSpPr/>
          <p:nvPr/>
        </p:nvSpPr>
        <p:spPr>
          <a:xfrm>
            <a:off x="2411760" y="2060848"/>
            <a:ext cx="6264696" cy="108012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_tradnl" sz="1400" dirty="0">
              <a:solidFill>
                <a:schemeClr val="tx1"/>
              </a:solidFill>
            </a:endParaRPr>
          </a:p>
        </p:txBody>
      </p:sp>
      <p:sp>
        <p:nvSpPr>
          <p:cNvPr id="12" name="11 Rectángulo redondeado"/>
          <p:cNvSpPr/>
          <p:nvPr/>
        </p:nvSpPr>
        <p:spPr>
          <a:xfrm>
            <a:off x="2507873" y="3325634"/>
            <a:ext cx="6168583" cy="31997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_tradnl" sz="1400" dirty="0">
              <a:solidFill>
                <a:schemeClr val="tx1"/>
              </a:solidFill>
            </a:endParaRPr>
          </a:p>
        </p:txBody>
      </p:sp>
      <p:sp>
        <p:nvSpPr>
          <p:cNvPr id="10" name="9 Rectángulo"/>
          <p:cNvSpPr/>
          <p:nvPr/>
        </p:nvSpPr>
        <p:spPr>
          <a:xfrm>
            <a:off x="2817277" y="3576924"/>
            <a:ext cx="962123" cy="369332"/>
          </a:xfrm>
          <a:prstGeom prst="rect">
            <a:avLst/>
          </a:prstGeom>
        </p:spPr>
        <p:txBody>
          <a:bodyPr wrap="none">
            <a:spAutoFit/>
          </a:bodyPr>
          <a:lstStyle/>
          <a:p>
            <a:r>
              <a:rPr lang="es-ES_tradnl" b="1" dirty="0" smtClean="0"/>
              <a:t>Ejemplo</a:t>
            </a:r>
            <a:endParaRPr lang="es-ES_tradnl" b="1" dirty="0"/>
          </a:p>
        </p:txBody>
      </p:sp>
      <p:sp>
        <p:nvSpPr>
          <p:cNvPr id="11" name="10 Rectángulo"/>
          <p:cNvSpPr/>
          <p:nvPr/>
        </p:nvSpPr>
        <p:spPr>
          <a:xfrm>
            <a:off x="2730066" y="4073004"/>
            <a:ext cx="5910703" cy="2308324"/>
          </a:xfrm>
          <a:prstGeom prst="rect">
            <a:avLst/>
          </a:prstGeom>
        </p:spPr>
        <p:txBody>
          <a:bodyPr wrap="square">
            <a:spAutoFit/>
          </a:bodyPr>
          <a:lstStyle/>
          <a:p>
            <a:r>
              <a:rPr lang="es-ES_tradnl" sz="1200" dirty="0"/>
              <a:t>La hipótesis de este artículo es que la principal fuente de conflicto en un nuevo mundo no será fundamentalmente ideológica ni económica. El carácter tanto de las grandes divisiones de la humanidad como de la fuente dominante de conflicto será cultural. Las naciones-estado seguirán siendo los agentes más poderosos en los asuntos mundiales, pero en los principales conflictos políticos internacionales se enfrentarán naciones o  grupos de civilizaciones distintas.  </a:t>
            </a:r>
            <a:r>
              <a:rPr lang="es-ES_tradnl" sz="1200" dirty="0">
                <a:solidFill>
                  <a:srgbClr val="FF0000"/>
                </a:solidFill>
              </a:rPr>
              <a:t>El choque de civilizaciones dominará la política mundial. Las líneas de ruptura entre las civilizaciones serán los frentes de batalla del </a:t>
            </a:r>
            <a:r>
              <a:rPr lang="en-US" sz="1200" dirty="0" err="1">
                <a:solidFill>
                  <a:srgbClr val="FF0000"/>
                </a:solidFill>
              </a:rPr>
              <a:t>futuro</a:t>
            </a:r>
            <a:r>
              <a:rPr lang="en-US" sz="1200" dirty="0">
                <a:solidFill>
                  <a:srgbClr val="FF0000"/>
                </a:solidFill>
              </a:rPr>
              <a:t>.</a:t>
            </a:r>
            <a:endParaRPr lang="es-ES_tradnl" sz="1200" dirty="0">
              <a:solidFill>
                <a:srgbClr val="FF0000"/>
              </a:solidFill>
            </a:endParaRPr>
          </a:p>
          <a:p>
            <a:r>
              <a:rPr lang="es-ES_tradnl" sz="1200" dirty="0"/>
              <a:t>	</a:t>
            </a:r>
            <a:r>
              <a:rPr lang="es-ES_tradnl" sz="1200" dirty="0">
                <a:solidFill>
                  <a:srgbClr val="FF0000"/>
                </a:solidFill>
              </a:rPr>
              <a:t>El conflicto entre civilizaciones será la última fase de la evolución del conflicto en el mundo moderno. </a:t>
            </a:r>
            <a:r>
              <a:rPr lang="es-ES_tradnl" sz="1200" dirty="0"/>
              <a:t>Durante siglo y medio, después de que con la Paz de Westfalia surgiera el sistema internacional moderno, los conflictos del mundo occidental </a:t>
            </a:r>
            <a:r>
              <a:rPr lang="es-ES_tradnl" sz="1200" dirty="0" smtClean="0"/>
              <a:t>fueron, </a:t>
            </a:r>
            <a:r>
              <a:rPr lang="es-ES_tradnl" sz="1200" dirty="0"/>
              <a:t>en su </a:t>
            </a:r>
            <a:r>
              <a:rPr lang="es-ES_tradnl" sz="1200" dirty="0" smtClean="0"/>
              <a:t>mayoría, </a:t>
            </a:r>
            <a:r>
              <a:rPr lang="es-ES_tradnl" sz="1200" dirty="0"/>
              <a:t>entre príncipes –emperadores, monarcas absolutos o constitucionales– que intentaban ampliar sus burocracias, sus ejércitos, su fuerza económica </a:t>
            </a:r>
            <a:r>
              <a:rPr lang="es-ES_tradnl" sz="1200" dirty="0" smtClean="0"/>
              <a:t>mercantilista…</a:t>
            </a:r>
            <a:endParaRPr lang="es-ES_tradnl" sz="1200" dirty="0"/>
          </a:p>
        </p:txBody>
      </p:sp>
      <p:sp>
        <p:nvSpPr>
          <p:cNvPr id="15" name="14 CuadroTexto"/>
          <p:cNvSpPr txBox="1"/>
          <p:nvPr/>
        </p:nvSpPr>
        <p:spPr>
          <a:xfrm>
            <a:off x="175991" y="2555612"/>
            <a:ext cx="2288339" cy="369332"/>
          </a:xfrm>
          <a:prstGeom prst="rect">
            <a:avLst/>
          </a:prstGeom>
          <a:noFill/>
        </p:spPr>
        <p:txBody>
          <a:bodyPr wrap="square" rtlCol="0">
            <a:spAutoFit/>
          </a:bodyPr>
          <a:lstStyle/>
          <a:p>
            <a:pPr algn="ctr"/>
            <a:r>
              <a:rPr lang="es-ES_tradnl" b="1" dirty="0" smtClean="0"/>
              <a:t>Tesis</a:t>
            </a:r>
            <a:endParaRPr lang="es-CO" b="1" dirty="0"/>
          </a:p>
        </p:txBody>
      </p:sp>
      <p:sp>
        <p:nvSpPr>
          <p:cNvPr id="16" name="15 CuadroTexto"/>
          <p:cNvSpPr txBox="1"/>
          <p:nvPr/>
        </p:nvSpPr>
        <p:spPr>
          <a:xfrm>
            <a:off x="307841" y="3140968"/>
            <a:ext cx="1907708" cy="369332"/>
          </a:xfrm>
          <a:prstGeom prst="rect">
            <a:avLst/>
          </a:prstGeom>
          <a:noFill/>
        </p:spPr>
        <p:txBody>
          <a:bodyPr wrap="square" rtlCol="0">
            <a:spAutoFit/>
          </a:bodyPr>
          <a:lstStyle/>
          <a:p>
            <a:pPr algn="ctr"/>
            <a:r>
              <a:rPr lang="es-ES_tradnl" b="1" dirty="0" smtClean="0"/>
              <a:t>Enfoque</a:t>
            </a:r>
            <a:endParaRPr lang="es-CO" b="1" dirty="0"/>
          </a:p>
        </p:txBody>
      </p:sp>
      <p:sp>
        <p:nvSpPr>
          <p:cNvPr id="17" name="16 CuadroTexto"/>
          <p:cNvSpPr txBox="1"/>
          <p:nvPr/>
        </p:nvSpPr>
        <p:spPr>
          <a:xfrm>
            <a:off x="292356" y="3861048"/>
            <a:ext cx="1993267" cy="369332"/>
          </a:xfrm>
          <a:prstGeom prst="rect">
            <a:avLst/>
          </a:prstGeom>
          <a:noFill/>
        </p:spPr>
        <p:txBody>
          <a:bodyPr wrap="square" rtlCol="0">
            <a:spAutoFit/>
          </a:bodyPr>
          <a:lstStyle/>
          <a:p>
            <a:pPr algn="ctr"/>
            <a:r>
              <a:rPr lang="es-ES_tradnl" b="1" dirty="0" smtClean="0"/>
              <a:t>Oración</a:t>
            </a:r>
            <a:endParaRPr lang="es-CO" b="1" dirty="0"/>
          </a:p>
        </p:txBody>
      </p:sp>
      <p:sp>
        <p:nvSpPr>
          <p:cNvPr id="18" name="17 CuadroTexto"/>
          <p:cNvSpPr txBox="1"/>
          <p:nvPr/>
        </p:nvSpPr>
        <p:spPr>
          <a:xfrm>
            <a:off x="222282" y="4549770"/>
            <a:ext cx="1993267" cy="369332"/>
          </a:xfrm>
          <a:prstGeom prst="rect">
            <a:avLst/>
          </a:prstGeom>
          <a:noFill/>
        </p:spPr>
        <p:txBody>
          <a:bodyPr wrap="square" rtlCol="0">
            <a:spAutoFit/>
          </a:bodyPr>
          <a:lstStyle/>
          <a:p>
            <a:pPr algn="ctr"/>
            <a:r>
              <a:rPr lang="es-ES_tradnl" b="1" dirty="0" smtClean="0"/>
              <a:t>Párrafo</a:t>
            </a:r>
            <a:endParaRPr lang="es-CO" b="1" dirty="0"/>
          </a:p>
        </p:txBody>
      </p:sp>
      <p:sp>
        <p:nvSpPr>
          <p:cNvPr id="19" name="18 CuadroTexto"/>
          <p:cNvSpPr txBox="1"/>
          <p:nvPr/>
        </p:nvSpPr>
        <p:spPr>
          <a:xfrm>
            <a:off x="265061" y="5373216"/>
            <a:ext cx="1993267" cy="646331"/>
          </a:xfrm>
          <a:prstGeom prst="rect">
            <a:avLst/>
          </a:prstGeom>
          <a:noFill/>
        </p:spPr>
        <p:txBody>
          <a:bodyPr wrap="square" rtlCol="0">
            <a:spAutoFit/>
          </a:bodyPr>
          <a:lstStyle>
            <a:defPPr>
              <a:defRPr lang="es-CO"/>
            </a:defPPr>
            <a:lvl1pPr algn="ctr">
              <a:defRPr b="1">
                <a:solidFill>
                  <a:srgbClr val="FF0000"/>
                </a:solidFill>
              </a:defRPr>
            </a:lvl1pPr>
          </a:lstStyle>
          <a:p>
            <a:r>
              <a:rPr lang="es-ES_tradnl" dirty="0"/>
              <a:t>Conexión entre </a:t>
            </a:r>
            <a:r>
              <a:rPr lang="es-ES_tradnl" dirty="0" smtClean="0"/>
              <a:t>párrafos</a:t>
            </a:r>
            <a:endParaRPr lang="es-CO" dirty="0"/>
          </a:p>
        </p:txBody>
      </p:sp>
      <p:sp>
        <p:nvSpPr>
          <p:cNvPr id="6" name="5 Rectángulo"/>
          <p:cNvSpPr/>
          <p:nvPr/>
        </p:nvSpPr>
        <p:spPr>
          <a:xfrm>
            <a:off x="2698220" y="2301155"/>
            <a:ext cx="5645888" cy="646331"/>
          </a:xfrm>
          <a:prstGeom prst="rect">
            <a:avLst/>
          </a:prstGeom>
        </p:spPr>
        <p:txBody>
          <a:bodyPr wrap="square">
            <a:spAutoFit/>
          </a:bodyPr>
          <a:lstStyle/>
          <a:p>
            <a:pPr lvl="1" indent="-457200" algn="just"/>
            <a:r>
              <a:rPr lang="es-ES_tradnl" dirty="0"/>
              <a:t>La primera oración del párrafo actual debe referirse a la ultima oración del párrafo antecedente.</a:t>
            </a:r>
          </a:p>
        </p:txBody>
      </p:sp>
      <p:sp>
        <p:nvSpPr>
          <p:cNvPr id="20" name="19 CuadroTexto"/>
          <p:cNvSpPr txBox="1"/>
          <p:nvPr/>
        </p:nvSpPr>
        <p:spPr>
          <a:xfrm>
            <a:off x="3535246" y="351517"/>
            <a:ext cx="1526893" cy="461665"/>
          </a:xfrm>
          <a:prstGeom prst="rect">
            <a:avLst/>
          </a:prstGeom>
          <a:noFill/>
        </p:spPr>
        <p:txBody>
          <a:bodyPr wrap="none" rtlCol="0">
            <a:spAutoFit/>
          </a:bodyPr>
          <a:lstStyle/>
          <a:p>
            <a:r>
              <a:rPr lang="es-ES" sz="2400" b="1" dirty="0" smtClean="0"/>
              <a:t>Elementos</a:t>
            </a:r>
            <a:endParaRPr lang="es-CO" sz="2400" b="1" dirty="0"/>
          </a:p>
        </p:txBody>
      </p:sp>
    </p:spTree>
    <p:extLst>
      <p:ext uri="{BB962C8B-B14F-4D97-AF65-F5344CB8AC3E}">
        <p14:creationId xmlns:p14="http://schemas.microsoft.com/office/powerpoint/2010/main" val="128207940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914</TotalTime>
  <Words>903</Words>
  <Application>Microsoft Office PowerPoint</Application>
  <PresentationFormat>Presentación en pantalla (4:3)</PresentationFormat>
  <Paragraphs>144</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Ángela</dc:creator>
  <cp:lastModifiedBy>Ángela</cp:lastModifiedBy>
  <cp:revision>79</cp:revision>
  <dcterms:created xsi:type="dcterms:W3CDTF">2016-09-15T13:26:23Z</dcterms:created>
  <dcterms:modified xsi:type="dcterms:W3CDTF">2016-12-15T15:55:57Z</dcterms:modified>
</cp:coreProperties>
</file>