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9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BAA-6913-46DA-BB10-6077EF292EDA}" type="datetimeFigureOut">
              <a:rPr lang="es-CO" smtClean="0"/>
              <a:t>09/05/2017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12D3-CD61-476C-98AC-391F24F3C7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406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BAA-6913-46DA-BB10-6077EF292EDA}" type="datetimeFigureOut">
              <a:rPr lang="es-CO" smtClean="0"/>
              <a:t>09/05/2017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12D3-CD61-476C-98AC-391F24F3C7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529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BAA-6913-46DA-BB10-6077EF292EDA}" type="datetimeFigureOut">
              <a:rPr lang="es-CO" smtClean="0"/>
              <a:t>09/05/2017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12D3-CD61-476C-98AC-391F24F3C7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71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BAA-6913-46DA-BB10-6077EF292EDA}" type="datetimeFigureOut">
              <a:rPr lang="es-CO" smtClean="0"/>
              <a:t>09/05/2017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12D3-CD61-476C-98AC-391F24F3C7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095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BAA-6913-46DA-BB10-6077EF292EDA}" type="datetimeFigureOut">
              <a:rPr lang="es-CO" smtClean="0"/>
              <a:t>09/05/2017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12D3-CD61-476C-98AC-391F24F3C7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098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BAA-6913-46DA-BB10-6077EF292EDA}" type="datetimeFigureOut">
              <a:rPr lang="es-CO" smtClean="0"/>
              <a:t>09/05/2017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12D3-CD61-476C-98AC-391F24F3C7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703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BAA-6913-46DA-BB10-6077EF292EDA}" type="datetimeFigureOut">
              <a:rPr lang="es-CO" smtClean="0"/>
              <a:t>09/05/2017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12D3-CD61-476C-98AC-391F24F3C7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131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BAA-6913-46DA-BB10-6077EF292EDA}" type="datetimeFigureOut">
              <a:rPr lang="es-CO" smtClean="0"/>
              <a:t>09/05/2017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12D3-CD61-476C-98AC-391F24F3C7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108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BAA-6913-46DA-BB10-6077EF292EDA}" type="datetimeFigureOut">
              <a:rPr lang="es-CO" smtClean="0"/>
              <a:t>09/05/2017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12D3-CD61-476C-98AC-391F24F3C7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522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BAA-6913-46DA-BB10-6077EF292EDA}" type="datetimeFigureOut">
              <a:rPr lang="es-CO" smtClean="0"/>
              <a:t>09/05/2017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12D3-CD61-476C-98AC-391F24F3C7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946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BAA-6913-46DA-BB10-6077EF292EDA}" type="datetimeFigureOut">
              <a:rPr lang="es-CO" smtClean="0"/>
              <a:t>09/05/2017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12D3-CD61-476C-98AC-391F24F3C7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620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17BAA-6913-46DA-BB10-6077EF292EDA}" type="datetimeFigureOut">
              <a:rPr lang="es-CO" smtClean="0"/>
              <a:t>09/05/2017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012D3-CD61-476C-98AC-391F24F3C7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690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jorgetolosa1@gmail.com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" y="55473"/>
            <a:ext cx="804557" cy="10537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023" y="0"/>
            <a:ext cx="1930977" cy="60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826511" y="74518"/>
            <a:ext cx="6696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rgbClr val="FF0000"/>
                </a:solidFill>
              </a:rPr>
              <a:t>Instructivo para adquirir </a:t>
            </a:r>
            <a:r>
              <a:rPr lang="es-CO" sz="2000" dirty="0" smtClean="0">
                <a:solidFill>
                  <a:srgbClr val="FF0000"/>
                </a:solidFill>
              </a:rPr>
              <a:t>conocimiento </a:t>
            </a:r>
            <a:r>
              <a:rPr lang="es-CO" sz="2000" dirty="0">
                <a:solidFill>
                  <a:srgbClr val="FF0000"/>
                </a:solidFill>
              </a:rPr>
              <a:t>de como proveer </a:t>
            </a:r>
            <a:r>
              <a:rPr lang="es-CO" sz="2000" dirty="0" smtClean="0">
                <a:solidFill>
                  <a:srgbClr val="FF0000"/>
                </a:solidFill>
              </a:rPr>
              <a:t>consejería </a:t>
            </a:r>
            <a:r>
              <a:rPr lang="es-CO" sz="2000" dirty="0">
                <a:solidFill>
                  <a:srgbClr val="FF0000"/>
                </a:solidFill>
              </a:rPr>
              <a:t>en </a:t>
            </a:r>
            <a:r>
              <a:rPr lang="es-CO" sz="2000" dirty="0" smtClean="0">
                <a:solidFill>
                  <a:srgbClr val="FF0000"/>
                </a:solidFill>
              </a:rPr>
              <a:t>anticoncepción </a:t>
            </a:r>
            <a:r>
              <a:rPr lang="es-CO" sz="2000" dirty="0">
                <a:solidFill>
                  <a:srgbClr val="FF0000"/>
                </a:solidFill>
              </a:rPr>
              <a:t>durante la </a:t>
            </a:r>
            <a:r>
              <a:rPr lang="es-CO" sz="2000" dirty="0" smtClean="0">
                <a:solidFill>
                  <a:srgbClr val="FF0000"/>
                </a:solidFill>
              </a:rPr>
              <a:t>admisión </a:t>
            </a:r>
            <a:r>
              <a:rPr lang="es-CO" sz="2000" dirty="0">
                <a:solidFill>
                  <a:srgbClr val="FF0000"/>
                </a:solidFill>
              </a:rPr>
              <a:t>al hospital para la </a:t>
            </a:r>
            <a:r>
              <a:rPr lang="es-CO" sz="2000" dirty="0" smtClean="0">
                <a:solidFill>
                  <a:srgbClr val="FF0000"/>
                </a:solidFill>
              </a:rPr>
              <a:t>atención </a:t>
            </a:r>
            <a:r>
              <a:rPr lang="es-CO" sz="2000" dirty="0">
                <a:solidFill>
                  <a:srgbClr val="FF0000"/>
                </a:solidFill>
              </a:rPr>
              <a:t>del parto</a:t>
            </a:r>
            <a:endParaRPr lang="es-CO" sz="2000" b="1" dirty="0">
              <a:solidFill>
                <a:srgbClr val="FF0000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826511" y="3429000"/>
            <a:ext cx="1441233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2733650" y="3429000"/>
            <a:ext cx="1441233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/>
        </p:nvSpPr>
        <p:spPr>
          <a:xfrm>
            <a:off x="4860032" y="3429000"/>
            <a:ext cx="1441233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Rectángulo"/>
          <p:cNvSpPr/>
          <p:nvPr/>
        </p:nvSpPr>
        <p:spPr>
          <a:xfrm>
            <a:off x="6948264" y="3429000"/>
            <a:ext cx="1441233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CuadroTexto"/>
          <p:cNvSpPr txBox="1"/>
          <p:nvPr/>
        </p:nvSpPr>
        <p:spPr>
          <a:xfrm>
            <a:off x="902653" y="5250627"/>
            <a:ext cx="128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 smtClean="0"/>
              <a:t>Evaluación previa</a:t>
            </a:r>
            <a:endParaRPr lang="es-CO" sz="12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809792" y="5250627"/>
            <a:ext cx="128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 smtClean="0"/>
              <a:t>Conceptos básicos</a:t>
            </a:r>
            <a:endParaRPr lang="es-CO" sz="12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997731" y="5250627"/>
            <a:ext cx="1288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 smtClean="0"/>
              <a:t>Efectividad de los métodos de anticoncepción</a:t>
            </a:r>
            <a:endParaRPr lang="es-CO" sz="12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7024405" y="5250627"/>
            <a:ext cx="1365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 smtClean="0"/>
              <a:t>Autoevaluación</a:t>
            </a:r>
            <a:endParaRPr lang="es-CO" sz="1200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463417" y="1916832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El propósito de este material es proveer la información </a:t>
            </a:r>
            <a:r>
              <a:rPr lang="es-CO" dirty="0"/>
              <a:t>necesaria </a:t>
            </a:r>
            <a:r>
              <a:rPr lang="es-CO" dirty="0" smtClean="0"/>
              <a:t>sobre como </a:t>
            </a:r>
            <a:r>
              <a:rPr lang="es-CO" dirty="0"/>
              <a:t>ofrecer </a:t>
            </a:r>
            <a:r>
              <a:rPr lang="es-CO" dirty="0" smtClean="0"/>
              <a:t>consejería </a:t>
            </a:r>
            <a:r>
              <a:rPr lang="es-CO" dirty="0"/>
              <a:t>en </a:t>
            </a:r>
            <a:r>
              <a:rPr lang="es-CO" dirty="0" smtClean="0"/>
              <a:t>anticoncepción </a:t>
            </a:r>
            <a:r>
              <a:rPr lang="es-CO" dirty="0"/>
              <a:t>a la mujer en el contexto de cuando ella es hospitalizada para la </a:t>
            </a:r>
            <a:r>
              <a:rPr lang="es-CO" dirty="0" smtClean="0"/>
              <a:t>atención </a:t>
            </a:r>
            <a:r>
              <a:rPr lang="es-CO" dirty="0"/>
              <a:t>del parto.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463417" y="278092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El propósito de este material es proveer la información general sobre la anticoncepción y la efectividad de los métodos.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408712" y="5896958"/>
            <a:ext cx="839872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00" dirty="0"/>
              <a:t> </a:t>
            </a:r>
            <a:r>
              <a:rPr lang="es-CO" sz="1100" dirty="0" smtClean="0"/>
              <a:t>En el correo electrónico </a:t>
            </a:r>
            <a:r>
              <a:rPr lang="es-CO" sz="1100" dirty="0" smtClean="0">
                <a:hlinkClick r:id="rId5"/>
              </a:rPr>
              <a:t>jorgetolosa1@gmail.com</a:t>
            </a:r>
            <a:r>
              <a:rPr lang="es-CO" sz="1100" dirty="0"/>
              <a:t> </a:t>
            </a:r>
            <a:r>
              <a:rPr lang="es-CO" sz="1100" dirty="0" smtClean="0"/>
              <a:t>nos pueden compartir las sugerencias que tenga y su </a:t>
            </a:r>
            <a:r>
              <a:rPr lang="es-CO" sz="1100" dirty="0"/>
              <a:t>experiencia </a:t>
            </a:r>
            <a:r>
              <a:rPr lang="es-CO" sz="1100" dirty="0" smtClean="0"/>
              <a:t>con </a:t>
            </a:r>
            <a:r>
              <a:rPr lang="es-CO" sz="1100" dirty="0"/>
              <a:t>el uso del material </a:t>
            </a:r>
            <a:r>
              <a:rPr lang="es-CO" sz="1100" dirty="0" smtClean="0"/>
              <a:t>educativo, con el propósito de mejorarlo.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204012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" y="55473"/>
            <a:ext cx="804557" cy="10537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023" y="0"/>
            <a:ext cx="1930977" cy="60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15 CuadroTexto"/>
          <p:cNvSpPr txBox="1"/>
          <p:nvPr/>
        </p:nvSpPr>
        <p:spPr>
          <a:xfrm>
            <a:off x="3131840" y="375303"/>
            <a:ext cx="2414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Evaluación previa</a:t>
            </a:r>
            <a:endParaRPr lang="es-CO" sz="24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03548" y="2015306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Antes de </a:t>
            </a:r>
            <a:r>
              <a:rPr lang="es-CO" dirty="0" smtClean="0"/>
              <a:t>abordar este material complete el siguiente cuestionario el cual que </a:t>
            </a:r>
            <a:r>
              <a:rPr lang="es-CO" dirty="0"/>
              <a:t>tiene la </a:t>
            </a:r>
            <a:r>
              <a:rPr lang="es-CO" dirty="0" smtClean="0"/>
              <a:t>intención </a:t>
            </a:r>
            <a:r>
              <a:rPr lang="es-CO" dirty="0"/>
              <a:t>de </a:t>
            </a:r>
            <a:r>
              <a:rPr lang="es-CO" dirty="0" smtClean="0"/>
              <a:t>evaluar su </a:t>
            </a:r>
            <a:r>
              <a:rPr lang="es-CO" dirty="0"/>
              <a:t>conocimiento en el </a:t>
            </a:r>
            <a:r>
              <a:rPr lang="es-CO" dirty="0" smtClean="0"/>
              <a:t>tema.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411760" y="3429000"/>
            <a:ext cx="45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Ver </a:t>
            </a:r>
            <a:r>
              <a:rPr lang="es-CO" dirty="0">
                <a:solidFill>
                  <a:srgbClr val="FF0000"/>
                </a:solidFill>
              </a:rPr>
              <a:t>documento cuestionario_inicial_09052017</a:t>
            </a:r>
          </a:p>
        </p:txBody>
      </p:sp>
    </p:spTree>
    <p:extLst>
      <p:ext uri="{BB962C8B-B14F-4D97-AF65-F5344CB8AC3E}">
        <p14:creationId xmlns:p14="http://schemas.microsoft.com/office/powerpoint/2010/main" val="23750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3888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" y="55473"/>
            <a:ext cx="804557" cy="10537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023" y="0"/>
            <a:ext cx="1930977" cy="60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15 CuadroTexto"/>
          <p:cNvSpPr txBox="1"/>
          <p:nvPr/>
        </p:nvSpPr>
        <p:spPr>
          <a:xfrm>
            <a:off x="3131840" y="375303"/>
            <a:ext cx="2519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Conceptos básicos</a:t>
            </a:r>
            <a:endParaRPr lang="es-CO" sz="2400" b="1" dirty="0"/>
          </a:p>
        </p:txBody>
      </p:sp>
      <p:sp>
        <p:nvSpPr>
          <p:cNvPr id="5" name="4 Rectángulo"/>
          <p:cNvSpPr/>
          <p:nvPr/>
        </p:nvSpPr>
        <p:spPr>
          <a:xfrm>
            <a:off x="611560" y="2708920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¿Qué es anticoncepción, también llamada planificación familiar? </a:t>
            </a:r>
            <a:endParaRPr lang="es-CO" dirty="0"/>
          </a:p>
        </p:txBody>
      </p:sp>
      <p:sp>
        <p:nvSpPr>
          <p:cNvPr id="6" name="5 Triángulo isósceles"/>
          <p:cNvSpPr/>
          <p:nvPr/>
        </p:nvSpPr>
        <p:spPr>
          <a:xfrm rot="10800000">
            <a:off x="7128178" y="2721510"/>
            <a:ext cx="396149" cy="3567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442912" y="2708920"/>
            <a:ext cx="664936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467545" y="3429000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¿Por qué la Anticoncepción o planificación familiar es importante?</a:t>
            </a:r>
          </a:p>
        </p:txBody>
      </p:sp>
      <p:sp>
        <p:nvSpPr>
          <p:cNvPr id="12" name="11 Triángulo isósceles"/>
          <p:cNvSpPr/>
          <p:nvPr/>
        </p:nvSpPr>
        <p:spPr>
          <a:xfrm rot="10800000">
            <a:off x="7128179" y="3441590"/>
            <a:ext cx="396149" cy="3567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/>
        </p:nvSpPr>
        <p:spPr>
          <a:xfrm>
            <a:off x="442912" y="3429000"/>
            <a:ext cx="664936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CuadroTexto"/>
          <p:cNvSpPr txBox="1"/>
          <p:nvPr/>
        </p:nvSpPr>
        <p:spPr>
          <a:xfrm>
            <a:off x="467076" y="4221088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¿Cuáles son las opciones </a:t>
            </a:r>
            <a:r>
              <a:rPr lang="es-CO" b="1" dirty="0" smtClean="0"/>
              <a:t>incluidas </a:t>
            </a:r>
            <a:r>
              <a:rPr lang="es-CO" b="1" dirty="0"/>
              <a:t>en el plan obligatorio de salud </a:t>
            </a:r>
            <a:r>
              <a:rPr lang="es-CO" b="1" u="sng" dirty="0"/>
              <a:t>con las que usted </a:t>
            </a:r>
            <a:r>
              <a:rPr lang="es-CO" b="1" u="sng" dirty="0" err="1"/>
              <a:t>cuenta</a:t>
            </a:r>
            <a:r>
              <a:rPr lang="es-CO" b="1" strike="sngStrike" dirty="0" err="1"/>
              <a:t>que</a:t>
            </a:r>
            <a:r>
              <a:rPr lang="es-CO" b="1" strike="sngStrike" dirty="0"/>
              <a:t> usted tiene</a:t>
            </a:r>
            <a:r>
              <a:rPr lang="es-CO" b="1" dirty="0"/>
              <a:t> para prevenir un embarazo cuando no lo quiere o es demasiado temprano para un nuevo embarazo?</a:t>
            </a:r>
            <a:endParaRPr lang="es-CO" dirty="0"/>
          </a:p>
          <a:p>
            <a:endParaRPr lang="es-CO" dirty="0"/>
          </a:p>
        </p:txBody>
      </p:sp>
      <p:sp>
        <p:nvSpPr>
          <p:cNvPr id="19" name="18 Triángulo isósceles"/>
          <p:cNvSpPr/>
          <p:nvPr/>
        </p:nvSpPr>
        <p:spPr>
          <a:xfrm rot="10800000">
            <a:off x="8532440" y="4484268"/>
            <a:ext cx="396149" cy="3567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571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3888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" y="55473"/>
            <a:ext cx="804557" cy="10537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023" y="0"/>
            <a:ext cx="1930977" cy="60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15 CuadroTexto"/>
          <p:cNvSpPr txBox="1"/>
          <p:nvPr/>
        </p:nvSpPr>
        <p:spPr>
          <a:xfrm>
            <a:off x="1390082" y="375303"/>
            <a:ext cx="6002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b="1" dirty="0"/>
              <a:t>Efectividad de los métodos de anticoncepción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51520" y="2132856"/>
            <a:ext cx="864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Primero</a:t>
            </a:r>
            <a:r>
              <a:rPr lang="es-CO" strike="sngStrike" dirty="0"/>
              <a:t>,</a:t>
            </a:r>
            <a:r>
              <a:rPr lang="es-CO" dirty="0"/>
              <a:t> vamos a hablar de dos métodos de planificación que son de larga duración e igual de efectivos. </a:t>
            </a:r>
            <a:r>
              <a:rPr lang="es-CO" u="sng" dirty="0"/>
              <a:t>Estos </a:t>
            </a:r>
            <a:r>
              <a:rPr lang="es-CO" u="sng" dirty="0" err="1"/>
              <a:t>son</a:t>
            </a:r>
            <a:r>
              <a:rPr lang="es-CO" strike="sngStrike" dirty="0" err="1"/>
              <a:t>Se</a:t>
            </a:r>
            <a:r>
              <a:rPr lang="es-CO" strike="sngStrike" dirty="0"/>
              <a:t> llaman</a:t>
            </a:r>
            <a:r>
              <a:rPr lang="es-CO" dirty="0"/>
              <a:t> la T de cobre o dispositivo intrauterino</a:t>
            </a:r>
            <a:r>
              <a:rPr lang="es-CO" strike="sngStrike" dirty="0"/>
              <a:t>,</a:t>
            </a:r>
            <a:r>
              <a:rPr lang="es-CO" dirty="0"/>
              <a:t> y el </a:t>
            </a:r>
            <a:r>
              <a:rPr lang="es-CO" dirty="0" err="1"/>
              <a:t>Jadelle</a:t>
            </a:r>
            <a:r>
              <a:rPr lang="es-CO" dirty="0"/>
              <a:t> o implante. No son permanentes</a:t>
            </a:r>
            <a:r>
              <a:rPr lang="es-CO" u="sng" dirty="0"/>
              <a:t>,</a:t>
            </a:r>
            <a:r>
              <a:rPr lang="es-CO" strike="sngStrike" dirty="0"/>
              <a:t>;</a:t>
            </a:r>
            <a:r>
              <a:rPr lang="es-CO" dirty="0"/>
              <a:t> son reversibles. Cuando decida que no lo</a:t>
            </a:r>
            <a:r>
              <a:rPr lang="es-CO" u="sng" dirty="0"/>
              <a:t>s</a:t>
            </a:r>
            <a:r>
              <a:rPr lang="es-CO" dirty="0"/>
              <a:t> quiere usar más, </a:t>
            </a:r>
            <a:r>
              <a:rPr lang="es-CO" u="sng" dirty="0"/>
              <a:t>se los puede retirar</a:t>
            </a:r>
            <a:r>
              <a:rPr lang="es-CO" strike="sngStrike" dirty="0"/>
              <a:t>los puede dejar de usar</a:t>
            </a:r>
            <a:r>
              <a:rPr lang="es-CO" dirty="0"/>
              <a:t> y puede quedar embarazada poco tiempo después. Estos dos métodos están disponibles para usted después del parto</a:t>
            </a:r>
            <a:r>
              <a:rPr lang="es-CO" u="sng" dirty="0"/>
              <a:t>,</a:t>
            </a:r>
            <a:r>
              <a:rPr lang="es-CO" dirty="0"/>
              <a:t> sin costo, y se pueden colocar en este hospital inmediatamente después del parto. </a:t>
            </a:r>
            <a:r>
              <a:rPr lang="es-CO" strike="sngStrike" dirty="0" err="1"/>
              <a:t>Estos</a:t>
            </a:r>
            <a:r>
              <a:rPr lang="es-CO" u="sng" dirty="0" err="1"/>
              <a:t>Ambos</a:t>
            </a:r>
            <a:r>
              <a:rPr lang="es-CO" dirty="0"/>
              <a:t> métodos tienen una eficacia mayor al 99%, o sea que durante un año después de empezar a usarlo,  de 100 mujeres que usen el método</a:t>
            </a:r>
            <a:r>
              <a:rPr lang="es-CO" strike="sngStrike" dirty="0"/>
              <a:t>,</a:t>
            </a:r>
            <a:r>
              <a:rPr lang="es-CO" dirty="0"/>
              <a:t> solamente una queda embarazada.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4838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" y="55473"/>
            <a:ext cx="804557" cy="10537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023" y="0"/>
            <a:ext cx="1930977" cy="60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15 CuadroTexto"/>
          <p:cNvSpPr txBox="1"/>
          <p:nvPr/>
        </p:nvSpPr>
        <p:spPr>
          <a:xfrm>
            <a:off x="1331640" y="375303"/>
            <a:ext cx="60028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Efectividad de los métodos de anticoncepción</a:t>
            </a:r>
          </a:p>
          <a:p>
            <a:endParaRPr lang="es-CO" sz="24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3609204" y="3032633"/>
            <a:ext cx="19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Va imagen maletín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7417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" y="55473"/>
            <a:ext cx="804557" cy="10537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023" y="0"/>
            <a:ext cx="1930977" cy="60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15 CuadroTexto"/>
          <p:cNvSpPr txBox="1"/>
          <p:nvPr/>
        </p:nvSpPr>
        <p:spPr>
          <a:xfrm>
            <a:off x="3131840" y="375303"/>
            <a:ext cx="2179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Autoevaluación</a:t>
            </a:r>
            <a:endParaRPr lang="es-CO" sz="24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03548" y="2015306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Una vez revisado el material propuesto sobre anticoncepción y la efectividad de los métodos de anticoncepción, lo invitamos a realizar la siguiente autoevaluación.</a:t>
            </a:r>
            <a:endParaRPr lang="es-CO" dirty="0"/>
          </a:p>
          <a:p>
            <a:endParaRPr lang="es-CO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411760" y="3429000"/>
            <a:ext cx="4422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Ver </a:t>
            </a:r>
            <a:r>
              <a:rPr lang="es-CO" dirty="0">
                <a:solidFill>
                  <a:srgbClr val="FF0000"/>
                </a:solidFill>
              </a:rPr>
              <a:t>documento </a:t>
            </a:r>
            <a:r>
              <a:rPr lang="es-CO" dirty="0" smtClean="0">
                <a:solidFill>
                  <a:srgbClr val="FF0000"/>
                </a:solidFill>
              </a:rPr>
              <a:t>cuestionario_final_09052017</a:t>
            </a:r>
          </a:p>
          <a:p>
            <a:endParaRPr lang="es-CO" dirty="0">
              <a:solidFill>
                <a:srgbClr val="FF0000"/>
              </a:solidFill>
            </a:endParaRPr>
          </a:p>
          <a:p>
            <a:pPr algn="ctr"/>
            <a:r>
              <a:rPr lang="es-CO" dirty="0" smtClean="0">
                <a:solidFill>
                  <a:srgbClr val="FF0000"/>
                </a:solidFill>
              </a:rPr>
              <a:t>Faltan las respuestas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591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347</Words>
  <Application>Microsoft Office PowerPoint</Application>
  <PresentationFormat>Presentación en pantalla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Ángela</dc:creator>
  <cp:lastModifiedBy>Ángela</cp:lastModifiedBy>
  <cp:revision>9</cp:revision>
  <dcterms:created xsi:type="dcterms:W3CDTF">2017-05-09T13:05:28Z</dcterms:created>
  <dcterms:modified xsi:type="dcterms:W3CDTF">2017-05-09T22:02:21Z</dcterms:modified>
</cp:coreProperties>
</file>