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301" r:id="rId2"/>
    <p:sldId id="287" r:id="rId3"/>
    <p:sldId id="321" r:id="rId4"/>
    <p:sldId id="322" r:id="rId5"/>
    <p:sldId id="324" r:id="rId6"/>
    <p:sldId id="323" r:id="rId7"/>
    <p:sldId id="325" r:id="rId8"/>
    <p:sldId id="326" r:id="rId9"/>
    <p:sldId id="327" r:id="rId10"/>
    <p:sldId id="328" r:id="rId11"/>
    <p:sldId id="329" r:id="rId12"/>
    <p:sldId id="330" r:id="rId13"/>
    <p:sldId id="331" r:id="rId14"/>
    <p:sldId id="298" r:id="rId15"/>
    <p:sldId id="332" r:id="rId16"/>
    <p:sldId id="333" r:id="rId17"/>
    <p:sldId id="334" r:id="rId18"/>
    <p:sldId id="335" r:id="rId19"/>
    <p:sldId id="336" r:id="rId20"/>
    <p:sldId id="337" r:id="rId21"/>
    <p:sldId id="341" r:id="rId22"/>
    <p:sldId id="338" r:id="rId23"/>
    <p:sldId id="339" r:id="rId24"/>
    <p:sldId id="340" r:id="rId25"/>
    <p:sldId id="342" r:id="rId26"/>
    <p:sldId id="343" r:id="rId27"/>
    <p:sldId id="344" r:id="rId28"/>
    <p:sldId id="319" r:id="rId29"/>
    <p:sldId id="278" r:id="rId30"/>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49" autoAdjust="0"/>
    <p:restoredTop sz="94021" autoAdjust="0"/>
  </p:normalViewPr>
  <p:slideViewPr>
    <p:cSldViewPr>
      <p:cViewPr varScale="1">
        <p:scale>
          <a:sx n="79" d="100"/>
          <a:sy n="79" d="100"/>
        </p:scale>
        <p:origin x="-174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E6AA75-EECA-4CD3-B384-73879FC498DC}" type="datetimeFigureOut">
              <a:rPr lang="es-CO" smtClean="0"/>
              <a:t>20/12/2016</a:t>
            </a:fld>
            <a:endParaRPr lang="es-CO"/>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B57A7B-8F76-46F2-AF5F-42FA70FDFF68}" type="slidenum">
              <a:rPr lang="es-CO" smtClean="0"/>
              <a:t>‹Nº›</a:t>
            </a:fld>
            <a:endParaRPr lang="es-CO"/>
          </a:p>
        </p:txBody>
      </p:sp>
    </p:spTree>
    <p:extLst>
      <p:ext uri="{BB962C8B-B14F-4D97-AF65-F5344CB8AC3E}">
        <p14:creationId xmlns:p14="http://schemas.microsoft.com/office/powerpoint/2010/main" val="1638555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CO"/>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CO"/>
          </a:p>
        </p:txBody>
      </p:sp>
      <p:sp>
        <p:nvSpPr>
          <p:cNvPr id="4" name="3 Marcador de fecha"/>
          <p:cNvSpPr>
            <a:spLocks noGrp="1"/>
          </p:cNvSpPr>
          <p:nvPr>
            <p:ph type="dt" sz="half" idx="10"/>
          </p:nvPr>
        </p:nvSpPr>
        <p:spPr/>
        <p:txBody>
          <a:bodyPr/>
          <a:lstStyle/>
          <a:p>
            <a:fld id="{03BC39FC-8FE2-4BB6-8CCC-1455FBD680FD}" type="datetimeFigureOut">
              <a:rPr lang="es-CO" smtClean="0"/>
              <a:t>20/12/2016</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081A699A-4656-4209-9C62-6FE7CCA4A7AD}" type="slidenum">
              <a:rPr lang="es-CO" smtClean="0"/>
              <a:t>‹Nº›</a:t>
            </a:fld>
            <a:endParaRPr lang="es-CO"/>
          </a:p>
        </p:txBody>
      </p:sp>
    </p:spTree>
    <p:extLst>
      <p:ext uri="{BB962C8B-B14F-4D97-AF65-F5344CB8AC3E}">
        <p14:creationId xmlns:p14="http://schemas.microsoft.com/office/powerpoint/2010/main" val="928651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03BC39FC-8FE2-4BB6-8CCC-1455FBD680FD}" type="datetimeFigureOut">
              <a:rPr lang="es-CO" smtClean="0"/>
              <a:t>20/12/2016</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081A699A-4656-4209-9C62-6FE7CCA4A7AD}" type="slidenum">
              <a:rPr lang="es-CO" smtClean="0"/>
              <a:t>‹Nº›</a:t>
            </a:fld>
            <a:endParaRPr lang="es-CO"/>
          </a:p>
        </p:txBody>
      </p:sp>
    </p:spTree>
    <p:extLst>
      <p:ext uri="{BB962C8B-B14F-4D97-AF65-F5344CB8AC3E}">
        <p14:creationId xmlns:p14="http://schemas.microsoft.com/office/powerpoint/2010/main" val="3377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03BC39FC-8FE2-4BB6-8CCC-1455FBD680FD}" type="datetimeFigureOut">
              <a:rPr lang="es-CO" smtClean="0"/>
              <a:t>20/12/2016</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081A699A-4656-4209-9C62-6FE7CCA4A7AD}" type="slidenum">
              <a:rPr lang="es-CO" smtClean="0"/>
              <a:t>‹Nº›</a:t>
            </a:fld>
            <a:endParaRPr lang="es-CO"/>
          </a:p>
        </p:txBody>
      </p:sp>
    </p:spTree>
    <p:extLst>
      <p:ext uri="{BB962C8B-B14F-4D97-AF65-F5344CB8AC3E}">
        <p14:creationId xmlns:p14="http://schemas.microsoft.com/office/powerpoint/2010/main" val="1230588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03BC39FC-8FE2-4BB6-8CCC-1455FBD680FD}" type="datetimeFigureOut">
              <a:rPr lang="es-CO" smtClean="0"/>
              <a:t>20/12/2016</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081A699A-4656-4209-9C62-6FE7CCA4A7AD}" type="slidenum">
              <a:rPr lang="es-CO" smtClean="0"/>
              <a:t>‹Nº›</a:t>
            </a:fld>
            <a:endParaRPr lang="es-CO"/>
          </a:p>
        </p:txBody>
      </p:sp>
    </p:spTree>
    <p:extLst>
      <p:ext uri="{BB962C8B-B14F-4D97-AF65-F5344CB8AC3E}">
        <p14:creationId xmlns:p14="http://schemas.microsoft.com/office/powerpoint/2010/main" val="1511423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03BC39FC-8FE2-4BB6-8CCC-1455FBD680FD}" type="datetimeFigureOut">
              <a:rPr lang="es-CO" smtClean="0"/>
              <a:t>20/12/2016</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081A699A-4656-4209-9C62-6FE7CCA4A7AD}" type="slidenum">
              <a:rPr lang="es-CO" smtClean="0"/>
              <a:t>‹Nº›</a:t>
            </a:fld>
            <a:endParaRPr lang="es-CO"/>
          </a:p>
        </p:txBody>
      </p:sp>
    </p:spTree>
    <p:extLst>
      <p:ext uri="{BB962C8B-B14F-4D97-AF65-F5344CB8AC3E}">
        <p14:creationId xmlns:p14="http://schemas.microsoft.com/office/powerpoint/2010/main" val="2974866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fecha"/>
          <p:cNvSpPr>
            <a:spLocks noGrp="1"/>
          </p:cNvSpPr>
          <p:nvPr>
            <p:ph type="dt" sz="half" idx="10"/>
          </p:nvPr>
        </p:nvSpPr>
        <p:spPr/>
        <p:txBody>
          <a:bodyPr/>
          <a:lstStyle/>
          <a:p>
            <a:fld id="{03BC39FC-8FE2-4BB6-8CCC-1455FBD680FD}" type="datetimeFigureOut">
              <a:rPr lang="es-CO" smtClean="0"/>
              <a:t>20/12/2016</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081A699A-4656-4209-9C62-6FE7CCA4A7AD}" type="slidenum">
              <a:rPr lang="es-CO" smtClean="0"/>
              <a:t>‹Nº›</a:t>
            </a:fld>
            <a:endParaRPr lang="es-CO"/>
          </a:p>
        </p:txBody>
      </p:sp>
    </p:spTree>
    <p:extLst>
      <p:ext uri="{BB962C8B-B14F-4D97-AF65-F5344CB8AC3E}">
        <p14:creationId xmlns:p14="http://schemas.microsoft.com/office/powerpoint/2010/main" val="3061241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6 Marcador de fecha"/>
          <p:cNvSpPr>
            <a:spLocks noGrp="1"/>
          </p:cNvSpPr>
          <p:nvPr>
            <p:ph type="dt" sz="half" idx="10"/>
          </p:nvPr>
        </p:nvSpPr>
        <p:spPr/>
        <p:txBody>
          <a:bodyPr/>
          <a:lstStyle/>
          <a:p>
            <a:fld id="{03BC39FC-8FE2-4BB6-8CCC-1455FBD680FD}" type="datetimeFigureOut">
              <a:rPr lang="es-CO" smtClean="0"/>
              <a:t>20/12/2016</a:t>
            </a:fld>
            <a:endParaRPr lang="es-CO"/>
          </a:p>
        </p:txBody>
      </p:sp>
      <p:sp>
        <p:nvSpPr>
          <p:cNvPr id="8" name="7 Marcador de pie de página"/>
          <p:cNvSpPr>
            <a:spLocks noGrp="1"/>
          </p:cNvSpPr>
          <p:nvPr>
            <p:ph type="ftr" sz="quarter" idx="11"/>
          </p:nvPr>
        </p:nvSpPr>
        <p:spPr/>
        <p:txBody>
          <a:bodyPr/>
          <a:lstStyle/>
          <a:p>
            <a:endParaRPr lang="es-CO"/>
          </a:p>
        </p:txBody>
      </p:sp>
      <p:sp>
        <p:nvSpPr>
          <p:cNvPr id="9" name="8 Marcador de número de diapositiva"/>
          <p:cNvSpPr>
            <a:spLocks noGrp="1"/>
          </p:cNvSpPr>
          <p:nvPr>
            <p:ph type="sldNum" sz="quarter" idx="12"/>
          </p:nvPr>
        </p:nvSpPr>
        <p:spPr/>
        <p:txBody>
          <a:bodyPr/>
          <a:lstStyle/>
          <a:p>
            <a:fld id="{081A699A-4656-4209-9C62-6FE7CCA4A7AD}" type="slidenum">
              <a:rPr lang="es-CO" smtClean="0"/>
              <a:t>‹Nº›</a:t>
            </a:fld>
            <a:endParaRPr lang="es-CO"/>
          </a:p>
        </p:txBody>
      </p:sp>
    </p:spTree>
    <p:extLst>
      <p:ext uri="{BB962C8B-B14F-4D97-AF65-F5344CB8AC3E}">
        <p14:creationId xmlns:p14="http://schemas.microsoft.com/office/powerpoint/2010/main" val="1605376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fecha"/>
          <p:cNvSpPr>
            <a:spLocks noGrp="1"/>
          </p:cNvSpPr>
          <p:nvPr>
            <p:ph type="dt" sz="half" idx="10"/>
          </p:nvPr>
        </p:nvSpPr>
        <p:spPr/>
        <p:txBody>
          <a:bodyPr/>
          <a:lstStyle/>
          <a:p>
            <a:fld id="{03BC39FC-8FE2-4BB6-8CCC-1455FBD680FD}" type="datetimeFigureOut">
              <a:rPr lang="es-CO" smtClean="0"/>
              <a:t>20/12/2016</a:t>
            </a:fld>
            <a:endParaRPr lang="es-CO"/>
          </a:p>
        </p:txBody>
      </p:sp>
      <p:sp>
        <p:nvSpPr>
          <p:cNvPr id="4" name="3 Marcador de pie de página"/>
          <p:cNvSpPr>
            <a:spLocks noGrp="1"/>
          </p:cNvSpPr>
          <p:nvPr>
            <p:ph type="ftr" sz="quarter" idx="11"/>
          </p:nvPr>
        </p:nvSpPr>
        <p:spPr/>
        <p:txBody>
          <a:bodyPr/>
          <a:lstStyle/>
          <a:p>
            <a:endParaRPr lang="es-CO"/>
          </a:p>
        </p:txBody>
      </p:sp>
      <p:sp>
        <p:nvSpPr>
          <p:cNvPr id="5" name="4 Marcador de número de diapositiva"/>
          <p:cNvSpPr>
            <a:spLocks noGrp="1"/>
          </p:cNvSpPr>
          <p:nvPr>
            <p:ph type="sldNum" sz="quarter" idx="12"/>
          </p:nvPr>
        </p:nvSpPr>
        <p:spPr/>
        <p:txBody>
          <a:bodyPr/>
          <a:lstStyle/>
          <a:p>
            <a:fld id="{081A699A-4656-4209-9C62-6FE7CCA4A7AD}" type="slidenum">
              <a:rPr lang="es-CO" smtClean="0"/>
              <a:t>‹Nº›</a:t>
            </a:fld>
            <a:endParaRPr lang="es-CO"/>
          </a:p>
        </p:txBody>
      </p:sp>
    </p:spTree>
    <p:extLst>
      <p:ext uri="{BB962C8B-B14F-4D97-AF65-F5344CB8AC3E}">
        <p14:creationId xmlns:p14="http://schemas.microsoft.com/office/powerpoint/2010/main" val="2282653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03BC39FC-8FE2-4BB6-8CCC-1455FBD680FD}" type="datetimeFigureOut">
              <a:rPr lang="es-CO" smtClean="0"/>
              <a:t>20/12/2016</a:t>
            </a:fld>
            <a:endParaRPr lang="es-CO"/>
          </a:p>
        </p:txBody>
      </p:sp>
      <p:sp>
        <p:nvSpPr>
          <p:cNvPr id="3" name="2 Marcador de pie de página"/>
          <p:cNvSpPr>
            <a:spLocks noGrp="1"/>
          </p:cNvSpPr>
          <p:nvPr>
            <p:ph type="ftr" sz="quarter" idx="11"/>
          </p:nvPr>
        </p:nvSpPr>
        <p:spPr/>
        <p:txBody>
          <a:bodyPr/>
          <a:lstStyle/>
          <a:p>
            <a:endParaRPr lang="es-CO"/>
          </a:p>
        </p:txBody>
      </p:sp>
      <p:sp>
        <p:nvSpPr>
          <p:cNvPr id="4" name="3 Marcador de número de diapositiva"/>
          <p:cNvSpPr>
            <a:spLocks noGrp="1"/>
          </p:cNvSpPr>
          <p:nvPr>
            <p:ph type="sldNum" sz="quarter" idx="12"/>
          </p:nvPr>
        </p:nvSpPr>
        <p:spPr/>
        <p:txBody>
          <a:bodyPr/>
          <a:lstStyle/>
          <a:p>
            <a:fld id="{081A699A-4656-4209-9C62-6FE7CCA4A7AD}" type="slidenum">
              <a:rPr lang="es-CO" smtClean="0"/>
              <a:t>‹Nº›</a:t>
            </a:fld>
            <a:endParaRPr lang="es-CO"/>
          </a:p>
        </p:txBody>
      </p:sp>
    </p:spTree>
    <p:extLst>
      <p:ext uri="{BB962C8B-B14F-4D97-AF65-F5344CB8AC3E}">
        <p14:creationId xmlns:p14="http://schemas.microsoft.com/office/powerpoint/2010/main" val="1812630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CO"/>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03BC39FC-8FE2-4BB6-8CCC-1455FBD680FD}" type="datetimeFigureOut">
              <a:rPr lang="es-CO" smtClean="0"/>
              <a:t>20/12/2016</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081A699A-4656-4209-9C62-6FE7CCA4A7AD}" type="slidenum">
              <a:rPr lang="es-CO" smtClean="0"/>
              <a:t>‹Nº›</a:t>
            </a:fld>
            <a:endParaRPr lang="es-CO"/>
          </a:p>
        </p:txBody>
      </p:sp>
    </p:spTree>
    <p:extLst>
      <p:ext uri="{BB962C8B-B14F-4D97-AF65-F5344CB8AC3E}">
        <p14:creationId xmlns:p14="http://schemas.microsoft.com/office/powerpoint/2010/main" val="1918415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CO"/>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03BC39FC-8FE2-4BB6-8CCC-1455FBD680FD}" type="datetimeFigureOut">
              <a:rPr lang="es-CO" smtClean="0"/>
              <a:t>20/12/2016</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081A699A-4656-4209-9C62-6FE7CCA4A7AD}" type="slidenum">
              <a:rPr lang="es-CO" smtClean="0"/>
              <a:t>‹Nº›</a:t>
            </a:fld>
            <a:endParaRPr lang="es-CO"/>
          </a:p>
        </p:txBody>
      </p:sp>
    </p:spTree>
    <p:extLst>
      <p:ext uri="{BB962C8B-B14F-4D97-AF65-F5344CB8AC3E}">
        <p14:creationId xmlns:p14="http://schemas.microsoft.com/office/powerpoint/2010/main" val="1501986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BC39FC-8FE2-4BB6-8CCC-1455FBD680FD}" type="datetimeFigureOut">
              <a:rPr lang="es-CO" smtClean="0"/>
              <a:t>20/12/2016</a:t>
            </a:fld>
            <a:endParaRPr lang="es-CO"/>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1A699A-4656-4209-9C62-6FE7CCA4A7AD}" type="slidenum">
              <a:rPr lang="es-CO" smtClean="0"/>
              <a:t>‹Nº›</a:t>
            </a:fld>
            <a:endParaRPr lang="es-CO"/>
          </a:p>
        </p:txBody>
      </p:sp>
    </p:spTree>
    <p:extLst>
      <p:ext uri="{BB962C8B-B14F-4D97-AF65-F5344CB8AC3E}">
        <p14:creationId xmlns:p14="http://schemas.microsoft.com/office/powerpoint/2010/main" val="16112093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 Id="rId5" Type="http://schemas.openxmlformats.org/officeDocument/2006/relationships/image" Target="../media/image25.jpeg"/><Relationship Id="rId4" Type="http://schemas.openxmlformats.org/officeDocument/2006/relationships/image" Target="../media/image24.jpeg"/></Relationships>
</file>

<file path=ppt/slides/_rels/slide2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 Id="rId5" Type="http://schemas.openxmlformats.org/officeDocument/2006/relationships/image" Target="../media/image29.jpeg"/><Relationship Id="rId4" Type="http://schemas.openxmlformats.org/officeDocument/2006/relationships/image" Target="../media/image28.jpeg"/></Relationships>
</file>

<file path=ppt/slides/_rels/slide27.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www.scielo.org.co/scielo.php?script=sci_arttext&amp;pid=S012147052010000100003&amp;lng=en&amp;tlng=es" TargetMode="Externa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2.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5200" y="1869232"/>
            <a:ext cx="8316416" cy="4278094"/>
          </a:xfrm>
          <a:prstGeom prst="rect">
            <a:avLst/>
          </a:prstGeom>
          <a:noFill/>
        </p:spPr>
        <p:txBody>
          <a:bodyPr wrap="square" rtlCol="0">
            <a:spAutoFit/>
          </a:bodyPr>
          <a:lstStyle/>
          <a:p>
            <a:pPr algn="just"/>
            <a:r>
              <a:rPr lang="es-ES" sz="1600" dirty="0"/>
              <a:t>El estudio de la política y en particular de la ciencia política supone para muchos expertos la necesidad de acudir a herramientas teóricos y metodológicas de la filosofía y la Ciencia Social, bajo el argumento de que no existe una teoría o una metodología propia de la disciplina. En ese sentido, la tradición positivista y hermenéutica (</a:t>
            </a:r>
            <a:r>
              <a:rPr lang="es-ES" sz="1600" dirty="0" err="1"/>
              <a:t>Erklaren</a:t>
            </a:r>
            <a:r>
              <a:rPr lang="es-ES" sz="1600" dirty="0"/>
              <a:t> y </a:t>
            </a:r>
            <a:r>
              <a:rPr lang="es-ES" sz="1600" dirty="0" err="1"/>
              <a:t>Verstehen</a:t>
            </a:r>
            <a:r>
              <a:rPr lang="es-ES" sz="1600" dirty="0"/>
              <a:t>), para poner dos ejemplos, orientan el campo epistemológico y metodológico de la disciplina en el caso de aquellos que leen la leen desde dicha posición.</a:t>
            </a:r>
            <a:endParaRPr lang="es-CO" sz="1600" dirty="0"/>
          </a:p>
          <a:p>
            <a:pPr algn="just"/>
            <a:r>
              <a:rPr lang="es-ES" sz="1600" dirty="0"/>
              <a:t> </a:t>
            </a:r>
            <a:endParaRPr lang="es-CO" sz="1600" dirty="0"/>
          </a:p>
          <a:p>
            <a:pPr algn="just"/>
            <a:r>
              <a:rPr lang="es-CO" sz="1600" dirty="0"/>
              <a:t>Este REDA tiene por objetivo presentar a los estudiantes y demás miembros de la comunidad académica del pregrado de Ciencia Política de la Universidad de Antioquia, que dicha postura, si bien resulta funcional e importante, puede ser cuestionada cuando exploramos el lugar que epistemológica y metodológicamente ocupa la Comparación como herramienta científica (Explícita y Sistemática) para el estudio de la política.</a:t>
            </a:r>
          </a:p>
          <a:p>
            <a:pPr algn="just"/>
            <a:endParaRPr lang="es-CO" sz="1600" dirty="0" smtClean="0"/>
          </a:p>
          <a:p>
            <a:pPr algn="just"/>
            <a:r>
              <a:rPr lang="es-CO" sz="1600" dirty="0" smtClean="0"/>
              <a:t>Este recurso </a:t>
            </a:r>
            <a:r>
              <a:rPr lang="es-CO" sz="1600" dirty="0"/>
              <a:t>ofrece información clave sobre la comparación como herramienta cognitiva, metodológica y disciplinar a partir de </a:t>
            </a:r>
            <a:r>
              <a:rPr lang="es-CO" sz="1600" dirty="0" smtClean="0"/>
              <a:t>4 </a:t>
            </a:r>
            <a:r>
              <a:rPr lang="es-CO" sz="1600" dirty="0"/>
              <a:t>preguntas claves: Qué es comparar, </a:t>
            </a:r>
            <a:r>
              <a:rPr lang="es-CO" sz="1600" dirty="0" smtClean="0"/>
              <a:t>Por qué y Para </a:t>
            </a:r>
            <a:r>
              <a:rPr lang="es-CO" sz="1600" dirty="0"/>
              <a:t>qué </a:t>
            </a:r>
            <a:r>
              <a:rPr lang="es-CO" sz="1600" dirty="0" smtClean="0"/>
              <a:t>comparar, Tipos de comparación en la ciencia y Campos de estudio; </a:t>
            </a:r>
            <a:r>
              <a:rPr lang="es-CO" sz="1600" dirty="0"/>
              <a:t>preguntas que son el eje clave de la enseñanza de una </a:t>
            </a:r>
            <a:r>
              <a:rPr lang="es-CO" sz="1600" dirty="0" err="1"/>
              <a:t>subdisciplina</a:t>
            </a:r>
            <a:r>
              <a:rPr lang="es-CO" sz="1600" dirty="0"/>
              <a:t> como la política comparada. </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96752"/>
            <a:ext cx="9144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5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34" y="55473"/>
            <a:ext cx="804557" cy="1053755"/>
          </a:xfrm>
          <a:prstGeom prst="rect">
            <a:avLst/>
          </a:prstGeom>
        </p:spPr>
      </p:pic>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3023" y="0"/>
            <a:ext cx="1930977" cy="606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CuadroTexto"/>
          <p:cNvSpPr txBox="1"/>
          <p:nvPr/>
        </p:nvSpPr>
        <p:spPr>
          <a:xfrm>
            <a:off x="1277338" y="406081"/>
            <a:ext cx="6589323" cy="400110"/>
          </a:xfrm>
          <a:prstGeom prst="rect">
            <a:avLst/>
          </a:prstGeom>
          <a:noFill/>
        </p:spPr>
        <p:txBody>
          <a:bodyPr wrap="square" rtlCol="0">
            <a:spAutoFit/>
          </a:bodyPr>
          <a:lstStyle/>
          <a:p>
            <a:pPr algn="ctr"/>
            <a:r>
              <a:rPr lang="es-CO" sz="2000" b="1" dirty="0"/>
              <a:t>Comparar es Cuestión de Método</a:t>
            </a:r>
          </a:p>
        </p:txBody>
      </p:sp>
    </p:spTree>
    <p:extLst>
      <p:ext uri="{BB962C8B-B14F-4D97-AF65-F5344CB8AC3E}">
        <p14:creationId xmlns:p14="http://schemas.microsoft.com/office/powerpoint/2010/main" val="2350039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611560" y="188640"/>
            <a:ext cx="8352928" cy="6463308"/>
          </a:xfrm>
          <a:prstGeom prst="rect">
            <a:avLst/>
          </a:prstGeom>
        </p:spPr>
        <p:txBody>
          <a:bodyPr wrap="square">
            <a:spAutoFit/>
          </a:bodyPr>
          <a:lstStyle/>
          <a:p>
            <a:r>
              <a:rPr lang="es-CO" b="1" dirty="0"/>
              <a:t>¿Por qué y Para qué Comparar?</a:t>
            </a:r>
            <a:endParaRPr lang="es-CO" dirty="0"/>
          </a:p>
          <a:p>
            <a:r>
              <a:rPr lang="es-CO" dirty="0"/>
              <a:t/>
            </a:r>
            <a:br>
              <a:rPr lang="es-CO" dirty="0"/>
            </a:br>
            <a:r>
              <a:rPr lang="es-CO" dirty="0"/>
              <a:t>Para responder a las preguntas por qué y para qué comparamos, dos referentes resultan importantes. El primero de ellos es el trabajo de Ángelo </a:t>
            </a:r>
            <a:r>
              <a:rPr lang="es-CO" dirty="0" err="1"/>
              <a:t>Panebianco</a:t>
            </a:r>
            <a:r>
              <a:rPr lang="es-CO" dirty="0"/>
              <a:t> (1994), quien en su trabajo sobre el lugar que ocupa la comparación entre las tradiciones epistemológicas y de construcción de conocimiento científico en occidente distingue entre: la explicación, la interpretación y la comparación; el segundo, es el trabajo del politólogo </a:t>
            </a:r>
            <a:r>
              <a:rPr lang="es-CO" dirty="0" err="1"/>
              <a:t>Todd</a:t>
            </a:r>
            <a:r>
              <a:rPr lang="es-CO" dirty="0"/>
              <a:t> </a:t>
            </a:r>
            <a:r>
              <a:rPr lang="es-CO" dirty="0" err="1"/>
              <a:t>Landman</a:t>
            </a:r>
            <a:r>
              <a:rPr lang="es-CO" dirty="0"/>
              <a:t> (</a:t>
            </a:r>
            <a:r>
              <a:rPr lang="es-CO" dirty="0" smtClean="0"/>
              <a:t>2011), </a:t>
            </a:r>
            <a:r>
              <a:rPr lang="es-CO" dirty="0"/>
              <a:t>quien a propósito de las preguntas por qué y para qué comparar, en el caso de la ciencia política y la política comparada, afirma que el logro de cuatro objetivos básicos constituye la respuesta a dichos interrogantes: se compara científicamente con el fin de contextualizar nuestros objetos de estudio, clasificar nuestros casos, formular hipótesis sobre nuestros problemas y causas del mismo, y producir resultados a manera de predicciones de carácter probabilístico.</a:t>
            </a:r>
          </a:p>
          <a:p>
            <a:r>
              <a:rPr lang="es-CO" dirty="0"/>
              <a:t/>
            </a:r>
            <a:br>
              <a:rPr lang="es-CO" dirty="0"/>
            </a:br>
            <a:r>
              <a:rPr lang="es-CO" dirty="0"/>
              <a:t>Para ilustrar dicha respuesta utilizaremos tres metáforas tomadas del mundo animal: las dos primeras expuestas por Ángelo </a:t>
            </a:r>
            <a:r>
              <a:rPr lang="es-CO" dirty="0" err="1"/>
              <a:t>Panebianco</a:t>
            </a:r>
            <a:r>
              <a:rPr lang="es-CO" dirty="0"/>
              <a:t> (1994), que ilustran a su vez las similitudes y diferencias entre los científicos sociales que explican (las hormigas) y aquellos que prioritariamente Interpretan (las arañas) recordando una antigua comparación de Francis Bacon, a propósito de los mismos; la tercera es propuesta por nosotros para el caso de aquellos que comparan (las abejas) profundizando en los cuatro objetivos de la comparación propuestos por </a:t>
            </a:r>
            <a:r>
              <a:rPr lang="es-CO" dirty="0" err="1"/>
              <a:t>Todd</a:t>
            </a:r>
            <a:r>
              <a:rPr lang="es-CO" dirty="0"/>
              <a:t> </a:t>
            </a:r>
            <a:r>
              <a:rPr lang="es-CO" dirty="0" err="1"/>
              <a:t>Landman</a:t>
            </a:r>
            <a:r>
              <a:rPr lang="es-CO" dirty="0"/>
              <a:t> (2010).</a:t>
            </a:r>
          </a:p>
          <a:p>
            <a:r>
              <a:rPr lang="es-CO" dirty="0"/>
              <a:t/>
            </a:r>
            <a:br>
              <a:rPr lang="es-CO" dirty="0"/>
            </a:br>
            <a:endParaRPr lang="es-CO" dirty="0"/>
          </a:p>
        </p:txBody>
      </p:sp>
    </p:spTree>
    <p:extLst>
      <p:ext uri="{BB962C8B-B14F-4D97-AF65-F5344CB8AC3E}">
        <p14:creationId xmlns:p14="http://schemas.microsoft.com/office/powerpoint/2010/main" val="81420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s://lh6.googleusercontent.com/qvv2GSnYCHiysGZZoeH1o3VvoDtLqSHc-ciBykwkx44YUMFY9ZvZaYCqc3kSDHLKSxjHQg8UT9GBdIm2jTDH6P4RZG9t4hPZLB1dDYPhQpepg6Ypjv5nVznOxhoQ8nSd3tdrs4k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883" y="50689"/>
            <a:ext cx="2333625" cy="1685926"/>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s://lh5.googleusercontent.com/5L3FEnJXlwr9J2mTmnlK9Qct6h6WEdcFulSoIrUjOhMW3WbApNPbDIcSIk-EXE3RT_WkGg0NZM1prKqSdGKpADWiaEHcAIvP8Y8qvnwLfZUMgVupK9b0tTiLB1FiK1pB_vg9n8v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9872" y="50689"/>
            <a:ext cx="2252663" cy="2244869"/>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https://lh4.googleusercontent.com/Je_n5Na0eA5L8HnreCe3o9WISUR4JNegduxL3HBhAgHWhzkZkz_nFb6q8j5LGaXuMpX_5q_qFoyHd18CFJESDWo-DfH8clXFhsn6LchaEy4naQFIFjI7Ur5IKGJQK1x3w-0qE-c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50689"/>
            <a:ext cx="1752600" cy="1752600"/>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redondeado"/>
          <p:cNvSpPr/>
          <p:nvPr/>
        </p:nvSpPr>
        <p:spPr>
          <a:xfrm>
            <a:off x="395536" y="2564904"/>
            <a:ext cx="8508725" cy="3264768"/>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 name="3 CuadroTexto"/>
          <p:cNvSpPr txBox="1"/>
          <p:nvPr/>
        </p:nvSpPr>
        <p:spPr>
          <a:xfrm>
            <a:off x="827584" y="1806759"/>
            <a:ext cx="1423018" cy="369332"/>
          </a:xfrm>
          <a:prstGeom prst="rect">
            <a:avLst/>
          </a:prstGeom>
          <a:noFill/>
        </p:spPr>
        <p:txBody>
          <a:bodyPr wrap="none" rtlCol="0">
            <a:spAutoFit/>
          </a:bodyPr>
          <a:lstStyle/>
          <a:p>
            <a:r>
              <a:rPr lang="es-CO" b="1" dirty="0" smtClean="0"/>
              <a:t>Las hormigas</a:t>
            </a:r>
            <a:endParaRPr lang="es-CO" b="1" dirty="0"/>
          </a:p>
        </p:txBody>
      </p:sp>
      <p:sp>
        <p:nvSpPr>
          <p:cNvPr id="9" name="8 CuadroTexto"/>
          <p:cNvSpPr txBox="1"/>
          <p:nvPr/>
        </p:nvSpPr>
        <p:spPr>
          <a:xfrm>
            <a:off x="3845273" y="1806759"/>
            <a:ext cx="1173463" cy="369332"/>
          </a:xfrm>
          <a:prstGeom prst="rect">
            <a:avLst/>
          </a:prstGeom>
          <a:noFill/>
        </p:spPr>
        <p:txBody>
          <a:bodyPr wrap="none" rtlCol="0">
            <a:spAutoFit/>
          </a:bodyPr>
          <a:lstStyle/>
          <a:p>
            <a:r>
              <a:rPr lang="es-CO" b="1" dirty="0" smtClean="0"/>
              <a:t>Las arañas</a:t>
            </a:r>
            <a:endParaRPr lang="es-CO" b="1" dirty="0"/>
          </a:p>
        </p:txBody>
      </p:sp>
      <p:sp>
        <p:nvSpPr>
          <p:cNvPr id="5" name="4 Rectángulo"/>
          <p:cNvSpPr/>
          <p:nvPr/>
        </p:nvSpPr>
        <p:spPr>
          <a:xfrm>
            <a:off x="7164288" y="1806759"/>
            <a:ext cx="1183337" cy="369332"/>
          </a:xfrm>
          <a:prstGeom prst="rect">
            <a:avLst/>
          </a:prstGeom>
        </p:spPr>
        <p:txBody>
          <a:bodyPr wrap="none">
            <a:spAutoFit/>
          </a:bodyPr>
          <a:lstStyle/>
          <a:p>
            <a:r>
              <a:rPr lang="es-CO" b="1" dirty="0"/>
              <a:t>Las Abejas</a:t>
            </a:r>
          </a:p>
        </p:txBody>
      </p:sp>
      <p:sp>
        <p:nvSpPr>
          <p:cNvPr id="2" name="1 CuadroTexto"/>
          <p:cNvSpPr txBox="1"/>
          <p:nvPr/>
        </p:nvSpPr>
        <p:spPr>
          <a:xfrm>
            <a:off x="892472" y="6021288"/>
            <a:ext cx="7307462" cy="646331"/>
          </a:xfrm>
          <a:prstGeom prst="rect">
            <a:avLst/>
          </a:prstGeom>
          <a:solidFill>
            <a:schemeClr val="accent1"/>
          </a:solidFill>
        </p:spPr>
        <p:txBody>
          <a:bodyPr wrap="square" rtlCol="0">
            <a:spAutoFit/>
          </a:bodyPr>
          <a:lstStyle/>
          <a:p>
            <a:pPr algn="ctr"/>
            <a:r>
              <a:rPr lang="es-CO" b="1" dirty="0" smtClean="0">
                <a:solidFill>
                  <a:schemeClr val="bg1"/>
                </a:solidFill>
              </a:rPr>
              <a:t>Para el desarrollador: Cuando se ponga sobre la imagen, poner el  texto respectivo de la diapositiva 12</a:t>
            </a:r>
            <a:endParaRPr lang="es-CO" b="1" dirty="0">
              <a:solidFill>
                <a:schemeClr val="bg1"/>
              </a:solidFill>
            </a:endParaRPr>
          </a:p>
        </p:txBody>
      </p:sp>
    </p:spTree>
    <p:extLst>
      <p:ext uri="{BB962C8B-B14F-4D97-AF65-F5344CB8AC3E}">
        <p14:creationId xmlns:p14="http://schemas.microsoft.com/office/powerpoint/2010/main" val="4182437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51520" y="332656"/>
            <a:ext cx="8712968" cy="4739759"/>
          </a:xfrm>
          <a:prstGeom prst="rect">
            <a:avLst/>
          </a:prstGeom>
          <a:noFill/>
        </p:spPr>
        <p:txBody>
          <a:bodyPr wrap="square" rtlCol="0">
            <a:spAutoFit/>
          </a:bodyPr>
          <a:lstStyle/>
          <a:p>
            <a:pPr algn="just"/>
            <a:r>
              <a:rPr lang="es-CO" sz="1600" b="1" dirty="0" smtClean="0"/>
              <a:t>Hormigas</a:t>
            </a:r>
          </a:p>
          <a:p>
            <a:pPr algn="just"/>
            <a:r>
              <a:rPr lang="es-CO" sz="1600" dirty="0" smtClean="0"/>
              <a:t>El </a:t>
            </a:r>
            <a:r>
              <a:rPr lang="es-CO" sz="1600" dirty="0"/>
              <a:t>primer grupo está integrado por los llamados </a:t>
            </a:r>
            <a:r>
              <a:rPr lang="es-CO" sz="1600" b="1" dirty="0"/>
              <a:t>empiristas o ideográficos. </a:t>
            </a:r>
            <a:r>
              <a:rPr lang="es-CO" sz="1600" dirty="0" smtClean="0"/>
              <a:t>Para </a:t>
            </a:r>
            <a:r>
              <a:rPr lang="es-CO" sz="1600" dirty="0"/>
              <a:t>los </a:t>
            </a:r>
            <a:r>
              <a:rPr lang="es-CO" sz="1600" dirty="0" smtClean="0"/>
              <a:t>ideográficos: no </a:t>
            </a:r>
            <a:r>
              <a:rPr lang="es-CO" sz="1600" dirty="0"/>
              <a:t>hay mayor interés por la construcción de un cuerpo teórico </a:t>
            </a:r>
            <a:r>
              <a:rPr lang="es-CO" sz="1600" dirty="0" err="1"/>
              <a:t>generalizante</a:t>
            </a:r>
            <a:r>
              <a:rPr lang="es-CO" sz="1600" dirty="0"/>
              <a:t>. </a:t>
            </a:r>
          </a:p>
          <a:p>
            <a:pPr algn="just"/>
            <a:endParaRPr lang="es-CO" sz="1600" dirty="0" smtClean="0"/>
          </a:p>
          <a:p>
            <a:pPr algn="just"/>
            <a:r>
              <a:rPr lang="es-CO" sz="1600" dirty="0" smtClean="0"/>
              <a:t>Para </a:t>
            </a:r>
            <a:r>
              <a:rPr lang="es-CO" sz="1600" dirty="0"/>
              <a:t>estos estudiosos el trabajo del científico político es una actividad eminentemente descriptiva de singulares fenómenos políticos delimitados en el espacio y en el </a:t>
            </a:r>
            <a:r>
              <a:rPr lang="es-CO" sz="1600" dirty="0" smtClean="0"/>
              <a:t>tiempo, como </a:t>
            </a:r>
            <a:r>
              <a:rPr lang="es-CO" sz="1600" dirty="0"/>
              <a:t>las hormigas, que trabajan arduamente, aman “el peso del dato” y resultan muy capacitadas para cruzar con él a cuestas</a:t>
            </a:r>
            <a:r>
              <a:rPr lang="es-CO" sz="1600" dirty="0" smtClean="0"/>
              <a:t>.</a:t>
            </a:r>
          </a:p>
          <a:p>
            <a:pPr algn="just"/>
            <a:endParaRPr lang="es-CO" sz="1600" dirty="0"/>
          </a:p>
          <a:p>
            <a:r>
              <a:rPr lang="es-CO" sz="1600" b="1" dirty="0" smtClean="0"/>
              <a:t>Arañas</a:t>
            </a:r>
          </a:p>
          <a:p>
            <a:r>
              <a:rPr lang="es-CO" sz="1600" dirty="0" smtClean="0"/>
              <a:t>El </a:t>
            </a:r>
            <a:r>
              <a:rPr lang="es-CO" sz="1600" dirty="0"/>
              <a:t>segundo grupo de científicos está compuesto por </a:t>
            </a:r>
            <a:r>
              <a:rPr lang="es-CO" sz="1600" b="1" dirty="0"/>
              <a:t>los teóricos,</a:t>
            </a:r>
            <a:r>
              <a:rPr lang="es-CO" sz="1600" dirty="0"/>
              <a:t> ellos son los interesados en hacer “crecer” la teoría:</a:t>
            </a:r>
          </a:p>
          <a:p>
            <a:pPr marL="285750" indent="-285750">
              <a:buFont typeface="Arial" pitchFamily="34" charset="0"/>
              <a:buChar char="•"/>
            </a:pPr>
            <a:r>
              <a:rPr lang="es-CO" sz="1600" dirty="0"/>
              <a:t>Este grupo comúnmente no somete sus trabajos al análisis de la comunidad empírica, solo utilizan ejemplos empíricos no sistematizados para explicar su teoría. </a:t>
            </a:r>
          </a:p>
          <a:p>
            <a:pPr marL="285750" indent="-285750">
              <a:buFont typeface="Arial" pitchFamily="34" charset="0"/>
              <a:buChar char="•"/>
            </a:pPr>
            <a:r>
              <a:rPr lang="es-CO" sz="1600" dirty="0"/>
              <a:t>El control de sus reflexiones no genera mayores problemas y los “temas de actualidad” frecuentemente no merecen demasiada atención. </a:t>
            </a:r>
          </a:p>
          <a:p>
            <a:pPr marL="285750" indent="-285750">
              <a:buFont typeface="Arial" pitchFamily="34" charset="0"/>
              <a:buChar char="•"/>
            </a:pPr>
            <a:r>
              <a:rPr lang="es-CO" sz="1600" dirty="0"/>
              <a:t>La elaboración o discusión de nuevos marcos conceptuales y teóricos –teorías sistémicas, de los juegos, elección racional, etc.– es una condición primordial para la pertenencia a este grupo. </a:t>
            </a:r>
          </a:p>
          <a:p>
            <a:pPr marL="285750" indent="-285750">
              <a:buFont typeface="Arial" pitchFamily="34" charset="0"/>
              <a:buChar char="•"/>
            </a:pPr>
            <a:r>
              <a:rPr lang="es-CO" sz="1600" dirty="0"/>
              <a:t>En ellos sí existe la “acumulabilidad de saber”, pero hay poco control empírico</a:t>
            </a:r>
            <a:r>
              <a:rPr lang="es-CO" sz="1600" dirty="0" smtClean="0"/>
              <a:t>.</a:t>
            </a:r>
          </a:p>
          <a:p>
            <a:pPr marL="285750" indent="-285750">
              <a:buFont typeface="Arial" pitchFamily="34" charset="0"/>
              <a:buChar char="•"/>
            </a:pPr>
            <a:endParaRPr lang="es-CO" sz="1400" dirty="0"/>
          </a:p>
        </p:txBody>
      </p:sp>
    </p:spTree>
    <p:extLst>
      <p:ext uri="{BB962C8B-B14F-4D97-AF65-F5344CB8AC3E}">
        <p14:creationId xmlns:p14="http://schemas.microsoft.com/office/powerpoint/2010/main" val="296714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95482" y="332656"/>
            <a:ext cx="8352928" cy="5755422"/>
          </a:xfrm>
          <a:prstGeom prst="rect">
            <a:avLst/>
          </a:prstGeom>
          <a:noFill/>
        </p:spPr>
        <p:txBody>
          <a:bodyPr wrap="square" rtlCol="0">
            <a:spAutoFit/>
          </a:bodyPr>
          <a:lstStyle/>
          <a:p>
            <a:r>
              <a:rPr lang="es-CO" sz="1600" b="1" dirty="0"/>
              <a:t>Las </a:t>
            </a:r>
            <a:r>
              <a:rPr lang="es-CO" sz="1600" b="1" dirty="0" smtClean="0"/>
              <a:t>Abejas</a:t>
            </a:r>
          </a:p>
          <a:p>
            <a:endParaRPr lang="es-CO" sz="1600" dirty="0" smtClean="0"/>
          </a:p>
          <a:p>
            <a:r>
              <a:rPr lang="es-CO" sz="1600" dirty="0" smtClean="0"/>
              <a:t>El </a:t>
            </a:r>
            <a:r>
              <a:rPr lang="es-CO" sz="1600" dirty="0"/>
              <a:t>tercer tipo de científicos es el de los </a:t>
            </a:r>
            <a:r>
              <a:rPr lang="es-CO" sz="1600" b="1" dirty="0"/>
              <a:t>comparatistas</a:t>
            </a:r>
            <a:r>
              <a:rPr lang="es-CO" sz="1600" b="1" dirty="0" smtClean="0"/>
              <a:t>, </a:t>
            </a:r>
            <a:r>
              <a:rPr lang="es-CO" sz="1600" dirty="0" smtClean="0"/>
              <a:t>para </a:t>
            </a:r>
            <a:r>
              <a:rPr lang="es-CO" sz="1600" dirty="0"/>
              <a:t>quienes el por qué y para qué comparar, tanto de la ciencia política como de las ciencias en general radica en</a:t>
            </a:r>
            <a:r>
              <a:rPr lang="es-CO" sz="1600" dirty="0" smtClean="0"/>
              <a:t>:</a:t>
            </a:r>
          </a:p>
          <a:p>
            <a:endParaRPr lang="es-CO" sz="1600" dirty="0"/>
          </a:p>
          <a:p>
            <a:pPr marL="285750" indent="-285750">
              <a:buFont typeface="Arial" pitchFamily="34" charset="0"/>
              <a:buChar char="•"/>
            </a:pPr>
            <a:r>
              <a:rPr lang="es-CO" sz="1600" b="1" dirty="0" smtClean="0"/>
              <a:t>Describir </a:t>
            </a:r>
            <a:r>
              <a:rPr lang="es-CO" sz="1600" b="1" dirty="0"/>
              <a:t>contextos: </a:t>
            </a:r>
            <a:r>
              <a:rPr lang="es-CO" sz="1600" dirty="0"/>
              <a:t>el primer objetivo de la política comparada es describir los fenómenos y eventos políticos de un país concreto o de un grupo de países. Toda investigación sistemática comienza con una buena descripción: esta constituye un componente importante del proceso de investigación y ha de preceder a los otros tres objetivos de la comparación.</a:t>
            </a:r>
          </a:p>
          <a:p>
            <a:pPr marL="285750" indent="-285750">
              <a:buFont typeface="Arial" pitchFamily="34" charset="0"/>
              <a:buChar char="•"/>
            </a:pPr>
            <a:r>
              <a:rPr lang="es-CO" sz="1600" b="1" dirty="0"/>
              <a:t>Clasificar los casos de estudio: </a:t>
            </a:r>
            <a:r>
              <a:rPr lang="es-CO" sz="1600" dirty="0"/>
              <a:t>la clasificación puede ser una simple dicotomía como la que se establece entre autoritarismo y democracia, basada en una serie de criterios establecidos teóricamente que ayudan a determinar en qué categoría incluir a los distintos países. El esfuerzo más famoso de clasificación se halla en </a:t>
            </a:r>
            <a:r>
              <a:rPr lang="es-CO" sz="1600" i="1" dirty="0"/>
              <a:t>Política</a:t>
            </a:r>
            <a:r>
              <a:rPr lang="es-CO" sz="1600" dirty="0"/>
              <a:t> </a:t>
            </a:r>
            <a:r>
              <a:rPr lang="es-CO" sz="1600" dirty="0">
                <a:solidFill>
                  <a:srgbClr val="FF0000"/>
                </a:solidFill>
              </a:rPr>
              <a:t>(Libro III caps. 6-7), </a:t>
            </a:r>
            <a:r>
              <a:rPr lang="es-CO" sz="1600" dirty="0"/>
              <a:t>la obra de Aristóteles  donde el filósofo griego distingue entre  seis formas de gobierno: monarquía, aristocracia, república, tiranía, oligarquía, democracia.</a:t>
            </a:r>
          </a:p>
          <a:p>
            <a:pPr marL="285750" indent="-285750">
              <a:buFont typeface="Arial" pitchFamily="34" charset="0"/>
              <a:buChar char="•"/>
            </a:pPr>
            <a:r>
              <a:rPr lang="es-CO" sz="1600" b="1" dirty="0"/>
              <a:t>Contrastar hipótesis: </a:t>
            </a:r>
            <a:r>
              <a:rPr lang="es-CO" sz="1600" dirty="0"/>
              <a:t>una vez que las cosas han sido descritas y clasificadas, el </a:t>
            </a:r>
            <a:r>
              <a:rPr lang="es-CO" sz="1600" dirty="0" err="1"/>
              <a:t>comparativista</a:t>
            </a:r>
            <a:r>
              <a:rPr lang="es-CO" sz="1600" dirty="0"/>
              <a:t> puede proceder a investigar los factores que podrían contribuir a explicar lo descrito y clasificado. Para autores como </a:t>
            </a:r>
            <a:r>
              <a:rPr lang="es-CO" sz="1600" dirty="0" err="1"/>
              <a:t>Todd</a:t>
            </a:r>
            <a:r>
              <a:rPr lang="es-CO" sz="1600" dirty="0"/>
              <a:t> </a:t>
            </a:r>
            <a:r>
              <a:rPr lang="es-CO" sz="1600" dirty="0" err="1"/>
              <a:t>Landman</a:t>
            </a:r>
            <a:r>
              <a:rPr lang="es-CO" sz="1600" dirty="0"/>
              <a:t> (2010) la comparación de países y el contraste de hipótesis contribuyen a la acumulación progresiva de conocimientos sobre el mundo político.</a:t>
            </a:r>
          </a:p>
          <a:p>
            <a:pPr marL="285750" indent="-285750">
              <a:buFont typeface="Arial" pitchFamily="34" charset="0"/>
              <a:buChar char="•"/>
            </a:pPr>
            <a:r>
              <a:rPr lang="es-CO" sz="1600" b="1" dirty="0"/>
              <a:t>Predecir resultados probabilísticamente: </a:t>
            </a:r>
            <a:r>
              <a:rPr lang="es-CO" sz="1600" dirty="0"/>
              <a:t>el objetivo final y más difícil de la política comparada, y por tanto de los comparatistas, es formular predicciones basadas en las generalizaciones a partir de la comparación inicial sobre lo que ocurre o puede ocurrir en el futuro, en otros países . En política comparada las predicciones suelen presentarse como probabilidades.</a:t>
            </a:r>
          </a:p>
        </p:txBody>
      </p:sp>
      <p:sp>
        <p:nvSpPr>
          <p:cNvPr id="2" name="1 CuadroTexto"/>
          <p:cNvSpPr txBox="1"/>
          <p:nvPr/>
        </p:nvSpPr>
        <p:spPr>
          <a:xfrm>
            <a:off x="2915816" y="0"/>
            <a:ext cx="4050083" cy="369332"/>
          </a:xfrm>
          <a:prstGeom prst="rect">
            <a:avLst/>
          </a:prstGeom>
          <a:solidFill>
            <a:schemeClr val="accent2"/>
          </a:solidFill>
        </p:spPr>
        <p:txBody>
          <a:bodyPr wrap="none" rtlCol="0">
            <a:spAutoFit/>
          </a:bodyPr>
          <a:lstStyle/>
          <a:p>
            <a:r>
              <a:rPr lang="es-CO" dirty="0" smtClean="0">
                <a:solidFill>
                  <a:schemeClr val="bg1"/>
                </a:solidFill>
              </a:rPr>
              <a:t>Profesor </a:t>
            </a:r>
            <a:r>
              <a:rPr lang="es-CO" dirty="0" err="1" smtClean="0">
                <a:solidFill>
                  <a:schemeClr val="bg1"/>
                </a:solidFill>
              </a:rPr>
              <a:t>Didiher</a:t>
            </a:r>
            <a:r>
              <a:rPr lang="es-CO" dirty="0" smtClean="0">
                <a:solidFill>
                  <a:schemeClr val="bg1"/>
                </a:solidFill>
              </a:rPr>
              <a:t>, revisar la cita respectiva</a:t>
            </a:r>
            <a:endParaRPr lang="es-CO" dirty="0">
              <a:solidFill>
                <a:schemeClr val="bg1"/>
              </a:solidFill>
            </a:endParaRPr>
          </a:p>
        </p:txBody>
      </p:sp>
    </p:spTree>
    <p:extLst>
      <p:ext uri="{BB962C8B-B14F-4D97-AF65-F5344CB8AC3E}">
        <p14:creationId xmlns:p14="http://schemas.microsoft.com/office/powerpoint/2010/main" val="2259225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96752"/>
            <a:ext cx="9144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34" y="55473"/>
            <a:ext cx="804557" cy="1053755"/>
          </a:xfrm>
          <a:prstGeom prst="rect">
            <a:avLst/>
          </a:prstGeom>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3023" y="0"/>
            <a:ext cx="1930977" cy="606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Rectángulo"/>
          <p:cNvSpPr/>
          <p:nvPr/>
        </p:nvSpPr>
        <p:spPr>
          <a:xfrm>
            <a:off x="338832" y="1916832"/>
            <a:ext cx="8193608" cy="3970318"/>
          </a:xfrm>
          <a:prstGeom prst="rect">
            <a:avLst/>
          </a:prstGeom>
        </p:spPr>
        <p:txBody>
          <a:bodyPr wrap="square">
            <a:spAutoFit/>
          </a:bodyPr>
          <a:lstStyle/>
          <a:p>
            <a:pPr algn="just"/>
            <a:r>
              <a:rPr lang="es-CO" sz="1400" dirty="0"/>
              <a:t>Al hablar de tipos de comparación en el campo de la función metodológica y disciplinar de la comparación y, por tanto, en la ciencia política comparada como tal, existen varios criterios para ofrecer respuestas. En este caso hablamos de tres criterios: espacio, tiempo y alcance explicativo</a:t>
            </a:r>
            <a:r>
              <a:rPr lang="es-CO" sz="1400" dirty="0" smtClean="0"/>
              <a:t>.</a:t>
            </a:r>
          </a:p>
          <a:p>
            <a:pPr algn="just"/>
            <a:endParaRPr lang="es-CO" sz="1400" dirty="0"/>
          </a:p>
          <a:p>
            <a:pPr marL="285750" indent="-285750" algn="just" fontAlgn="base">
              <a:buFont typeface="Arial" pitchFamily="34" charset="0"/>
              <a:buChar char="•"/>
            </a:pPr>
            <a:r>
              <a:rPr lang="es-CO" sz="1400" b="1" dirty="0" smtClean="0"/>
              <a:t>Tipos </a:t>
            </a:r>
            <a:r>
              <a:rPr lang="es-CO" sz="1400" b="1" dirty="0"/>
              <a:t>de comparación con base en el Espacio:</a:t>
            </a:r>
            <a:r>
              <a:rPr lang="es-CO" sz="1400" dirty="0"/>
              <a:t> comparación de muchos casos, pocos casos y un sólo caso.</a:t>
            </a:r>
          </a:p>
          <a:p>
            <a:pPr marL="285750" indent="-285750" algn="just" fontAlgn="base">
              <a:buFont typeface="Arial" pitchFamily="34" charset="0"/>
              <a:buChar char="•"/>
            </a:pPr>
            <a:r>
              <a:rPr lang="es-CO" sz="1400" b="1" dirty="0"/>
              <a:t>Tipos de comparación con base en el Tiempo:</a:t>
            </a:r>
            <a:r>
              <a:rPr lang="es-CO" sz="1400" dirty="0"/>
              <a:t> comparación sincrónica, comparación diacrónica, comparación diferida en el tiempo.</a:t>
            </a:r>
          </a:p>
          <a:p>
            <a:pPr marL="285750" indent="-285750" algn="just" fontAlgn="base">
              <a:buFont typeface="Arial" pitchFamily="34" charset="0"/>
              <a:buChar char="•"/>
            </a:pPr>
            <a:r>
              <a:rPr lang="es-CO" sz="1400" b="1" dirty="0"/>
              <a:t>Tipos de comparación con base en el alcance explicativo:</a:t>
            </a:r>
            <a:r>
              <a:rPr lang="es-CO" sz="1400" dirty="0"/>
              <a:t> comparaciones de largo alcance (Teoría general); comparaciones de rango o alcance medio (Teoría de alcance regional o de alcance medio); comparaciones de corto alcance (Estudios de caso o ideográficos).</a:t>
            </a:r>
          </a:p>
          <a:p>
            <a:pPr algn="just"/>
            <a:r>
              <a:rPr lang="es-CO" sz="1400" dirty="0"/>
              <a:t/>
            </a:r>
            <a:br>
              <a:rPr lang="es-CO" sz="1400" dirty="0"/>
            </a:br>
            <a:r>
              <a:rPr lang="es-CO" sz="1400" dirty="0"/>
              <a:t>Con base en lo anterior, se puede profundizar en una tipología de la comparación científica atendiendo a la propuesta misma de la </a:t>
            </a:r>
            <a:r>
              <a:rPr lang="es-CO" sz="1400" dirty="0" err="1"/>
              <a:t>subdisciplina</a:t>
            </a:r>
            <a:r>
              <a:rPr lang="es-CO" sz="1400" dirty="0"/>
              <a:t> de la política comparada que propone una síntesis de los tres criterios anteriores en la denominación tipológica de: la Comparación de N grande o N mayúscula (</a:t>
            </a:r>
            <a:r>
              <a:rPr lang="es-CO" sz="1400" b="1" dirty="0"/>
              <a:t>N</a:t>
            </a:r>
            <a:r>
              <a:rPr lang="es-CO" sz="1400" dirty="0"/>
              <a:t>); la comparación de n pequeña o n minúscula (</a:t>
            </a:r>
            <a:r>
              <a:rPr lang="es-CO" sz="1400" b="1" dirty="0"/>
              <a:t>n)</a:t>
            </a:r>
            <a:r>
              <a:rPr lang="es-CO" sz="1400" dirty="0"/>
              <a:t> y la comparación </a:t>
            </a:r>
            <a:r>
              <a:rPr lang="es-CO" sz="1400" dirty="0" err="1"/>
              <a:t>subnacional</a:t>
            </a:r>
            <a:r>
              <a:rPr lang="es-CO" sz="1400" dirty="0"/>
              <a:t> (</a:t>
            </a:r>
            <a:r>
              <a:rPr lang="es-CO" sz="1400" b="1" dirty="0" err="1"/>
              <a:t>ns</a:t>
            </a:r>
            <a:r>
              <a:rPr lang="es-CO" sz="1400" dirty="0"/>
              <a:t>); las cuales se describen a continuación.</a:t>
            </a:r>
          </a:p>
          <a:p>
            <a:pPr marL="285750" indent="-285750" algn="just">
              <a:buFont typeface="Arial" pitchFamily="34" charset="0"/>
              <a:buChar char="•"/>
            </a:pPr>
            <a:endParaRPr lang="es-CO" sz="1400" dirty="0"/>
          </a:p>
          <a:p>
            <a:pPr algn="just"/>
            <a:r>
              <a:rPr lang="es-CO" sz="1400" dirty="0"/>
              <a:t/>
            </a:r>
            <a:br>
              <a:rPr lang="es-CO" sz="1400" dirty="0"/>
            </a:br>
            <a:endParaRPr lang="es-CO" sz="1400" dirty="0">
              <a:effectLst/>
            </a:endParaRPr>
          </a:p>
        </p:txBody>
      </p:sp>
      <p:sp>
        <p:nvSpPr>
          <p:cNvPr id="7" name="6 CuadroTexto"/>
          <p:cNvSpPr txBox="1"/>
          <p:nvPr/>
        </p:nvSpPr>
        <p:spPr>
          <a:xfrm>
            <a:off x="899592" y="109081"/>
            <a:ext cx="6589323" cy="400110"/>
          </a:xfrm>
          <a:prstGeom prst="rect">
            <a:avLst/>
          </a:prstGeom>
          <a:noFill/>
        </p:spPr>
        <p:txBody>
          <a:bodyPr wrap="square" rtlCol="0">
            <a:spAutoFit/>
          </a:bodyPr>
          <a:lstStyle/>
          <a:p>
            <a:pPr algn="ctr"/>
            <a:r>
              <a:rPr lang="es-CO" sz="2000" b="1" dirty="0" smtClean="0"/>
              <a:t>Tipos de comparación en la ciencia</a:t>
            </a:r>
            <a:endParaRPr lang="es-CO" sz="2000" b="1" dirty="0"/>
          </a:p>
        </p:txBody>
      </p:sp>
    </p:spTree>
    <p:extLst>
      <p:ext uri="{BB962C8B-B14F-4D97-AF65-F5344CB8AC3E}">
        <p14:creationId xmlns:p14="http://schemas.microsoft.com/office/powerpoint/2010/main" val="4031883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riángulo isósceles"/>
          <p:cNvSpPr/>
          <p:nvPr/>
        </p:nvSpPr>
        <p:spPr>
          <a:xfrm rot="10800000">
            <a:off x="429579" y="836712"/>
            <a:ext cx="432048" cy="360040"/>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4 Rectángulo"/>
          <p:cNvSpPr/>
          <p:nvPr/>
        </p:nvSpPr>
        <p:spPr>
          <a:xfrm>
            <a:off x="971600" y="836712"/>
            <a:ext cx="7560840" cy="36004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400" b="1" dirty="0" err="1"/>
              <a:t>Comparaciones</a:t>
            </a:r>
            <a:r>
              <a:rPr lang="pt-BR" sz="1400" b="1" dirty="0"/>
              <a:t> de N </a:t>
            </a:r>
            <a:r>
              <a:rPr lang="pt-BR" sz="1400" b="1" dirty="0" err="1"/>
              <a:t>Mayúscula</a:t>
            </a:r>
            <a:r>
              <a:rPr lang="pt-BR" sz="1400" b="1" dirty="0"/>
              <a:t> o N grande</a:t>
            </a:r>
            <a:endParaRPr lang="es-CO" sz="1400" b="1" dirty="0"/>
          </a:p>
        </p:txBody>
      </p:sp>
      <p:sp>
        <p:nvSpPr>
          <p:cNvPr id="6" name="5 Triángulo isósceles"/>
          <p:cNvSpPr/>
          <p:nvPr/>
        </p:nvSpPr>
        <p:spPr>
          <a:xfrm rot="10800000">
            <a:off x="429578" y="1484784"/>
            <a:ext cx="432048" cy="360040"/>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6 Rectángulo"/>
          <p:cNvSpPr/>
          <p:nvPr/>
        </p:nvSpPr>
        <p:spPr>
          <a:xfrm>
            <a:off x="971600" y="1484784"/>
            <a:ext cx="7560840" cy="36004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100" b="1" dirty="0" err="1"/>
              <a:t>Comparaciones</a:t>
            </a:r>
            <a:r>
              <a:rPr lang="pt-BR" sz="1100" b="1" dirty="0"/>
              <a:t> de n minúscula o n </a:t>
            </a:r>
            <a:r>
              <a:rPr lang="pt-BR" sz="1100" b="1" dirty="0" err="1"/>
              <a:t>pequeña</a:t>
            </a:r>
            <a:endParaRPr lang="pt-BR" sz="1100" dirty="0">
              <a:effectLst/>
            </a:endParaRPr>
          </a:p>
        </p:txBody>
      </p:sp>
      <p:sp>
        <p:nvSpPr>
          <p:cNvPr id="8" name="7 Triángulo isósceles"/>
          <p:cNvSpPr/>
          <p:nvPr/>
        </p:nvSpPr>
        <p:spPr>
          <a:xfrm rot="10800000">
            <a:off x="429579" y="2060848"/>
            <a:ext cx="432048" cy="360040"/>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8 Rectángulo"/>
          <p:cNvSpPr/>
          <p:nvPr/>
        </p:nvSpPr>
        <p:spPr>
          <a:xfrm>
            <a:off x="971600" y="2060848"/>
            <a:ext cx="7560840" cy="36004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sz="1400" b="1" dirty="0"/>
              <a:t>Comparaciones </a:t>
            </a:r>
            <a:r>
              <a:rPr lang="es-CO" sz="1400" b="1" dirty="0" err="1"/>
              <a:t>subnacionales</a:t>
            </a:r>
            <a:r>
              <a:rPr lang="es-CO" sz="1400" b="1" dirty="0"/>
              <a:t> </a:t>
            </a:r>
            <a:r>
              <a:rPr lang="es-CO" sz="1400" dirty="0"/>
              <a:t>(</a:t>
            </a:r>
            <a:r>
              <a:rPr lang="es-CO" sz="1400" b="1" dirty="0" err="1"/>
              <a:t>ns</a:t>
            </a:r>
            <a:r>
              <a:rPr lang="es-CO" sz="1400" dirty="0"/>
              <a:t>)</a:t>
            </a:r>
            <a:endParaRPr lang="es-CO" sz="1400" dirty="0">
              <a:effectLst/>
            </a:endParaRPr>
          </a:p>
        </p:txBody>
      </p:sp>
      <p:sp>
        <p:nvSpPr>
          <p:cNvPr id="10" name="9 Triángulo isósceles"/>
          <p:cNvSpPr/>
          <p:nvPr/>
        </p:nvSpPr>
        <p:spPr>
          <a:xfrm rot="10800000">
            <a:off x="429579" y="2564904"/>
            <a:ext cx="432048" cy="360040"/>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10 Rectángulo"/>
          <p:cNvSpPr/>
          <p:nvPr/>
        </p:nvSpPr>
        <p:spPr>
          <a:xfrm>
            <a:off x="971600" y="2564904"/>
            <a:ext cx="7560840" cy="36004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sz="1400" b="1" dirty="0" smtClean="0"/>
              <a:t>Mutaciones en e ámbito de </a:t>
            </a:r>
            <a:r>
              <a:rPr lang="es-CO" sz="1400" b="1" smtClean="0"/>
              <a:t>la comparación</a:t>
            </a:r>
            <a:endParaRPr lang="es-CO" sz="1400" dirty="0">
              <a:effectLst/>
            </a:endParaRPr>
          </a:p>
        </p:txBody>
      </p:sp>
    </p:spTree>
    <p:extLst>
      <p:ext uri="{BB962C8B-B14F-4D97-AF65-F5344CB8AC3E}">
        <p14:creationId xmlns:p14="http://schemas.microsoft.com/office/powerpoint/2010/main" val="2913172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51521" y="188640"/>
            <a:ext cx="8496944" cy="5293757"/>
          </a:xfrm>
          <a:prstGeom prst="rect">
            <a:avLst/>
          </a:prstGeom>
          <a:noFill/>
        </p:spPr>
        <p:txBody>
          <a:bodyPr wrap="square" rtlCol="0">
            <a:spAutoFit/>
          </a:bodyPr>
          <a:lstStyle/>
          <a:p>
            <a:pPr algn="ctr"/>
            <a:r>
              <a:rPr lang="es-CO" b="1" dirty="0"/>
              <a:t>N</a:t>
            </a:r>
            <a:endParaRPr lang="es-CO" dirty="0"/>
          </a:p>
          <a:p>
            <a:pPr algn="just"/>
            <a:r>
              <a:rPr lang="es-CO" sz="1600" dirty="0"/>
              <a:t>También denominada comparación de muchos casos o muchos países. Teóricos e investigadores como Charles </a:t>
            </a:r>
            <a:r>
              <a:rPr lang="es-CO" sz="1600" dirty="0" err="1"/>
              <a:t>Tilly</a:t>
            </a:r>
            <a:r>
              <a:rPr lang="es-CO" sz="1600" dirty="0"/>
              <a:t>, se refieren a este tipo de comparación como comparaciones enormes o de grandes estructuras. Como supuestos de partida de este tipo de comparación tenemos:</a:t>
            </a:r>
          </a:p>
          <a:p>
            <a:pPr algn="just"/>
            <a:endParaRPr lang="es-CO" sz="1600" dirty="0" smtClean="0"/>
          </a:p>
          <a:p>
            <a:pPr marL="285750" indent="-285750" algn="just">
              <a:buFont typeface="Arial" pitchFamily="34" charset="0"/>
              <a:buChar char="•"/>
            </a:pPr>
            <a:r>
              <a:rPr lang="es-CO" sz="1600" dirty="0" smtClean="0"/>
              <a:t>Todos </a:t>
            </a:r>
            <a:r>
              <a:rPr lang="es-CO" sz="1600" dirty="0"/>
              <a:t>los países pueden ser considerados como “unidades”</a:t>
            </a:r>
          </a:p>
          <a:p>
            <a:pPr marL="285750" indent="-285750" algn="just">
              <a:buFont typeface="Arial" pitchFamily="34" charset="0"/>
              <a:buChar char="•"/>
            </a:pPr>
            <a:r>
              <a:rPr lang="es-CO" sz="1600" dirty="0" smtClean="0"/>
              <a:t>Los </a:t>
            </a:r>
            <a:r>
              <a:rPr lang="es-CO" sz="1600" dirty="0"/>
              <a:t>países tienen características que varían de unos a otros (Variación entre unidades/ Variación dentro de la misma unidad)</a:t>
            </a:r>
          </a:p>
          <a:p>
            <a:pPr marL="285750" indent="-285750" algn="just">
              <a:buFont typeface="Arial" pitchFamily="34" charset="0"/>
              <a:buChar char="•"/>
            </a:pPr>
            <a:r>
              <a:rPr lang="es-CO" sz="1600" dirty="0" smtClean="0"/>
              <a:t>Algunas </a:t>
            </a:r>
            <a:r>
              <a:rPr lang="es-CO" sz="1600" dirty="0"/>
              <a:t>variables tienden a exhibir numerosos cambios a lo largo del tiempo, mientras que otras no</a:t>
            </a:r>
          </a:p>
          <a:p>
            <a:pPr marL="285750" indent="-285750" algn="just">
              <a:buFont typeface="Arial" pitchFamily="34" charset="0"/>
              <a:buChar char="•"/>
            </a:pPr>
            <a:r>
              <a:rPr lang="es-CO" sz="1600" dirty="0" smtClean="0"/>
              <a:t>Una </a:t>
            </a:r>
            <a:r>
              <a:rPr lang="es-CO" sz="1600" dirty="0"/>
              <a:t>muestra grande de países se presta más fácilmente al análisis cuantitativo</a:t>
            </a:r>
          </a:p>
          <a:p>
            <a:pPr marL="285750" indent="-285750" algn="just">
              <a:buFont typeface="Arial" pitchFamily="34" charset="0"/>
              <a:buChar char="•"/>
            </a:pPr>
            <a:r>
              <a:rPr lang="es-CO" sz="1600" dirty="0" smtClean="0"/>
              <a:t>Los </a:t>
            </a:r>
            <a:r>
              <a:rPr lang="es-CO" sz="1600" dirty="0"/>
              <a:t>rasgos en los distintos países pueden ser medidos</a:t>
            </a:r>
          </a:p>
          <a:p>
            <a:pPr marL="285750" indent="-285750" algn="just">
              <a:buFont typeface="Arial" pitchFamily="34" charset="0"/>
              <a:buChar char="•"/>
            </a:pPr>
            <a:r>
              <a:rPr lang="es-CO" sz="1600" dirty="0" smtClean="0"/>
              <a:t>Los </a:t>
            </a:r>
            <a:r>
              <a:rPr lang="es-CO" sz="1600" dirty="0"/>
              <a:t>rasgos medidos son similares en los distintos países (viaje conceptual y equivalencia funcional)</a:t>
            </a:r>
          </a:p>
          <a:p>
            <a:pPr marL="285750" indent="-285750" algn="just">
              <a:buFont typeface="Arial" pitchFamily="34" charset="0"/>
              <a:buChar char="•"/>
            </a:pPr>
            <a:r>
              <a:rPr lang="es-CO" sz="1600" dirty="0" smtClean="0"/>
              <a:t>La </a:t>
            </a:r>
            <a:r>
              <a:rPr lang="es-CO" sz="1600" dirty="0"/>
              <a:t>variación de estos rasgos en cada país es independiente de la variación de los mismos rasgos en los demás (independencia de las unidades</a:t>
            </a:r>
            <a:r>
              <a:rPr lang="es-CO" sz="1600" dirty="0" smtClean="0"/>
              <a:t>)</a:t>
            </a:r>
          </a:p>
          <a:p>
            <a:pPr algn="just"/>
            <a:endParaRPr lang="es-CO" sz="1600" dirty="0"/>
          </a:p>
          <a:p>
            <a:pPr algn="just"/>
            <a:r>
              <a:rPr lang="es-CO" sz="1600" dirty="0"/>
              <a:t>La comparación de muchos países va un paso más allá del nivel descriptivo para contrastar hipótesis sobre posibles relaciones existentes entre variables. En ese sentido, la amplia cobertura de países permite extraer inferencias más sólidas y construir teorías, ya que permite comprobar la existencia de una determinada relación con un mayor grado de certeza</a:t>
            </a:r>
          </a:p>
        </p:txBody>
      </p:sp>
    </p:spTree>
    <p:extLst>
      <p:ext uri="{BB962C8B-B14F-4D97-AF65-F5344CB8AC3E}">
        <p14:creationId xmlns:p14="http://schemas.microsoft.com/office/powerpoint/2010/main" val="3920956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23528" y="20016"/>
            <a:ext cx="8676456" cy="6894195"/>
          </a:xfrm>
          <a:prstGeom prst="rect">
            <a:avLst/>
          </a:prstGeom>
          <a:noFill/>
        </p:spPr>
        <p:txBody>
          <a:bodyPr wrap="square" rtlCol="0">
            <a:spAutoFit/>
          </a:bodyPr>
          <a:lstStyle/>
          <a:p>
            <a:pPr algn="ctr"/>
            <a:r>
              <a:rPr lang="es-CO" sz="2400" b="1" dirty="0"/>
              <a:t>n</a:t>
            </a:r>
            <a:endParaRPr lang="es-CO" sz="2400" dirty="0"/>
          </a:p>
          <a:p>
            <a:r>
              <a:rPr lang="es-CO" sz="1600" dirty="0"/>
              <a:t>Denominada por los comparatistas como comparaciones focalizadas o comparaciones de mediano o corto alcance en tanto su objetivo ya no es la producción de </a:t>
            </a:r>
            <a:r>
              <a:rPr lang="es-CO" sz="1600" dirty="0" err="1"/>
              <a:t>macroteorías</a:t>
            </a:r>
            <a:r>
              <a:rPr lang="es-CO" sz="1600" dirty="0"/>
              <a:t> o la explicación de fenómenos políticos a escala global. Su proliferación en el estudio de la política como herramienta para el análisis comparado histórico y contextualizado cobra cada vez mayor fuerza en el campo de la ciencia política</a:t>
            </a:r>
          </a:p>
          <a:p>
            <a:endParaRPr lang="es-CO" sz="1600" b="1" dirty="0" smtClean="0"/>
          </a:p>
          <a:p>
            <a:r>
              <a:rPr lang="es-CO" sz="1600" b="1" dirty="0" smtClean="0"/>
              <a:t>Como </a:t>
            </a:r>
            <a:r>
              <a:rPr lang="es-CO" sz="1600" b="1" dirty="0"/>
              <a:t>supuestos de partida tenemos</a:t>
            </a:r>
            <a:r>
              <a:rPr lang="es-CO" sz="1600" b="1" dirty="0" smtClean="0"/>
              <a:t>:</a:t>
            </a:r>
          </a:p>
          <a:p>
            <a:endParaRPr lang="es-CO" sz="1600" b="1" dirty="0"/>
          </a:p>
          <a:p>
            <a:pPr marL="285750" indent="-285750" fontAlgn="base">
              <a:buFont typeface="Arial" pitchFamily="34" charset="0"/>
              <a:buChar char="•"/>
            </a:pPr>
            <a:r>
              <a:rPr lang="es-CO" sz="1600" dirty="0" smtClean="0"/>
              <a:t>Los </a:t>
            </a:r>
            <a:r>
              <a:rPr lang="es-CO" sz="1600" dirty="0"/>
              <a:t>países objeto de estudio se seleccionan de forma deliberada y constituyen un grupo más reducido que el resultante de una selección global.</a:t>
            </a:r>
          </a:p>
          <a:p>
            <a:pPr marL="285750" indent="-285750" fontAlgn="base">
              <a:buFont typeface="Arial" pitchFamily="34" charset="0"/>
              <a:buChar char="•"/>
            </a:pPr>
            <a:r>
              <a:rPr lang="es-CO" sz="1600" dirty="0"/>
              <a:t>El número exacto de países seleccionados depende de la pregunta de investigación, del conocimiento de la región, la historia, la lengua y la cultura de los países, las ventajas metodológicas de aumentar el número de observaciones y restricciones de recursos impuestas a la investigación.</a:t>
            </a:r>
          </a:p>
          <a:p>
            <a:pPr marL="285750" indent="-285750" fontAlgn="base">
              <a:buFont typeface="Arial" pitchFamily="34" charset="0"/>
              <a:buChar char="•"/>
            </a:pPr>
            <a:r>
              <a:rPr lang="es-CO" sz="1600" dirty="0"/>
              <a:t>La comparación de pocos países hacen hincapié en el contexto más profundo de cada caso (variación dentro de cada país)</a:t>
            </a:r>
          </a:p>
          <a:p>
            <a:pPr marL="285750" indent="-285750" fontAlgn="base">
              <a:buFont typeface="Arial" pitchFamily="34" charset="0"/>
              <a:buChar char="•"/>
            </a:pPr>
            <a:r>
              <a:rPr lang="es-CO" sz="1600" dirty="0"/>
              <a:t>Muestra un menor nivel de abstracción conceptual, pero aspira a reforzar la validez y el análisis cualitativo de diferentes tipos de informaciones</a:t>
            </a:r>
          </a:p>
          <a:p>
            <a:pPr marL="285750" indent="-285750" fontAlgn="base">
              <a:buFont typeface="Arial" pitchFamily="34" charset="0"/>
              <a:buChar char="•"/>
            </a:pPr>
            <a:r>
              <a:rPr lang="es-CO" sz="1600" dirty="0"/>
              <a:t>La comparación de pocos países ha sido descrita como “orientada a casos”</a:t>
            </a:r>
          </a:p>
          <a:p>
            <a:pPr marL="285750" indent="-285750" fontAlgn="base">
              <a:buFont typeface="Arial" pitchFamily="34" charset="0"/>
              <a:buChar char="•"/>
            </a:pPr>
            <a:r>
              <a:rPr lang="es-CO" sz="1600" dirty="0"/>
              <a:t>La atención del análisis se centra en el desarrollo específico de eventos y en la variación en los acontecimientos políticos al interior de los países que en macro-variables entre los países.</a:t>
            </a:r>
          </a:p>
          <a:p>
            <a:pPr marL="285750" indent="-285750" fontAlgn="base">
              <a:buFont typeface="Arial" pitchFamily="34" charset="0"/>
              <a:buChar char="•"/>
            </a:pPr>
            <a:r>
              <a:rPr lang="es-CO" sz="1600" dirty="0"/>
              <a:t>La comparación de pocos países es más intensiva que extensiva (Variación en el tiempo y las unidades </a:t>
            </a:r>
            <a:r>
              <a:rPr lang="es-CO" sz="1600" dirty="0" err="1"/>
              <a:t>subnacionales</a:t>
            </a:r>
            <a:r>
              <a:rPr lang="es-CO" sz="1600" dirty="0"/>
              <a:t>)</a:t>
            </a:r>
          </a:p>
          <a:p>
            <a:pPr marL="285750" indent="-285750" fontAlgn="base">
              <a:buFont typeface="Arial" pitchFamily="34" charset="0"/>
              <a:buChar char="•"/>
            </a:pPr>
            <a:r>
              <a:rPr lang="es-CO" sz="1600" dirty="0"/>
              <a:t>Se beneficia de las comparaciones a lo largo del tiempo y reduce las posibilidades de aparición del problema “demasiadas variables, para tan pocos países”</a:t>
            </a:r>
          </a:p>
          <a:p>
            <a:endParaRPr lang="es-CO" dirty="0"/>
          </a:p>
        </p:txBody>
      </p:sp>
    </p:spTree>
    <p:extLst>
      <p:ext uri="{BB962C8B-B14F-4D97-AF65-F5344CB8AC3E}">
        <p14:creationId xmlns:p14="http://schemas.microsoft.com/office/powerpoint/2010/main" val="2990439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51520" y="188640"/>
            <a:ext cx="8460432" cy="5909310"/>
          </a:xfrm>
          <a:prstGeom prst="rect">
            <a:avLst/>
          </a:prstGeom>
          <a:noFill/>
        </p:spPr>
        <p:txBody>
          <a:bodyPr wrap="square" rtlCol="0">
            <a:spAutoFit/>
          </a:bodyPr>
          <a:lstStyle/>
          <a:p>
            <a:pPr algn="ctr"/>
            <a:r>
              <a:rPr lang="es-CO" sz="1400" b="1" dirty="0"/>
              <a:t>Comparaciones </a:t>
            </a:r>
            <a:r>
              <a:rPr lang="es-CO" sz="1400" b="1" dirty="0" err="1"/>
              <a:t>subnacionales</a:t>
            </a:r>
            <a:r>
              <a:rPr lang="es-CO" sz="1400" b="1" dirty="0"/>
              <a:t> </a:t>
            </a:r>
            <a:r>
              <a:rPr lang="es-CO" sz="1400" dirty="0"/>
              <a:t>(</a:t>
            </a:r>
            <a:r>
              <a:rPr lang="es-CO" sz="1400" b="1" dirty="0" err="1"/>
              <a:t>ns</a:t>
            </a:r>
            <a:r>
              <a:rPr lang="es-CO" sz="1400" dirty="0"/>
              <a:t>)</a:t>
            </a:r>
          </a:p>
          <a:p>
            <a:endParaRPr lang="es-CO" sz="1400" dirty="0" smtClean="0"/>
          </a:p>
          <a:p>
            <a:pPr algn="ctr"/>
            <a:r>
              <a:rPr lang="es-CO" sz="1400" dirty="0" smtClean="0"/>
              <a:t>(</a:t>
            </a:r>
            <a:r>
              <a:rPr lang="es-CO" sz="1400" b="1" dirty="0" err="1"/>
              <a:t>ns</a:t>
            </a:r>
            <a:r>
              <a:rPr lang="es-CO" sz="1400" dirty="0"/>
              <a:t>)</a:t>
            </a:r>
          </a:p>
          <a:p>
            <a:r>
              <a:rPr lang="es-CO" sz="1400" dirty="0"/>
              <a:t/>
            </a:r>
            <a:br>
              <a:rPr lang="es-CO" sz="1400" dirty="0"/>
            </a:br>
            <a:r>
              <a:rPr lang="es-CO" sz="1400" dirty="0"/>
              <a:t>Las comparaciones de n </a:t>
            </a:r>
            <a:r>
              <a:rPr lang="es-CO" sz="1400" dirty="0" err="1"/>
              <a:t>subnacional</a:t>
            </a:r>
            <a:r>
              <a:rPr lang="es-CO" sz="1400" dirty="0"/>
              <a:t> son ampliamente valoradas en el estudio de la política comparada del presente pues han cuestionado la idea clásica de que es imposible comparar a partir de un sólo caso o a escalas menores a las de los Estados nacionales. Sus aportes en el campo de la comparación de unidades sociales a escala urbana, humana (individual y colectiva) o </a:t>
            </a:r>
            <a:r>
              <a:rPr lang="es-CO" sz="1400" dirty="0" err="1"/>
              <a:t>micropolítica</a:t>
            </a:r>
            <a:r>
              <a:rPr lang="es-CO" sz="1400" dirty="0"/>
              <a:t> en general, destacan la importancia de este tipo de comparación.</a:t>
            </a:r>
          </a:p>
          <a:p>
            <a:r>
              <a:rPr lang="es-CO" sz="1400" dirty="0"/>
              <a:t/>
            </a:r>
            <a:br>
              <a:rPr lang="es-CO" sz="1400" dirty="0"/>
            </a:br>
            <a:r>
              <a:rPr lang="es-CO" sz="1400" b="1" dirty="0"/>
              <a:t>Algunos de sus supuestos de partida son:</a:t>
            </a:r>
          </a:p>
          <a:p>
            <a:pPr marL="285750" indent="-285750" fontAlgn="base">
              <a:buFont typeface="Arial" pitchFamily="34" charset="0"/>
              <a:buChar char="•"/>
            </a:pPr>
            <a:r>
              <a:rPr lang="es-CO" sz="1400" dirty="0" smtClean="0"/>
              <a:t>A </a:t>
            </a:r>
            <a:r>
              <a:rPr lang="es-CO" sz="1400" dirty="0"/>
              <a:t>nivel del tiempo </a:t>
            </a:r>
            <a:r>
              <a:rPr lang="es-CO" sz="1400" dirty="0" err="1"/>
              <a:t>Tiempo</a:t>
            </a:r>
            <a:r>
              <a:rPr lang="es-CO" sz="1400" dirty="0"/>
              <a:t> (Periodos históricos, Unidades de tiempo “años, meses, días”) Análisis históricos comparados</a:t>
            </a:r>
          </a:p>
          <a:p>
            <a:pPr marL="285750" indent="-285750" fontAlgn="base">
              <a:buFont typeface="Arial" pitchFamily="34" charset="0"/>
              <a:buChar char="•"/>
            </a:pPr>
            <a:r>
              <a:rPr lang="es-CO" sz="1400" dirty="0"/>
              <a:t>A nivel del  Espacio (Unidades políticas </a:t>
            </a:r>
            <a:r>
              <a:rPr lang="es-CO" sz="1400" dirty="0" err="1"/>
              <a:t>subnacionales</a:t>
            </a:r>
            <a:r>
              <a:rPr lang="es-CO" sz="1400" dirty="0"/>
              <a:t> “sistemas federales, regiones, provincias, municipios”)</a:t>
            </a:r>
          </a:p>
          <a:p>
            <a:pPr marL="285750" indent="-285750" fontAlgn="base">
              <a:buFont typeface="Arial" pitchFamily="34" charset="0"/>
              <a:buChar char="•"/>
            </a:pPr>
            <a:r>
              <a:rPr lang="es-CO" sz="1400" dirty="0"/>
              <a:t>Nivel de análisis (Nivel de agregación inferior al de los estados o las unidades administrativas “la sociedad, el público, movimientos, grupos locales y minoritarios”)</a:t>
            </a:r>
          </a:p>
          <a:p>
            <a:pPr marL="285750" indent="-285750" fontAlgn="base">
              <a:buFont typeface="Arial" pitchFamily="34" charset="0"/>
              <a:buChar char="•"/>
            </a:pPr>
            <a:r>
              <a:rPr lang="es-CO" sz="1400" dirty="0"/>
              <a:t>Se centra en el estudio de las unidades </a:t>
            </a:r>
            <a:r>
              <a:rPr lang="es-CO" sz="1400" dirty="0" err="1"/>
              <a:t>subnacionales</a:t>
            </a:r>
            <a:r>
              <a:rPr lang="es-CO" sz="1400" dirty="0"/>
              <a:t>,  herramienta importante para aumentar el número de observaciones y para hacer comparaciones controladas, que ayuda a mitigar algunas de las limitaciones de un diseño de investigación.</a:t>
            </a:r>
          </a:p>
          <a:p>
            <a:pPr marL="285750" indent="-285750" fontAlgn="base">
              <a:buFont typeface="Arial" pitchFamily="34" charset="0"/>
              <a:buChar char="•"/>
            </a:pPr>
            <a:r>
              <a:rPr lang="es-CO" sz="1400" dirty="0"/>
              <a:t>Se enfoca en las unidades </a:t>
            </a:r>
            <a:r>
              <a:rPr lang="es-CO" sz="1400" dirty="0" err="1"/>
              <a:t>subnacionales</a:t>
            </a:r>
            <a:r>
              <a:rPr lang="es-CO" sz="1400" dirty="0"/>
              <a:t> fortalece la capacidad de precisión en los casos de los </a:t>
            </a:r>
            <a:r>
              <a:rPr lang="es-CO" sz="1400" dirty="0" err="1"/>
              <a:t>comparativistas</a:t>
            </a:r>
            <a:r>
              <a:rPr lang="es-CO" sz="1400" dirty="0"/>
              <a:t> y, por lo tanto, permite hacer inferencias causales válidas.</a:t>
            </a:r>
          </a:p>
          <a:p>
            <a:pPr marL="285750" indent="-285750" fontAlgn="base">
              <a:buFont typeface="Arial" pitchFamily="34" charset="0"/>
              <a:buChar char="•"/>
            </a:pPr>
            <a:r>
              <a:rPr lang="es-CO" sz="1400" dirty="0"/>
              <a:t>Las comparaciones </a:t>
            </a:r>
            <a:r>
              <a:rPr lang="es-CO" sz="1400" dirty="0" err="1"/>
              <a:t>subnacionales</a:t>
            </a:r>
            <a:r>
              <a:rPr lang="es-CO" sz="1400" dirty="0"/>
              <a:t> equipan mejor a los investigadores para manejar el espacio, por naturaleza desigual, de los principales procesos de transformación políticos y económicos.</a:t>
            </a:r>
          </a:p>
          <a:p>
            <a:r>
              <a:rPr lang="es-CO" sz="1400" dirty="0"/>
              <a:t/>
            </a:r>
            <a:br>
              <a:rPr lang="es-CO" sz="1400" dirty="0"/>
            </a:br>
            <a:r>
              <a:rPr lang="es-CO" sz="1400" dirty="0"/>
              <a:t>Con base en lo anterior puede afirmarse que una atención adecuada a las unidades </a:t>
            </a:r>
            <a:r>
              <a:rPr lang="es-CO" sz="1400" dirty="0" err="1"/>
              <a:t>subnacionales</a:t>
            </a:r>
            <a:r>
              <a:rPr lang="es-CO" sz="1400" dirty="0"/>
              <a:t> ha servido de base para una más precisa descripción y codificación de las investigaciones en el campo de la política.</a:t>
            </a:r>
          </a:p>
          <a:p>
            <a:endParaRPr lang="es-CO" sz="1400" dirty="0"/>
          </a:p>
        </p:txBody>
      </p:sp>
    </p:spTree>
    <p:extLst>
      <p:ext uri="{BB962C8B-B14F-4D97-AF65-F5344CB8AC3E}">
        <p14:creationId xmlns:p14="http://schemas.microsoft.com/office/powerpoint/2010/main" val="25161240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aptura de pantalla 2016-12-11 a las 8.50.30 p.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692696"/>
            <a:ext cx="7840869" cy="5040560"/>
          </a:xfrm>
          <a:prstGeom prst="rect">
            <a:avLst/>
          </a:prstGeom>
          <a:noFill/>
          <a:extLst>
            <a:ext uri="{909E8E84-426E-40DD-AFC4-6F175D3DCCD1}">
              <a14:hiddenFill xmlns:a14="http://schemas.microsoft.com/office/drawing/2010/main">
                <a:solidFill>
                  <a:srgbClr val="FFFFFF"/>
                </a:solidFill>
              </a14:hiddenFill>
            </a:ext>
          </a:extLst>
        </p:spPr>
      </p:pic>
      <p:sp>
        <p:nvSpPr>
          <p:cNvPr id="4" name="3 CuadroTexto"/>
          <p:cNvSpPr txBox="1"/>
          <p:nvPr/>
        </p:nvSpPr>
        <p:spPr>
          <a:xfrm>
            <a:off x="1331640" y="5877272"/>
            <a:ext cx="7307462" cy="646331"/>
          </a:xfrm>
          <a:prstGeom prst="rect">
            <a:avLst/>
          </a:prstGeom>
          <a:solidFill>
            <a:schemeClr val="accent2"/>
          </a:solidFill>
        </p:spPr>
        <p:txBody>
          <a:bodyPr wrap="square" rtlCol="0">
            <a:spAutoFit/>
          </a:bodyPr>
          <a:lstStyle/>
          <a:p>
            <a:pPr algn="ctr"/>
            <a:r>
              <a:rPr lang="es-CO" b="1" dirty="0" smtClean="0">
                <a:solidFill>
                  <a:schemeClr val="bg1"/>
                </a:solidFill>
              </a:rPr>
              <a:t>Profesor </a:t>
            </a:r>
            <a:r>
              <a:rPr lang="es-CO" b="1" dirty="0" err="1" smtClean="0">
                <a:solidFill>
                  <a:schemeClr val="bg1"/>
                </a:solidFill>
              </a:rPr>
              <a:t>Didiher</a:t>
            </a:r>
            <a:r>
              <a:rPr lang="es-CO" b="1" dirty="0" smtClean="0">
                <a:solidFill>
                  <a:schemeClr val="bg1"/>
                </a:solidFill>
              </a:rPr>
              <a:t>, está bien que ponga esto como un ítem adicional del acordeón que  aparece en la diapositiva 15</a:t>
            </a:r>
            <a:endParaRPr lang="es-CO" b="1" dirty="0">
              <a:solidFill>
                <a:schemeClr val="bg1"/>
              </a:solidFill>
            </a:endParaRPr>
          </a:p>
        </p:txBody>
      </p:sp>
    </p:spTree>
    <p:extLst>
      <p:ext uri="{BB962C8B-B14F-4D97-AF65-F5344CB8AC3E}">
        <p14:creationId xmlns:p14="http://schemas.microsoft.com/office/powerpoint/2010/main" val="1594298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96752"/>
            <a:ext cx="9144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34" y="55473"/>
            <a:ext cx="804557" cy="1053755"/>
          </a:xfrm>
          <a:prstGeom prst="rect">
            <a:avLst/>
          </a:prstGeom>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3023" y="0"/>
            <a:ext cx="1930977" cy="606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21 CuadroTexto"/>
          <p:cNvSpPr txBox="1"/>
          <p:nvPr/>
        </p:nvSpPr>
        <p:spPr>
          <a:xfrm>
            <a:off x="157575" y="5683104"/>
            <a:ext cx="2356976" cy="523220"/>
          </a:xfrm>
          <a:prstGeom prst="rect">
            <a:avLst/>
          </a:prstGeom>
          <a:noFill/>
        </p:spPr>
        <p:txBody>
          <a:bodyPr wrap="square" rtlCol="0">
            <a:spAutoFit/>
          </a:bodyPr>
          <a:lstStyle/>
          <a:p>
            <a:pPr algn="ctr"/>
            <a:r>
              <a:rPr lang="es-CO" sz="1400" dirty="0" smtClean="0"/>
              <a:t>Qué es comparar </a:t>
            </a:r>
          </a:p>
          <a:p>
            <a:pPr algn="ctr"/>
            <a:r>
              <a:rPr lang="es-CO" sz="1400" b="1" dirty="0" smtClean="0">
                <a:solidFill>
                  <a:srgbClr val="C00000"/>
                </a:solidFill>
              </a:rPr>
              <a:t>Ir </a:t>
            </a:r>
            <a:r>
              <a:rPr lang="es-CO" sz="1400" b="1" dirty="0">
                <a:solidFill>
                  <a:srgbClr val="C00000"/>
                </a:solidFill>
              </a:rPr>
              <a:t>a </a:t>
            </a:r>
            <a:r>
              <a:rPr lang="es-CO" sz="1400" b="1" dirty="0" smtClean="0">
                <a:solidFill>
                  <a:srgbClr val="C00000"/>
                </a:solidFill>
              </a:rPr>
              <a:t>3</a:t>
            </a:r>
            <a:endParaRPr lang="es-CO" sz="1400" b="1" dirty="0">
              <a:solidFill>
                <a:srgbClr val="C00000"/>
              </a:solidFill>
            </a:endParaRPr>
          </a:p>
        </p:txBody>
      </p:sp>
      <p:sp>
        <p:nvSpPr>
          <p:cNvPr id="25" name="24 CuadroTexto"/>
          <p:cNvSpPr txBox="1"/>
          <p:nvPr/>
        </p:nvSpPr>
        <p:spPr>
          <a:xfrm>
            <a:off x="2618863" y="5679732"/>
            <a:ext cx="1576723" cy="738664"/>
          </a:xfrm>
          <a:prstGeom prst="rect">
            <a:avLst/>
          </a:prstGeom>
          <a:noFill/>
        </p:spPr>
        <p:txBody>
          <a:bodyPr wrap="square" rtlCol="0">
            <a:spAutoFit/>
          </a:bodyPr>
          <a:lstStyle/>
          <a:p>
            <a:pPr algn="ctr"/>
            <a:r>
              <a:rPr lang="es-CO" sz="1400" dirty="0" smtClean="0"/>
              <a:t>Por qué y Para qué comparar</a:t>
            </a:r>
            <a:endParaRPr lang="es-CO" sz="1400" dirty="0"/>
          </a:p>
          <a:p>
            <a:pPr algn="ctr"/>
            <a:r>
              <a:rPr lang="es-CO" sz="1400" b="1" dirty="0" smtClean="0">
                <a:solidFill>
                  <a:srgbClr val="C00000"/>
                </a:solidFill>
              </a:rPr>
              <a:t>Ir </a:t>
            </a:r>
            <a:r>
              <a:rPr lang="es-CO" sz="1400" b="1" dirty="0">
                <a:solidFill>
                  <a:srgbClr val="C00000"/>
                </a:solidFill>
              </a:rPr>
              <a:t>a </a:t>
            </a:r>
            <a:r>
              <a:rPr lang="es-CO" sz="1400" b="1" dirty="0" smtClean="0">
                <a:solidFill>
                  <a:srgbClr val="C00000"/>
                </a:solidFill>
              </a:rPr>
              <a:t>10</a:t>
            </a:r>
            <a:endParaRPr lang="es-CO" sz="1400" b="1" dirty="0">
              <a:solidFill>
                <a:srgbClr val="C00000"/>
              </a:solidFill>
            </a:endParaRPr>
          </a:p>
        </p:txBody>
      </p:sp>
      <p:sp>
        <p:nvSpPr>
          <p:cNvPr id="26" name="25 CuadroTexto"/>
          <p:cNvSpPr txBox="1"/>
          <p:nvPr/>
        </p:nvSpPr>
        <p:spPr>
          <a:xfrm>
            <a:off x="4650236" y="5683104"/>
            <a:ext cx="1535181" cy="954107"/>
          </a:xfrm>
          <a:prstGeom prst="rect">
            <a:avLst/>
          </a:prstGeom>
          <a:noFill/>
        </p:spPr>
        <p:txBody>
          <a:bodyPr wrap="square" rtlCol="0">
            <a:spAutoFit/>
          </a:bodyPr>
          <a:lstStyle/>
          <a:p>
            <a:pPr algn="ctr"/>
            <a:r>
              <a:rPr lang="es-CO" sz="1400" dirty="0" smtClean="0"/>
              <a:t>Tipos de comparación en la ciencia</a:t>
            </a:r>
            <a:endParaRPr lang="es-CO" sz="1400" dirty="0"/>
          </a:p>
          <a:p>
            <a:pPr algn="ctr"/>
            <a:r>
              <a:rPr lang="es-CO" sz="1400" b="1" dirty="0" smtClean="0">
                <a:solidFill>
                  <a:srgbClr val="C00000"/>
                </a:solidFill>
              </a:rPr>
              <a:t>Ir </a:t>
            </a:r>
            <a:r>
              <a:rPr lang="es-CO" sz="1400" b="1" dirty="0">
                <a:solidFill>
                  <a:srgbClr val="C00000"/>
                </a:solidFill>
              </a:rPr>
              <a:t>a </a:t>
            </a:r>
            <a:r>
              <a:rPr lang="es-CO" sz="1400" b="1" dirty="0" smtClean="0">
                <a:solidFill>
                  <a:srgbClr val="C00000"/>
                </a:solidFill>
              </a:rPr>
              <a:t>14</a:t>
            </a:r>
            <a:endParaRPr lang="es-CO" sz="1400" b="1" dirty="0">
              <a:solidFill>
                <a:srgbClr val="C00000"/>
              </a:solidFill>
            </a:endParaRPr>
          </a:p>
        </p:txBody>
      </p:sp>
      <p:sp>
        <p:nvSpPr>
          <p:cNvPr id="28" name="27 CuadroTexto"/>
          <p:cNvSpPr txBox="1"/>
          <p:nvPr/>
        </p:nvSpPr>
        <p:spPr>
          <a:xfrm>
            <a:off x="6525742" y="5649212"/>
            <a:ext cx="2108367" cy="1015663"/>
          </a:xfrm>
          <a:prstGeom prst="rect">
            <a:avLst/>
          </a:prstGeom>
          <a:noFill/>
        </p:spPr>
        <p:txBody>
          <a:bodyPr wrap="square" rtlCol="0">
            <a:spAutoFit/>
          </a:bodyPr>
          <a:lstStyle/>
          <a:p>
            <a:pPr algn="ctr"/>
            <a:r>
              <a:rPr lang="es-CO" sz="1400" dirty="0" smtClean="0"/>
              <a:t>Campos de estudio</a:t>
            </a:r>
          </a:p>
          <a:p>
            <a:pPr algn="ctr"/>
            <a:r>
              <a:rPr lang="es-CO" sz="1400" b="1" dirty="0">
                <a:solidFill>
                  <a:srgbClr val="C00000"/>
                </a:solidFill>
              </a:rPr>
              <a:t>Ir a </a:t>
            </a:r>
            <a:r>
              <a:rPr lang="es-CO" sz="1400" b="1" dirty="0" smtClean="0">
                <a:solidFill>
                  <a:srgbClr val="C00000"/>
                </a:solidFill>
              </a:rPr>
              <a:t>20</a:t>
            </a:r>
            <a:endParaRPr lang="es-CO" sz="1400" b="1" dirty="0">
              <a:solidFill>
                <a:srgbClr val="C00000"/>
              </a:solidFill>
            </a:endParaRPr>
          </a:p>
          <a:p>
            <a:pPr algn="ctr"/>
            <a:endParaRPr lang="es-CO" sz="1400" dirty="0"/>
          </a:p>
          <a:p>
            <a:endParaRPr lang="es-CO" dirty="0"/>
          </a:p>
        </p:txBody>
      </p:sp>
      <p:sp>
        <p:nvSpPr>
          <p:cNvPr id="2" name="1 CuadroTexto"/>
          <p:cNvSpPr txBox="1"/>
          <p:nvPr/>
        </p:nvSpPr>
        <p:spPr>
          <a:xfrm>
            <a:off x="1816255" y="2411596"/>
            <a:ext cx="5853077" cy="369332"/>
          </a:xfrm>
          <a:prstGeom prst="rect">
            <a:avLst/>
          </a:prstGeom>
          <a:solidFill>
            <a:schemeClr val="accent1"/>
          </a:solidFill>
        </p:spPr>
        <p:txBody>
          <a:bodyPr wrap="none" rtlCol="0">
            <a:spAutoFit/>
          </a:bodyPr>
          <a:lstStyle/>
          <a:p>
            <a:r>
              <a:rPr lang="es-CO" dirty="0" smtClean="0">
                <a:solidFill>
                  <a:schemeClr val="bg1"/>
                </a:solidFill>
              </a:rPr>
              <a:t>Programador. Queda en la misma página que la diapositiva 1</a:t>
            </a:r>
            <a:endParaRPr lang="es-CO" dirty="0">
              <a:solidFill>
                <a:schemeClr val="bg1"/>
              </a:solidFill>
            </a:endParaRPr>
          </a:p>
        </p:txBody>
      </p:sp>
      <p:pic>
        <p:nvPicPr>
          <p:cNvPr id="3" name="Picture 2" descr="C:\Users\Ángela\Desktop\PIT\2016\Curso TIC\Octubre\plan_producción\5. Comparación en el estudio cientifico de la politica - Didiher Rojas\btn_que_es.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5871" y="3778653"/>
            <a:ext cx="1600383" cy="160038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C:\Users\Ángela\Desktop\PIT\2016\Curso TIC\Octubre\plan_producción\5. Comparación en el estudio cientifico de la politica - Didiher Rojas\btn_para_qu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82875" y="3778653"/>
            <a:ext cx="1600383" cy="160038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Ángela\Desktop\PIT\2016\Curso TIC\Octubre\plan_producción\5. Comparación en el estudio cientifico de la politica - Didiher Rojas\btn_comparacion.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71214" y="3819897"/>
            <a:ext cx="1589604" cy="1589604"/>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Ángela\Desktop\PIT\2016\Curso TIC\Octubre\plan_producción\5. Comparación en el estudio cientifico de la politica - Didiher Rojas\btn_campos_estudio.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98820" y="3819898"/>
            <a:ext cx="1589604" cy="1589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65171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3491880" y="95998"/>
            <a:ext cx="2616165" cy="461665"/>
          </a:xfrm>
          <a:prstGeom prst="rect">
            <a:avLst/>
          </a:prstGeom>
          <a:noFill/>
        </p:spPr>
        <p:txBody>
          <a:bodyPr wrap="none" rtlCol="0">
            <a:spAutoFit/>
          </a:bodyPr>
          <a:lstStyle/>
          <a:p>
            <a:r>
              <a:rPr lang="es-CO" sz="2400" b="1" dirty="0" smtClean="0"/>
              <a:t>Campos de estudio</a:t>
            </a:r>
            <a:endParaRPr lang="es-CO" sz="2400" b="1" dirty="0"/>
          </a:p>
        </p:txBody>
      </p:sp>
      <p:sp>
        <p:nvSpPr>
          <p:cNvPr id="2" name="1 Triángulo isósceles"/>
          <p:cNvSpPr/>
          <p:nvPr/>
        </p:nvSpPr>
        <p:spPr>
          <a:xfrm rot="10800000">
            <a:off x="429579" y="3356992"/>
            <a:ext cx="432048" cy="360040"/>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2 Rectángulo"/>
          <p:cNvSpPr/>
          <p:nvPr/>
        </p:nvSpPr>
        <p:spPr>
          <a:xfrm>
            <a:off x="971600" y="3356992"/>
            <a:ext cx="7560840" cy="36004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s-CO" sz="1400" dirty="0"/>
              <a:t>El estudio comparado de la Violencia Política y Revolución social.</a:t>
            </a:r>
          </a:p>
        </p:txBody>
      </p:sp>
      <p:sp>
        <p:nvSpPr>
          <p:cNvPr id="6" name="5 Triángulo isósceles"/>
          <p:cNvSpPr/>
          <p:nvPr/>
        </p:nvSpPr>
        <p:spPr>
          <a:xfrm rot="10800000">
            <a:off x="429578" y="4005064"/>
            <a:ext cx="432048" cy="360040"/>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6 Rectángulo"/>
          <p:cNvSpPr/>
          <p:nvPr/>
        </p:nvSpPr>
        <p:spPr>
          <a:xfrm>
            <a:off x="971600" y="4005064"/>
            <a:ext cx="7560840" cy="36004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sz="1100" dirty="0"/>
              <a:t>El estudio comparado de la democratización y las </a:t>
            </a:r>
            <a:r>
              <a:rPr lang="es-CO" sz="1100" dirty="0" smtClean="0"/>
              <a:t> </a:t>
            </a:r>
            <a:r>
              <a:rPr lang="es-CO" sz="1100" dirty="0"/>
              <a:t>transiciones a la democracia.</a:t>
            </a:r>
            <a:endParaRPr lang="es-CO" sz="1400" b="1" dirty="0"/>
          </a:p>
        </p:txBody>
      </p:sp>
      <p:sp>
        <p:nvSpPr>
          <p:cNvPr id="8" name="7 Triángulo isósceles"/>
          <p:cNvSpPr/>
          <p:nvPr/>
        </p:nvSpPr>
        <p:spPr>
          <a:xfrm rot="10800000">
            <a:off x="429579" y="4581128"/>
            <a:ext cx="432048" cy="360040"/>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8 Rectángulo"/>
          <p:cNvSpPr/>
          <p:nvPr/>
        </p:nvSpPr>
        <p:spPr>
          <a:xfrm>
            <a:off x="971600" y="4581128"/>
            <a:ext cx="7560840" cy="36004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sz="1400" dirty="0"/>
              <a:t>El estudio comparado de los Derechos Humanos.</a:t>
            </a:r>
            <a:endParaRPr lang="es-CO" sz="1400" b="1" dirty="0"/>
          </a:p>
        </p:txBody>
      </p:sp>
      <p:sp>
        <p:nvSpPr>
          <p:cNvPr id="10" name="9 Triángulo isósceles"/>
          <p:cNvSpPr/>
          <p:nvPr/>
        </p:nvSpPr>
        <p:spPr>
          <a:xfrm rot="10800000">
            <a:off x="429579" y="5157192"/>
            <a:ext cx="432048" cy="360040"/>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10 Rectángulo"/>
          <p:cNvSpPr/>
          <p:nvPr/>
        </p:nvSpPr>
        <p:spPr>
          <a:xfrm>
            <a:off x="971600" y="5157192"/>
            <a:ext cx="7560840" cy="36004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sz="1400" dirty="0"/>
              <a:t>El estudio comparado de las Relaciones internacionales.</a:t>
            </a:r>
            <a:endParaRPr lang="es-CO" sz="1400" b="1" dirty="0"/>
          </a:p>
        </p:txBody>
      </p:sp>
      <p:sp>
        <p:nvSpPr>
          <p:cNvPr id="4" name="3 CuadroTexto"/>
          <p:cNvSpPr txBox="1"/>
          <p:nvPr/>
        </p:nvSpPr>
        <p:spPr>
          <a:xfrm>
            <a:off x="645603" y="836712"/>
            <a:ext cx="7670814" cy="1754326"/>
          </a:xfrm>
          <a:prstGeom prst="rect">
            <a:avLst/>
          </a:prstGeom>
          <a:noFill/>
        </p:spPr>
        <p:txBody>
          <a:bodyPr wrap="square" rtlCol="0">
            <a:spAutoFit/>
          </a:bodyPr>
          <a:lstStyle/>
          <a:p>
            <a:r>
              <a:rPr lang="es-CO" dirty="0"/>
              <a:t>Cuando de la aplicación de la comparación y de los campos de estudio de la política comparada se trata, podemos hablar de un amplio número de estos. En este caso hablamos de cuatro campos que sirven para ilustrar de manera general la utilidad de la comparación en el estudio de problemas de la política en campos como:</a:t>
            </a:r>
          </a:p>
          <a:p>
            <a:endParaRPr lang="es-CO" dirty="0"/>
          </a:p>
        </p:txBody>
      </p:sp>
    </p:spTree>
    <p:extLst>
      <p:ext uri="{BB962C8B-B14F-4D97-AF65-F5344CB8AC3E}">
        <p14:creationId xmlns:p14="http://schemas.microsoft.com/office/powerpoint/2010/main" val="14137624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403648" y="436022"/>
            <a:ext cx="6302046" cy="369332"/>
          </a:xfrm>
          <a:prstGeom prst="rect">
            <a:avLst/>
          </a:prstGeom>
          <a:noFill/>
        </p:spPr>
        <p:txBody>
          <a:bodyPr wrap="none" rtlCol="0">
            <a:spAutoFit/>
          </a:bodyPr>
          <a:lstStyle/>
          <a:p>
            <a:r>
              <a:rPr lang="es-CO" b="1" dirty="0">
                <a:solidFill>
                  <a:srgbClr val="C00000"/>
                </a:solidFill>
              </a:rPr>
              <a:t>El estudio comparado de la Violencia Política y Revolución social</a:t>
            </a:r>
          </a:p>
        </p:txBody>
      </p:sp>
      <p:pic>
        <p:nvPicPr>
          <p:cNvPr id="1026" name="Picture 2" descr="https://lh6.googleusercontent.com/Mu6Ozek2sYwplQv4o-xoVW4_qZOCU-Pq0ltj7srs8IZ8J1s5JIscvPsLAuPtKi3NLKwEnbf0QSa9jy8KYH3ugSPt6XYnM3E99FlsGWbEn74Vn2Z8A1TOEctdPhoOH3pYUj3hnmp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504" y="2132856"/>
            <a:ext cx="2361059" cy="2361060"/>
          </a:xfrm>
          <a:prstGeom prst="rect">
            <a:avLst/>
          </a:prstGeom>
          <a:noFill/>
          <a:extLst>
            <a:ext uri="{909E8E84-426E-40DD-AFC4-6F175D3DCCD1}">
              <a14:hiddenFill xmlns:a14="http://schemas.microsoft.com/office/drawing/2010/main">
                <a:solidFill>
                  <a:srgbClr val="FFFFFF"/>
                </a:solidFill>
              </a14:hiddenFill>
            </a:ext>
          </a:extLst>
        </p:spPr>
      </p:pic>
      <p:sp>
        <p:nvSpPr>
          <p:cNvPr id="3" name="2 CuadroTexto"/>
          <p:cNvSpPr txBox="1"/>
          <p:nvPr/>
        </p:nvSpPr>
        <p:spPr>
          <a:xfrm>
            <a:off x="2483768" y="1124744"/>
            <a:ext cx="6480720" cy="5632311"/>
          </a:xfrm>
          <a:prstGeom prst="rect">
            <a:avLst/>
          </a:prstGeom>
          <a:noFill/>
        </p:spPr>
        <p:txBody>
          <a:bodyPr wrap="square" rtlCol="0">
            <a:spAutoFit/>
          </a:bodyPr>
          <a:lstStyle/>
          <a:p>
            <a:r>
              <a:rPr lang="es-CO" b="1" dirty="0"/>
              <a:t>Este campo de estudio se caracteriza por su empeño en responder preguntas de investigación como:</a:t>
            </a:r>
            <a:endParaRPr lang="es-CO" dirty="0"/>
          </a:p>
          <a:p>
            <a:endParaRPr lang="es-CO" dirty="0" smtClean="0"/>
          </a:p>
          <a:p>
            <a:r>
              <a:rPr lang="es-CO" dirty="0" smtClean="0"/>
              <a:t>1</a:t>
            </a:r>
            <a:r>
              <a:rPr lang="es-CO" dirty="0"/>
              <a:t>.</a:t>
            </a:r>
            <a:r>
              <a:rPr lang="es-CO" i="1" dirty="0"/>
              <a:t>¿Por qué se rebela la gente?</a:t>
            </a:r>
            <a:endParaRPr lang="es-CO" dirty="0"/>
          </a:p>
          <a:p>
            <a:r>
              <a:rPr lang="es-CO" dirty="0"/>
              <a:t>2.</a:t>
            </a:r>
            <a:r>
              <a:rPr lang="es-CO" i="1" dirty="0"/>
              <a:t>¿Qué sectores de la sociedad son más propensos a rebelarse?</a:t>
            </a:r>
            <a:endParaRPr lang="es-CO" dirty="0"/>
          </a:p>
          <a:p>
            <a:r>
              <a:rPr lang="es-CO" dirty="0"/>
              <a:t>3.</a:t>
            </a:r>
            <a:r>
              <a:rPr lang="es-CO" i="1" dirty="0"/>
              <a:t>¿Qué factores contribuyen al éxito de una revolución social?</a:t>
            </a:r>
            <a:endParaRPr lang="es-CO" dirty="0"/>
          </a:p>
          <a:p>
            <a:endParaRPr lang="es-CO" dirty="0" smtClean="0"/>
          </a:p>
          <a:p>
            <a:pPr algn="just"/>
            <a:r>
              <a:rPr lang="es-CO" dirty="0" smtClean="0"/>
              <a:t>El </a:t>
            </a:r>
            <a:r>
              <a:rPr lang="es-CO" dirty="0"/>
              <a:t>estudio comparado de dichos factores ha permitido a comparatistas como </a:t>
            </a:r>
            <a:r>
              <a:rPr lang="es-CO" dirty="0" err="1"/>
              <a:t>Theda</a:t>
            </a:r>
            <a:r>
              <a:rPr lang="es-CO" dirty="0"/>
              <a:t> </a:t>
            </a:r>
            <a:r>
              <a:rPr lang="es-CO" dirty="0" err="1"/>
              <a:t>Skocpol</a:t>
            </a:r>
            <a:r>
              <a:rPr lang="es-CO" dirty="0"/>
              <a:t> (1979) afirmar, a propósito de la protesta y la revolución social, que las revoluciones sociales son transformaciones rápidas y fundamentales de la situación de una sociedad y de sus estructuras de clase; van acompañadas, y en parte son llevadas por las revueltas, basadas en las clases iniciadas desde abajo. Las revoluciones sociales, expresa, se encuentran aparte de las otras clases de conflicto y procesos transformativos, ante todo, por la combinación de dos coincidencias: la coincidencia de un cambio estructural de la sociedad con un levantamiento de clases y la coincidencia de la transformación política con la social (ambas transformaciones se refuerzan mutuamente).</a:t>
            </a:r>
          </a:p>
          <a:p>
            <a:endParaRPr lang="es-CO" dirty="0"/>
          </a:p>
        </p:txBody>
      </p:sp>
    </p:spTree>
    <p:extLst>
      <p:ext uri="{BB962C8B-B14F-4D97-AF65-F5344CB8AC3E}">
        <p14:creationId xmlns:p14="http://schemas.microsoft.com/office/powerpoint/2010/main" val="6980237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899592" y="251356"/>
            <a:ext cx="7611186" cy="369332"/>
          </a:xfrm>
          <a:prstGeom prst="rect">
            <a:avLst/>
          </a:prstGeom>
          <a:noFill/>
        </p:spPr>
        <p:txBody>
          <a:bodyPr wrap="none" rtlCol="0">
            <a:spAutoFit/>
          </a:bodyPr>
          <a:lstStyle/>
          <a:p>
            <a:r>
              <a:rPr lang="es-CO" b="1" dirty="0">
                <a:solidFill>
                  <a:srgbClr val="C00000"/>
                </a:solidFill>
              </a:rPr>
              <a:t>El estudio comparado de la democratización y las </a:t>
            </a:r>
            <a:r>
              <a:rPr lang="es-CO" b="1" dirty="0" smtClean="0">
                <a:solidFill>
                  <a:srgbClr val="C00000"/>
                </a:solidFill>
              </a:rPr>
              <a:t>transiciones </a:t>
            </a:r>
            <a:r>
              <a:rPr lang="es-CO" b="1" dirty="0">
                <a:solidFill>
                  <a:srgbClr val="C00000"/>
                </a:solidFill>
              </a:rPr>
              <a:t>a la democracia</a:t>
            </a:r>
          </a:p>
        </p:txBody>
      </p:sp>
      <p:pic>
        <p:nvPicPr>
          <p:cNvPr id="2050" name="Picture 2" descr="https://lh5.googleusercontent.com/OKLNWg8LW8rC22b8GmKRAr3gCpedQ_8L-GsU_5nw2x0epdUWTBsrpw7ti0GvM_ezidnqtS6vzKUpt8JgBxuG-SwvhzAFAiZoUuuEBCqaTsC2ODmUbk5rLDBzfaSsC13KaXZSlnSX"/>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56554" y="2035655"/>
            <a:ext cx="2137420" cy="2130296"/>
          </a:xfrm>
          <a:prstGeom prst="rect">
            <a:avLst/>
          </a:prstGeom>
          <a:noFill/>
          <a:extLst>
            <a:ext uri="{909E8E84-426E-40DD-AFC4-6F175D3DCCD1}">
              <a14:hiddenFill xmlns:a14="http://schemas.microsoft.com/office/drawing/2010/main">
                <a:solidFill>
                  <a:srgbClr val="FFFFFF"/>
                </a:solidFill>
              </a14:hiddenFill>
            </a:ext>
          </a:extLst>
        </p:spPr>
      </p:pic>
      <p:sp>
        <p:nvSpPr>
          <p:cNvPr id="6" name="5 Rectángulo"/>
          <p:cNvSpPr/>
          <p:nvPr/>
        </p:nvSpPr>
        <p:spPr>
          <a:xfrm>
            <a:off x="178786" y="1124744"/>
            <a:ext cx="6120680" cy="5262979"/>
          </a:xfrm>
          <a:prstGeom prst="rect">
            <a:avLst/>
          </a:prstGeom>
        </p:spPr>
        <p:txBody>
          <a:bodyPr wrap="square">
            <a:spAutoFit/>
          </a:bodyPr>
          <a:lstStyle/>
          <a:p>
            <a:r>
              <a:rPr lang="es-CO" sz="1600" b="1" dirty="0"/>
              <a:t>Este campo de estudio se caracteriza por su empeño en responder preguntas de investigación como:</a:t>
            </a:r>
            <a:endParaRPr lang="es-CO" sz="1600" dirty="0"/>
          </a:p>
          <a:p>
            <a:endParaRPr lang="es-CO" sz="1600" i="1" dirty="0" smtClean="0"/>
          </a:p>
          <a:p>
            <a:r>
              <a:rPr lang="es-CO" sz="1600" i="1" dirty="0" smtClean="0"/>
              <a:t>1</a:t>
            </a:r>
            <a:r>
              <a:rPr lang="es-CO" sz="1600" i="1" dirty="0"/>
              <a:t>. ¿Existen ciertas precondiciones para el establecimiento y mantenimiento de la democracia?</a:t>
            </a:r>
            <a:endParaRPr lang="es-CO" sz="1600" dirty="0"/>
          </a:p>
          <a:p>
            <a:r>
              <a:rPr lang="es-CO" sz="1600" i="1" dirty="0"/>
              <a:t>2. ¿Quiénes son los agentes de la democratización?</a:t>
            </a:r>
            <a:endParaRPr lang="es-CO" sz="1600" dirty="0"/>
          </a:p>
          <a:p>
            <a:r>
              <a:rPr lang="es-CO" sz="1600" i="1" dirty="0"/>
              <a:t>3. A propósito de la tercera ola de democratización (1974) ¿Por qué  algunos países a los que anteriormente se les había considerado “condenados al autoritarismo” experimentaron transiciones democráticas?</a:t>
            </a:r>
            <a:endParaRPr lang="es-CO" sz="1600" dirty="0"/>
          </a:p>
          <a:p>
            <a:r>
              <a:rPr lang="es-CO" sz="1600" i="1" dirty="0"/>
              <a:t>4. ¿Qué factores externos ayudan a promover las transiciones democráticas?</a:t>
            </a:r>
            <a:endParaRPr lang="es-CO" sz="1600" dirty="0"/>
          </a:p>
          <a:p>
            <a:pPr algn="just"/>
            <a:r>
              <a:rPr lang="es-CO" sz="1600" dirty="0"/>
              <a:t/>
            </a:r>
            <a:br>
              <a:rPr lang="es-CO" sz="1600" dirty="0"/>
            </a:br>
            <a:r>
              <a:rPr lang="es-CO" sz="1600" dirty="0"/>
              <a:t>A partir del estudio comparado de los procesos de democratización, asumen como premisas fundamentales el hecho de que: a) el establecimiento como el mantenimiento de la democracia constituyen objetos de atención en los estudios de política comparada; b) el estudio comparado de la democracia  se ha centrado en momentos históricos cruciales de transición democrática y c) la propagación, el ritmo y el proceso de democratización global se han convertido en temas importantes para la política comparada.</a:t>
            </a:r>
            <a:endParaRPr lang="es-CO" sz="1600" dirty="0">
              <a:effectLst/>
            </a:endParaRPr>
          </a:p>
        </p:txBody>
      </p:sp>
    </p:spTree>
    <p:extLst>
      <p:ext uri="{BB962C8B-B14F-4D97-AF65-F5344CB8AC3E}">
        <p14:creationId xmlns:p14="http://schemas.microsoft.com/office/powerpoint/2010/main" val="1378600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051720" y="251356"/>
            <a:ext cx="4770730" cy="369332"/>
          </a:xfrm>
          <a:prstGeom prst="rect">
            <a:avLst/>
          </a:prstGeom>
          <a:noFill/>
        </p:spPr>
        <p:txBody>
          <a:bodyPr wrap="none" rtlCol="0">
            <a:spAutoFit/>
          </a:bodyPr>
          <a:lstStyle/>
          <a:p>
            <a:r>
              <a:rPr lang="es-CO" b="1" dirty="0">
                <a:solidFill>
                  <a:srgbClr val="C00000"/>
                </a:solidFill>
              </a:rPr>
              <a:t>El estudio comparado de los Derechos Humanos</a:t>
            </a:r>
          </a:p>
        </p:txBody>
      </p:sp>
      <p:pic>
        <p:nvPicPr>
          <p:cNvPr id="3074" name="Picture 2" descr="https://lh4.googleusercontent.com/Czvnr0w7neNHlEI8Vygl2b8-e89AwHe6XYFfGZM6d2HtPvCMAlRsnhSctNyjH7ZC5a_Ga3kwwHEnXS96cyWyAl6BNmzr1r8Qd_b9bRP4AY_S8CKaP7QnB3C69n2F2GEu8XZz6cC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2060848"/>
            <a:ext cx="2297067" cy="2289821"/>
          </a:xfrm>
          <a:prstGeom prst="rect">
            <a:avLst/>
          </a:prstGeom>
          <a:noFill/>
          <a:extLst>
            <a:ext uri="{909E8E84-426E-40DD-AFC4-6F175D3DCCD1}">
              <a14:hiddenFill xmlns:a14="http://schemas.microsoft.com/office/drawing/2010/main">
                <a:solidFill>
                  <a:srgbClr val="FFFFFF"/>
                </a:solidFill>
              </a14:hiddenFill>
            </a:ext>
          </a:extLst>
        </p:spPr>
      </p:pic>
      <p:sp>
        <p:nvSpPr>
          <p:cNvPr id="3" name="2 CuadroTexto"/>
          <p:cNvSpPr txBox="1"/>
          <p:nvPr/>
        </p:nvSpPr>
        <p:spPr>
          <a:xfrm>
            <a:off x="2771800" y="620688"/>
            <a:ext cx="5976664" cy="5909310"/>
          </a:xfrm>
          <a:prstGeom prst="rect">
            <a:avLst/>
          </a:prstGeom>
          <a:noFill/>
        </p:spPr>
        <p:txBody>
          <a:bodyPr wrap="square" rtlCol="0">
            <a:spAutoFit/>
          </a:bodyPr>
          <a:lstStyle/>
          <a:p>
            <a:r>
              <a:rPr lang="es-CO" b="1" dirty="0"/>
              <a:t>Este campo de estudio se caracteriza por su empeño en responder preguntas de investigación como:</a:t>
            </a:r>
            <a:endParaRPr lang="es-CO" dirty="0"/>
          </a:p>
          <a:p>
            <a:endParaRPr lang="es-CO" i="1" dirty="0" smtClean="0"/>
          </a:p>
          <a:p>
            <a:r>
              <a:rPr lang="es-CO" i="1" dirty="0" smtClean="0"/>
              <a:t>1.Qué </a:t>
            </a:r>
            <a:r>
              <a:rPr lang="es-CO" i="1" dirty="0"/>
              <a:t>son los derechos humanos?</a:t>
            </a:r>
            <a:endParaRPr lang="es-CO" dirty="0"/>
          </a:p>
          <a:p>
            <a:r>
              <a:rPr lang="es-CO" i="1" dirty="0"/>
              <a:t>2.¿Por qué  los países violan los derechos humanos?</a:t>
            </a:r>
            <a:endParaRPr lang="es-CO" dirty="0"/>
          </a:p>
          <a:p>
            <a:r>
              <a:rPr lang="es-CO" i="1" dirty="0"/>
              <a:t>3.¿Cómo pueden promoverse y protegerse mejor los derechos humanos?</a:t>
            </a:r>
            <a:endParaRPr lang="es-CO" dirty="0"/>
          </a:p>
          <a:p>
            <a:endParaRPr lang="es-CO" dirty="0" smtClean="0"/>
          </a:p>
          <a:p>
            <a:pPr algn="just"/>
            <a:r>
              <a:rPr lang="es-CO" dirty="0" smtClean="0"/>
              <a:t>Para </a:t>
            </a:r>
            <a:r>
              <a:rPr lang="es-CO" dirty="0"/>
              <a:t>el estudio comparado de los mismos se tienen en cuenta aspectos comparables como: la Normativa internacional y categoría de derechos: derechos civiles y políticos; derechos económicos, sociales y culturales y los derechos de solidaridad. Para los comparatistas encargados del estudio de los derechos humanos, la tarea fundamental de la política comparada consiste en explicar y comprender la variación mundial en la promoción y protección de los derechos humanos</a:t>
            </a:r>
            <a:r>
              <a:rPr lang="es-CO" b="1" dirty="0"/>
              <a:t>. </a:t>
            </a:r>
            <a:r>
              <a:rPr lang="es-CO" dirty="0"/>
              <a:t>Lo anterior bajo el supuesto de que los derechos humanos pueden estar más o menos protegidos en los diferentes Estados nacionales y de que dicho “mas o menos” puede medirse de alguna manera.</a:t>
            </a:r>
          </a:p>
          <a:p>
            <a:endParaRPr lang="es-CO" dirty="0"/>
          </a:p>
        </p:txBody>
      </p:sp>
    </p:spTree>
    <p:extLst>
      <p:ext uri="{BB962C8B-B14F-4D97-AF65-F5344CB8AC3E}">
        <p14:creationId xmlns:p14="http://schemas.microsoft.com/office/powerpoint/2010/main" val="13010504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051720" y="251356"/>
            <a:ext cx="5444632" cy="369332"/>
          </a:xfrm>
          <a:prstGeom prst="rect">
            <a:avLst/>
          </a:prstGeom>
          <a:noFill/>
        </p:spPr>
        <p:txBody>
          <a:bodyPr wrap="none" rtlCol="0">
            <a:spAutoFit/>
          </a:bodyPr>
          <a:lstStyle/>
          <a:p>
            <a:r>
              <a:rPr lang="es-CO" b="1" dirty="0">
                <a:solidFill>
                  <a:srgbClr val="C00000"/>
                </a:solidFill>
              </a:rPr>
              <a:t>El estudio comparado de las Relaciones internacionales</a:t>
            </a:r>
          </a:p>
        </p:txBody>
      </p:sp>
      <p:pic>
        <p:nvPicPr>
          <p:cNvPr id="4098" name="Picture 2" descr="https://lh3.googleusercontent.com/NkIgTl1OD2vPPwVmsMjTkvAEYo8h9Pi2Cc9G-7wxZhgr3E_Lwuzr6vs2d_pI2Uj0vvGeHSfOgdhcdryO5d_Oubq7qekaXnbIhiyP0GX2A2wT-JZwctAClB9AgZVzB8fSQKJcBur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97403" y="2479731"/>
            <a:ext cx="2397897" cy="2390404"/>
          </a:xfrm>
          <a:prstGeom prst="rect">
            <a:avLst/>
          </a:prstGeom>
          <a:noFill/>
          <a:extLst>
            <a:ext uri="{909E8E84-426E-40DD-AFC4-6F175D3DCCD1}">
              <a14:hiddenFill xmlns:a14="http://schemas.microsoft.com/office/drawing/2010/main">
                <a:solidFill>
                  <a:srgbClr val="FFFFFF"/>
                </a:solidFill>
              </a14:hiddenFill>
            </a:ext>
          </a:extLst>
        </p:spPr>
      </p:pic>
      <p:sp>
        <p:nvSpPr>
          <p:cNvPr id="3" name="2 Rectángulo"/>
          <p:cNvSpPr/>
          <p:nvPr/>
        </p:nvSpPr>
        <p:spPr>
          <a:xfrm>
            <a:off x="72387" y="1412776"/>
            <a:ext cx="6112144" cy="4801314"/>
          </a:xfrm>
          <a:prstGeom prst="rect">
            <a:avLst/>
          </a:prstGeom>
        </p:spPr>
        <p:txBody>
          <a:bodyPr wrap="square">
            <a:spAutoFit/>
          </a:bodyPr>
          <a:lstStyle/>
          <a:p>
            <a:r>
              <a:rPr lang="es-CO" b="1" dirty="0"/>
              <a:t>Este campo de estudio se caracteriza por su empeño en responder preguntas de investigación como</a:t>
            </a:r>
            <a:r>
              <a:rPr lang="es-CO" b="1" dirty="0" smtClean="0"/>
              <a:t>:</a:t>
            </a:r>
          </a:p>
          <a:p>
            <a:endParaRPr lang="es-CO" dirty="0"/>
          </a:p>
          <a:p>
            <a:pPr marL="342900" indent="-342900" algn="just" fontAlgn="base">
              <a:buFont typeface="+mj-lt"/>
              <a:buAutoNum type="arabicPeriod"/>
            </a:pPr>
            <a:r>
              <a:rPr lang="es-CO" dirty="0"/>
              <a:t>Cuál es la relación entre el tipo de variables y el tipo de teoría: variables internacionales/Variables nacionales.</a:t>
            </a:r>
          </a:p>
          <a:p>
            <a:pPr marL="342900" indent="-342900" algn="just" fontAlgn="base">
              <a:buFont typeface="+mj-lt"/>
              <a:buAutoNum type="arabicPeriod"/>
            </a:pPr>
            <a:r>
              <a:rPr lang="es-CO" dirty="0" smtClean="0"/>
              <a:t>Qué </a:t>
            </a:r>
            <a:r>
              <a:rPr lang="es-CO" dirty="0"/>
              <a:t>enfoques explican de mejor manera la dinámica de las relaciones internacionales: enfoque realista/enfoque liberal y republicano liberal/enfoque institucionalista neoliberal.</a:t>
            </a:r>
          </a:p>
          <a:p>
            <a:pPr marL="342900" indent="-342900" algn="just" fontAlgn="base">
              <a:buFont typeface="+mj-lt"/>
              <a:buAutoNum type="arabicPeriod"/>
            </a:pPr>
            <a:r>
              <a:rPr lang="es-CO" dirty="0"/>
              <a:t>Qué relación existe entre los estudios de la política comparada y las relaciones internacionales: diferencias en el uso de “diadas”.</a:t>
            </a:r>
          </a:p>
          <a:p>
            <a:pPr algn="just"/>
            <a:r>
              <a:rPr lang="es-CO" dirty="0"/>
              <a:t/>
            </a:r>
            <a:br>
              <a:rPr lang="es-CO" dirty="0"/>
            </a:br>
            <a:r>
              <a:rPr lang="es-CO" dirty="0"/>
              <a:t>En síntesis, la pregunta y tarea central de este tipo de estudios, que utilizan la comparación, se centra en saber cómo afectan los factores internacionales a la política nacional y cómo las características nacionales de los Estados influyen en su comportamiento en la escena internacional.</a:t>
            </a:r>
            <a:endParaRPr lang="es-CO" dirty="0">
              <a:effectLst/>
            </a:endParaRPr>
          </a:p>
        </p:txBody>
      </p:sp>
    </p:spTree>
    <p:extLst>
      <p:ext uri="{BB962C8B-B14F-4D97-AF65-F5344CB8AC3E}">
        <p14:creationId xmlns:p14="http://schemas.microsoft.com/office/powerpoint/2010/main" val="24414113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847596" y="250049"/>
            <a:ext cx="1795876" cy="369332"/>
          </a:xfrm>
          <a:prstGeom prst="rect">
            <a:avLst/>
          </a:prstGeom>
          <a:noFill/>
        </p:spPr>
        <p:txBody>
          <a:bodyPr wrap="none" rtlCol="0">
            <a:spAutoFit/>
          </a:bodyPr>
          <a:lstStyle/>
          <a:p>
            <a:r>
              <a:rPr lang="es-CO" b="1" dirty="0" smtClean="0">
                <a:solidFill>
                  <a:srgbClr val="C00000"/>
                </a:solidFill>
              </a:rPr>
              <a:t>Tabla de créditos</a:t>
            </a:r>
            <a:endParaRPr lang="es-CO" b="1" dirty="0">
              <a:solidFill>
                <a:srgbClr val="C00000"/>
              </a:solidFill>
            </a:endParaRPr>
          </a:p>
        </p:txBody>
      </p:sp>
      <p:graphicFrame>
        <p:nvGraphicFramePr>
          <p:cNvPr id="5" name="4 Tabla"/>
          <p:cNvGraphicFramePr>
            <a:graphicFrameLocks noGrp="1"/>
          </p:cNvGraphicFramePr>
          <p:nvPr>
            <p:extLst>
              <p:ext uri="{D42A27DB-BD31-4B8C-83A1-F6EECF244321}">
                <p14:modId xmlns:p14="http://schemas.microsoft.com/office/powerpoint/2010/main" val="2556340450"/>
              </p:ext>
            </p:extLst>
          </p:nvPr>
        </p:nvGraphicFramePr>
        <p:xfrm>
          <a:off x="1524000" y="1397000"/>
          <a:ext cx="6216351" cy="5347815"/>
        </p:xfrm>
        <a:graphic>
          <a:graphicData uri="http://schemas.openxmlformats.org/drawingml/2006/table">
            <a:tbl>
              <a:tblPr firstRow="1" bandRow="1">
                <a:tableStyleId>{5940675A-B579-460E-94D1-54222C63F5DA}</a:tableStyleId>
              </a:tblPr>
              <a:tblGrid>
                <a:gridCol w="2072117"/>
                <a:gridCol w="2072117"/>
                <a:gridCol w="2072117"/>
              </a:tblGrid>
              <a:tr h="1325405">
                <a:tc>
                  <a:txBody>
                    <a:bodyPr/>
                    <a:lstStyle/>
                    <a:p>
                      <a:endParaRPr lang="es-CO" dirty="0"/>
                    </a:p>
                  </a:txBody>
                  <a:tcPr/>
                </a:tc>
                <a:tc>
                  <a:txBody>
                    <a:bodyPr/>
                    <a:lstStyle/>
                    <a:p>
                      <a:r>
                        <a:rPr lang="es-CO" sz="1200" b="0" i="0" u="none" strike="noStrike" kern="1200" dirty="0" smtClean="0">
                          <a:solidFill>
                            <a:schemeClr val="tx1"/>
                          </a:solidFill>
                          <a:effectLst/>
                          <a:latin typeface="+mn-lt"/>
                          <a:ea typeface="+mn-ea"/>
                          <a:cs typeface="+mn-cs"/>
                        </a:rPr>
                        <a:t>Imagen seleccionada de: &lt;a </a:t>
                      </a:r>
                      <a:r>
                        <a:rPr lang="es-CO" sz="1200" b="0" i="0" u="none" strike="noStrike" kern="1200" dirty="0" err="1" smtClean="0">
                          <a:solidFill>
                            <a:schemeClr val="tx1"/>
                          </a:solidFill>
                          <a:effectLst/>
                          <a:latin typeface="+mn-lt"/>
                          <a:ea typeface="+mn-ea"/>
                          <a:cs typeface="+mn-cs"/>
                        </a:rPr>
                        <a:t>href</a:t>
                      </a:r>
                      <a:r>
                        <a:rPr lang="es-CO" sz="1200" b="0" i="0" u="none" strike="noStrike" kern="1200" dirty="0" smtClean="0">
                          <a:solidFill>
                            <a:schemeClr val="tx1"/>
                          </a:solidFill>
                          <a:effectLst/>
                          <a:latin typeface="+mn-lt"/>
                          <a:ea typeface="+mn-ea"/>
                          <a:cs typeface="+mn-cs"/>
                        </a:rPr>
                        <a:t>="http://www.freepik.com/free-photo/man-comparing-two-measurements_915958.htm"&gt;Designed </a:t>
                      </a:r>
                      <a:r>
                        <a:rPr lang="es-CO" sz="1200" b="0" i="0" u="none" strike="noStrike" kern="1200" dirty="0" err="1" smtClean="0">
                          <a:solidFill>
                            <a:schemeClr val="tx1"/>
                          </a:solidFill>
                          <a:effectLst/>
                          <a:latin typeface="+mn-lt"/>
                          <a:ea typeface="+mn-ea"/>
                          <a:cs typeface="+mn-cs"/>
                        </a:rPr>
                        <a:t>by</a:t>
                      </a:r>
                      <a:r>
                        <a:rPr lang="es-CO" sz="1200" b="0" i="0" u="none" strike="noStrike" kern="1200" dirty="0" smtClean="0">
                          <a:solidFill>
                            <a:schemeClr val="tx1"/>
                          </a:solidFill>
                          <a:effectLst/>
                          <a:latin typeface="+mn-lt"/>
                          <a:ea typeface="+mn-ea"/>
                          <a:cs typeface="+mn-cs"/>
                        </a:rPr>
                        <a:t> </a:t>
                      </a:r>
                      <a:r>
                        <a:rPr lang="es-CO" sz="1200" b="0" i="0" u="none" strike="noStrike" kern="1200" dirty="0" err="1" smtClean="0">
                          <a:solidFill>
                            <a:schemeClr val="tx1"/>
                          </a:solidFill>
                          <a:effectLst/>
                          <a:latin typeface="+mn-lt"/>
                          <a:ea typeface="+mn-ea"/>
                          <a:cs typeface="+mn-cs"/>
                        </a:rPr>
                        <a:t>Freepik</a:t>
                      </a:r>
                      <a:r>
                        <a:rPr lang="es-CO" sz="1200" b="0" i="0" u="none" strike="noStrike" kern="1200" dirty="0" smtClean="0">
                          <a:solidFill>
                            <a:schemeClr val="tx1"/>
                          </a:solidFill>
                          <a:effectLst/>
                          <a:latin typeface="+mn-lt"/>
                          <a:ea typeface="+mn-ea"/>
                          <a:cs typeface="+mn-cs"/>
                        </a:rPr>
                        <a:t>&lt;/a&gt;</a:t>
                      </a:r>
                      <a:endParaRPr lang="es-CO" sz="1200" dirty="0"/>
                    </a:p>
                  </a:txBody>
                  <a:tcPr/>
                </a:tc>
                <a:tc>
                  <a:txBody>
                    <a:bodyPr/>
                    <a:lstStyle/>
                    <a:p>
                      <a:endParaRPr lang="es-CO"/>
                    </a:p>
                  </a:txBody>
                  <a:tcPr/>
                </a:tc>
              </a:tr>
              <a:tr h="1325405">
                <a:tc>
                  <a:txBody>
                    <a:bodyPr/>
                    <a:lstStyle/>
                    <a:p>
                      <a:endParaRPr lang="es-CO"/>
                    </a:p>
                  </a:txBody>
                  <a:tcPr/>
                </a:tc>
                <a:tc>
                  <a:txBody>
                    <a:bodyPr/>
                    <a:lstStyle/>
                    <a:p>
                      <a:r>
                        <a:rPr lang="es-CO" sz="1200" b="0" i="0" u="none" strike="noStrike" kern="1200" dirty="0" smtClean="0">
                          <a:solidFill>
                            <a:schemeClr val="tx1"/>
                          </a:solidFill>
                          <a:effectLst/>
                          <a:latin typeface="+mn-lt"/>
                          <a:ea typeface="+mn-ea"/>
                          <a:cs typeface="+mn-cs"/>
                        </a:rPr>
                        <a:t>Imagen seleccionada de: &lt;a </a:t>
                      </a:r>
                      <a:r>
                        <a:rPr lang="es-CO" sz="1200" b="0" i="0" u="none" strike="noStrike" kern="1200" dirty="0" err="1" smtClean="0">
                          <a:solidFill>
                            <a:schemeClr val="tx1"/>
                          </a:solidFill>
                          <a:effectLst/>
                          <a:latin typeface="+mn-lt"/>
                          <a:ea typeface="+mn-ea"/>
                          <a:cs typeface="+mn-cs"/>
                        </a:rPr>
                        <a:t>href</a:t>
                      </a:r>
                      <a:r>
                        <a:rPr lang="es-CO" sz="1200" b="0" i="0" u="none" strike="noStrike" kern="1200" dirty="0" smtClean="0">
                          <a:solidFill>
                            <a:schemeClr val="tx1"/>
                          </a:solidFill>
                          <a:effectLst/>
                          <a:latin typeface="+mn-lt"/>
                          <a:ea typeface="+mn-ea"/>
                          <a:cs typeface="+mn-cs"/>
                        </a:rPr>
                        <a:t>="http://www.freepik.com/free-photo/workers-comparing-graphics_917174.htm"&gt;Designed </a:t>
                      </a:r>
                      <a:r>
                        <a:rPr lang="es-CO" sz="1200" b="0" i="0" u="none" strike="noStrike" kern="1200" dirty="0" err="1" smtClean="0">
                          <a:solidFill>
                            <a:schemeClr val="tx1"/>
                          </a:solidFill>
                          <a:effectLst/>
                          <a:latin typeface="+mn-lt"/>
                          <a:ea typeface="+mn-ea"/>
                          <a:cs typeface="+mn-cs"/>
                        </a:rPr>
                        <a:t>by</a:t>
                      </a:r>
                      <a:r>
                        <a:rPr lang="es-CO" sz="1200" b="0" i="0" u="none" strike="noStrike" kern="1200" dirty="0" smtClean="0">
                          <a:solidFill>
                            <a:schemeClr val="tx1"/>
                          </a:solidFill>
                          <a:effectLst/>
                          <a:latin typeface="+mn-lt"/>
                          <a:ea typeface="+mn-ea"/>
                          <a:cs typeface="+mn-cs"/>
                        </a:rPr>
                        <a:t> </a:t>
                      </a:r>
                      <a:r>
                        <a:rPr lang="es-CO" sz="1200" b="0" i="0" u="none" strike="noStrike" kern="1200" dirty="0" err="1" smtClean="0">
                          <a:solidFill>
                            <a:schemeClr val="tx1"/>
                          </a:solidFill>
                          <a:effectLst/>
                          <a:latin typeface="+mn-lt"/>
                          <a:ea typeface="+mn-ea"/>
                          <a:cs typeface="+mn-cs"/>
                        </a:rPr>
                        <a:t>Freepik</a:t>
                      </a:r>
                      <a:r>
                        <a:rPr lang="es-CO" sz="1200" b="0" i="0" u="none" strike="noStrike" kern="1200" dirty="0" smtClean="0">
                          <a:solidFill>
                            <a:schemeClr val="tx1"/>
                          </a:solidFill>
                          <a:effectLst/>
                          <a:latin typeface="+mn-lt"/>
                          <a:ea typeface="+mn-ea"/>
                          <a:cs typeface="+mn-cs"/>
                        </a:rPr>
                        <a:t>&lt;/a&gt; </a:t>
                      </a:r>
                      <a:endParaRPr lang="es-CO" sz="1200" dirty="0"/>
                    </a:p>
                  </a:txBody>
                  <a:tcPr/>
                </a:tc>
                <a:tc>
                  <a:txBody>
                    <a:bodyPr/>
                    <a:lstStyle/>
                    <a:p>
                      <a:endParaRPr lang="es-CO"/>
                    </a:p>
                  </a:txBody>
                  <a:tcPr/>
                </a:tc>
              </a:tr>
              <a:tr h="1325405">
                <a:tc>
                  <a:txBody>
                    <a:bodyPr/>
                    <a:lstStyle/>
                    <a:p>
                      <a:endParaRPr lang="es-CO" dirty="0"/>
                    </a:p>
                  </a:txBody>
                  <a:tcPr/>
                </a:tc>
                <a:tc>
                  <a:txBody>
                    <a:bodyPr/>
                    <a:lstStyle/>
                    <a:p>
                      <a:r>
                        <a:rPr lang="es-CO" sz="1200" b="0" i="0" u="none" strike="noStrike" kern="1200" dirty="0" smtClean="0">
                          <a:solidFill>
                            <a:schemeClr val="tx1"/>
                          </a:solidFill>
                          <a:effectLst/>
                          <a:latin typeface="+mn-lt"/>
                          <a:ea typeface="+mn-ea"/>
                          <a:cs typeface="+mn-cs"/>
                        </a:rPr>
                        <a:t>Imagen seleccionada: &lt;a </a:t>
                      </a:r>
                      <a:r>
                        <a:rPr lang="es-CO" sz="1200" b="0" i="0" u="none" strike="noStrike" kern="1200" dirty="0" err="1" smtClean="0">
                          <a:solidFill>
                            <a:schemeClr val="tx1"/>
                          </a:solidFill>
                          <a:effectLst/>
                          <a:latin typeface="+mn-lt"/>
                          <a:ea typeface="+mn-ea"/>
                          <a:cs typeface="+mn-cs"/>
                        </a:rPr>
                        <a:t>href</a:t>
                      </a:r>
                      <a:r>
                        <a:rPr lang="es-CO" sz="1200" b="0" i="0" u="none" strike="noStrike" kern="1200" dirty="0" smtClean="0">
                          <a:solidFill>
                            <a:schemeClr val="tx1"/>
                          </a:solidFill>
                          <a:effectLst/>
                          <a:latin typeface="+mn-lt"/>
                          <a:ea typeface="+mn-ea"/>
                          <a:cs typeface="+mn-cs"/>
                        </a:rPr>
                        <a:t>="http://www.freepik.com/free-photo/female-executive-comparing-statistics_861636.htm"&gt;Designed </a:t>
                      </a:r>
                      <a:r>
                        <a:rPr lang="es-CO" sz="1200" b="0" i="0" u="none" strike="noStrike" kern="1200" dirty="0" err="1" smtClean="0">
                          <a:solidFill>
                            <a:schemeClr val="tx1"/>
                          </a:solidFill>
                          <a:effectLst/>
                          <a:latin typeface="+mn-lt"/>
                          <a:ea typeface="+mn-ea"/>
                          <a:cs typeface="+mn-cs"/>
                        </a:rPr>
                        <a:t>by</a:t>
                      </a:r>
                      <a:r>
                        <a:rPr lang="es-CO" sz="1200" b="0" i="0" u="none" strike="noStrike" kern="1200" dirty="0" smtClean="0">
                          <a:solidFill>
                            <a:schemeClr val="tx1"/>
                          </a:solidFill>
                          <a:effectLst/>
                          <a:latin typeface="+mn-lt"/>
                          <a:ea typeface="+mn-ea"/>
                          <a:cs typeface="+mn-cs"/>
                        </a:rPr>
                        <a:t> </a:t>
                      </a:r>
                      <a:r>
                        <a:rPr lang="es-CO" sz="1200" b="0" i="0" u="none" strike="noStrike" kern="1200" dirty="0" err="1" smtClean="0">
                          <a:solidFill>
                            <a:schemeClr val="tx1"/>
                          </a:solidFill>
                          <a:effectLst/>
                          <a:latin typeface="+mn-lt"/>
                          <a:ea typeface="+mn-ea"/>
                          <a:cs typeface="+mn-cs"/>
                        </a:rPr>
                        <a:t>Freepik</a:t>
                      </a:r>
                      <a:r>
                        <a:rPr lang="es-CO" sz="1200" b="0" i="0" u="none" strike="noStrike" kern="1200" dirty="0" smtClean="0">
                          <a:solidFill>
                            <a:schemeClr val="tx1"/>
                          </a:solidFill>
                          <a:effectLst/>
                          <a:latin typeface="+mn-lt"/>
                          <a:ea typeface="+mn-ea"/>
                          <a:cs typeface="+mn-cs"/>
                        </a:rPr>
                        <a:t>&lt;/a&gt;</a:t>
                      </a:r>
                      <a:endParaRPr lang="es-CO" sz="1200" b="0" i="0" u="none" strike="noStrike" kern="1200" dirty="0">
                        <a:solidFill>
                          <a:schemeClr val="tx1"/>
                        </a:solidFill>
                        <a:effectLst/>
                        <a:latin typeface="+mn-lt"/>
                        <a:ea typeface="+mn-ea"/>
                        <a:cs typeface="+mn-cs"/>
                      </a:endParaRPr>
                    </a:p>
                  </a:txBody>
                  <a:tcPr/>
                </a:tc>
                <a:tc>
                  <a:txBody>
                    <a:bodyPr/>
                    <a:lstStyle/>
                    <a:p>
                      <a:endParaRPr lang="es-CO" dirty="0"/>
                    </a:p>
                  </a:txBody>
                  <a:tcPr/>
                </a:tc>
              </a:tr>
              <a:tr h="1325405">
                <a:tc>
                  <a:txBody>
                    <a:bodyPr/>
                    <a:lstStyle/>
                    <a:p>
                      <a:endParaRPr lang="es-CO"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200" b="0" i="0" u="none" strike="noStrike" kern="1200" dirty="0" err="1" smtClean="0">
                          <a:solidFill>
                            <a:schemeClr val="tx1"/>
                          </a:solidFill>
                          <a:effectLst/>
                          <a:latin typeface="+mn-lt"/>
                          <a:ea typeface="+mn-ea"/>
                          <a:cs typeface="+mn-cs"/>
                        </a:rPr>
                        <a:t>Imagen</a:t>
                      </a:r>
                      <a:r>
                        <a:rPr lang="pt-BR" sz="1200" b="0" i="0" u="none" strike="noStrike" kern="1200" dirty="0" smtClean="0">
                          <a:solidFill>
                            <a:schemeClr val="tx1"/>
                          </a:solidFill>
                          <a:effectLst/>
                          <a:latin typeface="+mn-lt"/>
                          <a:ea typeface="+mn-ea"/>
                          <a:cs typeface="+mn-cs"/>
                        </a:rPr>
                        <a:t> tomada de: &lt;a </a:t>
                      </a:r>
                      <a:r>
                        <a:rPr lang="pt-BR" sz="1200" b="0" i="0" u="none" strike="noStrike" kern="1200" dirty="0" err="1" smtClean="0">
                          <a:solidFill>
                            <a:schemeClr val="tx1"/>
                          </a:solidFill>
                          <a:effectLst/>
                          <a:latin typeface="+mn-lt"/>
                          <a:ea typeface="+mn-ea"/>
                          <a:cs typeface="+mn-cs"/>
                        </a:rPr>
                        <a:t>href</a:t>
                      </a:r>
                      <a:r>
                        <a:rPr lang="pt-BR" sz="1200" b="0" i="0" u="none" strike="noStrike" kern="1200" dirty="0" smtClean="0">
                          <a:solidFill>
                            <a:schemeClr val="tx1"/>
                          </a:solidFill>
                          <a:effectLst/>
                          <a:latin typeface="+mn-lt"/>
                          <a:ea typeface="+mn-ea"/>
                          <a:cs typeface="+mn-cs"/>
                        </a:rPr>
                        <a:t>="http://www.freepik.com/free-photo/brown-ant-on-white-background_903341.htm"&gt;Designed </a:t>
                      </a:r>
                      <a:r>
                        <a:rPr lang="pt-BR" sz="1200" b="0" i="0" u="none" strike="noStrike" kern="1200" dirty="0" err="1" smtClean="0">
                          <a:solidFill>
                            <a:schemeClr val="tx1"/>
                          </a:solidFill>
                          <a:effectLst/>
                          <a:latin typeface="+mn-lt"/>
                          <a:ea typeface="+mn-ea"/>
                          <a:cs typeface="+mn-cs"/>
                        </a:rPr>
                        <a:t>by</a:t>
                      </a:r>
                      <a:r>
                        <a:rPr lang="pt-BR" sz="1200" b="0" i="0" u="none" strike="noStrike" kern="1200" dirty="0" smtClean="0">
                          <a:solidFill>
                            <a:schemeClr val="tx1"/>
                          </a:solidFill>
                          <a:effectLst/>
                          <a:latin typeface="+mn-lt"/>
                          <a:ea typeface="+mn-ea"/>
                          <a:cs typeface="+mn-cs"/>
                        </a:rPr>
                        <a:t> </a:t>
                      </a:r>
                      <a:r>
                        <a:rPr lang="pt-BR" sz="1200" b="0" i="0" u="none" strike="noStrike" kern="1200" dirty="0" err="1" smtClean="0">
                          <a:solidFill>
                            <a:schemeClr val="tx1"/>
                          </a:solidFill>
                          <a:effectLst/>
                          <a:latin typeface="+mn-lt"/>
                          <a:ea typeface="+mn-ea"/>
                          <a:cs typeface="+mn-cs"/>
                        </a:rPr>
                        <a:t>Freepik</a:t>
                      </a:r>
                      <a:r>
                        <a:rPr lang="pt-BR" sz="1200" b="0" i="0" u="none" strike="noStrike" kern="1200" dirty="0" smtClean="0">
                          <a:solidFill>
                            <a:schemeClr val="tx1"/>
                          </a:solidFill>
                          <a:effectLst/>
                          <a:latin typeface="+mn-lt"/>
                          <a:ea typeface="+mn-ea"/>
                          <a:cs typeface="+mn-cs"/>
                        </a:rPr>
                        <a:t>&lt;/a&gt;</a:t>
                      </a:r>
                      <a:endParaRPr lang="pt-BR" sz="1200" dirty="0" smtClean="0">
                        <a:effectLst/>
                      </a:endParaRPr>
                    </a:p>
                    <a:p>
                      <a:endParaRPr lang="es-CO" sz="1200" b="0" i="0" u="none" strike="noStrike" kern="1200" dirty="0">
                        <a:solidFill>
                          <a:schemeClr val="tx1"/>
                        </a:solidFill>
                        <a:effectLst/>
                        <a:latin typeface="+mn-lt"/>
                        <a:ea typeface="+mn-ea"/>
                        <a:cs typeface="+mn-cs"/>
                      </a:endParaRPr>
                    </a:p>
                  </a:txBody>
                  <a:tcPr/>
                </a:tc>
                <a:tc>
                  <a:txBody>
                    <a:bodyPr/>
                    <a:lstStyle/>
                    <a:p>
                      <a:endParaRPr lang="es-CO" dirty="0"/>
                    </a:p>
                  </a:txBody>
                  <a:tcPr/>
                </a:tc>
              </a:tr>
            </a:tbl>
          </a:graphicData>
        </a:graphic>
      </p:graphicFrame>
      <p:pic>
        <p:nvPicPr>
          <p:cNvPr id="5122" name="Picture 2" descr="https://lh4.googleusercontent.com/iRlvgwssZyk4vPoGSLbF2tCN42UG4GMxU6a5OeWVQleQ_aYPeCLGt1Pej0jbw5ozN_kwUG0o3BgsCHL2I_dGsHASnXlkFBY2ET7j7YdNRt7X5G63ojvaX5wYVTZ6WGPq9qt_2jV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79712" y="1484784"/>
            <a:ext cx="819547" cy="100958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lh4.googleusercontent.com/R7l2GKbvYsdOOoPVGLOQKYkU7utXpD3YKKdlYIn1Rde2fD6DVtaNH0CQZXnHZ98YEi721MPVkjDlddDEILjL44T1onGbs_R-J0vZT0WXD87Kf4QMSz5DMoabO1APNt2Sv1VO4-q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60485" y="2708920"/>
            <a:ext cx="1571625" cy="1052513"/>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lh5.googleusercontent.com/ctDUD_gXSJ-isnLdFAVYqPEuiRjw0q04cb3JepRHhfcET_QMxDq7oGc3VXoIbCwQxKDhO5i09ecT1P3tKmaLoJbSmDrQtQTuh_KQ2MpC00EKF8iHcjhkk03FXbZIlF_A3p-I22D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16739" y="4149080"/>
            <a:ext cx="1531537" cy="1018667"/>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https://lh6.googleusercontent.com/qvv2GSnYCHiysGZZoeH1o3VvoDtLqSHc-ciBykwkx44YUMFY9ZvZaYCqc3kSDHLKSxjHQg8UT9GBdIm2jTDH6P4RZG9t4hPZLB1dDYPhQpepg6Ypjv5nVznOxhoQ8nSd3tdrs4k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89240" y="5517232"/>
            <a:ext cx="1579297" cy="1140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75204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847596" y="250049"/>
            <a:ext cx="1795876" cy="369332"/>
          </a:xfrm>
          <a:prstGeom prst="rect">
            <a:avLst/>
          </a:prstGeom>
          <a:noFill/>
        </p:spPr>
        <p:txBody>
          <a:bodyPr wrap="none" rtlCol="0">
            <a:spAutoFit/>
          </a:bodyPr>
          <a:lstStyle/>
          <a:p>
            <a:r>
              <a:rPr lang="es-CO" b="1" dirty="0" smtClean="0">
                <a:solidFill>
                  <a:srgbClr val="C00000"/>
                </a:solidFill>
              </a:rPr>
              <a:t>Tabla de créditos</a:t>
            </a:r>
            <a:endParaRPr lang="es-CO" b="1" dirty="0">
              <a:solidFill>
                <a:srgbClr val="C00000"/>
              </a:solidFill>
            </a:endParaRPr>
          </a:p>
        </p:txBody>
      </p:sp>
      <p:graphicFrame>
        <p:nvGraphicFramePr>
          <p:cNvPr id="5" name="4 Tabla"/>
          <p:cNvGraphicFramePr>
            <a:graphicFrameLocks noGrp="1"/>
          </p:cNvGraphicFramePr>
          <p:nvPr>
            <p:extLst>
              <p:ext uri="{D42A27DB-BD31-4B8C-83A1-F6EECF244321}">
                <p14:modId xmlns:p14="http://schemas.microsoft.com/office/powerpoint/2010/main" val="2962998486"/>
              </p:ext>
            </p:extLst>
          </p:nvPr>
        </p:nvGraphicFramePr>
        <p:xfrm>
          <a:off x="1524000" y="1397000"/>
          <a:ext cx="6216351" cy="5301620"/>
        </p:xfrm>
        <a:graphic>
          <a:graphicData uri="http://schemas.openxmlformats.org/drawingml/2006/table">
            <a:tbl>
              <a:tblPr firstRow="1" bandRow="1">
                <a:tableStyleId>{5940675A-B579-460E-94D1-54222C63F5DA}</a:tableStyleId>
              </a:tblPr>
              <a:tblGrid>
                <a:gridCol w="2072117"/>
                <a:gridCol w="2072117"/>
                <a:gridCol w="2072117"/>
              </a:tblGrid>
              <a:tr h="1325405">
                <a:tc>
                  <a:txBody>
                    <a:bodyPr/>
                    <a:lstStyle/>
                    <a:p>
                      <a:endParaRPr lang="es-CO" dirty="0"/>
                    </a:p>
                  </a:txBody>
                  <a:tcPr/>
                </a:tc>
                <a:tc>
                  <a:txBody>
                    <a:bodyPr/>
                    <a:lstStyle/>
                    <a:p>
                      <a:r>
                        <a:rPr lang="pt-BR" sz="1200" b="0" i="0" u="none" strike="noStrike" kern="1200" dirty="0" err="1" smtClean="0">
                          <a:solidFill>
                            <a:schemeClr val="tx1"/>
                          </a:solidFill>
                          <a:effectLst/>
                          <a:latin typeface="+mn-lt"/>
                          <a:ea typeface="+mn-ea"/>
                          <a:cs typeface="+mn-cs"/>
                        </a:rPr>
                        <a:t>Imagen</a:t>
                      </a:r>
                      <a:r>
                        <a:rPr lang="pt-BR" sz="1200" b="0" i="0" u="none" strike="noStrike" kern="1200" dirty="0" smtClean="0">
                          <a:solidFill>
                            <a:schemeClr val="tx1"/>
                          </a:solidFill>
                          <a:effectLst/>
                          <a:latin typeface="+mn-lt"/>
                          <a:ea typeface="+mn-ea"/>
                          <a:cs typeface="+mn-cs"/>
                        </a:rPr>
                        <a:t> tomada de: &lt;a </a:t>
                      </a:r>
                      <a:r>
                        <a:rPr lang="pt-BR" sz="1200" b="0" i="0" u="none" strike="noStrike" kern="1200" dirty="0" err="1" smtClean="0">
                          <a:solidFill>
                            <a:schemeClr val="tx1"/>
                          </a:solidFill>
                          <a:effectLst/>
                          <a:latin typeface="+mn-lt"/>
                          <a:ea typeface="+mn-ea"/>
                          <a:cs typeface="+mn-cs"/>
                        </a:rPr>
                        <a:t>href</a:t>
                      </a:r>
                      <a:r>
                        <a:rPr lang="pt-BR" sz="1200" b="0" i="0" u="none" strike="noStrike" kern="1200" dirty="0" smtClean="0">
                          <a:solidFill>
                            <a:schemeClr val="tx1"/>
                          </a:solidFill>
                          <a:effectLst/>
                          <a:latin typeface="+mn-lt"/>
                          <a:ea typeface="+mn-ea"/>
                          <a:cs typeface="+mn-cs"/>
                        </a:rPr>
                        <a:t>="http://www.freepik.com/free-vector/hand-painted-spider-design_975543.htm"&gt;Designed </a:t>
                      </a:r>
                      <a:r>
                        <a:rPr lang="pt-BR" sz="1200" b="0" i="0" u="none" strike="noStrike" kern="1200" dirty="0" err="1" smtClean="0">
                          <a:solidFill>
                            <a:schemeClr val="tx1"/>
                          </a:solidFill>
                          <a:effectLst/>
                          <a:latin typeface="+mn-lt"/>
                          <a:ea typeface="+mn-ea"/>
                          <a:cs typeface="+mn-cs"/>
                        </a:rPr>
                        <a:t>by</a:t>
                      </a:r>
                      <a:r>
                        <a:rPr lang="pt-BR" sz="1200" b="0" i="0" u="none" strike="noStrike" kern="1200" dirty="0" smtClean="0">
                          <a:solidFill>
                            <a:schemeClr val="tx1"/>
                          </a:solidFill>
                          <a:effectLst/>
                          <a:latin typeface="+mn-lt"/>
                          <a:ea typeface="+mn-ea"/>
                          <a:cs typeface="+mn-cs"/>
                        </a:rPr>
                        <a:t> </a:t>
                      </a:r>
                      <a:r>
                        <a:rPr lang="pt-BR" sz="1200" b="0" i="0" u="none" strike="noStrike" kern="1200" dirty="0" err="1" smtClean="0">
                          <a:solidFill>
                            <a:schemeClr val="tx1"/>
                          </a:solidFill>
                          <a:effectLst/>
                          <a:latin typeface="+mn-lt"/>
                          <a:ea typeface="+mn-ea"/>
                          <a:cs typeface="+mn-cs"/>
                        </a:rPr>
                        <a:t>Freepik</a:t>
                      </a:r>
                      <a:r>
                        <a:rPr lang="pt-BR" sz="1200" b="0" i="0" u="none" strike="noStrike" kern="1200" dirty="0" smtClean="0">
                          <a:solidFill>
                            <a:schemeClr val="tx1"/>
                          </a:solidFill>
                          <a:effectLst/>
                          <a:latin typeface="+mn-lt"/>
                          <a:ea typeface="+mn-ea"/>
                          <a:cs typeface="+mn-cs"/>
                        </a:rPr>
                        <a:t>&lt;/a&gt;</a:t>
                      </a:r>
                      <a:endParaRPr lang="es-CO" sz="1200" dirty="0"/>
                    </a:p>
                  </a:txBody>
                  <a:tcPr/>
                </a:tc>
                <a:tc>
                  <a:txBody>
                    <a:bodyPr/>
                    <a:lstStyle/>
                    <a:p>
                      <a:endParaRPr lang="es-CO"/>
                    </a:p>
                  </a:txBody>
                  <a:tcPr/>
                </a:tc>
              </a:tr>
              <a:tr h="1325405">
                <a:tc>
                  <a:txBody>
                    <a:bodyPr/>
                    <a:lstStyle/>
                    <a:p>
                      <a:endParaRPr lang="es-CO"/>
                    </a:p>
                  </a:txBody>
                  <a:tcPr/>
                </a:tc>
                <a:tc>
                  <a:txBody>
                    <a:bodyPr/>
                    <a:lstStyle/>
                    <a:p>
                      <a:r>
                        <a:rPr lang="pt-BR" sz="1200" b="0" i="0" u="none" strike="noStrike" kern="1200" dirty="0" err="1" smtClean="0">
                          <a:solidFill>
                            <a:schemeClr val="tx1"/>
                          </a:solidFill>
                          <a:effectLst/>
                          <a:latin typeface="+mn-lt"/>
                          <a:ea typeface="+mn-ea"/>
                          <a:cs typeface="+mn-cs"/>
                        </a:rPr>
                        <a:t>Imagen</a:t>
                      </a:r>
                      <a:r>
                        <a:rPr lang="pt-BR" sz="1200" b="0" i="0" u="none" strike="noStrike" kern="1200" dirty="0" smtClean="0">
                          <a:solidFill>
                            <a:schemeClr val="tx1"/>
                          </a:solidFill>
                          <a:effectLst/>
                          <a:latin typeface="+mn-lt"/>
                          <a:ea typeface="+mn-ea"/>
                          <a:cs typeface="+mn-cs"/>
                        </a:rPr>
                        <a:t> tomada de: &lt;a </a:t>
                      </a:r>
                      <a:r>
                        <a:rPr lang="pt-BR" sz="1200" b="0" i="0" u="none" strike="noStrike" kern="1200" dirty="0" err="1" smtClean="0">
                          <a:solidFill>
                            <a:schemeClr val="tx1"/>
                          </a:solidFill>
                          <a:effectLst/>
                          <a:latin typeface="+mn-lt"/>
                          <a:ea typeface="+mn-ea"/>
                          <a:cs typeface="+mn-cs"/>
                        </a:rPr>
                        <a:t>href</a:t>
                      </a:r>
                      <a:r>
                        <a:rPr lang="pt-BR" sz="1200" b="0" i="0" u="none" strike="noStrike" kern="1200" dirty="0" smtClean="0">
                          <a:solidFill>
                            <a:schemeClr val="tx1"/>
                          </a:solidFill>
                          <a:effectLst/>
                          <a:latin typeface="+mn-lt"/>
                          <a:ea typeface="+mn-ea"/>
                          <a:cs typeface="+mn-cs"/>
                        </a:rPr>
                        <a:t>="http://www.freepik.com/free-vector/angry-bee-design_951844.htm"&gt;Designed </a:t>
                      </a:r>
                      <a:r>
                        <a:rPr lang="pt-BR" sz="1200" b="0" i="0" u="none" strike="noStrike" kern="1200" dirty="0" err="1" smtClean="0">
                          <a:solidFill>
                            <a:schemeClr val="tx1"/>
                          </a:solidFill>
                          <a:effectLst/>
                          <a:latin typeface="+mn-lt"/>
                          <a:ea typeface="+mn-ea"/>
                          <a:cs typeface="+mn-cs"/>
                        </a:rPr>
                        <a:t>by</a:t>
                      </a:r>
                      <a:r>
                        <a:rPr lang="pt-BR" sz="1200" b="0" i="0" u="none" strike="noStrike" kern="1200" dirty="0" smtClean="0">
                          <a:solidFill>
                            <a:schemeClr val="tx1"/>
                          </a:solidFill>
                          <a:effectLst/>
                          <a:latin typeface="+mn-lt"/>
                          <a:ea typeface="+mn-ea"/>
                          <a:cs typeface="+mn-cs"/>
                        </a:rPr>
                        <a:t> </a:t>
                      </a:r>
                      <a:r>
                        <a:rPr lang="pt-BR" sz="1200" b="0" i="0" u="none" strike="noStrike" kern="1200" dirty="0" err="1" smtClean="0">
                          <a:solidFill>
                            <a:schemeClr val="tx1"/>
                          </a:solidFill>
                          <a:effectLst/>
                          <a:latin typeface="+mn-lt"/>
                          <a:ea typeface="+mn-ea"/>
                          <a:cs typeface="+mn-cs"/>
                        </a:rPr>
                        <a:t>Freepik</a:t>
                      </a:r>
                      <a:r>
                        <a:rPr lang="pt-BR" sz="1200" b="0" i="0" u="none" strike="noStrike" kern="1200" dirty="0" smtClean="0">
                          <a:solidFill>
                            <a:schemeClr val="tx1"/>
                          </a:solidFill>
                          <a:effectLst/>
                          <a:latin typeface="+mn-lt"/>
                          <a:ea typeface="+mn-ea"/>
                          <a:cs typeface="+mn-cs"/>
                        </a:rPr>
                        <a:t>&lt;/a&gt;</a:t>
                      </a:r>
                      <a:endParaRPr lang="es-CO" sz="1200" dirty="0"/>
                    </a:p>
                  </a:txBody>
                  <a:tcPr/>
                </a:tc>
                <a:tc>
                  <a:txBody>
                    <a:bodyPr/>
                    <a:lstStyle/>
                    <a:p>
                      <a:endParaRPr lang="es-CO"/>
                    </a:p>
                  </a:txBody>
                  <a:tcPr/>
                </a:tc>
              </a:tr>
              <a:tr h="1325405">
                <a:tc>
                  <a:txBody>
                    <a:bodyPr/>
                    <a:lstStyle/>
                    <a:p>
                      <a:endParaRPr lang="es-CO" dirty="0"/>
                    </a:p>
                  </a:txBody>
                  <a:tcPr/>
                </a:tc>
                <a:tc>
                  <a:txBody>
                    <a:bodyPr/>
                    <a:lstStyle/>
                    <a:p>
                      <a:r>
                        <a:rPr lang="es-CO" sz="1200" b="0" i="0" u="none" strike="noStrike" kern="1200" dirty="0" smtClean="0">
                          <a:solidFill>
                            <a:schemeClr val="tx1"/>
                          </a:solidFill>
                          <a:effectLst/>
                          <a:latin typeface="+mn-lt"/>
                          <a:ea typeface="+mn-ea"/>
                          <a:cs typeface="+mn-cs"/>
                        </a:rPr>
                        <a:t>Imagen </a:t>
                      </a:r>
                      <a:r>
                        <a:rPr lang="es-CO" sz="1200" b="0" i="0" u="none" strike="noStrike" kern="1200" dirty="0" err="1" smtClean="0">
                          <a:solidFill>
                            <a:schemeClr val="tx1"/>
                          </a:solidFill>
                          <a:effectLst/>
                          <a:latin typeface="+mn-lt"/>
                          <a:ea typeface="+mn-ea"/>
                          <a:cs typeface="+mn-cs"/>
                        </a:rPr>
                        <a:t>seleccioanda</a:t>
                      </a:r>
                      <a:r>
                        <a:rPr lang="es-CO" sz="1200" b="0" i="0" u="none" strike="noStrike" kern="1200" dirty="0" smtClean="0">
                          <a:solidFill>
                            <a:schemeClr val="tx1"/>
                          </a:solidFill>
                          <a:effectLst/>
                          <a:latin typeface="+mn-lt"/>
                          <a:ea typeface="+mn-ea"/>
                          <a:cs typeface="+mn-cs"/>
                        </a:rPr>
                        <a:t> de: &lt;a </a:t>
                      </a:r>
                      <a:r>
                        <a:rPr lang="es-CO" sz="1200" b="0" i="0" u="none" strike="noStrike" kern="1200" dirty="0" err="1" smtClean="0">
                          <a:solidFill>
                            <a:schemeClr val="tx1"/>
                          </a:solidFill>
                          <a:effectLst/>
                          <a:latin typeface="+mn-lt"/>
                          <a:ea typeface="+mn-ea"/>
                          <a:cs typeface="+mn-cs"/>
                        </a:rPr>
                        <a:t>href</a:t>
                      </a:r>
                      <a:r>
                        <a:rPr lang="es-CO" sz="1200" b="0" i="0" u="none" strike="noStrike" kern="1200" dirty="0" smtClean="0">
                          <a:solidFill>
                            <a:schemeClr val="tx1"/>
                          </a:solidFill>
                          <a:effectLst/>
                          <a:latin typeface="+mn-lt"/>
                          <a:ea typeface="+mn-ea"/>
                          <a:cs typeface="+mn-cs"/>
                        </a:rPr>
                        <a:t>="http://www.freepik.com/free-vector/freedom-background_780956.htm"&gt;Designed </a:t>
                      </a:r>
                      <a:r>
                        <a:rPr lang="es-CO" sz="1200" b="0" i="0" u="none" strike="noStrike" kern="1200" dirty="0" err="1" smtClean="0">
                          <a:solidFill>
                            <a:schemeClr val="tx1"/>
                          </a:solidFill>
                          <a:effectLst/>
                          <a:latin typeface="+mn-lt"/>
                          <a:ea typeface="+mn-ea"/>
                          <a:cs typeface="+mn-cs"/>
                        </a:rPr>
                        <a:t>by</a:t>
                      </a:r>
                      <a:r>
                        <a:rPr lang="es-CO" sz="1200" b="0" i="0" u="none" strike="noStrike" kern="1200" dirty="0" smtClean="0">
                          <a:solidFill>
                            <a:schemeClr val="tx1"/>
                          </a:solidFill>
                          <a:effectLst/>
                          <a:latin typeface="+mn-lt"/>
                          <a:ea typeface="+mn-ea"/>
                          <a:cs typeface="+mn-cs"/>
                        </a:rPr>
                        <a:t> </a:t>
                      </a:r>
                      <a:r>
                        <a:rPr lang="es-CO" sz="1200" b="0" i="0" u="none" strike="noStrike" kern="1200" dirty="0" err="1" smtClean="0">
                          <a:solidFill>
                            <a:schemeClr val="tx1"/>
                          </a:solidFill>
                          <a:effectLst/>
                          <a:latin typeface="+mn-lt"/>
                          <a:ea typeface="+mn-ea"/>
                          <a:cs typeface="+mn-cs"/>
                        </a:rPr>
                        <a:t>Freepik</a:t>
                      </a:r>
                      <a:r>
                        <a:rPr lang="es-CO" sz="1200" b="0" i="0" u="none" strike="noStrike" kern="1200" dirty="0" smtClean="0">
                          <a:solidFill>
                            <a:schemeClr val="tx1"/>
                          </a:solidFill>
                          <a:effectLst/>
                          <a:latin typeface="+mn-lt"/>
                          <a:ea typeface="+mn-ea"/>
                          <a:cs typeface="+mn-cs"/>
                        </a:rPr>
                        <a:t>&lt;/a&gt;</a:t>
                      </a:r>
                      <a:endParaRPr lang="es-CO" sz="1200" b="0" i="0" u="none" strike="noStrike" kern="1200" dirty="0">
                        <a:solidFill>
                          <a:schemeClr val="tx1"/>
                        </a:solidFill>
                        <a:effectLst/>
                        <a:latin typeface="+mn-lt"/>
                        <a:ea typeface="+mn-ea"/>
                        <a:cs typeface="+mn-cs"/>
                      </a:endParaRPr>
                    </a:p>
                  </a:txBody>
                  <a:tcPr/>
                </a:tc>
                <a:tc>
                  <a:txBody>
                    <a:bodyPr/>
                    <a:lstStyle/>
                    <a:p>
                      <a:endParaRPr lang="es-CO" dirty="0"/>
                    </a:p>
                  </a:txBody>
                  <a:tcPr/>
                </a:tc>
              </a:tr>
              <a:tr h="1325405">
                <a:tc>
                  <a:txBody>
                    <a:bodyPr/>
                    <a:lstStyle/>
                    <a:p>
                      <a:endParaRPr lang="es-CO" dirty="0"/>
                    </a:p>
                  </a:txBody>
                  <a:tcPr/>
                </a:tc>
                <a:tc>
                  <a:txBody>
                    <a:bodyPr/>
                    <a:lstStyle/>
                    <a:p>
                      <a:r>
                        <a:rPr lang="en-US" sz="1200" b="0" i="0" u="none" strike="noStrike" kern="1200" dirty="0" smtClean="0">
                          <a:solidFill>
                            <a:schemeClr val="tx1"/>
                          </a:solidFill>
                          <a:effectLst/>
                          <a:latin typeface="+mn-lt"/>
                          <a:ea typeface="+mn-ea"/>
                          <a:cs typeface="+mn-cs"/>
                        </a:rPr>
                        <a:t>&lt;a </a:t>
                      </a:r>
                      <a:r>
                        <a:rPr lang="en-US" sz="1200" b="0" i="0" u="none" strike="noStrike" kern="1200" dirty="0" err="1" smtClean="0">
                          <a:solidFill>
                            <a:schemeClr val="tx1"/>
                          </a:solidFill>
                          <a:effectLst/>
                          <a:latin typeface="+mn-lt"/>
                          <a:ea typeface="+mn-ea"/>
                          <a:cs typeface="+mn-cs"/>
                        </a:rPr>
                        <a:t>href</a:t>
                      </a:r>
                      <a:r>
                        <a:rPr lang="en-US" sz="1200" b="0" i="0" u="none" strike="noStrike" kern="1200" dirty="0" smtClean="0">
                          <a:solidFill>
                            <a:schemeClr val="tx1"/>
                          </a:solidFill>
                          <a:effectLst/>
                          <a:latin typeface="+mn-lt"/>
                          <a:ea typeface="+mn-ea"/>
                          <a:cs typeface="+mn-cs"/>
                        </a:rPr>
                        <a:t>="http://www.freepik.com/free-vector/colorful-people-icons_782067.htm"&gt;Designed by </a:t>
                      </a:r>
                      <a:r>
                        <a:rPr lang="en-US" sz="1200" b="0" i="0" u="none" strike="noStrike" kern="1200" dirty="0" err="1" smtClean="0">
                          <a:solidFill>
                            <a:schemeClr val="tx1"/>
                          </a:solidFill>
                          <a:effectLst/>
                          <a:latin typeface="+mn-lt"/>
                          <a:ea typeface="+mn-ea"/>
                          <a:cs typeface="+mn-cs"/>
                        </a:rPr>
                        <a:t>Freepik</a:t>
                      </a:r>
                      <a:r>
                        <a:rPr lang="en-US" sz="1200" b="0" i="0" u="none" strike="noStrike" kern="1200" dirty="0" smtClean="0">
                          <a:solidFill>
                            <a:schemeClr val="tx1"/>
                          </a:solidFill>
                          <a:effectLst/>
                          <a:latin typeface="+mn-lt"/>
                          <a:ea typeface="+mn-ea"/>
                          <a:cs typeface="+mn-cs"/>
                        </a:rPr>
                        <a:t>&lt;/a&gt;</a:t>
                      </a:r>
                      <a:endParaRPr lang="es-CO" sz="1200" b="0" i="0" u="none" strike="noStrike" kern="1200" dirty="0">
                        <a:solidFill>
                          <a:schemeClr val="tx1"/>
                        </a:solidFill>
                        <a:effectLst/>
                        <a:latin typeface="+mn-lt"/>
                        <a:ea typeface="+mn-ea"/>
                        <a:cs typeface="+mn-cs"/>
                      </a:endParaRPr>
                    </a:p>
                  </a:txBody>
                  <a:tcPr/>
                </a:tc>
                <a:tc>
                  <a:txBody>
                    <a:bodyPr/>
                    <a:lstStyle/>
                    <a:p>
                      <a:endParaRPr lang="es-CO" dirty="0"/>
                    </a:p>
                  </a:txBody>
                  <a:tcPr/>
                </a:tc>
              </a:tr>
            </a:tbl>
          </a:graphicData>
        </a:graphic>
      </p:graphicFrame>
      <p:pic>
        <p:nvPicPr>
          <p:cNvPr id="6146" name="Picture 2" descr="https://lh5.googleusercontent.com/5L3FEnJXlwr9J2mTmnlK9Qct6h6WEdcFulSoIrUjOhMW3WbApNPbDIcSIk-EXE3RT_WkGg0NZM1prKqSdGKpADWiaEHcAIvP8Y8qvnwLfZUMgVupK9b0tTiLB1FiK1pB_vg9n8v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91328" y="1484784"/>
            <a:ext cx="1161737" cy="1157718"/>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lh4.googleusercontent.com/Je_n5Na0eA5L8HnreCe3o9WISUR4JNegduxL3HBhAgHWhzkZkz_nFb6q8j5LGaXuMpX_5q_qFoyHd18CFJESDWo-DfH8clXFhsn6LchaEy4naQFIFjI7Ur5IKGJQK1x3w-0qE-c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91328" y="2852935"/>
            <a:ext cx="1176989" cy="1176989"/>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https://lh6.googleusercontent.com/Mu6Ozek2sYwplQv4o-xoVW4_qZOCU-Pq0ltj7srs8IZ8J1s5JIscvPsLAuPtKi3NLKwEnbf0QSa9jy8KYH3ugSPt6XYnM3E99FlsGWbEn74Vn2Z8A1TOEctdPhoOH3pYUj3hnmp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23728" y="4245948"/>
            <a:ext cx="1044588" cy="1044589"/>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https://lh5.googleusercontent.com/OKLNWg8LW8rC22b8GmKRAr3gCpedQ_8L-GsU_5nw2x0epdUWTBsrpw7ti0GvM_ezidnqtS6vzKUpt8JgBxuG-SwvhzAFAiZoUuuEBCqaTsC2ODmUbk5rLDBzfaSsC13KaXZSlnSX"/>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74342" y="5661248"/>
            <a:ext cx="1013482" cy="1010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5439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847596" y="250049"/>
            <a:ext cx="1795876" cy="369332"/>
          </a:xfrm>
          <a:prstGeom prst="rect">
            <a:avLst/>
          </a:prstGeom>
          <a:noFill/>
        </p:spPr>
        <p:txBody>
          <a:bodyPr wrap="none" rtlCol="0">
            <a:spAutoFit/>
          </a:bodyPr>
          <a:lstStyle/>
          <a:p>
            <a:r>
              <a:rPr lang="es-CO" b="1" dirty="0" smtClean="0">
                <a:solidFill>
                  <a:srgbClr val="C00000"/>
                </a:solidFill>
              </a:rPr>
              <a:t>Tabla de créditos</a:t>
            </a:r>
            <a:endParaRPr lang="es-CO" b="1" dirty="0">
              <a:solidFill>
                <a:srgbClr val="C00000"/>
              </a:solidFill>
            </a:endParaRPr>
          </a:p>
        </p:txBody>
      </p:sp>
      <p:graphicFrame>
        <p:nvGraphicFramePr>
          <p:cNvPr id="5" name="4 Tabla"/>
          <p:cNvGraphicFramePr>
            <a:graphicFrameLocks noGrp="1"/>
          </p:cNvGraphicFramePr>
          <p:nvPr>
            <p:extLst>
              <p:ext uri="{D42A27DB-BD31-4B8C-83A1-F6EECF244321}">
                <p14:modId xmlns:p14="http://schemas.microsoft.com/office/powerpoint/2010/main" val="4144056115"/>
              </p:ext>
            </p:extLst>
          </p:nvPr>
        </p:nvGraphicFramePr>
        <p:xfrm>
          <a:off x="1524000" y="1397000"/>
          <a:ext cx="6216351" cy="5347815"/>
        </p:xfrm>
        <a:graphic>
          <a:graphicData uri="http://schemas.openxmlformats.org/drawingml/2006/table">
            <a:tbl>
              <a:tblPr firstRow="1" bandRow="1">
                <a:tableStyleId>{5940675A-B579-460E-94D1-54222C63F5DA}</a:tableStyleId>
              </a:tblPr>
              <a:tblGrid>
                <a:gridCol w="2072117"/>
                <a:gridCol w="2072117"/>
                <a:gridCol w="2072117"/>
              </a:tblGrid>
              <a:tr h="1325405">
                <a:tc>
                  <a:txBody>
                    <a:bodyPr/>
                    <a:lstStyle/>
                    <a:p>
                      <a:endParaRPr lang="es-CO" dirty="0"/>
                    </a:p>
                  </a:txBody>
                  <a:tcPr/>
                </a:tc>
                <a:tc>
                  <a:txBody>
                    <a:bodyPr/>
                    <a:lstStyle/>
                    <a:p>
                      <a:r>
                        <a:rPr lang="es-CO" sz="1200" b="0" i="0" u="none" strike="noStrike" kern="1200" dirty="0" smtClean="0">
                          <a:solidFill>
                            <a:schemeClr val="tx1"/>
                          </a:solidFill>
                          <a:effectLst/>
                          <a:latin typeface="+mn-lt"/>
                          <a:ea typeface="+mn-ea"/>
                          <a:cs typeface="+mn-cs"/>
                        </a:rPr>
                        <a:t>Imagen seleccionada de: &lt;a </a:t>
                      </a:r>
                      <a:r>
                        <a:rPr lang="es-CO" sz="1200" b="0" i="0" u="none" strike="noStrike" kern="1200" dirty="0" err="1" smtClean="0">
                          <a:solidFill>
                            <a:schemeClr val="tx1"/>
                          </a:solidFill>
                          <a:effectLst/>
                          <a:latin typeface="+mn-lt"/>
                          <a:ea typeface="+mn-ea"/>
                          <a:cs typeface="+mn-cs"/>
                        </a:rPr>
                        <a:t>href</a:t>
                      </a:r>
                      <a:r>
                        <a:rPr lang="es-CO" sz="1200" b="0" i="0" u="none" strike="noStrike" kern="1200" dirty="0" smtClean="0">
                          <a:solidFill>
                            <a:schemeClr val="tx1"/>
                          </a:solidFill>
                          <a:effectLst/>
                          <a:latin typeface="+mn-lt"/>
                          <a:ea typeface="+mn-ea"/>
                          <a:cs typeface="+mn-cs"/>
                        </a:rPr>
                        <a:t>="http://www.freepik.com/free-vector/abstract-background-of-world-human-rights-day-of-hand-with-heart_974189.htm"&gt;Designed </a:t>
                      </a:r>
                      <a:r>
                        <a:rPr lang="es-CO" sz="1200" b="0" i="0" u="none" strike="noStrike" kern="1200" dirty="0" err="1" smtClean="0">
                          <a:solidFill>
                            <a:schemeClr val="tx1"/>
                          </a:solidFill>
                          <a:effectLst/>
                          <a:latin typeface="+mn-lt"/>
                          <a:ea typeface="+mn-ea"/>
                          <a:cs typeface="+mn-cs"/>
                        </a:rPr>
                        <a:t>by</a:t>
                      </a:r>
                      <a:r>
                        <a:rPr lang="es-CO" sz="1200" b="0" i="0" u="none" strike="noStrike" kern="1200" dirty="0" smtClean="0">
                          <a:solidFill>
                            <a:schemeClr val="tx1"/>
                          </a:solidFill>
                          <a:effectLst/>
                          <a:latin typeface="+mn-lt"/>
                          <a:ea typeface="+mn-ea"/>
                          <a:cs typeface="+mn-cs"/>
                        </a:rPr>
                        <a:t> </a:t>
                      </a:r>
                      <a:r>
                        <a:rPr lang="es-CO" sz="1200" b="0" i="0" u="none" strike="noStrike" kern="1200" dirty="0" err="1" smtClean="0">
                          <a:solidFill>
                            <a:schemeClr val="tx1"/>
                          </a:solidFill>
                          <a:effectLst/>
                          <a:latin typeface="+mn-lt"/>
                          <a:ea typeface="+mn-ea"/>
                          <a:cs typeface="+mn-cs"/>
                        </a:rPr>
                        <a:t>Freepik</a:t>
                      </a:r>
                      <a:r>
                        <a:rPr lang="es-CO" sz="1200" b="0" i="0" u="none" strike="noStrike" kern="1200" dirty="0" smtClean="0">
                          <a:solidFill>
                            <a:schemeClr val="tx1"/>
                          </a:solidFill>
                          <a:effectLst/>
                          <a:latin typeface="+mn-lt"/>
                          <a:ea typeface="+mn-ea"/>
                          <a:cs typeface="+mn-cs"/>
                        </a:rPr>
                        <a:t>&lt;/a&gt;</a:t>
                      </a:r>
                      <a:endParaRPr lang="es-CO" sz="1200" dirty="0"/>
                    </a:p>
                  </a:txBody>
                  <a:tcPr/>
                </a:tc>
                <a:tc>
                  <a:txBody>
                    <a:bodyPr/>
                    <a:lstStyle/>
                    <a:p>
                      <a:endParaRPr lang="es-CO"/>
                    </a:p>
                  </a:txBody>
                  <a:tcPr/>
                </a:tc>
              </a:tr>
              <a:tr h="1325405">
                <a:tc>
                  <a:txBody>
                    <a:bodyPr/>
                    <a:lstStyle/>
                    <a:p>
                      <a:endParaRPr lang="es-CO" dirty="0"/>
                    </a:p>
                  </a:txBody>
                  <a:tcPr/>
                </a:tc>
                <a:tc>
                  <a:txBody>
                    <a:bodyPr/>
                    <a:lstStyle/>
                    <a:p>
                      <a:r>
                        <a:rPr lang="en-US" sz="1200" b="0" i="0" u="none" strike="noStrike" kern="1200" dirty="0" err="1" smtClean="0">
                          <a:solidFill>
                            <a:schemeClr val="tx1"/>
                          </a:solidFill>
                          <a:effectLst/>
                          <a:latin typeface="+mn-lt"/>
                          <a:ea typeface="+mn-ea"/>
                          <a:cs typeface="+mn-cs"/>
                        </a:rPr>
                        <a:t>href</a:t>
                      </a:r>
                      <a:r>
                        <a:rPr lang="en-US" sz="1200" b="0" i="0" u="none" strike="noStrike" kern="1200" dirty="0" smtClean="0">
                          <a:solidFill>
                            <a:schemeClr val="tx1"/>
                          </a:solidFill>
                          <a:effectLst/>
                          <a:latin typeface="+mn-lt"/>
                          <a:ea typeface="+mn-ea"/>
                          <a:cs typeface="+mn-cs"/>
                        </a:rPr>
                        <a:t>='http://www.freepik.com/free-vector/world-map-global-network-design_718569.htm'&gt;Designed by </a:t>
                      </a:r>
                      <a:r>
                        <a:rPr lang="en-US" sz="1200" b="0" i="0" u="none" strike="noStrike" kern="1200" dirty="0" err="1" smtClean="0">
                          <a:solidFill>
                            <a:schemeClr val="tx1"/>
                          </a:solidFill>
                          <a:effectLst/>
                          <a:latin typeface="+mn-lt"/>
                          <a:ea typeface="+mn-ea"/>
                          <a:cs typeface="+mn-cs"/>
                        </a:rPr>
                        <a:t>Freepik</a:t>
                      </a:r>
                      <a:r>
                        <a:rPr lang="en-US" sz="1200" b="0" i="0" u="none" strike="noStrike" kern="1200" dirty="0" smtClean="0">
                          <a:solidFill>
                            <a:schemeClr val="tx1"/>
                          </a:solidFill>
                          <a:effectLst/>
                          <a:latin typeface="+mn-lt"/>
                          <a:ea typeface="+mn-ea"/>
                          <a:cs typeface="+mn-cs"/>
                        </a:rPr>
                        <a:t>&lt;/a&gt;</a:t>
                      </a:r>
                      <a:endParaRPr lang="es-CO" sz="1200" dirty="0"/>
                    </a:p>
                  </a:txBody>
                  <a:tcPr/>
                </a:tc>
                <a:tc>
                  <a:txBody>
                    <a:bodyPr/>
                    <a:lstStyle/>
                    <a:p>
                      <a:endParaRPr lang="es-CO"/>
                    </a:p>
                  </a:txBody>
                  <a:tcPr/>
                </a:tc>
              </a:tr>
              <a:tr h="1325405">
                <a:tc>
                  <a:txBody>
                    <a:bodyPr/>
                    <a:lstStyle/>
                    <a:p>
                      <a:endParaRPr lang="es-CO" dirty="0"/>
                    </a:p>
                  </a:txBody>
                  <a:tcPr/>
                </a:tc>
                <a:tc>
                  <a:txBody>
                    <a:bodyPr/>
                    <a:lstStyle/>
                    <a:p>
                      <a:endParaRPr lang="es-CO" sz="1200" b="0" i="0" u="none" strike="noStrike" kern="1200" dirty="0">
                        <a:solidFill>
                          <a:schemeClr val="tx1"/>
                        </a:solidFill>
                        <a:effectLst/>
                        <a:latin typeface="+mn-lt"/>
                        <a:ea typeface="+mn-ea"/>
                        <a:cs typeface="+mn-cs"/>
                      </a:endParaRPr>
                    </a:p>
                  </a:txBody>
                  <a:tcPr/>
                </a:tc>
                <a:tc>
                  <a:txBody>
                    <a:bodyPr/>
                    <a:lstStyle/>
                    <a:p>
                      <a:endParaRPr lang="es-CO" dirty="0"/>
                    </a:p>
                  </a:txBody>
                  <a:tcPr/>
                </a:tc>
              </a:tr>
              <a:tr h="1325405">
                <a:tc>
                  <a:txBody>
                    <a:bodyPr/>
                    <a:lstStyle/>
                    <a:p>
                      <a:endParaRPr lang="es-CO" dirty="0"/>
                    </a:p>
                  </a:txBody>
                  <a:tcPr/>
                </a:tc>
                <a:tc>
                  <a:txBody>
                    <a:bodyPr/>
                    <a:lstStyle/>
                    <a:p>
                      <a:endParaRPr lang="es-CO" sz="1200" b="0" i="0" u="none" strike="noStrike" kern="1200" dirty="0">
                        <a:solidFill>
                          <a:schemeClr val="tx1"/>
                        </a:solidFill>
                        <a:effectLst/>
                        <a:latin typeface="+mn-lt"/>
                        <a:ea typeface="+mn-ea"/>
                        <a:cs typeface="+mn-cs"/>
                      </a:endParaRPr>
                    </a:p>
                  </a:txBody>
                  <a:tcPr/>
                </a:tc>
                <a:tc>
                  <a:txBody>
                    <a:bodyPr/>
                    <a:lstStyle/>
                    <a:p>
                      <a:endParaRPr lang="es-CO" dirty="0"/>
                    </a:p>
                  </a:txBody>
                  <a:tcPr/>
                </a:tc>
              </a:tr>
            </a:tbl>
          </a:graphicData>
        </a:graphic>
      </p:graphicFrame>
      <p:pic>
        <p:nvPicPr>
          <p:cNvPr id="7170" name="Picture 2" descr="https://lh4.googleusercontent.com/Czvnr0w7neNHlEI8Vygl2b8-e89AwHe6XYFfGZM6d2HtPvCMAlRsnhSctNyjH7ZC5a_Ga3kwwHEnXS96cyWyAl6BNmzr1r8Qd_b9bRP4AY_S8CKaP7QnB3C69n2F2GEu8XZz6cC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1720" y="1550368"/>
            <a:ext cx="1100693" cy="1097221"/>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s://lh3.googleusercontent.com/NkIgTl1OD2vPPwVmsMjTkvAEYo8h9Pi2Cc9G-7wxZhgr3E_Lwuzr6vs2d_pI2Uj0vvGeHSfOgdhcdryO5d_Oubq7qekaXnbIhiyP0GX2A2wT-JZwctAClB9AgZVzB8fSQKJcBur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20637" y="2924944"/>
            <a:ext cx="1031776" cy="1028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27742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96752"/>
            <a:ext cx="9144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34" y="55473"/>
            <a:ext cx="804557" cy="1053755"/>
          </a:xfrm>
          <a:prstGeom prst="rect">
            <a:avLst/>
          </a:prstGeom>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3023" y="0"/>
            <a:ext cx="1930977" cy="606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Rectángulo"/>
          <p:cNvSpPr/>
          <p:nvPr/>
        </p:nvSpPr>
        <p:spPr>
          <a:xfrm>
            <a:off x="1691680" y="303068"/>
            <a:ext cx="8784976" cy="646331"/>
          </a:xfrm>
          <a:prstGeom prst="rect">
            <a:avLst/>
          </a:prstGeom>
        </p:spPr>
        <p:txBody>
          <a:bodyPr wrap="square">
            <a:spAutoFit/>
          </a:bodyPr>
          <a:lstStyle/>
          <a:p>
            <a:r>
              <a:rPr lang="es-CO" b="1" dirty="0"/>
              <a:t>Bibliografía. </a:t>
            </a:r>
            <a:endParaRPr lang="es-CO" b="1" dirty="0" smtClean="0"/>
          </a:p>
          <a:p>
            <a:endParaRPr lang="es-CO" dirty="0"/>
          </a:p>
        </p:txBody>
      </p:sp>
      <p:sp>
        <p:nvSpPr>
          <p:cNvPr id="2" name="1 Rectángulo"/>
          <p:cNvSpPr/>
          <p:nvPr/>
        </p:nvSpPr>
        <p:spPr>
          <a:xfrm>
            <a:off x="123236" y="1779687"/>
            <a:ext cx="9283894" cy="5262979"/>
          </a:xfrm>
          <a:prstGeom prst="rect">
            <a:avLst/>
          </a:prstGeom>
        </p:spPr>
        <p:txBody>
          <a:bodyPr wrap="square">
            <a:spAutoFit/>
          </a:bodyPr>
          <a:lstStyle/>
          <a:p>
            <a:pPr marL="171450" lvl="0" indent="-171450">
              <a:buFont typeface="Arial" pitchFamily="34" charset="0"/>
              <a:buChar char="•"/>
            </a:pPr>
            <a:r>
              <a:rPr lang="es-CO" sz="1200" dirty="0" err="1"/>
              <a:t>Morlino</a:t>
            </a:r>
            <a:r>
              <a:rPr lang="es-CO" sz="1200" dirty="0"/>
              <a:t>, Leonardo (2010): Introducción a la investigación comparada. Alianza Editorial. Cap. 1. Pp.15-23</a:t>
            </a:r>
          </a:p>
          <a:p>
            <a:pPr marL="171450" lvl="0" indent="-171450">
              <a:buFont typeface="Arial" pitchFamily="34" charset="0"/>
              <a:buChar char="•"/>
            </a:pPr>
            <a:r>
              <a:rPr lang="es-CO" sz="1200" dirty="0" err="1"/>
              <a:t>Munck</a:t>
            </a:r>
            <a:r>
              <a:rPr lang="es-CO" sz="1200" dirty="0"/>
              <a:t>, Gerardo (2007). Agendas y estrategias de investigación en el estudio de la política Latinoamericana. Revista de Ciencia Política, vol. 27, núm. 1, 2007, pp. 3-21. Pontificia Universidad Católica de Chile</a:t>
            </a:r>
          </a:p>
          <a:p>
            <a:pPr marL="171450" lvl="0" indent="-171450">
              <a:buFont typeface="Arial" pitchFamily="34" charset="0"/>
              <a:buChar char="•"/>
            </a:pPr>
            <a:r>
              <a:rPr lang="es-CO" sz="1200" dirty="0"/>
              <a:t>Santiago Leyva y María Ramírez, "La Ciencia Política en Colombia: una disciplina en continua expansión", Revista Ciencia Política Vol.35 - Nº1, 2015, pp.71-94</a:t>
            </a:r>
          </a:p>
          <a:p>
            <a:pPr marL="171450" lvl="0" indent="-171450">
              <a:buFont typeface="Arial" pitchFamily="34" charset="0"/>
              <a:buChar char="•"/>
            </a:pPr>
            <a:r>
              <a:rPr lang="es-CO" sz="1200" dirty="0"/>
              <a:t>Pinto Ocampo, </a:t>
            </a:r>
            <a:r>
              <a:rPr lang="es-CO" sz="1200" dirty="0" err="1"/>
              <a:t>Maria</a:t>
            </a:r>
            <a:r>
              <a:rPr lang="es-CO" sz="1200" dirty="0"/>
              <a:t> Teresa. (2010). Comparar es cuestión de método: enseñanza y producción de conocimiento comparado en la academia colombiana. Análisis Político, 23(68), 43-61. </a:t>
            </a:r>
            <a:r>
              <a:rPr lang="es-CO" sz="1200" dirty="0" err="1"/>
              <a:t>Retrieved</a:t>
            </a:r>
            <a:r>
              <a:rPr lang="es-CO" sz="1200" dirty="0"/>
              <a:t> </a:t>
            </a:r>
            <a:r>
              <a:rPr lang="es-CO" sz="1200" dirty="0" err="1"/>
              <a:t>November</a:t>
            </a:r>
            <a:r>
              <a:rPr lang="es-CO" sz="1200" dirty="0"/>
              <a:t> 18, 2014, </a:t>
            </a:r>
            <a:r>
              <a:rPr lang="es-CO" sz="1200" dirty="0" err="1"/>
              <a:t>from</a:t>
            </a:r>
            <a:r>
              <a:rPr lang="es-CO" sz="1200" dirty="0"/>
              <a:t> </a:t>
            </a:r>
            <a:r>
              <a:rPr lang="es-CO" sz="1200" u="sng" dirty="0">
                <a:hlinkClick r:id="rId5"/>
              </a:rPr>
              <a:t>http://www.scielo.org.co/scielo.php?script=sci_arttext&amp;pid=S012147052010000100003&amp;lng=en&amp;tlng=es</a:t>
            </a:r>
            <a:r>
              <a:rPr lang="es-CO" sz="1200" dirty="0"/>
              <a:t> </a:t>
            </a:r>
          </a:p>
          <a:p>
            <a:pPr marL="171450" lvl="0" indent="-171450">
              <a:buFont typeface="Arial" pitchFamily="34" charset="0"/>
              <a:buChar char="•"/>
            </a:pPr>
            <a:r>
              <a:rPr lang="es-CO" sz="1200" dirty="0"/>
              <a:t>Lucca, Juan Bautista. La política comparada en argentina, </a:t>
            </a:r>
            <a:r>
              <a:rPr lang="es-CO" sz="1200" dirty="0" err="1"/>
              <a:t>brasil</a:t>
            </a:r>
            <a:r>
              <a:rPr lang="es-CO" sz="1200" dirty="0"/>
              <a:t>, </a:t>
            </a:r>
            <a:r>
              <a:rPr lang="es-CO" sz="1200" dirty="0" err="1"/>
              <a:t>colombia</a:t>
            </a:r>
            <a:r>
              <a:rPr lang="es-CO" sz="1200" dirty="0"/>
              <a:t> y </a:t>
            </a:r>
            <a:r>
              <a:rPr lang="es-CO" sz="1200" dirty="0" err="1"/>
              <a:t>méxico</a:t>
            </a:r>
            <a:r>
              <a:rPr lang="es-CO" sz="1200" dirty="0"/>
              <a:t>. </a:t>
            </a:r>
            <a:r>
              <a:rPr lang="en-US" sz="1200" dirty="0"/>
              <a:t>Rev. Urug. </a:t>
            </a:r>
            <a:r>
              <a:rPr lang="en-US" sz="1200" dirty="0" err="1"/>
              <a:t>Cienc</a:t>
            </a:r>
            <a:r>
              <a:rPr lang="en-US" sz="1200" dirty="0"/>
              <a:t>. </a:t>
            </a:r>
            <a:r>
              <a:rPr lang="en-US" sz="1200" dirty="0" err="1"/>
              <a:t>Polít</a:t>
            </a:r>
            <a:r>
              <a:rPr lang="en-US" sz="1200" dirty="0"/>
              <a:t>. [online]. 2014, vol.23, n.1, pp. 101-118. ISSN 1688-499X.</a:t>
            </a:r>
            <a:endParaRPr lang="es-CO" sz="1200" dirty="0"/>
          </a:p>
          <a:p>
            <a:pPr marL="171450" lvl="0" indent="-171450">
              <a:buFont typeface="Arial" pitchFamily="34" charset="0"/>
              <a:buChar char="•"/>
            </a:pPr>
            <a:r>
              <a:rPr lang="es-CO" sz="1200" dirty="0" err="1"/>
              <a:t>Nohlen</a:t>
            </a:r>
            <a:r>
              <a:rPr lang="es-CO" sz="1200" dirty="0"/>
              <a:t>, </a:t>
            </a:r>
            <a:r>
              <a:rPr lang="es-CO" sz="1200" dirty="0" err="1"/>
              <a:t>Dieter</a:t>
            </a:r>
            <a:r>
              <a:rPr lang="es-CO" sz="1200" dirty="0"/>
              <a:t> (2006). Ciencia Política en América Latina. Diccionario de Ciencia Política, editado por </a:t>
            </a:r>
            <a:r>
              <a:rPr lang="es-CO" sz="1200" dirty="0" err="1"/>
              <a:t>Dieter</a:t>
            </a:r>
            <a:r>
              <a:rPr lang="es-CO" sz="1200" dirty="0"/>
              <a:t> </a:t>
            </a:r>
            <a:r>
              <a:rPr lang="es-CO" sz="1200" dirty="0" err="1"/>
              <a:t>Nohlen</a:t>
            </a:r>
            <a:r>
              <a:rPr lang="es-CO" sz="1200" dirty="0"/>
              <a:t>, dos tomos, Ciudad de México: Porrúa 2006.</a:t>
            </a:r>
          </a:p>
          <a:p>
            <a:pPr marL="171450" lvl="0" indent="-171450">
              <a:buFont typeface="Arial" pitchFamily="34" charset="0"/>
              <a:buChar char="•"/>
            </a:pPr>
            <a:r>
              <a:rPr lang="es-CO" sz="1200" dirty="0" err="1"/>
              <a:t>Badie</a:t>
            </a:r>
            <a:r>
              <a:rPr lang="es-CO" sz="1200" dirty="0"/>
              <a:t>, B. &amp; </a:t>
            </a:r>
            <a:r>
              <a:rPr lang="es-CO" sz="1200" dirty="0" err="1"/>
              <a:t>Hermet</a:t>
            </a:r>
            <a:r>
              <a:rPr lang="es-CO" sz="1200" dirty="0"/>
              <a:t>, G. (1993). Política comparada. Fondo de Cultura económica. México.</a:t>
            </a:r>
          </a:p>
          <a:p>
            <a:pPr marL="171450" lvl="0" indent="-171450">
              <a:buFont typeface="Arial" pitchFamily="34" charset="0"/>
              <a:buChar char="•"/>
            </a:pPr>
            <a:r>
              <a:rPr lang="es-CO" sz="1200" dirty="0" err="1"/>
              <a:t>Castiglioni</a:t>
            </a:r>
            <a:r>
              <a:rPr lang="es-CO" sz="1200" dirty="0"/>
              <a:t>, F. (1995): “La política comparada”. En Pinto, J. (</a:t>
            </a:r>
            <a:r>
              <a:rPr lang="es-CO" sz="1200" dirty="0" err="1"/>
              <a:t>comp.</a:t>
            </a:r>
            <a:r>
              <a:rPr lang="es-CO" sz="1200" dirty="0"/>
              <a:t>): Introducción a la Ciencia Política. E. </a:t>
            </a:r>
            <a:r>
              <a:rPr lang="es-CO" sz="1200" dirty="0" err="1"/>
              <a:t>Eudeba</a:t>
            </a:r>
            <a:r>
              <a:rPr lang="es-CO" sz="1200" dirty="0"/>
              <a:t>, Buenos Aires.</a:t>
            </a:r>
          </a:p>
          <a:p>
            <a:pPr marL="171450" lvl="0" indent="-171450">
              <a:buFont typeface="Arial" pitchFamily="34" charset="0"/>
              <a:buChar char="•"/>
            </a:pPr>
            <a:r>
              <a:rPr lang="es-CO" sz="1200" dirty="0"/>
              <a:t>Dalton, Russell J. (2001). Política comparada: perspectivas </a:t>
            </a:r>
            <a:r>
              <a:rPr lang="es-CO" sz="1200" dirty="0" err="1"/>
              <a:t>microconductistas</a:t>
            </a:r>
            <a:r>
              <a:rPr lang="es-CO" sz="1200" dirty="0"/>
              <a:t>. En: </a:t>
            </a:r>
            <a:r>
              <a:rPr lang="es-CO" sz="1200" dirty="0" err="1"/>
              <a:t>Goodin</a:t>
            </a:r>
            <a:r>
              <a:rPr lang="es-CO" sz="1200" dirty="0"/>
              <a:t> &amp; </a:t>
            </a:r>
            <a:r>
              <a:rPr lang="es-CO" sz="1200" dirty="0" err="1"/>
              <a:t>Klingemann</a:t>
            </a:r>
            <a:r>
              <a:rPr lang="es-CO" sz="1200" dirty="0"/>
              <a:t>. Nuevo Manual de Ciencia Política. Istmo. Madrid. Págs.485-508</a:t>
            </a:r>
          </a:p>
          <a:p>
            <a:pPr marL="171450" lvl="0" indent="-171450">
              <a:buFont typeface="Arial" pitchFamily="34" charset="0"/>
              <a:buChar char="•"/>
            </a:pPr>
            <a:r>
              <a:rPr lang="es-CO" sz="1200" dirty="0" err="1"/>
              <a:t>Mair</a:t>
            </a:r>
            <a:r>
              <a:rPr lang="es-CO" sz="1200" dirty="0"/>
              <a:t>, Peter (2001). Política comparada: Una visión general. En: </a:t>
            </a:r>
            <a:r>
              <a:rPr lang="es-CO" sz="1200" dirty="0" err="1"/>
              <a:t>Goodin</a:t>
            </a:r>
            <a:r>
              <a:rPr lang="es-CO" sz="1200" dirty="0"/>
              <a:t> &amp; </a:t>
            </a:r>
            <a:r>
              <a:rPr lang="es-CO" sz="1200" dirty="0" err="1"/>
              <a:t>Klingemann</a:t>
            </a:r>
            <a:r>
              <a:rPr lang="es-CO" sz="1200" dirty="0"/>
              <a:t>. Nuevo Manual de Ciencia Política. Istmo. Madrid. Págs. 447-484</a:t>
            </a:r>
          </a:p>
          <a:p>
            <a:pPr marL="171450" lvl="0" indent="-171450">
              <a:buFont typeface="Arial" pitchFamily="34" charset="0"/>
              <a:buChar char="•"/>
            </a:pPr>
            <a:r>
              <a:rPr lang="es-CO" sz="1200" dirty="0"/>
              <a:t>Ramos Morales, Leónidas (2012). Método Comparado: Precisiones y características. Texto presentado en la mesa Metodología en la Ciencia Política en el marco del 6° Congreso Latinoamericano de Ciencia Política organizado por la Asociación Latinoamericana de Ciencia Política (ALACIP) y FLACSO – Ecuador llevado a cabo en la ciudad de Quito – Ecuador , los días 12, 13 y 14 de junio del 2012.</a:t>
            </a:r>
          </a:p>
          <a:p>
            <a:pPr marL="171450" lvl="0" indent="-171450">
              <a:buFont typeface="Arial" pitchFamily="34" charset="0"/>
              <a:buChar char="•"/>
            </a:pPr>
            <a:r>
              <a:rPr lang="es-CO" sz="1200" dirty="0" err="1"/>
              <a:t>Landman</a:t>
            </a:r>
            <a:r>
              <a:rPr lang="es-CO" sz="1200" dirty="0"/>
              <a:t>, </a:t>
            </a:r>
            <a:r>
              <a:rPr lang="es-CO" sz="1200" dirty="0" err="1"/>
              <a:t>Todd</a:t>
            </a:r>
            <a:r>
              <a:rPr lang="es-CO" sz="1200" dirty="0"/>
              <a:t> (2011). Política comparada. Una introducción a su objeto y métodos de investigación. Alianza Editorial. Madrid. Págs. 27-46</a:t>
            </a:r>
          </a:p>
          <a:p>
            <a:pPr marL="171450" lvl="0" indent="-171450">
              <a:buFont typeface="Arial" pitchFamily="34" charset="0"/>
              <a:buChar char="•"/>
            </a:pPr>
            <a:r>
              <a:rPr lang="es-CO" sz="1200" dirty="0" err="1"/>
              <a:t>Nohlen</a:t>
            </a:r>
            <a:r>
              <a:rPr lang="es-CO" sz="1200" dirty="0"/>
              <a:t>, </a:t>
            </a:r>
            <a:r>
              <a:rPr lang="es-CO" sz="1200" dirty="0" err="1"/>
              <a:t>Dieter</a:t>
            </a:r>
            <a:r>
              <a:rPr lang="es-CO" sz="1200" dirty="0"/>
              <a:t> (2006): La ciencia política en América Latina. En: Diccionario de Ciencia Política, editado por </a:t>
            </a:r>
            <a:r>
              <a:rPr lang="es-CO" sz="1200" dirty="0" err="1"/>
              <a:t>DieterNohlen</a:t>
            </a:r>
            <a:r>
              <a:rPr lang="es-CO" sz="1200" dirty="0"/>
              <a:t>, dos tomos, Ciudad de México: Porrúa 2006</a:t>
            </a:r>
          </a:p>
          <a:p>
            <a:pPr marL="171450" lvl="0" indent="-171450">
              <a:buFont typeface="Arial" pitchFamily="34" charset="0"/>
              <a:buChar char="•"/>
            </a:pPr>
            <a:r>
              <a:rPr lang="es-CO" sz="1200" dirty="0" err="1"/>
              <a:t>Panebianco</a:t>
            </a:r>
            <a:r>
              <a:rPr lang="es-CO" sz="1200" dirty="0"/>
              <a:t>, </a:t>
            </a:r>
            <a:r>
              <a:rPr lang="es-CO" sz="1200" dirty="0" err="1"/>
              <a:t>Angelo</a:t>
            </a:r>
            <a:r>
              <a:rPr lang="es-CO" sz="1200" dirty="0"/>
              <a:t> (1994) “Comparación y explicación”, en G. Sartori, L. </a:t>
            </a:r>
            <a:r>
              <a:rPr lang="es-CO" sz="1200" dirty="0" err="1"/>
              <a:t>Morlino</a:t>
            </a:r>
            <a:r>
              <a:rPr lang="es-CO" sz="1200" dirty="0"/>
              <a:t> (</a:t>
            </a:r>
            <a:r>
              <a:rPr lang="es-CO" sz="1200" dirty="0" err="1"/>
              <a:t>comps</a:t>
            </a:r>
            <a:r>
              <a:rPr lang="es-CO" sz="1200" dirty="0"/>
              <a:t>.) 1994: La comparación en las ciencias sociales. Madrid.</a:t>
            </a:r>
          </a:p>
          <a:p>
            <a:pPr marL="171450" lvl="0" indent="-171450">
              <a:buFont typeface="Arial" pitchFamily="34" charset="0"/>
              <a:buChar char="•"/>
            </a:pPr>
            <a:r>
              <a:rPr lang="es-CO" sz="1200" dirty="0"/>
              <a:t>Sartori, G, y L. </a:t>
            </a:r>
            <a:r>
              <a:rPr lang="es-CO" sz="1200" dirty="0" err="1"/>
              <a:t>Morlino</a:t>
            </a:r>
            <a:r>
              <a:rPr lang="es-CO" sz="1200" dirty="0"/>
              <a:t>. (eds.) (1994): La comparación en las ciencias sociales. E. Alianza, Madrid.</a:t>
            </a:r>
          </a:p>
          <a:p>
            <a:pPr marL="171450" lvl="0" indent="-171450">
              <a:buFont typeface="Arial" pitchFamily="34" charset="0"/>
              <a:buChar char="•"/>
            </a:pPr>
            <a:r>
              <a:rPr lang="es-CO" sz="1200" dirty="0" err="1"/>
              <a:t>Schedler</a:t>
            </a:r>
            <a:r>
              <a:rPr lang="es-CO" sz="1200" dirty="0"/>
              <a:t>, A. (2004): “La relevancia pública de la política comparada”. En Revista Postdata, Nro. 10, Diciembre, Buenos Aires.</a:t>
            </a:r>
          </a:p>
        </p:txBody>
      </p:sp>
    </p:spTree>
    <p:extLst>
      <p:ext uri="{BB962C8B-B14F-4D97-AF65-F5344CB8AC3E}">
        <p14:creationId xmlns:p14="http://schemas.microsoft.com/office/powerpoint/2010/main" val="12405657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CuadroTexto"/>
          <p:cNvSpPr txBox="1"/>
          <p:nvPr/>
        </p:nvSpPr>
        <p:spPr>
          <a:xfrm>
            <a:off x="896508" y="1988840"/>
            <a:ext cx="7488832" cy="5201424"/>
          </a:xfrm>
          <a:prstGeom prst="rect">
            <a:avLst/>
          </a:prstGeom>
          <a:noFill/>
        </p:spPr>
        <p:txBody>
          <a:bodyPr wrap="square" rtlCol="0">
            <a:spAutoFit/>
          </a:bodyPr>
          <a:lstStyle/>
          <a:p>
            <a:pPr algn="ctr"/>
            <a:r>
              <a:rPr lang="es-CO" sz="1600" b="1" dirty="0" smtClean="0"/>
              <a:t>Créditos</a:t>
            </a:r>
          </a:p>
          <a:p>
            <a:pPr algn="just"/>
            <a:endParaRPr lang="es-CO" sz="1400" dirty="0" smtClean="0"/>
          </a:p>
          <a:p>
            <a:r>
              <a:rPr lang="es-CO" sz="1200" dirty="0" smtClean="0"/>
              <a:t>Esta obra esta licenciada bajo </a:t>
            </a:r>
            <a:r>
              <a:rPr lang="es-CO" sz="1200" dirty="0" err="1" smtClean="0"/>
              <a:t>Creative</a:t>
            </a:r>
            <a:r>
              <a:rPr lang="es-CO" sz="1200" dirty="0" smtClean="0"/>
              <a:t> </a:t>
            </a:r>
            <a:r>
              <a:rPr lang="es-CO" sz="1200" dirty="0" err="1" smtClean="0"/>
              <a:t>Commons</a:t>
            </a:r>
            <a:r>
              <a:rPr lang="es-CO" sz="1200" dirty="0" smtClean="0"/>
              <a:t> </a:t>
            </a:r>
            <a:r>
              <a:rPr lang="es-CO" sz="1200" dirty="0"/>
              <a:t>Atribución – No comercial: Esta licencia permite a otros distribuir, </a:t>
            </a:r>
            <a:r>
              <a:rPr lang="es-CO" sz="1200" dirty="0" err="1"/>
              <a:t>remezclar</a:t>
            </a:r>
            <a:r>
              <a:rPr lang="es-CO" sz="1200" dirty="0"/>
              <a:t>, retocar, y crear a partir de tu obra de manera no comercial y, a pesar de que sus nuevas obras deben siempre mencionarte y mantenerse sin fines comerciales, no están obligados a licenciar sus obras derivadas bajo las mismas condiciones</a:t>
            </a:r>
            <a:r>
              <a:rPr lang="es-CO" sz="1200" dirty="0" smtClean="0"/>
              <a:t>.</a:t>
            </a:r>
          </a:p>
          <a:p>
            <a:endParaRPr lang="es-CO" sz="1200" dirty="0"/>
          </a:p>
          <a:p>
            <a:r>
              <a:rPr lang="es-CO" sz="1200" b="1" dirty="0" smtClean="0"/>
              <a:t>Experto </a:t>
            </a:r>
            <a:r>
              <a:rPr lang="es-CO" sz="1200" b="1" dirty="0"/>
              <a:t>temático</a:t>
            </a:r>
            <a:endParaRPr lang="es-CO" sz="1200" dirty="0"/>
          </a:p>
          <a:p>
            <a:r>
              <a:rPr lang="es-CO" sz="1200" dirty="0" err="1" smtClean="0"/>
              <a:t>Didiher</a:t>
            </a:r>
            <a:r>
              <a:rPr lang="es-CO" sz="1200" dirty="0" smtClean="0"/>
              <a:t> Rojas</a:t>
            </a:r>
          </a:p>
          <a:p>
            <a:r>
              <a:rPr lang="es-CO" sz="1200" dirty="0"/>
              <a:t/>
            </a:r>
            <a:br>
              <a:rPr lang="es-CO" sz="1200" dirty="0"/>
            </a:br>
            <a:r>
              <a:rPr lang="es-CO" sz="1200" b="1" dirty="0"/>
              <a:t>Asesora pedagógica</a:t>
            </a:r>
            <a:endParaRPr lang="es-CO" sz="1200" dirty="0"/>
          </a:p>
          <a:p>
            <a:r>
              <a:rPr lang="es-CO" sz="1200" dirty="0"/>
              <a:t>Ángela Valderrama Muñoz</a:t>
            </a:r>
          </a:p>
          <a:p>
            <a:r>
              <a:rPr lang="es-CO" sz="1200" dirty="0"/>
              <a:t/>
            </a:r>
            <a:br>
              <a:rPr lang="es-CO" sz="1200" dirty="0"/>
            </a:br>
            <a:r>
              <a:rPr lang="es-CO" sz="1200" b="1" dirty="0"/>
              <a:t>Producción </a:t>
            </a:r>
            <a:r>
              <a:rPr lang="es-CO" sz="1200" b="1" dirty="0" err="1"/>
              <a:t>multimedial</a:t>
            </a:r>
            <a:endParaRPr lang="es-CO" sz="1200" dirty="0"/>
          </a:p>
          <a:p>
            <a:r>
              <a:rPr lang="es-CO" sz="1200" dirty="0"/>
              <a:t>David Castaño Luján</a:t>
            </a:r>
          </a:p>
          <a:p>
            <a:r>
              <a:rPr lang="es-CO" sz="1200" dirty="0"/>
              <a:t/>
            </a:r>
            <a:br>
              <a:rPr lang="es-CO" sz="1200" dirty="0"/>
            </a:br>
            <a:endParaRPr lang="es-CO" sz="1200" dirty="0" smtClean="0"/>
          </a:p>
          <a:p>
            <a:r>
              <a:rPr lang="es-CO" sz="1200" dirty="0"/>
              <a:t/>
            </a:r>
            <a:br>
              <a:rPr lang="es-CO" sz="1200" dirty="0"/>
            </a:br>
            <a:endParaRPr lang="es-CO" sz="1200" dirty="0"/>
          </a:p>
          <a:p>
            <a:endParaRPr lang="es-CO" sz="1200" b="1" dirty="0" smtClean="0"/>
          </a:p>
          <a:p>
            <a:r>
              <a:rPr lang="es-CO" sz="1200" b="1" dirty="0" smtClean="0"/>
              <a:t>			Coordinadora </a:t>
            </a:r>
            <a:r>
              <a:rPr lang="es-CO" sz="1200" b="1" dirty="0"/>
              <a:t>del </a:t>
            </a:r>
            <a:r>
              <a:rPr lang="es-CO" sz="1200" b="1" dirty="0" smtClean="0"/>
              <a:t>Programa</a:t>
            </a:r>
            <a:endParaRPr lang="es-CO" sz="1200" dirty="0" smtClean="0"/>
          </a:p>
          <a:p>
            <a:pPr algn="ctr"/>
            <a:r>
              <a:rPr lang="es-CO" sz="1200" dirty="0" smtClean="0"/>
              <a:t>Programa </a:t>
            </a:r>
            <a:r>
              <a:rPr lang="es-CO" sz="1200" dirty="0"/>
              <a:t>Integración de Tecnologías a la Docencia</a:t>
            </a:r>
          </a:p>
          <a:p>
            <a:pPr algn="ctr"/>
            <a:r>
              <a:rPr lang="es-CO" sz="1200" dirty="0"/>
              <a:t>Vicerrectoría de Docencia</a:t>
            </a:r>
          </a:p>
          <a:p>
            <a:pPr algn="ctr"/>
            <a:r>
              <a:rPr lang="es-CO" sz="1200" dirty="0"/>
              <a:t>Medellín-Colombia</a:t>
            </a:r>
          </a:p>
          <a:p>
            <a:pPr algn="ctr"/>
            <a:r>
              <a:rPr lang="es-CO" sz="1200" dirty="0"/>
              <a:t>Universidad de Antioquia</a:t>
            </a:r>
          </a:p>
          <a:p>
            <a:pPr algn="ctr"/>
            <a:r>
              <a:rPr lang="es-CO" sz="1200" dirty="0" smtClean="0"/>
              <a:t>2016</a:t>
            </a:r>
            <a:r>
              <a:rPr lang="es-CO" sz="1200" dirty="0"/>
              <a:t/>
            </a:r>
            <a:br>
              <a:rPr lang="es-CO" sz="1200" dirty="0"/>
            </a:br>
            <a:endParaRPr lang="es-CO" sz="1400" dirty="0"/>
          </a:p>
        </p:txBody>
      </p:sp>
      <p:sp>
        <p:nvSpPr>
          <p:cNvPr id="10" name="9 CuadroTexto"/>
          <p:cNvSpPr txBox="1"/>
          <p:nvPr/>
        </p:nvSpPr>
        <p:spPr>
          <a:xfrm>
            <a:off x="5443589" y="2658087"/>
            <a:ext cx="2168022" cy="2123658"/>
          </a:xfrm>
          <a:prstGeom prst="rect">
            <a:avLst/>
          </a:prstGeom>
          <a:noFill/>
        </p:spPr>
        <p:txBody>
          <a:bodyPr wrap="square" rtlCol="0">
            <a:spAutoFit/>
          </a:bodyPr>
          <a:lstStyle/>
          <a:p>
            <a:r>
              <a:rPr lang="es-CO" sz="1200" b="1" dirty="0"/>
              <a:t>Edición de </a:t>
            </a:r>
            <a:r>
              <a:rPr lang="es-CO" sz="1200" b="1" dirty="0" smtClean="0"/>
              <a:t>animación </a:t>
            </a:r>
          </a:p>
          <a:p>
            <a:r>
              <a:rPr lang="es-CO" sz="1200" dirty="0" smtClean="0"/>
              <a:t>Oscar Rojo Gaviria</a:t>
            </a:r>
            <a:endParaRPr lang="es-CO" sz="1200" dirty="0"/>
          </a:p>
          <a:p>
            <a:endParaRPr lang="es-CO" sz="1200" dirty="0" smtClean="0"/>
          </a:p>
          <a:p>
            <a:r>
              <a:rPr lang="es-CO" sz="1200" b="1" dirty="0" smtClean="0"/>
              <a:t>Diseño gráfico </a:t>
            </a:r>
          </a:p>
          <a:p>
            <a:r>
              <a:rPr lang="es-CO" sz="1200" b="1" dirty="0" smtClean="0"/>
              <a:t>Luisa </a:t>
            </a:r>
            <a:r>
              <a:rPr lang="es-CO" sz="1200" b="1" dirty="0" err="1" smtClean="0"/>
              <a:t>Charry</a:t>
            </a:r>
            <a:endParaRPr lang="es-CO" sz="1200" b="1" dirty="0" smtClean="0"/>
          </a:p>
          <a:p>
            <a:r>
              <a:rPr lang="es-CO" sz="1200" dirty="0"/>
              <a:t/>
            </a:r>
            <a:br>
              <a:rPr lang="es-CO" sz="1200" dirty="0"/>
            </a:br>
            <a:r>
              <a:rPr lang="es-CO" sz="1200" b="1" dirty="0"/>
              <a:t>Corrección de estilos</a:t>
            </a:r>
            <a:endParaRPr lang="es-CO" sz="1200" dirty="0"/>
          </a:p>
          <a:p>
            <a:r>
              <a:rPr lang="es-CO" sz="1200" dirty="0"/>
              <a:t>Laura Bedoya Garcés</a:t>
            </a:r>
          </a:p>
          <a:p>
            <a:r>
              <a:rPr lang="es-CO" sz="1200" dirty="0"/>
              <a:t/>
            </a:r>
            <a:br>
              <a:rPr lang="es-CO" sz="1200" dirty="0"/>
            </a:br>
            <a:r>
              <a:rPr lang="es-CO" sz="1200" b="1" dirty="0"/>
              <a:t>Integración de contenidos</a:t>
            </a:r>
            <a:endParaRPr lang="es-CO" sz="1200" dirty="0"/>
          </a:p>
          <a:p>
            <a:r>
              <a:rPr lang="es-CO" sz="1200" b="1" dirty="0">
                <a:solidFill>
                  <a:srgbClr val="FF0000"/>
                </a:solidFill>
              </a:rPr>
              <a:t>Falta definir</a:t>
            </a:r>
          </a:p>
        </p:txBody>
      </p:sp>
      <p:pic>
        <p:nvPicPr>
          <p:cNvPr id="16" name="15 Imagen" descr="C:\Documents and Settings\Administrador\Escritorio\88x31.png"/>
          <p:cNvPicPr/>
          <p:nvPr/>
        </p:nvPicPr>
        <p:blipFill>
          <a:blip r:embed="rId2" cstate="print"/>
          <a:srcRect/>
          <a:stretch>
            <a:fillRect/>
          </a:stretch>
        </p:blipFill>
        <p:spPr bwMode="auto">
          <a:xfrm>
            <a:off x="4198964" y="4748496"/>
            <a:ext cx="883920" cy="308610"/>
          </a:xfrm>
          <a:prstGeom prst="rect">
            <a:avLst/>
          </a:prstGeom>
          <a:noFill/>
          <a:ln w="9525">
            <a:noFill/>
            <a:miter lim="800000"/>
            <a:headEnd/>
            <a:tailEnd/>
          </a:ln>
        </p:spPr>
      </p:pic>
      <p:pic>
        <p:nvPicPr>
          <p:cNvPr id="2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96752"/>
            <a:ext cx="9144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20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34" y="55473"/>
            <a:ext cx="804557" cy="1053755"/>
          </a:xfrm>
          <a:prstGeom prst="rect">
            <a:avLst/>
          </a:prstGeom>
        </p:spPr>
      </p:pic>
      <p:pic>
        <p:nvPicPr>
          <p:cNvPr id="22"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13023" y="0"/>
            <a:ext cx="1930977" cy="606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3485482" y="5341858"/>
            <a:ext cx="2173031" cy="369332"/>
          </a:xfrm>
          <a:prstGeom prst="rect">
            <a:avLst/>
          </a:prstGeom>
        </p:spPr>
        <p:txBody>
          <a:bodyPr wrap="none">
            <a:spAutoFit/>
          </a:bodyPr>
          <a:lstStyle/>
          <a:p>
            <a:r>
              <a:rPr lang="es-CO" dirty="0" err="1"/>
              <a:t>Donna</a:t>
            </a:r>
            <a:r>
              <a:rPr lang="es-CO" dirty="0"/>
              <a:t> Zapata </a:t>
            </a:r>
            <a:r>
              <a:rPr lang="es-CO" dirty="0" err="1"/>
              <a:t>Zapata</a:t>
            </a:r>
            <a:endParaRPr lang="es-CO" dirty="0"/>
          </a:p>
        </p:txBody>
      </p:sp>
    </p:spTree>
    <p:extLst>
      <p:ext uri="{BB962C8B-B14F-4D97-AF65-F5344CB8AC3E}">
        <p14:creationId xmlns:p14="http://schemas.microsoft.com/office/powerpoint/2010/main" val="2870642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395536" y="260648"/>
            <a:ext cx="2172326" cy="369332"/>
          </a:xfrm>
          <a:prstGeom prst="rect">
            <a:avLst/>
          </a:prstGeom>
          <a:noFill/>
        </p:spPr>
        <p:txBody>
          <a:bodyPr wrap="none" rtlCol="0">
            <a:spAutoFit/>
          </a:bodyPr>
          <a:lstStyle/>
          <a:p>
            <a:r>
              <a:rPr lang="es-CO" dirty="0" smtClean="0"/>
              <a:t>Poner en acordeones</a:t>
            </a:r>
            <a:endParaRPr lang="es-CO" dirty="0"/>
          </a:p>
        </p:txBody>
      </p:sp>
      <p:sp>
        <p:nvSpPr>
          <p:cNvPr id="2" name="1 Triángulo isósceles"/>
          <p:cNvSpPr/>
          <p:nvPr/>
        </p:nvSpPr>
        <p:spPr>
          <a:xfrm rot="10800000">
            <a:off x="429579" y="836712"/>
            <a:ext cx="432048" cy="360040"/>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2 Rectángulo"/>
          <p:cNvSpPr/>
          <p:nvPr/>
        </p:nvSpPr>
        <p:spPr>
          <a:xfrm>
            <a:off x="971600" y="836712"/>
            <a:ext cx="7560840" cy="36004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sz="1400" b="1" dirty="0"/>
              <a:t>La comparación como función cognitiva: herramienta para la toma de decisiones </a:t>
            </a:r>
          </a:p>
        </p:txBody>
      </p:sp>
      <p:sp>
        <p:nvSpPr>
          <p:cNvPr id="6" name="5 Triángulo isósceles"/>
          <p:cNvSpPr/>
          <p:nvPr/>
        </p:nvSpPr>
        <p:spPr>
          <a:xfrm rot="10800000">
            <a:off x="429578" y="1484784"/>
            <a:ext cx="432048" cy="360040"/>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6 Rectángulo"/>
          <p:cNvSpPr/>
          <p:nvPr/>
        </p:nvSpPr>
        <p:spPr>
          <a:xfrm>
            <a:off x="971600" y="1484784"/>
            <a:ext cx="7560840" cy="36004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sz="1100" b="1" dirty="0"/>
              <a:t>La comparación como herramienta metodológica: herramienta explícita y sistemática para controlar nuestras </a:t>
            </a:r>
            <a:r>
              <a:rPr lang="es-CO" sz="1100" b="1" dirty="0" smtClean="0"/>
              <a:t>generalizaciones</a:t>
            </a:r>
            <a:endParaRPr lang="es-CO" sz="1400" b="1" dirty="0"/>
          </a:p>
        </p:txBody>
      </p:sp>
      <p:sp>
        <p:nvSpPr>
          <p:cNvPr id="8" name="7 Triángulo isósceles"/>
          <p:cNvSpPr/>
          <p:nvPr/>
        </p:nvSpPr>
        <p:spPr>
          <a:xfrm rot="10800000">
            <a:off x="429579" y="2060848"/>
            <a:ext cx="432048" cy="360040"/>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8 Rectángulo"/>
          <p:cNvSpPr/>
          <p:nvPr/>
        </p:nvSpPr>
        <p:spPr>
          <a:xfrm>
            <a:off x="971600" y="2060848"/>
            <a:ext cx="7560840" cy="36004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sz="1400" b="1" dirty="0"/>
              <a:t>La comparación como herramienta de configuración </a:t>
            </a:r>
            <a:r>
              <a:rPr lang="es-CO" sz="1400" b="1" dirty="0" smtClean="0"/>
              <a:t>disciplinar</a:t>
            </a:r>
            <a:endParaRPr lang="es-CO" sz="1400" b="1" dirty="0"/>
          </a:p>
        </p:txBody>
      </p:sp>
      <p:sp>
        <p:nvSpPr>
          <p:cNvPr id="10" name="9 CuadroTexto"/>
          <p:cNvSpPr txBox="1"/>
          <p:nvPr/>
        </p:nvSpPr>
        <p:spPr>
          <a:xfrm>
            <a:off x="895557" y="2852936"/>
            <a:ext cx="7307462" cy="646331"/>
          </a:xfrm>
          <a:prstGeom prst="rect">
            <a:avLst/>
          </a:prstGeom>
          <a:solidFill>
            <a:schemeClr val="accent1"/>
          </a:solidFill>
        </p:spPr>
        <p:txBody>
          <a:bodyPr wrap="square" rtlCol="0">
            <a:spAutoFit/>
          </a:bodyPr>
          <a:lstStyle/>
          <a:p>
            <a:pPr algn="ctr"/>
            <a:r>
              <a:rPr lang="es-CO" b="1" dirty="0" smtClean="0">
                <a:solidFill>
                  <a:schemeClr val="bg1"/>
                </a:solidFill>
              </a:rPr>
              <a:t>Para el desarrollador:  Poner en acordeones, textos en las diapositivas siguientes</a:t>
            </a:r>
            <a:endParaRPr lang="es-CO" b="1" dirty="0">
              <a:solidFill>
                <a:schemeClr val="bg1"/>
              </a:solidFill>
            </a:endParaRPr>
          </a:p>
        </p:txBody>
      </p:sp>
    </p:spTree>
    <p:extLst>
      <p:ext uri="{BB962C8B-B14F-4D97-AF65-F5344CB8AC3E}">
        <p14:creationId xmlns:p14="http://schemas.microsoft.com/office/powerpoint/2010/main" val="2871984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467545" y="476672"/>
            <a:ext cx="8424935" cy="369332"/>
          </a:xfrm>
          <a:prstGeom prst="rect">
            <a:avLst/>
          </a:prstGeom>
          <a:noFill/>
        </p:spPr>
        <p:txBody>
          <a:bodyPr wrap="square" rtlCol="0">
            <a:spAutoFit/>
          </a:bodyPr>
          <a:lstStyle/>
          <a:p>
            <a:r>
              <a:rPr lang="es-CO" b="1" dirty="0"/>
              <a:t>La comparación como función cognitiva: herramienta para la toma de decisiones </a:t>
            </a:r>
            <a:endParaRPr lang="es-CO" sz="1600" dirty="0"/>
          </a:p>
        </p:txBody>
      </p:sp>
      <p:pic>
        <p:nvPicPr>
          <p:cNvPr id="1026" name="Picture 2" descr="https://lh4.googleusercontent.com/iRlvgwssZyk4vPoGSLbF2tCN42UG4GMxU6a5OeWVQleQ_aYPeCLGt1Pej0jbw5ozN_kwUG0o3BgsCHL2I_dGsHASnXlkFBY2ET7j7YdNRt7X5G63ojvaX5wYVTZ6WGPq9qt_2jV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70230" y="1628799"/>
            <a:ext cx="1971675" cy="2428875"/>
          </a:xfrm>
          <a:prstGeom prst="rect">
            <a:avLst/>
          </a:prstGeom>
          <a:noFill/>
          <a:extLst>
            <a:ext uri="{909E8E84-426E-40DD-AFC4-6F175D3DCCD1}">
              <a14:hiddenFill xmlns:a14="http://schemas.microsoft.com/office/drawing/2010/main">
                <a:solidFill>
                  <a:srgbClr val="FFFFFF"/>
                </a:solidFill>
              </a14:hiddenFill>
            </a:ext>
          </a:extLst>
        </p:spPr>
      </p:pic>
      <p:sp>
        <p:nvSpPr>
          <p:cNvPr id="3" name="2 CuadroTexto"/>
          <p:cNvSpPr txBox="1"/>
          <p:nvPr/>
        </p:nvSpPr>
        <p:spPr>
          <a:xfrm>
            <a:off x="467545" y="1196752"/>
            <a:ext cx="6264696" cy="3816429"/>
          </a:xfrm>
          <a:prstGeom prst="rect">
            <a:avLst/>
          </a:prstGeom>
          <a:noFill/>
        </p:spPr>
        <p:txBody>
          <a:bodyPr wrap="square" rtlCol="0">
            <a:spAutoFit/>
          </a:bodyPr>
          <a:lstStyle/>
          <a:p>
            <a:pPr algn="just"/>
            <a:r>
              <a:rPr lang="es-CO" sz="1400" dirty="0"/>
              <a:t>Comparar es, antes que nada, una función cognitiva de todos los seres humanos –como la capacidad para memorizar o atender una señal– que nos permite identificar, contrastar, parangonar y, finalmente, tomar decisiones frente a una situación que implica elegir o seleccionar entre dos o más opciones. En ese sentido la comparación debe entenderse, en primer lugar, como una capacidad universal de los seres humanos al servicio de la resolución de problemas simples y complejos. Igualmente, debe decirse que dicha función cognitiva de la comparación no necesariamente es consciente en la cotidianidad de los seres humanos, tal como sucede con otras habilidades. Comparar es, en la cotidianidad, una herramienta implícita a la que acudimos sin la necesidad de hacer explícita su forma de operar. Un ejemplo que nos ilustra lo anterior está en la actividad comparativa diaria que nos lleva a tomar decisiones como qué alimentos tomar o qué objetos comprar, hasta otras de mayor complejidad como qué queremos estudiar o con quién queremos vivir. En ese orden de ideas la comparación, como función cognitiva, subyace a la totalidad de nuestros problemas y decisiones y constituye una herramienta definitiva para emprender cambios en la vida de las personas.</a:t>
            </a:r>
          </a:p>
          <a:p>
            <a:endParaRPr lang="es-CO" dirty="0"/>
          </a:p>
        </p:txBody>
      </p:sp>
    </p:spTree>
    <p:extLst>
      <p:ext uri="{BB962C8B-B14F-4D97-AF65-F5344CB8AC3E}">
        <p14:creationId xmlns:p14="http://schemas.microsoft.com/office/powerpoint/2010/main" val="1973136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885524" y="839094"/>
            <a:ext cx="4680520" cy="5724644"/>
          </a:xfrm>
          <a:prstGeom prst="rect">
            <a:avLst/>
          </a:prstGeom>
          <a:noFill/>
        </p:spPr>
        <p:txBody>
          <a:bodyPr wrap="square" rtlCol="0">
            <a:spAutoFit/>
          </a:bodyPr>
          <a:lstStyle/>
          <a:p>
            <a:endParaRPr lang="es-CO" sz="1400" dirty="0" smtClean="0"/>
          </a:p>
          <a:p>
            <a:pPr algn="just"/>
            <a:r>
              <a:rPr lang="es-CO" sz="1100" dirty="0" smtClean="0"/>
              <a:t>Si </a:t>
            </a:r>
            <a:r>
              <a:rPr lang="es-CO" sz="1100" dirty="0"/>
              <a:t>el punto de partida para definir la comparación implícita o cotidiana es la función cognitiva, debe decirse que en el caso de su uso sistemático, consciente y explícito para hacer un control de nuestras generalizaciones empíricas, su función como herramienta metodológica es lo que se destaca. Cuando se trata de la comparación como método hablamos de una herramienta que sirve a los objetivos del conocimiento científico –lo que no obsta para afirmar que, basándonos en su uso cotidiano, la comparación puede habitar otras formas de conocimiento no científico– y que su entrenamiento y puesta en práctica permite construir el mismo con criterios de veracidad y validez. </a:t>
            </a:r>
          </a:p>
          <a:p>
            <a:pPr algn="just"/>
            <a:r>
              <a:rPr lang="es-CO" sz="1100" dirty="0"/>
              <a:t>En el campo de la ciencia, y de la ciencia social en concreto, el </a:t>
            </a:r>
            <a:r>
              <a:rPr lang="es-CO" sz="1100" dirty="0" err="1"/>
              <a:t>biogeógrafo</a:t>
            </a:r>
            <a:r>
              <a:rPr lang="es-CO" sz="1100" dirty="0"/>
              <a:t> </a:t>
            </a:r>
            <a:r>
              <a:rPr lang="es-CO" sz="1100" dirty="0" err="1"/>
              <a:t>Jarred</a:t>
            </a:r>
            <a:r>
              <a:rPr lang="es-CO" sz="1100" dirty="0"/>
              <a:t> </a:t>
            </a:r>
            <a:r>
              <a:rPr lang="es-CO" sz="1100" dirty="0" err="1"/>
              <a:t>Diamond</a:t>
            </a:r>
            <a:r>
              <a:rPr lang="es-CO" sz="1100" dirty="0"/>
              <a:t> denomina a la comparación como e</a:t>
            </a:r>
            <a:r>
              <a:rPr lang="es-CO" sz="1100" i="1" dirty="0"/>
              <a:t>l experimento natural,</a:t>
            </a:r>
            <a:r>
              <a:rPr lang="es-CO" sz="1100" dirty="0"/>
              <a:t> lo que significa que, no sólo en nuestra capacidad cognitiva sino en la naturaleza y la historia toda, la posibilidad de comparar nos acerca a una de las maneras conscientes, explícitas y sistemáticas para construir conocimiento científico. En el campo de la ciencia política en particular debemos recordar que pensadores políticos clásicos y contemporáneos han hecho uso implícito y explícito de la comparación: para ilustrar el uso implícito o cotidiano pensemos en el trabajo de Aristóteles y el hábito de responder sus preguntas a propósito de la mejor forma de gobierno, comparando los cambios en las constituciones de Atenas desde su régimen monárquico hasta su régimen democrático o de </a:t>
            </a:r>
            <a:r>
              <a:rPr lang="es-CO" sz="1100" dirty="0" err="1"/>
              <a:t>Polibio</a:t>
            </a:r>
            <a:r>
              <a:rPr lang="es-CO" sz="1100" dirty="0"/>
              <a:t> al utilizar, primero de manera implícita y luego de manera explícita, su habilidad para comparar, al servicio de la política romana y, posteriormente, para construir su teoría de la </a:t>
            </a:r>
            <a:r>
              <a:rPr lang="es-CO" sz="1100" dirty="0" err="1"/>
              <a:t>anaciclosis</a:t>
            </a:r>
            <a:r>
              <a:rPr lang="es-CO" sz="1100" dirty="0"/>
              <a:t> o el declive de los regímenes políticos en la historia, al ver cómo comparando históricamente las ciudades-estado, se evidenciaba que las mismas entraban en un ritmo de cambio negativo de sus gobiernos que terminaba afectándolas.</a:t>
            </a:r>
          </a:p>
          <a:p>
            <a:pPr algn="just"/>
            <a:r>
              <a:rPr lang="es-CO" sz="1100" dirty="0"/>
              <a:t>El politólogo italiano Leonardo </a:t>
            </a:r>
            <a:r>
              <a:rPr lang="es-CO" sz="1100" dirty="0" err="1"/>
              <a:t>Morlino</a:t>
            </a:r>
            <a:r>
              <a:rPr lang="es-CO" sz="1100" dirty="0"/>
              <a:t> ofrece una definición técnica y precisa de la comparación como herramienta metodológica al definir el método comparado como: “un método de control de las relaciones empíricas planteadas como hipótesis entre variables en diferentes casos” (</a:t>
            </a:r>
            <a:r>
              <a:rPr lang="es-CO" sz="1100" dirty="0" err="1"/>
              <a:t>Morlino</a:t>
            </a:r>
            <a:r>
              <a:rPr lang="es-CO" sz="1100" dirty="0"/>
              <a:t>, 2010, p15).</a:t>
            </a:r>
          </a:p>
        </p:txBody>
      </p:sp>
      <p:pic>
        <p:nvPicPr>
          <p:cNvPr id="2050" name="Picture 2" descr="https://lh4.googleusercontent.com/R7l2GKbvYsdOOoPVGLOQKYkU7utXpD3YKKdlYIn1Rde2fD6DVtaNH0CQZXnHZ98YEi721MPVkjDlddDEILjL44T1onGbs_R-J0vZT0WXD87Kf4QMSz5DMoabO1APNt2Sv1VO4-q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1844824"/>
            <a:ext cx="3143250" cy="2105026"/>
          </a:xfrm>
          <a:prstGeom prst="rect">
            <a:avLst/>
          </a:prstGeom>
          <a:noFill/>
          <a:extLst>
            <a:ext uri="{909E8E84-426E-40DD-AFC4-6F175D3DCCD1}">
              <a14:hiddenFill xmlns:a14="http://schemas.microsoft.com/office/drawing/2010/main">
                <a:solidFill>
                  <a:srgbClr val="FFFFFF"/>
                </a:solidFill>
              </a14:hiddenFill>
            </a:ext>
          </a:extLst>
        </p:spPr>
      </p:pic>
      <p:sp>
        <p:nvSpPr>
          <p:cNvPr id="5" name="4 CuadroTexto"/>
          <p:cNvSpPr txBox="1"/>
          <p:nvPr/>
        </p:nvSpPr>
        <p:spPr>
          <a:xfrm>
            <a:off x="611560" y="-976"/>
            <a:ext cx="8712968" cy="861774"/>
          </a:xfrm>
          <a:prstGeom prst="rect">
            <a:avLst/>
          </a:prstGeom>
          <a:noFill/>
        </p:spPr>
        <p:txBody>
          <a:bodyPr wrap="square" rtlCol="0">
            <a:spAutoFit/>
          </a:bodyPr>
          <a:lstStyle/>
          <a:p>
            <a:pPr algn="ctr"/>
            <a:r>
              <a:rPr lang="es-CO" sz="1600" b="1" dirty="0"/>
              <a:t>La comparación como herramienta metodológica: herramienta explícita y sistemática para controlar nuestras generalizaciones</a:t>
            </a:r>
            <a:endParaRPr lang="es-CO" sz="1600" dirty="0"/>
          </a:p>
          <a:p>
            <a:endParaRPr lang="es-CO" dirty="0"/>
          </a:p>
        </p:txBody>
      </p:sp>
    </p:spTree>
    <p:extLst>
      <p:ext uri="{BB962C8B-B14F-4D97-AF65-F5344CB8AC3E}">
        <p14:creationId xmlns:p14="http://schemas.microsoft.com/office/powerpoint/2010/main" val="1583893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37011" y="1196752"/>
            <a:ext cx="5112568" cy="3754874"/>
          </a:xfrm>
          <a:prstGeom prst="rect">
            <a:avLst/>
          </a:prstGeom>
          <a:noFill/>
        </p:spPr>
        <p:txBody>
          <a:bodyPr wrap="square" rtlCol="0">
            <a:spAutoFit/>
          </a:bodyPr>
          <a:lstStyle/>
          <a:p>
            <a:pPr algn="just"/>
            <a:r>
              <a:rPr lang="es-CO" sz="1400" dirty="0"/>
              <a:t/>
            </a:r>
            <a:br>
              <a:rPr lang="es-CO" sz="1400" dirty="0"/>
            </a:br>
            <a:r>
              <a:rPr lang="es-CO" sz="1400" dirty="0"/>
              <a:t>Finalmente, se habla de la comparación como herramienta de configuración disciplinar cuando se trata de destacar y evidenciar los aportes que tanto el uso implícito como explícito –consciente y sistemático que brinda el método comparado–, ofrecen a la creación de disciplinas o </a:t>
            </a:r>
            <a:r>
              <a:rPr lang="es-CO" sz="1400" dirty="0" err="1"/>
              <a:t>subdisciplinas</a:t>
            </a:r>
            <a:r>
              <a:rPr lang="es-CO" sz="1400" dirty="0"/>
              <a:t> de las ciencias sociales, como la psicología comparada, el derecho comparado, la literatura comparada o, en el caso de la ciencia política, la política comparada. En este último caso, han sido significativos e importantes los aportes que teóricos, filósofos, pensadores y científicos políticos le han dado a la comparación y al método comparado como herramienta para la construcción de conocimiento científico y conocimiento politológico. Una síntesis de sus aproximaciones tanto clásicas como contemporáneas da cuenta de ello.</a:t>
            </a:r>
          </a:p>
          <a:p>
            <a:pPr algn="just"/>
            <a:r>
              <a:rPr lang="es-CO" sz="1400" dirty="0"/>
              <a:t/>
            </a:r>
            <a:br>
              <a:rPr lang="es-CO" sz="1400" dirty="0"/>
            </a:br>
            <a:r>
              <a:rPr lang="es-CO" sz="1400" dirty="0">
                <a:solidFill>
                  <a:srgbClr val="FF0000"/>
                </a:solidFill>
              </a:rPr>
              <a:t/>
            </a:r>
            <a:br>
              <a:rPr lang="es-CO" sz="1400" dirty="0">
                <a:solidFill>
                  <a:srgbClr val="FF0000"/>
                </a:solidFill>
              </a:rPr>
            </a:br>
            <a:endParaRPr lang="es-CO" sz="1400" dirty="0">
              <a:solidFill>
                <a:srgbClr val="FF0000"/>
              </a:solidFill>
            </a:endParaRPr>
          </a:p>
        </p:txBody>
      </p:sp>
      <p:pic>
        <p:nvPicPr>
          <p:cNvPr id="6146" name="Picture 2" descr="https://lh5.googleusercontent.com/ctDUD_gXSJ-isnLdFAVYqPEuiRjw0q04cb3JepRHhfcET_QMxDq7oGc3VXoIbCwQxKDhO5i09ecT1P3tKmaLoJbSmDrQtQTuh_KQ2MpC00EKF8iHcjhkk03FXbZIlF_A3p-I22D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49579" y="2132856"/>
            <a:ext cx="3400125" cy="2743201"/>
          </a:xfrm>
          <a:prstGeom prst="rect">
            <a:avLst/>
          </a:prstGeom>
          <a:noFill/>
          <a:extLst>
            <a:ext uri="{909E8E84-426E-40DD-AFC4-6F175D3DCCD1}">
              <a14:hiddenFill xmlns:a14="http://schemas.microsoft.com/office/drawing/2010/main">
                <a:solidFill>
                  <a:srgbClr val="FFFFFF"/>
                </a:solidFill>
              </a14:hiddenFill>
            </a:ext>
          </a:extLst>
        </p:spPr>
      </p:pic>
      <p:sp>
        <p:nvSpPr>
          <p:cNvPr id="5" name="4 Rectángulo"/>
          <p:cNvSpPr/>
          <p:nvPr/>
        </p:nvSpPr>
        <p:spPr>
          <a:xfrm>
            <a:off x="1115616" y="188640"/>
            <a:ext cx="6120680" cy="369332"/>
          </a:xfrm>
          <a:prstGeom prst="rect">
            <a:avLst/>
          </a:prstGeom>
        </p:spPr>
        <p:txBody>
          <a:bodyPr wrap="square">
            <a:spAutoFit/>
          </a:bodyPr>
          <a:lstStyle/>
          <a:p>
            <a:r>
              <a:rPr lang="es-CO" b="1" dirty="0"/>
              <a:t>La comparación como herramienta de configuración disciplinar</a:t>
            </a:r>
            <a:endParaRPr lang="es-CO" dirty="0"/>
          </a:p>
        </p:txBody>
      </p:sp>
    </p:spTree>
    <p:extLst>
      <p:ext uri="{BB962C8B-B14F-4D97-AF65-F5344CB8AC3E}">
        <p14:creationId xmlns:p14="http://schemas.microsoft.com/office/powerpoint/2010/main" val="1677297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267744" y="2060848"/>
            <a:ext cx="5495351" cy="369332"/>
          </a:xfrm>
          <a:prstGeom prst="rect">
            <a:avLst/>
          </a:prstGeom>
          <a:noFill/>
        </p:spPr>
        <p:txBody>
          <a:bodyPr wrap="none" rtlCol="0">
            <a:spAutoFit/>
          </a:bodyPr>
          <a:lstStyle/>
          <a:p>
            <a:r>
              <a:rPr lang="es-CO" b="1" dirty="0" smtClean="0"/>
              <a:t>La comparación y el estudio de la política en los clásicos</a:t>
            </a:r>
            <a:endParaRPr lang="es-CO" dirty="0"/>
          </a:p>
        </p:txBody>
      </p:sp>
      <p:pic>
        <p:nvPicPr>
          <p:cNvPr id="3074" name="Picture 2" descr="Captura de pantalla 2016-12-11 a las 7.21.20 p.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564904"/>
            <a:ext cx="6507055" cy="3900892"/>
          </a:xfrm>
          <a:prstGeom prst="rect">
            <a:avLst/>
          </a:prstGeom>
          <a:noFill/>
          <a:extLst>
            <a:ext uri="{909E8E84-426E-40DD-AFC4-6F175D3DCCD1}">
              <a14:hiddenFill xmlns:a14="http://schemas.microsoft.com/office/drawing/2010/main">
                <a:solidFill>
                  <a:srgbClr val="FFFFFF"/>
                </a:solidFill>
              </a14:hiddenFill>
            </a:ext>
          </a:extLst>
        </p:spPr>
      </p:pic>
      <p:sp>
        <p:nvSpPr>
          <p:cNvPr id="2" name="1 CuadroTexto"/>
          <p:cNvSpPr txBox="1"/>
          <p:nvPr/>
        </p:nvSpPr>
        <p:spPr>
          <a:xfrm>
            <a:off x="395536" y="260648"/>
            <a:ext cx="8352928" cy="646331"/>
          </a:xfrm>
          <a:prstGeom prst="rect">
            <a:avLst/>
          </a:prstGeom>
          <a:solidFill>
            <a:schemeClr val="accent2"/>
          </a:solidFill>
        </p:spPr>
        <p:txBody>
          <a:bodyPr wrap="square" rtlCol="0">
            <a:spAutoFit/>
          </a:bodyPr>
          <a:lstStyle/>
          <a:p>
            <a:r>
              <a:rPr lang="es-CO" dirty="0">
                <a:solidFill>
                  <a:schemeClr val="bg1"/>
                </a:solidFill>
              </a:rPr>
              <a:t>Profesor </a:t>
            </a:r>
            <a:r>
              <a:rPr lang="es-CO" dirty="0" err="1">
                <a:solidFill>
                  <a:schemeClr val="bg1"/>
                </a:solidFill>
              </a:rPr>
              <a:t>Didiher</a:t>
            </a:r>
            <a:r>
              <a:rPr lang="es-CO" dirty="0">
                <a:solidFill>
                  <a:schemeClr val="bg1"/>
                </a:solidFill>
              </a:rPr>
              <a:t>, estas tablas van dentro de "La comparación como herramienta de configuración disciplinar" o </a:t>
            </a:r>
            <a:r>
              <a:rPr lang="es-CO" dirty="0" smtClean="0">
                <a:solidFill>
                  <a:schemeClr val="bg1"/>
                </a:solidFill>
              </a:rPr>
              <a:t>después de que hablamos de todas las comparaciones.</a:t>
            </a:r>
            <a:endParaRPr lang="es-CO" dirty="0">
              <a:solidFill>
                <a:schemeClr val="bg1"/>
              </a:solidFill>
            </a:endParaRPr>
          </a:p>
        </p:txBody>
      </p:sp>
    </p:spTree>
    <p:extLst>
      <p:ext uri="{BB962C8B-B14F-4D97-AF65-F5344CB8AC3E}">
        <p14:creationId xmlns:p14="http://schemas.microsoft.com/office/powerpoint/2010/main" val="2518492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195736" y="476672"/>
            <a:ext cx="5454352" cy="369332"/>
          </a:xfrm>
          <a:prstGeom prst="rect">
            <a:avLst/>
          </a:prstGeom>
        </p:spPr>
        <p:txBody>
          <a:bodyPr wrap="square">
            <a:spAutoFit/>
          </a:bodyPr>
          <a:lstStyle/>
          <a:p>
            <a:r>
              <a:rPr lang="es-CO" b="1" dirty="0"/>
              <a:t>La comparación en los clásicos de la Ciencia Política</a:t>
            </a:r>
            <a:endParaRPr lang="es-CO" dirty="0"/>
          </a:p>
        </p:txBody>
      </p:sp>
      <p:pic>
        <p:nvPicPr>
          <p:cNvPr id="4098" name="Picture 2" descr="Captura de pantalla 2016-12-11 a las 7.21.23 p.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196752"/>
            <a:ext cx="7867650" cy="458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9485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547664" y="188640"/>
            <a:ext cx="6552728" cy="369332"/>
          </a:xfrm>
          <a:prstGeom prst="rect">
            <a:avLst/>
          </a:prstGeom>
        </p:spPr>
        <p:txBody>
          <a:bodyPr wrap="square">
            <a:spAutoFit/>
          </a:bodyPr>
          <a:lstStyle/>
          <a:p>
            <a:r>
              <a:rPr lang="es-CO" b="1" dirty="0"/>
              <a:t>La comparación en los contemporáneos de la Ciencia Política</a:t>
            </a:r>
            <a:endParaRPr lang="es-CO" dirty="0">
              <a:effectLst/>
            </a:endParaRPr>
          </a:p>
        </p:txBody>
      </p:sp>
      <p:pic>
        <p:nvPicPr>
          <p:cNvPr id="5122" name="Picture 2" descr="Captura de pantalla 2016-12-11 a las 7.21.26 p.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412776"/>
            <a:ext cx="7419975" cy="4219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948263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1958</TotalTime>
  <Words>3214</Words>
  <Application>Microsoft Office PowerPoint</Application>
  <PresentationFormat>Presentación en pantalla (4:3)</PresentationFormat>
  <Paragraphs>209</Paragraphs>
  <Slides>29</Slides>
  <Notes>0</Notes>
  <HiddenSlides>0</HiddenSlides>
  <MMClips>0</MMClips>
  <ScaleCrop>false</ScaleCrop>
  <HeadingPairs>
    <vt:vector size="4" baseType="variant">
      <vt:variant>
        <vt:lpstr>Tema</vt:lpstr>
      </vt:variant>
      <vt:variant>
        <vt:i4>1</vt:i4>
      </vt:variant>
      <vt:variant>
        <vt:lpstr>Títulos de diapositiva</vt:lpstr>
      </vt:variant>
      <vt:variant>
        <vt:i4>29</vt:i4>
      </vt:variant>
    </vt:vector>
  </HeadingPairs>
  <TitlesOfParts>
    <vt:vector size="30"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Ángela</dc:creator>
  <cp:lastModifiedBy>Ángela</cp:lastModifiedBy>
  <cp:revision>109</cp:revision>
  <dcterms:created xsi:type="dcterms:W3CDTF">2016-09-15T13:26:23Z</dcterms:created>
  <dcterms:modified xsi:type="dcterms:W3CDTF">2016-12-20T17:00:36Z</dcterms:modified>
</cp:coreProperties>
</file>