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9" r:id="rId2"/>
    <p:sldId id="279" r:id="rId3"/>
    <p:sldId id="287" r:id="rId4"/>
    <p:sldId id="288" r:id="rId5"/>
    <p:sldId id="289" r:id="rId6"/>
    <p:sldId id="290" r:id="rId7"/>
    <p:sldId id="291" r:id="rId8"/>
    <p:sldId id="292" r:id="rId9"/>
    <p:sldId id="293" r:id="rId10"/>
    <p:sldId id="294" r:id="rId11"/>
    <p:sldId id="295" r:id="rId12"/>
    <p:sldId id="296" r:id="rId13"/>
    <p:sldId id="297" r:id="rId14"/>
    <p:sldId id="298" r:id="rId15"/>
    <p:sldId id="278" r:id="rId1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4660"/>
  </p:normalViewPr>
  <p:slideViewPr>
    <p:cSldViewPr>
      <p:cViewPr varScale="1">
        <p:scale>
          <a:sx n="80" d="100"/>
          <a:sy n="80" d="100"/>
        </p:scale>
        <p:origin x="-17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6AA75-EECA-4CD3-B384-73879FC498DC}" type="datetimeFigureOut">
              <a:rPr lang="es-CO" smtClean="0"/>
              <a:t>02/12/2016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57A7B-8F76-46F2-AF5F-42FA70FDFF68}" type="slidenum">
              <a:rPr lang="es-CO" smtClean="0"/>
              <a:t>‹Nº›</a:t>
            </a:fld>
            <a:endParaRPr lang="es-CO"/>
          </a:p>
        </p:txBody>
      </p:sp>
    </p:spTree>
    <p:extLst>
      <p:ext uri="{BB962C8B-B14F-4D97-AF65-F5344CB8AC3E}">
        <p14:creationId xmlns:p14="http://schemas.microsoft.com/office/powerpoint/2010/main" val="163855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BDB57A7B-8F76-46F2-AF5F-42FA70FDFF68}" type="slidenum">
              <a:rPr lang="es-CO" smtClean="0"/>
              <a:t>7</a:t>
            </a:fld>
            <a:endParaRPr lang="es-CO"/>
          </a:p>
        </p:txBody>
      </p:sp>
    </p:spTree>
    <p:extLst>
      <p:ext uri="{BB962C8B-B14F-4D97-AF65-F5344CB8AC3E}">
        <p14:creationId xmlns:p14="http://schemas.microsoft.com/office/powerpoint/2010/main" val="314224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9286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3377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23058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5114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297486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3061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60537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228265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81263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91841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3BC39FC-8FE2-4BB6-8CCC-1455FBD680FD}" type="datetimeFigureOut">
              <a:rPr lang="es-CO" smtClean="0"/>
              <a:t>02/12/2016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50198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C39FC-8FE2-4BB6-8CCC-1455FBD680FD}" type="datetimeFigureOut">
              <a:rPr lang="es-CO" smtClean="0"/>
              <a:t>02/12/2016</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A699A-4656-4209-9C62-6FE7CCA4A7AD}" type="slidenum">
              <a:rPr lang="es-CO" smtClean="0"/>
              <a:t>‹Nº›</a:t>
            </a:fld>
            <a:endParaRPr lang="es-CO"/>
          </a:p>
        </p:txBody>
      </p:sp>
    </p:spTree>
    <p:extLst>
      <p:ext uri="{BB962C8B-B14F-4D97-AF65-F5344CB8AC3E}">
        <p14:creationId xmlns:p14="http://schemas.microsoft.com/office/powerpoint/2010/main" val="161120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google.com/url?q=http://kassandra.udea.edu.co/lms/moodle27documentacion/pluginfile.php/928/mod_scorm/content/4/index.html&amp;sa=D&amp;ust=1480450419886000&amp;usg=AFQjCNFMNQgvST2OrxAFLAMIqf0Mg0ESRA"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6" name="5 CuadroTexto"/>
          <p:cNvSpPr txBox="1"/>
          <p:nvPr/>
        </p:nvSpPr>
        <p:spPr>
          <a:xfrm>
            <a:off x="521804" y="1958875"/>
            <a:ext cx="8100392" cy="4247317"/>
          </a:xfrm>
          <a:prstGeom prst="rect">
            <a:avLst/>
          </a:prstGeom>
          <a:noFill/>
        </p:spPr>
        <p:txBody>
          <a:bodyPr wrap="square" rtlCol="0">
            <a:spAutoFit/>
          </a:bodyPr>
          <a:lstStyle/>
          <a:p>
            <a:pPr algn="just"/>
            <a:r>
              <a:rPr lang="es-CO" sz="1400" dirty="0"/>
              <a:t>El </a:t>
            </a:r>
            <a:r>
              <a:rPr lang="es-CO" sz="1400" dirty="0" err="1"/>
              <a:t>contractualismo</a:t>
            </a:r>
            <a:r>
              <a:rPr lang="es-CO" sz="1400" dirty="0"/>
              <a:t> es la teoría que sostiene que la base del Estado, es decir, su fuente de legitimidad es un contrato efectuado por los individuos sobre los que aquél ejerce dominio. Por ello, aunque el Estado use la violencia como elemento central, ésta no es igual a la que utiliza una banda de ladrones. La violencia del Estado se encuentra autorizada. El mecanismo para esta autorización ha sido, según esta teoría,  un contrato. Aunque los tres autores más relevantes de esta vertiente, Hobbes, Locke y Rousseau, comparten este núcleo de la teoría, tienen diferentes matices que dotan sus propuestas de una particularidad irrebatible. Por ello, se hace necesario dar cuenta de esos matices para lograr observar las diferentes maneras que puede adoptar la teoría </a:t>
            </a:r>
            <a:r>
              <a:rPr lang="es-CO" sz="1400" dirty="0" err="1"/>
              <a:t>contractualista</a:t>
            </a:r>
            <a:r>
              <a:rPr lang="es-CO" sz="1400" dirty="0"/>
              <a:t>. Este recurso busca, mostrar los elementos centrales del </a:t>
            </a:r>
            <a:r>
              <a:rPr lang="es-CO" sz="1400" dirty="0" err="1"/>
              <a:t>contractualismo</a:t>
            </a:r>
            <a:r>
              <a:rPr lang="es-CO" sz="1400" dirty="0"/>
              <a:t>, las diferencias que tienen sus principales expositores y las consecuencias de las mismas en sus planteamientos teóricos. </a:t>
            </a:r>
            <a:endParaRPr lang="es-CO" sz="1400" dirty="0" smtClean="0"/>
          </a:p>
          <a:p>
            <a:pPr algn="just"/>
            <a:endParaRPr lang="es-CO" sz="1400" dirty="0"/>
          </a:p>
          <a:p>
            <a:pPr algn="just"/>
            <a:r>
              <a:rPr lang="es-CO" sz="1400" dirty="0" smtClean="0"/>
              <a:t>Este material educativo esta dirigido a estudiantes </a:t>
            </a:r>
            <a:r>
              <a:rPr lang="es-CO" sz="1400" dirty="0"/>
              <a:t>de ciencia </a:t>
            </a:r>
            <a:r>
              <a:rPr lang="es-CO" sz="1400" dirty="0" smtClean="0"/>
              <a:t>política y tiene como objetivo </a:t>
            </a:r>
            <a:r>
              <a:rPr lang="es-CO" sz="1400" dirty="0"/>
              <a:t>d</a:t>
            </a:r>
            <a:r>
              <a:rPr lang="es-CO" sz="1400" dirty="0" smtClean="0"/>
              <a:t>ar </a:t>
            </a:r>
            <a:r>
              <a:rPr lang="es-CO" sz="1400" dirty="0"/>
              <a:t>cuenta de las similitudes y diferencias más relevantes de los tres autores principales  de la teoría </a:t>
            </a:r>
            <a:r>
              <a:rPr lang="es-CO" sz="1400" dirty="0" err="1"/>
              <a:t>contractualista</a:t>
            </a:r>
            <a:r>
              <a:rPr lang="es-CO" sz="1400" dirty="0"/>
              <a:t> del Estado. </a:t>
            </a:r>
            <a:r>
              <a:rPr lang="es-CO" sz="1400" dirty="0" smtClean="0"/>
              <a:t> Para  ello se definen 3 momentos. </a:t>
            </a:r>
            <a:r>
              <a:rPr lang="es-CO" sz="1400" dirty="0"/>
              <a:t>En el primero, </a:t>
            </a:r>
            <a:r>
              <a:rPr lang="es-CO" sz="1400" dirty="0" smtClean="0"/>
              <a:t>se presentan los conceptos </a:t>
            </a:r>
            <a:r>
              <a:rPr lang="es-CO" sz="1400" dirty="0"/>
              <a:t>básicos de la teoría política. Estos serán: Estado, poder, poder político, </a:t>
            </a:r>
            <a:r>
              <a:rPr lang="es-CO" sz="1400" dirty="0" smtClean="0"/>
              <a:t>legitimidad </a:t>
            </a:r>
            <a:r>
              <a:rPr lang="es-CO" sz="1400" dirty="0" smtClean="0">
                <a:solidFill>
                  <a:srgbClr val="C00000"/>
                </a:solidFill>
              </a:rPr>
              <a:t>y </a:t>
            </a:r>
            <a:r>
              <a:rPr lang="es-CO" sz="1400" dirty="0" err="1" smtClean="0">
                <a:solidFill>
                  <a:srgbClr val="C00000"/>
                </a:solidFill>
              </a:rPr>
              <a:t>contractualismo</a:t>
            </a:r>
            <a:r>
              <a:rPr lang="es-CO" sz="1400" dirty="0" smtClean="0"/>
              <a:t>.  En el segundo, se muestran las características esenciales de las teorías </a:t>
            </a:r>
            <a:r>
              <a:rPr lang="es-CO" sz="1400" dirty="0" err="1" smtClean="0"/>
              <a:t>contractualistas</a:t>
            </a:r>
            <a:r>
              <a:rPr lang="es-CO" sz="1400" dirty="0" smtClean="0"/>
              <a:t>  y finalmente se plantea un ejercicio para aplicar los conocimientos adquiridos.</a:t>
            </a:r>
            <a:endParaRPr lang="es-CO" sz="1400" dirty="0"/>
          </a:p>
          <a:p>
            <a:pPr algn="just"/>
            <a:endParaRPr lang="es-CO" sz="1400" dirty="0"/>
          </a:p>
          <a:p>
            <a:endParaRPr lang="es-CO" sz="1400" dirty="0"/>
          </a:p>
        </p:txBody>
      </p:sp>
    </p:spTree>
    <p:extLst>
      <p:ext uri="{BB962C8B-B14F-4D97-AF65-F5344CB8AC3E}">
        <p14:creationId xmlns:p14="http://schemas.microsoft.com/office/powerpoint/2010/main" val="2008187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2" name="1 Rectángulo"/>
          <p:cNvSpPr/>
          <p:nvPr/>
        </p:nvSpPr>
        <p:spPr>
          <a:xfrm>
            <a:off x="182081" y="1916832"/>
            <a:ext cx="8779838" cy="4616648"/>
          </a:xfrm>
          <a:prstGeom prst="rect">
            <a:avLst/>
          </a:prstGeom>
        </p:spPr>
        <p:txBody>
          <a:bodyPr wrap="square">
            <a:spAutoFit/>
          </a:bodyPr>
          <a:lstStyle/>
          <a:p>
            <a:pPr algn="just" fontAlgn="base"/>
            <a:r>
              <a:rPr lang="es-CO" sz="1400" b="1" dirty="0">
                <a:solidFill>
                  <a:srgbClr val="FF0000"/>
                </a:solidFill>
              </a:rPr>
              <a:t>Individuo y estado natural: </a:t>
            </a:r>
            <a:r>
              <a:rPr lang="es-CO" sz="1400" dirty="0"/>
              <a:t>Para Locke los individuos son por naturaleza industriosos y racionales. Por ello, su estado natural coincide con el de un escenario de intercambio y comercio pacíficos. Para Locke, la protección de los derechos,  en particular la propiedad privada, son las preocupaciones fundamentales de los individuos. Por ello se hace necesario la creación de una autoridad, un tercero, encargada de esta tarea. En efecto, si los individuos están interesados fundamentalmente en acrecentar su propiedad, no pueden perder el tiempo vigilándola y persiguiendo y castigando ladrones. Para esto es que debe crearse el Estado. </a:t>
            </a:r>
            <a:endParaRPr lang="es-CO" sz="1400" dirty="0" smtClean="0"/>
          </a:p>
          <a:p>
            <a:pPr algn="just" fontAlgn="base"/>
            <a:endParaRPr lang="es-CO" sz="1400" dirty="0"/>
          </a:p>
          <a:p>
            <a:pPr algn="just" fontAlgn="base"/>
            <a:r>
              <a:rPr lang="es-CO" sz="1400" b="1" dirty="0">
                <a:solidFill>
                  <a:srgbClr val="FF0000"/>
                </a:solidFill>
              </a:rPr>
              <a:t>Contrato: </a:t>
            </a:r>
            <a:r>
              <a:rPr lang="es-CO" sz="1400" dirty="0"/>
              <a:t>En la medida en que el individuo de Locke no es conflictivo por naturaleza y tiene como preocupación fundamental mantener sus libertades, el contrato con el Estado tiene fuertes limitaciones para éste. No hay nada que justifique las atribuciones que Hobbes entrega al Estado. Por ello, el pacto en Locke se divide en dos partes. En un primer momento los individuos hacen un pacto de asociación para crear la sociedad. Ésta es la encargada de redactar la Constitución que debe ser implantada por el Estado. Dicha Constitución consagra la protección de los derechos del Individuos, en particular, la propiedad privada. En un segundo momento se da un pacto de sujeción que consiste en que la sociedad crea los organismos del Estado, o sus poderes, los cuales aunque se encuentren por encima de la sociedad deben cumplir a cabalidad con los intereses de ésta redactados en la Constitución. </a:t>
            </a:r>
          </a:p>
          <a:p>
            <a:pPr algn="just" fontAlgn="base"/>
            <a:endParaRPr lang="es-CO" sz="1400" b="1" dirty="0" smtClean="0">
              <a:solidFill>
                <a:srgbClr val="FF0000"/>
              </a:solidFill>
            </a:endParaRPr>
          </a:p>
          <a:p>
            <a:pPr algn="just" fontAlgn="base"/>
            <a:r>
              <a:rPr lang="es-CO" sz="1400" b="1" dirty="0" smtClean="0">
                <a:solidFill>
                  <a:srgbClr val="FF0000"/>
                </a:solidFill>
              </a:rPr>
              <a:t>Estado</a:t>
            </a:r>
            <a:r>
              <a:rPr lang="es-CO" sz="1400" b="1" dirty="0">
                <a:solidFill>
                  <a:srgbClr val="FF0000"/>
                </a:solidFill>
              </a:rPr>
              <a:t>: </a:t>
            </a:r>
            <a:r>
              <a:rPr lang="es-CO" sz="1400" dirty="0"/>
              <a:t>Este debe tener, para Locke, una finalidad básica: Proteger las propiedades de los individuos. Por ello, no debe intervenir ni violentar éstas, cualquiera que sea el argumento. Así, por ejemplo, si lo más valioso es la propiedad privada, el Estado no puede crear un impuesto que lesione la misma para  auxiliar a los pobres. Si lo hace, estaría violentando la Constitución que lo crea. Está siendo injusto. Para Locke el peor de los males es un Estado que violente la propiedad o los derechos. Por ello, su teoría es el germen del Estado liberal o capitalista.</a:t>
            </a:r>
          </a:p>
        </p:txBody>
      </p:sp>
    </p:spTree>
    <p:extLst>
      <p:ext uri="{BB962C8B-B14F-4D97-AF65-F5344CB8AC3E}">
        <p14:creationId xmlns:p14="http://schemas.microsoft.com/office/powerpoint/2010/main" val="428418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89" y="4509120"/>
            <a:ext cx="725094" cy="147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111" y="4553698"/>
            <a:ext cx="653382" cy="144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553698"/>
            <a:ext cx="717126" cy="135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9149" y="2204864"/>
            <a:ext cx="1857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Flecha arriba"/>
          <p:cNvSpPr/>
          <p:nvPr/>
        </p:nvSpPr>
        <p:spPr>
          <a:xfrm rot="3671610">
            <a:off x="2938428" y="2959291"/>
            <a:ext cx="235961" cy="1656184"/>
          </a:xfrm>
          <a:prstGeom prst="upArrow">
            <a:avLst>
              <a:gd name="adj1" fmla="val 50000"/>
              <a:gd name="adj2" fmla="val 53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1 CuadroTexto"/>
          <p:cNvSpPr txBox="1"/>
          <p:nvPr/>
        </p:nvSpPr>
        <p:spPr>
          <a:xfrm>
            <a:off x="505642" y="5921900"/>
            <a:ext cx="2623410" cy="369332"/>
          </a:xfrm>
          <a:prstGeom prst="rect">
            <a:avLst/>
          </a:prstGeom>
          <a:noFill/>
        </p:spPr>
        <p:txBody>
          <a:bodyPr wrap="none" rtlCol="0">
            <a:spAutoFit/>
          </a:bodyPr>
          <a:lstStyle/>
          <a:p>
            <a:r>
              <a:rPr lang="es-CO" dirty="0"/>
              <a:t>Individuo y estado natural</a:t>
            </a:r>
          </a:p>
        </p:txBody>
      </p:sp>
      <p:sp>
        <p:nvSpPr>
          <p:cNvPr id="16" name="15 Flecha izquierda y derecha"/>
          <p:cNvSpPr/>
          <p:nvPr/>
        </p:nvSpPr>
        <p:spPr>
          <a:xfrm>
            <a:off x="1139912" y="5103179"/>
            <a:ext cx="532829" cy="2880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Flecha izquierda y derecha"/>
          <p:cNvSpPr/>
          <p:nvPr/>
        </p:nvSpPr>
        <p:spPr>
          <a:xfrm>
            <a:off x="2316213" y="5102151"/>
            <a:ext cx="532829" cy="2880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CuadroTexto"/>
          <p:cNvSpPr txBox="1"/>
          <p:nvPr/>
        </p:nvSpPr>
        <p:spPr>
          <a:xfrm>
            <a:off x="5796136" y="3464217"/>
            <a:ext cx="1800200" cy="646331"/>
          </a:xfrm>
          <a:prstGeom prst="rect">
            <a:avLst/>
          </a:prstGeom>
          <a:noFill/>
        </p:spPr>
        <p:txBody>
          <a:bodyPr wrap="square" rtlCol="0">
            <a:spAutoFit/>
          </a:bodyPr>
          <a:lstStyle/>
          <a:p>
            <a:pPr algn="ctr"/>
            <a:r>
              <a:rPr lang="es-CO" dirty="0"/>
              <a:t>Estado o sociedad </a:t>
            </a:r>
            <a:r>
              <a:rPr lang="es-CO" dirty="0" smtClean="0"/>
              <a:t>política </a:t>
            </a:r>
            <a:endParaRPr lang="es-CO" dirty="0"/>
          </a:p>
        </p:txBody>
      </p:sp>
      <p:sp>
        <p:nvSpPr>
          <p:cNvPr id="6" name="5 CuadroTexto"/>
          <p:cNvSpPr txBox="1"/>
          <p:nvPr/>
        </p:nvSpPr>
        <p:spPr>
          <a:xfrm>
            <a:off x="1969802" y="3284983"/>
            <a:ext cx="703269" cy="369332"/>
          </a:xfrm>
          <a:prstGeom prst="rect">
            <a:avLst/>
          </a:prstGeom>
          <a:noFill/>
        </p:spPr>
        <p:txBody>
          <a:bodyPr wrap="none" rtlCol="0">
            <a:spAutoFit/>
          </a:bodyPr>
          <a:lstStyle/>
          <a:p>
            <a:r>
              <a:rPr lang="es-CO" dirty="0" smtClean="0"/>
              <a:t>Pacto</a:t>
            </a:r>
            <a:endParaRPr lang="es-CO" dirty="0"/>
          </a:p>
        </p:txBody>
      </p:sp>
      <p:sp>
        <p:nvSpPr>
          <p:cNvPr id="18" name="17 CuadroTexto"/>
          <p:cNvSpPr txBox="1"/>
          <p:nvPr/>
        </p:nvSpPr>
        <p:spPr>
          <a:xfrm>
            <a:off x="7596336" y="5103785"/>
            <a:ext cx="1680816" cy="1754326"/>
          </a:xfrm>
          <a:prstGeom prst="rect">
            <a:avLst/>
          </a:prstGeom>
          <a:solidFill>
            <a:srgbClr val="C00000"/>
          </a:solidFill>
        </p:spPr>
        <p:txBody>
          <a:bodyPr wrap="square" rtlCol="0">
            <a:spAutoFit/>
          </a:bodyPr>
          <a:lstStyle/>
          <a:p>
            <a:r>
              <a:rPr lang="es-CO" dirty="0" err="1" smtClean="0">
                <a:solidFill>
                  <a:schemeClr val="bg1"/>
                </a:solidFill>
              </a:rPr>
              <a:t>Tooltips</a:t>
            </a:r>
            <a:r>
              <a:rPr lang="es-CO" dirty="0" smtClean="0">
                <a:solidFill>
                  <a:schemeClr val="bg1"/>
                </a:solidFill>
              </a:rPr>
              <a:t> cuando se pase el mouse sobre cada concepto. Ver texto en diapositiva 11</a:t>
            </a:r>
            <a:endParaRPr lang="es-CO" dirty="0">
              <a:solidFill>
                <a:schemeClr val="bg1"/>
              </a:solidFill>
            </a:endParaRPr>
          </a:p>
        </p:txBody>
      </p:sp>
      <p:sp>
        <p:nvSpPr>
          <p:cNvPr id="7" name="6 Rectángulo"/>
          <p:cNvSpPr/>
          <p:nvPr/>
        </p:nvSpPr>
        <p:spPr>
          <a:xfrm>
            <a:off x="3274379" y="6488668"/>
            <a:ext cx="2234073" cy="369332"/>
          </a:xfrm>
          <a:prstGeom prst="rect">
            <a:avLst/>
          </a:prstGeom>
        </p:spPr>
        <p:txBody>
          <a:bodyPr wrap="none">
            <a:spAutoFit/>
          </a:bodyPr>
          <a:lstStyle/>
          <a:p>
            <a:r>
              <a:rPr lang="es-CO" b="1" dirty="0" smtClean="0">
                <a:solidFill>
                  <a:srgbClr val="C00000"/>
                </a:solidFill>
              </a:rPr>
              <a:t>Modelo </a:t>
            </a:r>
            <a:r>
              <a:rPr lang="es-CO" b="1" dirty="0">
                <a:solidFill>
                  <a:srgbClr val="C00000"/>
                </a:solidFill>
              </a:rPr>
              <a:t>de Rousseau</a:t>
            </a:r>
            <a:r>
              <a:rPr lang="es-CO" dirty="0">
                <a:solidFill>
                  <a:srgbClr val="C00000"/>
                </a:solidFill>
              </a:rPr>
              <a:t> </a:t>
            </a:r>
          </a:p>
        </p:txBody>
      </p:sp>
      <p:sp>
        <p:nvSpPr>
          <p:cNvPr id="8" name="7 CuadroTexto"/>
          <p:cNvSpPr txBox="1"/>
          <p:nvPr/>
        </p:nvSpPr>
        <p:spPr>
          <a:xfrm>
            <a:off x="362762" y="332656"/>
            <a:ext cx="8048055" cy="923330"/>
          </a:xfrm>
          <a:prstGeom prst="rect">
            <a:avLst/>
          </a:prstGeom>
          <a:noFill/>
        </p:spPr>
        <p:txBody>
          <a:bodyPr wrap="square" rtlCol="0">
            <a:spAutoFit/>
          </a:bodyPr>
          <a:lstStyle/>
          <a:p>
            <a:r>
              <a:rPr lang="es-CO" dirty="0" smtClean="0"/>
              <a:t>Aquí </a:t>
            </a:r>
            <a:r>
              <a:rPr lang="es-CO" dirty="0"/>
              <a:t>se </a:t>
            </a:r>
            <a:r>
              <a:rPr lang="es-CO" dirty="0" smtClean="0"/>
              <a:t>presenta </a:t>
            </a:r>
            <a:r>
              <a:rPr lang="es-CO" dirty="0"/>
              <a:t>con el concepto de individuo como un ser naturalmente dotado de piedad hacia sus semejantes y la manera en que esto determina la creación de una democracia igualitaria.</a:t>
            </a:r>
          </a:p>
        </p:txBody>
      </p:sp>
    </p:spTree>
    <p:extLst>
      <p:ext uri="{BB962C8B-B14F-4D97-AF65-F5344CB8AC3E}">
        <p14:creationId xmlns:p14="http://schemas.microsoft.com/office/powerpoint/2010/main" val="20617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2" name="1 CuadroTexto"/>
          <p:cNvSpPr txBox="1"/>
          <p:nvPr/>
        </p:nvSpPr>
        <p:spPr>
          <a:xfrm>
            <a:off x="442913" y="1949287"/>
            <a:ext cx="8593583" cy="4524315"/>
          </a:xfrm>
          <a:prstGeom prst="rect">
            <a:avLst/>
          </a:prstGeom>
          <a:noFill/>
        </p:spPr>
        <p:txBody>
          <a:bodyPr wrap="square" rtlCol="0">
            <a:spAutoFit/>
          </a:bodyPr>
          <a:lstStyle/>
          <a:p>
            <a:pPr fontAlgn="base"/>
            <a:r>
              <a:rPr lang="es-CO" sz="1200" b="1" dirty="0">
                <a:solidFill>
                  <a:srgbClr val="FF0000"/>
                </a:solidFill>
              </a:rPr>
              <a:t>Individuo y estado natural: </a:t>
            </a:r>
            <a:r>
              <a:rPr lang="es-CO" sz="1200" dirty="0"/>
              <a:t>Para Rousseau, el hombre en el estado natural no tiene ninguno de los elementos que Locke y Hobbes le asignan. Según Rousseau, que el hombre sea conflictivo o mercader son consecuencias del desarrollo histórico de las sociedades y no de la naturaleza del hombre. Desde la perspectiva de Rousseau, dar cuenta de la naturaleza o la esencia del individuo nos lleva a considerar al hombre en el estado primitivo. Este tiene dos características fundamentales: Es potencialmente autónomo, lo cual quiere decir que es capaz de darse la norma que debe guiar su comportamiento, independientemente de las condiciones externas. A esto lo llama Rousseau libertad. En segunda lugar, siente piedad hacia sus semejantes cuando ve que estos atraviesan una situación de desgracia y dolor; a esto lo llama Rousseau conmiseración. Para poder desarrollar cabalmente estas características los hombres requieren salir de su estado primitivo y crear el estado político. Por esto se justifica para Rousseau la entrada al Estado. </a:t>
            </a:r>
          </a:p>
          <a:p>
            <a:pPr fontAlgn="base"/>
            <a:endParaRPr lang="es-CO" sz="1200" b="1" dirty="0" smtClean="0"/>
          </a:p>
          <a:p>
            <a:pPr fontAlgn="base"/>
            <a:r>
              <a:rPr lang="es-CO" sz="1200" b="1" dirty="0" smtClean="0">
                <a:solidFill>
                  <a:srgbClr val="C00000"/>
                </a:solidFill>
              </a:rPr>
              <a:t>Pacto</a:t>
            </a:r>
            <a:r>
              <a:rPr lang="es-CO" sz="1200" b="1" dirty="0"/>
              <a:t>: </a:t>
            </a:r>
            <a:r>
              <a:rPr lang="es-CO" sz="1200" dirty="0"/>
              <a:t>Si uno de los atributos fundamentales del hombre es su autonomía, Rousseau descarta de entrada la idea de que el hombre debe delegar en terceros la tarea de hacer la norma que debe seguir. Por eso, Rousseau propone exclusivamente un pacto de asociación que logre la creación de la sociedad. Los individuos, como integrantes de ésta y en tanto autónomos, podrán participar activa y directamente en la confección de la ley. Ésta debe tener dos finalidades: En primer lugar, mantener la libertad de los individuos; en segundo lugar, solucionar las desventajas o condiciones de sufrimiento que puedan tener los miembros de la sociedad. Como se puede apreciar, el pacto en Rousseau busca que los individuos mantengan las condiciones que naturalmente ostentan. Por lo que se podría afirmar que estos no renuncian ni ceden nada. </a:t>
            </a:r>
          </a:p>
          <a:p>
            <a:pPr fontAlgn="base"/>
            <a:endParaRPr lang="es-CO" sz="1200" dirty="0" smtClean="0"/>
          </a:p>
          <a:p>
            <a:pPr fontAlgn="base"/>
            <a:r>
              <a:rPr lang="es-CO" sz="1200" b="1" dirty="0" smtClean="0">
                <a:solidFill>
                  <a:srgbClr val="FF0000"/>
                </a:solidFill>
              </a:rPr>
              <a:t>Estado </a:t>
            </a:r>
            <a:r>
              <a:rPr lang="es-CO" sz="1200" b="1" dirty="0">
                <a:solidFill>
                  <a:srgbClr val="FF0000"/>
                </a:solidFill>
              </a:rPr>
              <a:t>o sociedad política: </a:t>
            </a:r>
            <a:r>
              <a:rPr lang="es-CO" sz="1200" dirty="0"/>
              <a:t>Los legisladores de esta sociedad son los mismos individuos quienes a través del diálogo y los acuerdos confeccionan la ley. La voz de esta sociedad es denominada por Rousseau como la Voluntad General. Para Rousseau, los pactos anteriores, es decir, el de Hobbes y Locke, suponen algo terrible para los hombres: perder su libertad. Esto es así porque en las sociedades propuestas por éstos, son otros los que hacen la ley. Para Rousseau, el peor de los males es un Estado que le quite a los individuos su libertad, en términos de autonomía, es decir, el poder de crear las leyes que deben obedecer. Por ello, la teoría de Rousseau es considerada como la expresión manifiesta de la democracia radical. </a:t>
            </a:r>
          </a:p>
          <a:p>
            <a:endParaRPr lang="es-CO" sz="1200" dirty="0"/>
          </a:p>
        </p:txBody>
      </p:sp>
    </p:spTree>
    <p:extLst>
      <p:ext uri="{BB962C8B-B14F-4D97-AF65-F5344CB8AC3E}">
        <p14:creationId xmlns:p14="http://schemas.microsoft.com/office/powerpoint/2010/main" val="250703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19383" y="3696228"/>
            <a:ext cx="1241672" cy="224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0061" y="3518504"/>
            <a:ext cx="1331465" cy="191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51052" y="3443663"/>
            <a:ext cx="1905567" cy="226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11" name="10 Rectángulo"/>
          <p:cNvSpPr/>
          <p:nvPr/>
        </p:nvSpPr>
        <p:spPr>
          <a:xfrm>
            <a:off x="3327067" y="3696228"/>
            <a:ext cx="1953742" cy="227283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s-CO" sz="1400" dirty="0">
                <a:solidFill>
                  <a:schemeClr val="tx1"/>
                </a:solidFill>
              </a:rPr>
              <a:t>Estados </a:t>
            </a:r>
            <a:r>
              <a:rPr lang="es-CO" sz="1400" dirty="0" smtClean="0">
                <a:solidFill>
                  <a:schemeClr val="tx1"/>
                </a:solidFill>
              </a:rPr>
              <a:t>Unidos</a:t>
            </a:r>
          </a:p>
          <a:p>
            <a:pPr marL="285750" indent="-285750">
              <a:buFont typeface="Arial" pitchFamily="34" charset="0"/>
              <a:buChar char="•"/>
            </a:pPr>
            <a:r>
              <a:rPr lang="es-CO" sz="1400" dirty="0" smtClean="0">
                <a:solidFill>
                  <a:schemeClr val="tx1"/>
                </a:solidFill>
              </a:rPr>
              <a:t>Argentina</a:t>
            </a:r>
          </a:p>
          <a:p>
            <a:pPr marL="285750" indent="-285750">
              <a:buFont typeface="Arial" pitchFamily="34" charset="0"/>
              <a:buChar char="•"/>
            </a:pPr>
            <a:r>
              <a:rPr lang="es-CO" sz="1400" dirty="0" smtClean="0">
                <a:solidFill>
                  <a:schemeClr val="tx1"/>
                </a:solidFill>
              </a:rPr>
              <a:t>Colombia</a:t>
            </a:r>
          </a:p>
          <a:p>
            <a:pPr marL="285750" indent="-285750">
              <a:buFont typeface="Arial" pitchFamily="34" charset="0"/>
              <a:buChar char="•"/>
            </a:pPr>
            <a:r>
              <a:rPr lang="es-CO" sz="1400" dirty="0">
                <a:solidFill>
                  <a:schemeClr val="tx1"/>
                </a:solidFill>
              </a:rPr>
              <a:t>Reino </a:t>
            </a:r>
            <a:r>
              <a:rPr lang="es-CO" sz="1400" dirty="0" smtClean="0">
                <a:solidFill>
                  <a:schemeClr val="tx1"/>
                </a:solidFill>
              </a:rPr>
              <a:t>Unido</a:t>
            </a:r>
          </a:p>
          <a:p>
            <a:pPr marL="285750" indent="-285750">
              <a:buFont typeface="Arial" pitchFamily="34" charset="0"/>
              <a:buChar char="•"/>
            </a:pPr>
            <a:r>
              <a:rPr lang="es-CO" sz="1400" dirty="0">
                <a:solidFill>
                  <a:schemeClr val="tx1"/>
                </a:solidFill>
              </a:rPr>
              <a:t>Suiza</a:t>
            </a:r>
            <a:endParaRPr lang="es-CO" sz="1400" b="1" dirty="0">
              <a:solidFill>
                <a:schemeClr val="tx1"/>
              </a:solidFill>
            </a:endParaRPr>
          </a:p>
        </p:txBody>
      </p:sp>
      <p:sp>
        <p:nvSpPr>
          <p:cNvPr id="13" name="12 Rectángulo"/>
          <p:cNvSpPr/>
          <p:nvPr/>
        </p:nvSpPr>
        <p:spPr>
          <a:xfrm>
            <a:off x="716472" y="3512179"/>
            <a:ext cx="1953742" cy="226370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b="1" dirty="0">
              <a:solidFill>
                <a:srgbClr val="C00000"/>
              </a:solidFill>
            </a:endParaRPr>
          </a:p>
        </p:txBody>
      </p:sp>
      <p:sp>
        <p:nvSpPr>
          <p:cNvPr id="14" name="13 Rectángulo"/>
          <p:cNvSpPr/>
          <p:nvPr/>
        </p:nvSpPr>
        <p:spPr>
          <a:xfrm>
            <a:off x="6251052" y="3512179"/>
            <a:ext cx="1953742" cy="219387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b="1" dirty="0">
              <a:solidFill>
                <a:srgbClr val="C00000"/>
              </a:solidFill>
            </a:endParaRPr>
          </a:p>
        </p:txBody>
      </p:sp>
      <p:sp>
        <p:nvSpPr>
          <p:cNvPr id="2" name="1 CuadroTexto"/>
          <p:cNvSpPr txBox="1"/>
          <p:nvPr/>
        </p:nvSpPr>
        <p:spPr>
          <a:xfrm>
            <a:off x="2982551" y="3241519"/>
            <a:ext cx="2298258" cy="369332"/>
          </a:xfrm>
          <a:prstGeom prst="rect">
            <a:avLst/>
          </a:prstGeom>
          <a:noFill/>
        </p:spPr>
        <p:txBody>
          <a:bodyPr wrap="none" rtlCol="0">
            <a:spAutoFit/>
          </a:bodyPr>
          <a:lstStyle/>
          <a:p>
            <a:r>
              <a:rPr lang="es-CO" b="1" dirty="0"/>
              <a:t>Estado de Mercaderes</a:t>
            </a:r>
            <a:endParaRPr lang="es-CO" dirty="0"/>
          </a:p>
        </p:txBody>
      </p:sp>
      <p:sp>
        <p:nvSpPr>
          <p:cNvPr id="3" name="2 Rectángulo"/>
          <p:cNvSpPr/>
          <p:nvPr/>
        </p:nvSpPr>
        <p:spPr>
          <a:xfrm>
            <a:off x="856768" y="3700492"/>
            <a:ext cx="1479379" cy="1477328"/>
          </a:xfrm>
          <a:prstGeom prst="rect">
            <a:avLst/>
          </a:prstGeom>
        </p:spPr>
        <p:txBody>
          <a:bodyPr wrap="none">
            <a:spAutoFit/>
          </a:bodyPr>
          <a:lstStyle/>
          <a:p>
            <a:pPr marL="285750" indent="-285750">
              <a:buFont typeface="Arial" pitchFamily="34" charset="0"/>
              <a:buChar char="•"/>
            </a:pPr>
            <a:r>
              <a:rPr lang="es-CO" dirty="0" smtClean="0"/>
              <a:t>Cuba</a:t>
            </a:r>
          </a:p>
          <a:p>
            <a:pPr marL="285750" indent="-285750">
              <a:buFont typeface="Arial" pitchFamily="34" charset="0"/>
              <a:buChar char="•"/>
            </a:pPr>
            <a:r>
              <a:rPr lang="es-CO" dirty="0" smtClean="0"/>
              <a:t>Dinamarca</a:t>
            </a:r>
          </a:p>
          <a:p>
            <a:pPr marL="285750" indent="-285750">
              <a:buFont typeface="Arial" pitchFamily="34" charset="0"/>
              <a:buChar char="•"/>
            </a:pPr>
            <a:r>
              <a:rPr lang="es-CO" dirty="0" smtClean="0"/>
              <a:t>Venezuela</a:t>
            </a:r>
          </a:p>
          <a:p>
            <a:pPr marL="285750" indent="-285750">
              <a:buFont typeface="Arial" pitchFamily="34" charset="0"/>
              <a:buChar char="•"/>
            </a:pPr>
            <a:r>
              <a:rPr lang="es-CO" dirty="0" smtClean="0"/>
              <a:t>Brasil</a:t>
            </a:r>
          </a:p>
          <a:p>
            <a:pPr marL="285750" indent="-285750">
              <a:buFont typeface="Arial" pitchFamily="34" charset="0"/>
              <a:buChar char="•"/>
            </a:pPr>
            <a:r>
              <a:rPr lang="es-CO" dirty="0"/>
              <a:t>Ecuador</a:t>
            </a:r>
          </a:p>
        </p:txBody>
      </p:sp>
      <p:sp>
        <p:nvSpPr>
          <p:cNvPr id="7" name="6 CuadroTexto"/>
          <p:cNvSpPr txBox="1"/>
          <p:nvPr/>
        </p:nvSpPr>
        <p:spPr>
          <a:xfrm>
            <a:off x="251520" y="3083163"/>
            <a:ext cx="2307042" cy="369332"/>
          </a:xfrm>
          <a:prstGeom prst="rect">
            <a:avLst/>
          </a:prstGeom>
          <a:noFill/>
        </p:spPr>
        <p:txBody>
          <a:bodyPr wrap="none" rtlCol="0">
            <a:spAutoFit/>
          </a:bodyPr>
          <a:lstStyle/>
          <a:p>
            <a:r>
              <a:rPr lang="es-CO" b="1" dirty="0"/>
              <a:t>Estado de Solidaridad</a:t>
            </a:r>
            <a:r>
              <a:rPr lang="es-CO" dirty="0" smtClean="0"/>
              <a:t>.</a:t>
            </a:r>
            <a:endParaRPr lang="es-CO" dirty="0"/>
          </a:p>
        </p:txBody>
      </p:sp>
      <p:sp>
        <p:nvSpPr>
          <p:cNvPr id="15" name="14 CuadroTexto"/>
          <p:cNvSpPr txBox="1"/>
          <p:nvPr/>
        </p:nvSpPr>
        <p:spPr>
          <a:xfrm>
            <a:off x="6470344" y="3973870"/>
            <a:ext cx="1627882" cy="954107"/>
          </a:xfrm>
          <a:prstGeom prst="rect">
            <a:avLst/>
          </a:prstGeom>
          <a:noFill/>
        </p:spPr>
        <p:txBody>
          <a:bodyPr wrap="none" rtlCol="0">
            <a:spAutoFit/>
          </a:bodyPr>
          <a:lstStyle/>
          <a:p>
            <a:pPr marL="285750" indent="-285750">
              <a:buFont typeface="Arial" pitchFamily="34" charset="0"/>
              <a:buChar char="•"/>
            </a:pPr>
            <a:r>
              <a:rPr lang="es-CO" sz="1400" dirty="0" smtClean="0"/>
              <a:t>Rusia</a:t>
            </a:r>
          </a:p>
          <a:p>
            <a:pPr marL="285750" indent="-285750">
              <a:buFont typeface="Arial" pitchFamily="34" charset="0"/>
              <a:buChar char="•"/>
            </a:pPr>
            <a:r>
              <a:rPr lang="es-CO" sz="1400" dirty="0"/>
              <a:t>Corea del </a:t>
            </a:r>
            <a:r>
              <a:rPr lang="es-CO" sz="1400" dirty="0" smtClean="0"/>
              <a:t>Norte</a:t>
            </a:r>
          </a:p>
          <a:p>
            <a:pPr marL="285750" indent="-285750">
              <a:buFont typeface="Arial" pitchFamily="34" charset="0"/>
              <a:buChar char="•"/>
            </a:pPr>
            <a:r>
              <a:rPr lang="es-CO" sz="1400" dirty="0" smtClean="0"/>
              <a:t>Irán</a:t>
            </a:r>
          </a:p>
          <a:p>
            <a:pPr marL="285750" indent="-285750">
              <a:buFont typeface="Arial" pitchFamily="34" charset="0"/>
              <a:buChar char="•"/>
            </a:pPr>
            <a:r>
              <a:rPr lang="es-CO" sz="1400" dirty="0"/>
              <a:t>Pakistán</a:t>
            </a:r>
          </a:p>
        </p:txBody>
      </p:sp>
      <p:sp>
        <p:nvSpPr>
          <p:cNvPr id="16" name="15 Rectángulo"/>
          <p:cNvSpPr/>
          <p:nvPr/>
        </p:nvSpPr>
        <p:spPr>
          <a:xfrm>
            <a:off x="442912" y="2175684"/>
            <a:ext cx="8377560" cy="738664"/>
          </a:xfrm>
          <a:prstGeom prst="rect">
            <a:avLst/>
          </a:prstGeom>
        </p:spPr>
        <p:txBody>
          <a:bodyPr wrap="square">
            <a:spAutoFit/>
          </a:bodyPr>
          <a:lstStyle/>
          <a:p>
            <a:pPr algn="just"/>
            <a:r>
              <a:rPr lang="es-CO" sz="1400" dirty="0"/>
              <a:t>Según los elementos teóricos </a:t>
            </a:r>
            <a:r>
              <a:rPr lang="es-CO" sz="1400" dirty="0" smtClean="0"/>
              <a:t>vistos, </a:t>
            </a:r>
            <a:r>
              <a:rPr lang="es-CO" sz="1400" dirty="0"/>
              <a:t>a</a:t>
            </a:r>
            <a:r>
              <a:rPr lang="es-CO" sz="1400" dirty="0" smtClean="0"/>
              <a:t>rrastre el estado al modelo que corresponde, </a:t>
            </a:r>
            <a:r>
              <a:rPr lang="es-CO" sz="1400" dirty="0"/>
              <a:t>dependiendo de la centralidad que en </a:t>
            </a:r>
            <a:r>
              <a:rPr lang="es-CO" sz="1400" dirty="0" smtClean="0"/>
              <a:t>este haya </a:t>
            </a:r>
            <a:r>
              <a:rPr lang="es-CO" sz="1400" dirty="0"/>
              <a:t>de políticas sociales, la fuerza del mercado, fuerza del poder político, garantías democráticas o derechos individuales</a:t>
            </a:r>
            <a:r>
              <a:rPr lang="es-CO" sz="1400" dirty="0" smtClean="0"/>
              <a:t>.. </a:t>
            </a:r>
          </a:p>
        </p:txBody>
      </p:sp>
      <p:sp>
        <p:nvSpPr>
          <p:cNvPr id="17" name="16 CuadroTexto"/>
          <p:cNvSpPr txBox="1"/>
          <p:nvPr/>
        </p:nvSpPr>
        <p:spPr>
          <a:xfrm>
            <a:off x="2699792" y="6309320"/>
            <a:ext cx="4397679" cy="369332"/>
          </a:xfrm>
          <a:prstGeom prst="rect">
            <a:avLst/>
          </a:prstGeom>
          <a:noFill/>
        </p:spPr>
        <p:txBody>
          <a:bodyPr wrap="none" rtlCol="0">
            <a:spAutoFit/>
          </a:bodyPr>
          <a:lstStyle/>
          <a:p>
            <a:r>
              <a:rPr lang="es-CO" dirty="0" smtClean="0">
                <a:solidFill>
                  <a:srgbClr val="C00000"/>
                </a:solidFill>
              </a:rPr>
              <a:t>Aquí deben ponerse los estados en desorden</a:t>
            </a:r>
            <a:endParaRPr lang="es-CO" dirty="0">
              <a:solidFill>
                <a:srgbClr val="C00000"/>
              </a:solidFill>
            </a:endParaRPr>
          </a:p>
        </p:txBody>
      </p:sp>
      <p:sp>
        <p:nvSpPr>
          <p:cNvPr id="18" name="17 Rectángulo"/>
          <p:cNvSpPr/>
          <p:nvPr/>
        </p:nvSpPr>
        <p:spPr>
          <a:xfrm>
            <a:off x="6256888" y="3109512"/>
            <a:ext cx="1681166" cy="369332"/>
          </a:xfrm>
          <a:prstGeom prst="rect">
            <a:avLst/>
          </a:prstGeom>
        </p:spPr>
        <p:txBody>
          <a:bodyPr wrap="none">
            <a:spAutoFit/>
          </a:bodyPr>
          <a:lstStyle/>
          <a:p>
            <a:r>
              <a:rPr lang="es-CO" b="1" dirty="0"/>
              <a:t>Estado Leviatán</a:t>
            </a:r>
            <a:endParaRPr lang="es-CO" dirty="0"/>
          </a:p>
        </p:txBody>
      </p:sp>
      <p:sp>
        <p:nvSpPr>
          <p:cNvPr id="24" name="23 Rectángulo"/>
          <p:cNvSpPr/>
          <p:nvPr/>
        </p:nvSpPr>
        <p:spPr>
          <a:xfrm>
            <a:off x="7775848" y="6490699"/>
            <a:ext cx="1368152" cy="334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Regresar</a:t>
            </a:r>
            <a:endParaRPr lang="es-CO" dirty="0"/>
          </a:p>
        </p:txBody>
      </p:sp>
    </p:spTree>
    <p:extLst>
      <p:ext uri="{BB962C8B-B14F-4D97-AF65-F5344CB8AC3E}">
        <p14:creationId xmlns:p14="http://schemas.microsoft.com/office/powerpoint/2010/main" val="89088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3" name="2 Rectángulo"/>
          <p:cNvSpPr/>
          <p:nvPr/>
        </p:nvSpPr>
        <p:spPr>
          <a:xfrm>
            <a:off x="338832" y="2173506"/>
            <a:ext cx="8784976" cy="4801314"/>
          </a:xfrm>
          <a:prstGeom prst="rect">
            <a:avLst/>
          </a:prstGeom>
        </p:spPr>
        <p:txBody>
          <a:bodyPr wrap="square">
            <a:spAutoFit/>
          </a:bodyPr>
          <a:lstStyle/>
          <a:p>
            <a:r>
              <a:rPr lang="es-CO" b="1" dirty="0"/>
              <a:t>Bibliografía. </a:t>
            </a:r>
            <a:endParaRPr lang="es-CO" b="1" dirty="0" smtClean="0"/>
          </a:p>
          <a:p>
            <a:endParaRPr lang="es-CO" dirty="0"/>
          </a:p>
          <a:p>
            <a:pPr marL="285750" indent="-285750">
              <a:buFont typeface="Arial" pitchFamily="34" charset="0"/>
              <a:buChar char="•"/>
            </a:pPr>
            <a:r>
              <a:rPr lang="es-CO" dirty="0" err="1"/>
              <a:t>Althusser</a:t>
            </a:r>
            <a:r>
              <a:rPr lang="es-CO" dirty="0"/>
              <a:t>, Louis (2007). Política e historia. De Maquiavelo a Marx. Buenos Aires: </a:t>
            </a:r>
            <a:r>
              <a:rPr lang="es-CO" dirty="0" err="1"/>
              <a:t>Katz</a:t>
            </a:r>
            <a:r>
              <a:rPr lang="es-CO" dirty="0"/>
              <a:t>. </a:t>
            </a:r>
          </a:p>
          <a:p>
            <a:pPr marL="285750" indent="-285750">
              <a:buFont typeface="Arial" pitchFamily="34" charset="0"/>
              <a:buChar char="•"/>
            </a:pPr>
            <a:r>
              <a:rPr lang="es-CO" dirty="0"/>
              <a:t>Arango, Iván Darío (2006). Críticos y lectores de Rousseau. Medellín: Editorial Universidad de Antioquia.</a:t>
            </a:r>
          </a:p>
          <a:p>
            <a:pPr marL="285750" indent="-285750">
              <a:buFont typeface="Arial" pitchFamily="34" charset="0"/>
              <a:buChar char="•"/>
            </a:pPr>
            <a:r>
              <a:rPr lang="es-CO" dirty="0" err="1"/>
              <a:t>Bobbio</a:t>
            </a:r>
            <a:r>
              <a:rPr lang="es-CO" dirty="0"/>
              <a:t>, Norberto y otros (2005). Diccionario de política. Buenos Aires: Siglo XXI editores.  </a:t>
            </a:r>
          </a:p>
          <a:p>
            <a:pPr marL="285750" indent="-285750">
              <a:buFont typeface="Arial" pitchFamily="34" charset="0"/>
              <a:buChar char="•"/>
            </a:pPr>
            <a:r>
              <a:rPr lang="es-CO" dirty="0"/>
              <a:t>Hobbes, T. (2010). El Leviatán. México: Fondo de Cultura Económica.</a:t>
            </a:r>
          </a:p>
          <a:p>
            <a:pPr marL="285750" indent="-285750">
              <a:buFont typeface="Arial" pitchFamily="34" charset="0"/>
              <a:buChar char="•"/>
            </a:pPr>
            <a:r>
              <a:rPr lang="es-CO" dirty="0" err="1"/>
              <a:t>Koselleck</a:t>
            </a:r>
            <a:r>
              <a:rPr lang="es-CO" dirty="0"/>
              <a:t>, R. (2007). Un Estudio sobre la patogénesis del mundo burgués. Madrid: </a:t>
            </a:r>
            <a:r>
              <a:rPr lang="es-CO" dirty="0" err="1"/>
              <a:t>Trotta</a:t>
            </a:r>
            <a:r>
              <a:rPr lang="es-CO" dirty="0"/>
              <a:t>. </a:t>
            </a:r>
          </a:p>
          <a:p>
            <a:pPr marL="285750" indent="-285750">
              <a:buFont typeface="Arial" pitchFamily="34" charset="0"/>
              <a:buChar char="•"/>
            </a:pPr>
            <a:r>
              <a:rPr lang="es-CO" dirty="0"/>
              <a:t>Locke, J. (2011) Segundo tratado sobre el gobierno Civil. Madrid: Alianza. </a:t>
            </a:r>
          </a:p>
          <a:p>
            <a:pPr marL="285750" indent="-285750">
              <a:buFont typeface="Arial" pitchFamily="34" charset="0"/>
              <a:buChar char="•"/>
            </a:pPr>
            <a:r>
              <a:rPr lang="es-CO" dirty="0"/>
              <a:t>Rousseau, J.J (2011). El Contrato social. Madrid: Alianza. </a:t>
            </a:r>
          </a:p>
          <a:p>
            <a:pPr marL="285750" indent="-285750">
              <a:buFont typeface="Arial" pitchFamily="34" charset="0"/>
              <a:buChar char="•"/>
            </a:pPr>
            <a:r>
              <a:rPr lang="es-CO" dirty="0" err="1"/>
              <a:t>Strauus</a:t>
            </a:r>
            <a:r>
              <a:rPr lang="es-CO" dirty="0"/>
              <a:t>, Leo (2014). Derecho natural e historia. Buenos Aires: Prometeo.   </a:t>
            </a:r>
          </a:p>
          <a:p>
            <a:pPr marL="285750" indent="-285750">
              <a:buFont typeface="Arial" pitchFamily="34" charset="0"/>
              <a:buChar char="•"/>
            </a:pPr>
            <a:r>
              <a:rPr lang="es-CO" dirty="0"/>
              <a:t>Weber, Max (1964). Economía y Sociedad: Esbozo de sociología comprensiva. México: Fondo de Cultura Económica. </a:t>
            </a:r>
          </a:p>
          <a:p>
            <a:pPr marL="285750" indent="-285750">
              <a:buFont typeface="Arial" pitchFamily="34" charset="0"/>
              <a:buChar char="•"/>
            </a:pPr>
            <a:r>
              <a:rPr lang="es-CO" dirty="0" err="1"/>
              <a:t>Wolin</a:t>
            </a:r>
            <a:r>
              <a:rPr lang="es-CO" dirty="0"/>
              <a:t>, </a:t>
            </a:r>
            <a:r>
              <a:rPr lang="es-CO" dirty="0" err="1"/>
              <a:t>Sheldon</a:t>
            </a:r>
            <a:r>
              <a:rPr lang="es-CO" dirty="0"/>
              <a:t> (2012).  Política y perspectiva. México: Fondo de Cultura Económica.</a:t>
            </a:r>
          </a:p>
          <a:p>
            <a:r>
              <a:rPr lang="es-CO" dirty="0"/>
              <a:t/>
            </a:r>
            <a:br>
              <a:rPr lang="es-CO" dirty="0"/>
            </a:br>
            <a:endParaRPr lang="es-CO" dirty="0">
              <a:effectLst/>
            </a:endParaRPr>
          </a:p>
        </p:txBody>
      </p:sp>
    </p:spTree>
    <p:extLst>
      <p:ext uri="{BB962C8B-B14F-4D97-AF65-F5344CB8AC3E}">
        <p14:creationId xmlns:p14="http://schemas.microsoft.com/office/powerpoint/2010/main" val="403188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896508" y="1988840"/>
            <a:ext cx="7488832" cy="5201424"/>
          </a:xfrm>
          <a:prstGeom prst="rect">
            <a:avLst/>
          </a:prstGeom>
          <a:noFill/>
        </p:spPr>
        <p:txBody>
          <a:bodyPr wrap="square" rtlCol="0">
            <a:spAutoFit/>
          </a:bodyPr>
          <a:lstStyle/>
          <a:p>
            <a:pPr algn="ctr"/>
            <a:r>
              <a:rPr lang="es-CO" sz="1600" b="1" dirty="0" smtClean="0"/>
              <a:t>Créditos</a:t>
            </a:r>
          </a:p>
          <a:p>
            <a:pPr algn="just"/>
            <a:endParaRPr lang="es-CO" sz="1400" dirty="0" smtClean="0"/>
          </a:p>
          <a:p>
            <a:r>
              <a:rPr lang="es-CO" sz="1200" dirty="0" smtClean="0"/>
              <a:t>Esta obra esta licenciada bajo </a:t>
            </a:r>
            <a:r>
              <a:rPr lang="es-CO" sz="1200" dirty="0" err="1" smtClean="0"/>
              <a:t>Creative</a:t>
            </a:r>
            <a:r>
              <a:rPr lang="es-CO" sz="1200" dirty="0" smtClean="0"/>
              <a:t> </a:t>
            </a:r>
            <a:r>
              <a:rPr lang="es-CO" sz="1200" dirty="0" err="1" smtClean="0"/>
              <a:t>Commons</a:t>
            </a:r>
            <a:r>
              <a:rPr lang="es-CO" sz="1200" dirty="0" smtClean="0"/>
              <a:t> </a:t>
            </a:r>
            <a:r>
              <a:rPr lang="es-CO" sz="1200" dirty="0"/>
              <a:t>Atribución – No comercial: Esta licencia permite a otros distribuir, </a:t>
            </a:r>
            <a:r>
              <a:rPr lang="es-CO" sz="1200" dirty="0" err="1"/>
              <a:t>remezclar</a:t>
            </a:r>
            <a:r>
              <a:rPr lang="es-CO" sz="1200" dirty="0"/>
              <a:t>, retocar, y crear a partir de tu obra de manera no comercial y, a pesar de que sus nuevas obras deben siempre mencionarte y mantenerse sin fines comerciales, no están obligados a licenciar sus obras derivadas bajo las mismas condiciones</a:t>
            </a:r>
            <a:r>
              <a:rPr lang="es-CO" sz="1200" dirty="0" smtClean="0"/>
              <a:t>.</a:t>
            </a:r>
          </a:p>
          <a:p>
            <a:endParaRPr lang="es-CO" sz="1200" dirty="0"/>
          </a:p>
          <a:p>
            <a:r>
              <a:rPr lang="es-CO" sz="1200" b="1" dirty="0" smtClean="0"/>
              <a:t>Experto </a:t>
            </a:r>
            <a:r>
              <a:rPr lang="es-CO" sz="1200" b="1" dirty="0"/>
              <a:t>temático</a:t>
            </a:r>
            <a:endParaRPr lang="es-CO" sz="1200" dirty="0"/>
          </a:p>
          <a:p>
            <a:r>
              <a:rPr lang="es-CO" sz="1200" dirty="0" smtClean="0"/>
              <a:t>Wilmar </a:t>
            </a:r>
            <a:r>
              <a:rPr lang="es-CO" sz="1200" dirty="0" err="1" smtClean="0"/>
              <a:t>Martimez</a:t>
            </a:r>
            <a:endParaRPr lang="es-CO" sz="1200" dirty="0" smtClean="0"/>
          </a:p>
          <a:p>
            <a:r>
              <a:rPr lang="es-CO" sz="1200" dirty="0"/>
              <a:t/>
            </a:r>
            <a:br>
              <a:rPr lang="es-CO" sz="1200" dirty="0"/>
            </a:br>
            <a:r>
              <a:rPr lang="es-CO" sz="1200" b="1" dirty="0"/>
              <a:t>Asesora pedagógica</a:t>
            </a:r>
            <a:endParaRPr lang="es-CO" sz="1200" dirty="0"/>
          </a:p>
          <a:p>
            <a:r>
              <a:rPr lang="es-CO" sz="1200" dirty="0"/>
              <a:t>Ángela Valderrama Muñoz</a:t>
            </a:r>
          </a:p>
          <a:p>
            <a:r>
              <a:rPr lang="es-CO" sz="1200" dirty="0"/>
              <a:t/>
            </a:r>
            <a:br>
              <a:rPr lang="es-CO" sz="1200" dirty="0"/>
            </a:br>
            <a:r>
              <a:rPr lang="es-CO" sz="1200" b="1" dirty="0"/>
              <a:t>Producción </a:t>
            </a:r>
            <a:r>
              <a:rPr lang="es-CO" sz="1200" b="1" dirty="0" err="1"/>
              <a:t>multimedial</a:t>
            </a:r>
            <a:endParaRPr lang="es-CO" sz="1200" dirty="0"/>
          </a:p>
          <a:p>
            <a:r>
              <a:rPr lang="es-CO" sz="1200" dirty="0"/>
              <a:t>David Castaño Luján</a:t>
            </a:r>
          </a:p>
          <a:p>
            <a:r>
              <a:rPr lang="es-CO" sz="1200" dirty="0"/>
              <a:t/>
            </a:r>
            <a:br>
              <a:rPr lang="es-CO" sz="1200" dirty="0"/>
            </a:br>
            <a:endParaRPr lang="es-CO" sz="1200" dirty="0" smtClean="0"/>
          </a:p>
          <a:p>
            <a:r>
              <a:rPr lang="es-CO" sz="1200" dirty="0"/>
              <a:t/>
            </a:r>
            <a:br>
              <a:rPr lang="es-CO" sz="1200" dirty="0"/>
            </a:br>
            <a:endParaRPr lang="es-CO" sz="1200" dirty="0"/>
          </a:p>
          <a:p>
            <a:endParaRPr lang="es-CO" sz="1200" b="1" dirty="0" smtClean="0"/>
          </a:p>
          <a:p>
            <a:r>
              <a:rPr lang="es-CO" sz="1200" b="1" dirty="0" smtClean="0"/>
              <a:t>			Coordinadora </a:t>
            </a:r>
            <a:r>
              <a:rPr lang="es-CO" sz="1200" b="1" dirty="0"/>
              <a:t>del </a:t>
            </a:r>
            <a:r>
              <a:rPr lang="es-CO" sz="1200" b="1" dirty="0" smtClean="0"/>
              <a:t>Programa</a:t>
            </a:r>
            <a:endParaRPr lang="es-CO" sz="1200" dirty="0" smtClean="0"/>
          </a:p>
          <a:p>
            <a:pPr algn="ctr"/>
            <a:r>
              <a:rPr lang="es-CO" sz="1200" dirty="0" smtClean="0"/>
              <a:t>Programa </a:t>
            </a:r>
            <a:r>
              <a:rPr lang="es-CO" sz="1200" dirty="0"/>
              <a:t>Integración de Tecnologías a la Docencia</a:t>
            </a:r>
          </a:p>
          <a:p>
            <a:pPr algn="ctr"/>
            <a:r>
              <a:rPr lang="es-CO" sz="1200" dirty="0"/>
              <a:t>Vicerrectoría de Docencia</a:t>
            </a:r>
          </a:p>
          <a:p>
            <a:pPr algn="ctr"/>
            <a:r>
              <a:rPr lang="es-CO" sz="1200" dirty="0"/>
              <a:t>Medellín-Colombia</a:t>
            </a:r>
          </a:p>
          <a:p>
            <a:pPr algn="ctr"/>
            <a:r>
              <a:rPr lang="es-CO" sz="1200" dirty="0"/>
              <a:t>Universidad de Antioquia</a:t>
            </a:r>
          </a:p>
          <a:p>
            <a:pPr algn="ctr"/>
            <a:r>
              <a:rPr lang="es-CO" sz="1200" dirty="0" smtClean="0"/>
              <a:t>2016</a:t>
            </a:r>
            <a:r>
              <a:rPr lang="es-CO" sz="1200" dirty="0"/>
              <a:t/>
            </a:r>
            <a:br>
              <a:rPr lang="es-CO" sz="1200" dirty="0"/>
            </a:br>
            <a:endParaRPr lang="es-CO" sz="1400" dirty="0"/>
          </a:p>
        </p:txBody>
      </p:sp>
      <p:sp>
        <p:nvSpPr>
          <p:cNvPr id="10" name="9 CuadroTexto"/>
          <p:cNvSpPr txBox="1"/>
          <p:nvPr/>
        </p:nvSpPr>
        <p:spPr>
          <a:xfrm>
            <a:off x="5443589" y="2658087"/>
            <a:ext cx="2168022" cy="2123658"/>
          </a:xfrm>
          <a:prstGeom prst="rect">
            <a:avLst/>
          </a:prstGeom>
          <a:noFill/>
        </p:spPr>
        <p:txBody>
          <a:bodyPr wrap="square" rtlCol="0">
            <a:spAutoFit/>
          </a:bodyPr>
          <a:lstStyle/>
          <a:p>
            <a:r>
              <a:rPr lang="es-CO" sz="1200" b="1" dirty="0"/>
              <a:t>Edición de </a:t>
            </a:r>
            <a:r>
              <a:rPr lang="es-CO" sz="1200" b="1" dirty="0" smtClean="0"/>
              <a:t>animación </a:t>
            </a:r>
          </a:p>
          <a:p>
            <a:r>
              <a:rPr lang="es-CO" sz="1200" dirty="0" smtClean="0"/>
              <a:t>Oscar Rojo Gaviria</a:t>
            </a:r>
            <a:endParaRPr lang="es-CO" sz="1200" dirty="0"/>
          </a:p>
          <a:p>
            <a:endParaRPr lang="es-CO" sz="1200" dirty="0" smtClean="0"/>
          </a:p>
          <a:p>
            <a:r>
              <a:rPr lang="es-CO" sz="1200" b="1" dirty="0" smtClean="0"/>
              <a:t>Diseño gráfico </a:t>
            </a:r>
          </a:p>
          <a:p>
            <a:r>
              <a:rPr lang="es-CO" sz="1200" b="1" dirty="0" smtClean="0">
                <a:solidFill>
                  <a:srgbClr val="FF0000"/>
                </a:solidFill>
              </a:rPr>
              <a:t>Falta definir</a:t>
            </a:r>
          </a:p>
          <a:p>
            <a:r>
              <a:rPr lang="es-CO" sz="1200" dirty="0"/>
              <a:t/>
            </a:r>
            <a:br>
              <a:rPr lang="es-CO" sz="1200" dirty="0"/>
            </a:br>
            <a:r>
              <a:rPr lang="es-CO" sz="1200" b="1" dirty="0"/>
              <a:t>Corrección de estilos</a:t>
            </a:r>
            <a:endParaRPr lang="es-CO" sz="1200" dirty="0"/>
          </a:p>
          <a:p>
            <a:r>
              <a:rPr lang="es-CO" sz="1200" dirty="0"/>
              <a:t>Laura Bedoya Garcés</a:t>
            </a:r>
          </a:p>
          <a:p>
            <a:r>
              <a:rPr lang="es-CO" sz="1200" dirty="0"/>
              <a:t/>
            </a:r>
            <a:br>
              <a:rPr lang="es-CO" sz="1200" dirty="0"/>
            </a:br>
            <a:r>
              <a:rPr lang="es-CO" sz="1200" b="1" dirty="0"/>
              <a:t>Integración de contenidos</a:t>
            </a:r>
            <a:endParaRPr lang="es-CO" sz="1200" dirty="0"/>
          </a:p>
          <a:p>
            <a:r>
              <a:rPr lang="es-CO" sz="1200" b="1" dirty="0">
                <a:solidFill>
                  <a:srgbClr val="FF0000"/>
                </a:solidFill>
              </a:rPr>
              <a:t>Falta definir</a:t>
            </a:r>
          </a:p>
        </p:txBody>
      </p:sp>
      <p:pic>
        <p:nvPicPr>
          <p:cNvPr id="16" name="15 Imagen" descr="C:\Documents and Settings\Administrador\Escritorio\88x31.png"/>
          <p:cNvPicPr/>
          <p:nvPr/>
        </p:nvPicPr>
        <p:blipFill>
          <a:blip r:embed="rId2" cstate="print"/>
          <a:srcRect/>
          <a:stretch>
            <a:fillRect/>
          </a:stretch>
        </p:blipFill>
        <p:spPr bwMode="auto">
          <a:xfrm>
            <a:off x="4198964" y="4748496"/>
            <a:ext cx="883920" cy="308610"/>
          </a:xfrm>
          <a:prstGeom prst="rect">
            <a:avLst/>
          </a:prstGeom>
          <a:noFill/>
          <a:ln w="9525">
            <a:noFill/>
            <a:miter lim="800000"/>
            <a:headEnd/>
            <a:tailEnd/>
          </a:ln>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20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485482" y="5341858"/>
            <a:ext cx="2173031" cy="369332"/>
          </a:xfrm>
          <a:prstGeom prst="rect">
            <a:avLst/>
          </a:prstGeom>
        </p:spPr>
        <p:txBody>
          <a:bodyPr wrap="none">
            <a:spAutoFit/>
          </a:bodyPr>
          <a:lstStyle/>
          <a:p>
            <a:r>
              <a:rPr lang="es-CO" dirty="0" err="1"/>
              <a:t>Donna</a:t>
            </a:r>
            <a:r>
              <a:rPr lang="es-CO" dirty="0"/>
              <a:t> Zapata </a:t>
            </a:r>
            <a:r>
              <a:rPr lang="es-CO" dirty="0" err="1"/>
              <a:t>Zapata</a:t>
            </a:r>
            <a:endParaRPr lang="es-CO" dirty="0"/>
          </a:p>
        </p:txBody>
      </p:sp>
    </p:spTree>
    <p:extLst>
      <p:ext uri="{BB962C8B-B14F-4D97-AF65-F5344CB8AC3E}">
        <p14:creationId xmlns:p14="http://schemas.microsoft.com/office/powerpoint/2010/main" val="287064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9" name="8 Rectángulo"/>
          <p:cNvSpPr/>
          <p:nvPr/>
        </p:nvSpPr>
        <p:spPr>
          <a:xfrm>
            <a:off x="442912" y="2780928"/>
            <a:ext cx="1953742" cy="187220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b="1" dirty="0">
              <a:solidFill>
                <a:srgbClr val="C00000"/>
              </a:solidFill>
            </a:endParaRPr>
          </a:p>
        </p:txBody>
      </p:sp>
      <p:sp>
        <p:nvSpPr>
          <p:cNvPr id="2" name="1 CuadroTexto"/>
          <p:cNvSpPr txBox="1"/>
          <p:nvPr/>
        </p:nvSpPr>
        <p:spPr>
          <a:xfrm>
            <a:off x="370239" y="4821291"/>
            <a:ext cx="2356976" cy="738664"/>
          </a:xfrm>
          <a:prstGeom prst="rect">
            <a:avLst/>
          </a:prstGeom>
          <a:noFill/>
        </p:spPr>
        <p:txBody>
          <a:bodyPr wrap="square" rtlCol="0">
            <a:spAutoFit/>
          </a:bodyPr>
          <a:lstStyle/>
          <a:p>
            <a:pPr algn="ctr"/>
            <a:r>
              <a:rPr lang="es-CO" sz="1400" b="1" dirty="0" smtClean="0"/>
              <a:t>Conceptos </a:t>
            </a:r>
            <a:r>
              <a:rPr lang="es-CO" sz="1400" b="1" dirty="0"/>
              <a:t>básicos  sobre el Estado</a:t>
            </a:r>
          </a:p>
          <a:p>
            <a:pPr algn="ctr"/>
            <a:r>
              <a:rPr lang="es-CO" sz="1400" b="1" dirty="0">
                <a:solidFill>
                  <a:srgbClr val="C00000"/>
                </a:solidFill>
              </a:rPr>
              <a:t>Ir a </a:t>
            </a:r>
            <a:r>
              <a:rPr lang="es-CO" sz="1400" b="1" dirty="0" smtClean="0">
                <a:solidFill>
                  <a:srgbClr val="C00000"/>
                </a:solidFill>
              </a:rPr>
              <a:t>2</a:t>
            </a:r>
            <a:endParaRPr lang="es-CO" sz="1400" b="1" dirty="0">
              <a:solidFill>
                <a:srgbClr val="C00000"/>
              </a:solidFill>
            </a:endParaRPr>
          </a:p>
        </p:txBody>
      </p:sp>
      <p:sp>
        <p:nvSpPr>
          <p:cNvPr id="13" name="12 Rectángulo"/>
          <p:cNvSpPr/>
          <p:nvPr/>
        </p:nvSpPr>
        <p:spPr>
          <a:xfrm>
            <a:off x="3547051" y="2823321"/>
            <a:ext cx="1953742" cy="187220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b="1" dirty="0">
              <a:solidFill>
                <a:srgbClr val="C00000"/>
              </a:solidFill>
            </a:endParaRPr>
          </a:p>
        </p:txBody>
      </p:sp>
      <p:sp>
        <p:nvSpPr>
          <p:cNvPr id="14" name="13 Rectángulo"/>
          <p:cNvSpPr/>
          <p:nvPr/>
        </p:nvSpPr>
        <p:spPr>
          <a:xfrm>
            <a:off x="6372200" y="2854651"/>
            <a:ext cx="1953742" cy="187220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b="1" dirty="0">
              <a:solidFill>
                <a:srgbClr val="C00000"/>
              </a:solidFill>
            </a:endParaRPr>
          </a:p>
        </p:txBody>
      </p:sp>
      <p:sp>
        <p:nvSpPr>
          <p:cNvPr id="15" name="14 CuadroTexto"/>
          <p:cNvSpPr txBox="1"/>
          <p:nvPr/>
        </p:nvSpPr>
        <p:spPr>
          <a:xfrm>
            <a:off x="3159564" y="4821291"/>
            <a:ext cx="2356976" cy="523220"/>
          </a:xfrm>
          <a:prstGeom prst="rect">
            <a:avLst/>
          </a:prstGeom>
          <a:noFill/>
        </p:spPr>
        <p:txBody>
          <a:bodyPr wrap="square" rtlCol="0">
            <a:spAutoFit/>
          </a:bodyPr>
          <a:lstStyle/>
          <a:p>
            <a:pPr algn="ctr"/>
            <a:r>
              <a:rPr lang="es-CO" sz="1400" b="1" dirty="0" err="1" smtClean="0">
                <a:solidFill>
                  <a:srgbClr val="C00000"/>
                </a:solidFill>
              </a:rPr>
              <a:t>Contractualismo</a:t>
            </a:r>
            <a:endParaRPr lang="es-CO" sz="1400" b="1" dirty="0">
              <a:solidFill>
                <a:srgbClr val="C00000"/>
              </a:solidFill>
            </a:endParaRPr>
          </a:p>
          <a:p>
            <a:pPr algn="ctr"/>
            <a:r>
              <a:rPr lang="es-CO" sz="1400" b="1" dirty="0">
                <a:solidFill>
                  <a:srgbClr val="C00000"/>
                </a:solidFill>
              </a:rPr>
              <a:t>Ir a </a:t>
            </a:r>
            <a:r>
              <a:rPr lang="es-CO" sz="1400" b="1" dirty="0" smtClean="0">
                <a:solidFill>
                  <a:srgbClr val="C00000"/>
                </a:solidFill>
              </a:rPr>
              <a:t>6</a:t>
            </a:r>
            <a:endParaRPr lang="es-CO" sz="1400" b="1" dirty="0">
              <a:solidFill>
                <a:srgbClr val="C00000"/>
              </a:solidFill>
            </a:endParaRPr>
          </a:p>
        </p:txBody>
      </p:sp>
      <p:sp>
        <p:nvSpPr>
          <p:cNvPr id="18" name="17 CuadroTexto"/>
          <p:cNvSpPr txBox="1"/>
          <p:nvPr/>
        </p:nvSpPr>
        <p:spPr>
          <a:xfrm>
            <a:off x="6228184" y="4831668"/>
            <a:ext cx="2356976" cy="523220"/>
          </a:xfrm>
          <a:prstGeom prst="rect">
            <a:avLst/>
          </a:prstGeom>
          <a:noFill/>
        </p:spPr>
        <p:txBody>
          <a:bodyPr wrap="square" rtlCol="0">
            <a:spAutoFit/>
          </a:bodyPr>
          <a:lstStyle/>
          <a:p>
            <a:pPr algn="ctr"/>
            <a:r>
              <a:rPr lang="es-CO" sz="1400" b="1" dirty="0" smtClean="0"/>
              <a:t>Aplica tus conocimientos</a:t>
            </a:r>
            <a:endParaRPr lang="es-CO" sz="1400" b="1" dirty="0"/>
          </a:p>
          <a:p>
            <a:pPr algn="ctr"/>
            <a:r>
              <a:rPr lang="es-CO" sz="1400" b="1" dirty="0">
                <a:solidFill>
                  <a:srgbClr val="C00000"/>
                </a:solidFill>
              </a:rPr>
              <a:t>Ir a </a:t>
            </a:r>
            <a:r>
              <a:rPr lang="es-CO" sz="1400" b="1" dirty="0" smtClean="0">
                <a:solidFill>
                  <a:srgbClr val="C00000"/>
                </a:solidFill>
              </a:rPr>
              <a:t>13</a:t>
            </a:r>
            <a:endParaRPr lang="es-CO" sz="1400" b="1" dirty="0">
              <a:solidFill>
                <a:srgbClr val="C00000"/>
              </a:solidFill>
            </a:endParaRPr>
          </a:p>
        </p:txBody>
      </p:sp>
      <p:sp>
        <p:nvSpPr>
          <p:cNvPr id="7" name="6 CuadroTexto"/>
          <p:cNvSpPr txBox="1"/>
          <p:nvPr/>
        </p:nvSpPr>
        <p:spPr>
          <a:xfrm>
            <a:off x="611560" y="2204864"/>
            <a:ext cx="3676327" cy="369332"/>
          </a:xfrm>
          <a:prstGeom prst="rect">
            <a:avLst/>
          </a:prstGeom>
          <a:noFill/>
        </p:spPr>
        <p:txBody>
          <a:bodyPr wrap="none" rtlCol="0">
            <a:spAutoFit/>
          </a:bodyPr>
          <a:lstStyle/>
          <a:p>
            <a:r>
              <a:rPr lang="es-CO" dirty="0" smtClean="0">
                <a:solidFill>
                  <a:srgbClr val="FF0000"/>
                </a:solidFill>
              </a:rPr>
              <a:t>Aquí viene el texto de la diapositiva 1</a:t>
            </a:r>
            <a:endParaRPr lang="es-CO" dirty="0">
              <a:solidFill>
                <a:srgbClr val="FF0000"/>
              </a:solidFill>
            </a:endParaRPr>
          </a:p>
        </p:txBody>
      </p:sp>
    </p:spTree>
    <p:extLst>
      <p:ext uri="{BB962C8B-B14F-4D97-AF65-F5344CB8AC3E}">
        <p14:creationId xmlns:p14="http://schemas.microsoft.com/office/powerpoint/2010/main" val="69561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2" name="1 Rectángulo"/>
          <p:cNvSpPr/>
          <p:nvPr/>
        </p:nvSpPr>
        <p:spPr>
          <a:xfrm>
            <a:off x="1974198" y="3423638"/>
            <a:ext cx="1872213" cy="923330"/>
          </a:xfrm>
          <a:prstGeom prst="rect">
            <a:avLst/>
          </a:prstGeom>
        </p:spPr>
        <p:txBody>
          <a:bodyPr wrap="square">
            <a:spAutoFit/>
          </a:bodyPr>
          <a:lstStyle/>
          <a:p>
            <a:pPr algn="ctr"/>
            <a:r>
              <a:rPr lang="es-CO" b="1" dirty="0" smtClean="0"/>
              <a:t>Conceptos básicos  sobre el </a:t>
            </a:r>
            <a:r>
              <a:rPr lang="es-CO" b="1" dirty="0"/>
              <a:t>Estado</a:t>
            </a:r>
            <a:endParaRPr lang="es-CO" dirty="0"/>
          </a:p>
        </p:txBody>
      </p:sp>
      <p:sp>
        <p:nvSpPr>
          <p:cNvPr id="3" name="2 CuadroTexto"/>
          <p:cNvSpPr txBox="1"/>
          <p:nvPr/>
        </p:nvSpPr>
        <p:spPr>
          <a:xfrm>
            <a:off x="2546869" y="2204864"/>
            <a:ext cx="737894" cy="369332"/>
          </a:xfrm>
          <a:prstGeom prst="rect">
            <a:avLst/>
          </a:prstGeom>
          <a:noFill/>
        </p:spPr>
        <p:txBody>
          <a:bodyPr wrap="none" rtlCol="0">
            <a:spAutoFit/>
          </a:bodyPr>
          <a:lstStyle/>
          <a:p>
            <a:r>
              <a:rPr lang="es-CO" dirty="0" smtClean="0"/>
              <a:t>Poder</a:t>
            </a:r>
            <a:endParaRPr lang="es-CO" dirty="0"/>
          </a:p>
        </p:txBody>
      </p:sp>
      <p:sp>
        <p:nvSpPr>
          <p:cNvPr id="8" name="7 CuadroTexto"/>
          <p:cNvSpPr txBox="1"/>
          <p:nvPr/>
        </p:nvSpPr>
        <p:spPr>
          <a:xfrm>
            <a:off x="4097748" y="3434318"/>
            <a:ext cx="1487780" cy="369332"/>
          </a:xfrm>
          <a:prstGeom prst="rect">
            <a:avLst/>
          </a:prstGeom>
          <a:noFill/>
        </p:spPr>
        <p:txBody>
          <a:bodyPr wrap="none" rtlCol="0">
            <a:spAutoFit/>
          </a:bodyPr>
          <a:lstStyle/>
          <a:p>
            <a:r>
              <a:rPr lang="es-CO" dirty="0"/>
              <a:t>Poder político</a:t>
            </a:r>
          </a:p>
        </p:txBody>
      </p:sp>
      <p:sp>
        <p:nvSpPr>
          <p:cNvPr id="6" name="5 CuadroTexto"/>
          <p:cNvSpPr txBox="1"/>
          <p:nvPr/>
        </p:nvSpPr>
        <p:spPr>
          <a:xfrm>
            <a:off x="3205851" y="5076545"/>
            <a:ext cx="1281120" cy="369332"/>
          </a:xfrm>
          <a:prstGeom prst="rect">
            <a:avLst/>
          </a:prstGeom>
          <a:noFill/>
        </p:spPr>
        <p:txBody>
          <a:bodyPr wrap="none" rtlCol="0">
            <a:spAutoFit/>
          </a:bodyPr>
          <a:lstStyle/>
          <a:p>
            <a:r>
              <a:rPr lang="es-CO" dirty="0"/>
              <a:t>Legitimidad</a:t>
            </a:r>
          </a:p>
        </p:txBody>
      </p:sp>
      <p:sp>
        <p:nvSpPr>
          <p:cNvPr id="7" name="6 CuadroTexto"/>
          <p:cNvSpPr txBox="1"/>
          <p:nvPr/>
        </p:nvSpPr>
        <p:spPr>
          <a:xfrm>
            <a:off x="845191" y="4912739"/>
            <a:ext cx="812467" cy="369332"/>
          </a:xfrm>
          <a:prstGeom prst="rect">
            <a:avLst/>
          </a:prstGeom>
          <a:noFill/>
        </p:spPr>
        <p:txBody>
          <a:bodyPr wrap="none" rtlCol="0">
            <a:spAutoFit/>
          </a:bodyPr>
          <a:lstStyle/>
          <a:p>
            <a:r>
              <a:rPr lang="es-CO" dirty="0"/>
              <a:t>Estado</a:t>
            </a:r>
          </a:p>
        </p:txBody>
      </p:sp>
      <p:sp>
        <p:nvSpPr>
          <p:cNvPr id="9" name="8 Rectángulo"/>
          <p:cNvSpPr/>
          <p:nvPr/>
        </p:nvSpPr>
        <p:spPr>
          <a:xfrm>
            <a:off x="147733" y="3238972"/>
            <a:ext cx="1721497" cy="369332"/>
          </a:xfrm>
          <a:prstGeom prst="rect">
            <a:avLst/>
          </a:prstGeom>
        </p:spPr>
        <p:txBody>
          <a:bodyPr wrap="none">
            <a:spAutoFit/>
          </a:bodyPr>
          <a:lstStyle/>
          <a:p>
            <a:r>
              <a:rPr lang="es-CO" dirty="0" err="1"/>
              <a:t>Contractualismo</a:t>
            </a:r>
            <a:endParaRPr lang="es-CO" dirty="0"/>
          </a:p>
        </p:txBody>
      </p:sp>
      <p:sp>
        <p:nvSpPr>
          <p:cNvPr id="10" name="9 Rectángulo redondeado"/>
          <p:cNvSpPr/>
          <p:nvPr/>
        </p:nvSpPr>
        <p:spPr>
          <a:xfrm>
            <a:off x="6228184" y="2780928"/>
            <a:ext cx="2808312" cy="2480283"/>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CuadroTexto"/>
          <p:cNvSpPr txBox="1"/>
          <p:nvPr/>
        </p:nvSpPr>
        <p:spPr>
          <a:xfrm>
            <a:off x="6732240" y="3515971"/>
            <a:ext cx="1987660" cy="369332"/>
          </a:xfrm>
          <a:prstGeom prst="rect">
            <a:avLst/>
          </a:prstGeom>
          <a:noFill/>
        </p:spPr>
        <p:txBody>
          <a:bodyPr wrap="none" rtlCol="0">
            <a:spAutoFit/>
          </a:bodyPr>
          <a:lstStyle/>
          <a:p>
            <a:r>
              <a:rPr lang="es-CO" dirty="0" smtClean="0"/>
              <a:t>Se muestra el texto</a:t>
            </a:r>
            <a:endParaRPr lang="es-CO" dirty="0"/>
          </a:p>
        </p:txBody>
      </p:sp>
      <p:sp>
        <p:nvSpPr>
          <p:cNvPr id="12" name="11 CuadroTexto"/>
          <p:cNvSpPr txBox="1"/>
          <p:nvPr/>
        </p:nvSpPr>
        <p:spPr>
          <a:xfrm>
            <a:off x="264434" y="6067287"/>
            <a:ext cx="8772062" cy="646331"/>
          </a:xfrm>
          <a:prstGeom prst="rect">
            <a:avLst/>
          </a:prstGeom>
          <a:solidFill>
            <a:srgbClr val="C00000"/>
          </a:solidFill>
        </p:spPr>
        <p:txBody>
          <a:bodyPr wrap="square" rtlCol="0">
            <a:spAutoFit/>
          </a:bodyPr>
          <a:lstStyle/>
          <a:p>
            <a:r>
              <a:rPr lang="es-CO" dirty="0" smtClean="0">
                <a:solidFill>
                  <a:schemeClr val="bg1"/>
                </a:solidFill>
              </a:rPr>
              <a:t>Al pasar el mouse sobre el concepto se muestra el texto respectivo (diapositiva 3 y 4) en el espacio «Se muestra texto»</a:t>
            </a:r>
            <a:endParaRPr lang="es-CO" dirty="0">
              <a:solidFill>
                <a:schemeClr val="bg1"/>
              </a:solidFill>
            </a:endParaRPr>
          </a:p>
        </p:txBody>
      </p:sp>
      <p:sp>
        <p:nvSpPr>
          <p:cNvPr id="13" name="12 Rectángulo"/>
          <p:cNvSpPr/>
          <p:nvPr/>
        </p:nvSpPr>
        <p:spPr>
          <a:xfrm>
            <a:off x="-17611" y="1806352"/>
            <a:ext cx="9217083" cy="261610"/>
          </a:xfrm>
          <a:prstGeom prst="rect">
            <a:avLst/>
          </a:prstGeom>
        </p:spPr>
        <p:txBody>
          <a:bodyPr wrap="square">
            <a:spAutoFit/>
          </a:bodyPr>
          <a:lstStyle/>
          <a:p>
            <a:r>
              <a:rPr lang="es-CO" sz="1100" dirty="0" smtClean="0">
                <a:solidFill>
                  <a:srgbClr val="C00000"/>
                </a:solidFill>
                <a:hlinkClick r:id="rId5"/>
              </a:rPr>
              <a:t>Ver ejemplo en http</a:t>
            </a:r>
            <a:r>
              <a:rPr lang="es-CO" sz="1100" dirty="0">
                <a:solidFill>
                  <a:srgbClr val="C00000"/>
                </a:solidFill>
                <a:hlinkClick r:id="rId5"/>
              </a:rPr>
              <a:t>://kassandra.udea.edu.co/lms/moodle27documentacion/pluginfile.php/928/mod_scorm/content/4/index.html</a:t>
            </a:r>
            <a:endParaRPr lang="es-CO" sz="1100" dirty="0">
              <a:solidFill>
                <a:srgbClr val="C00000"/>
              </a:solidFill>
            </a:endParaRPr>
          </a:p>
        </p:txBody>
      </p:sp>
      <p:sp>
        <p:nvSpPr>
          <p:cNvPr id="14" name="13 Rectángulo"/>
          <p:cNvSpPr/>
          <p:nvPr/>
        </p:nvSpPr>
        <p:spPr>
          <a:xfrm>
            <a:off x="7041994" y="5566240"/>
            <a:ext cx="1368152" cy="334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Regresar</a:t>
            </a:r>
            <a:endParaRPr lang="es-CO" dirty="0"/>
          </a:p>
        </p:txBody>
      </p:sp>
    </p:spTree>
    <p:extLst>
      <p:ext uri="{BB962C8B-B14F-4D97-AF65-F5344CB8AC3E}">
        <p14:creationId xmlns:p14="http://schemas.microsoft.com/office/powerpoint/2010/main" val="177651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2" name="1 CuadroTexto"/>
          <p:cNvSpPr txBox="1"/>
          <p:nvPr/>
        </p:nvSpPr>
        <p:spPr>
          <a:xfrm>
            <a:off x="179512" y="1916832"/>
            <a:ext cx="8568952" cy="5047536"/>
          </a:xfrm>
          <a:prstGeom prst="rect">
            <a:avLst/>
          </a:prstGeom>
          <a:noFill/>
        </p:spPr>
        <p:txBody>
          <a:bodyPr wrap="square" rtlCol="0">
            <a:spAutoFit/>
          </a:bodyPr>
          <a:lstStyle/>
          <a:p>
            <a:pPr fontAlgn="base"/>
            <a:r>
              <a:rPr lang="es-CO" sz="1600" b="1" dirty="0">
                <a:solidFill>
                  <a:srgbClr val="FF0000"/>
                </a:solidFill>
              </a:rPr>
              <a:t>Poder: </a:t>
            </a:r>
            <a:r>
              <a:rPr lang="es-CO" sz="1600" dirty="0"/>
              <a:t>Según </a:t>
            </a:r>
            <a:r>
              <a:rPr lang="es-CO" sz="1600" dirty="0" err="1"/>
              <a:t>Bobbio</a:t>
            </a:r>
            <a:r>
              <a:rPr lang="es-CO" sz="1600" dirty="0"/>
              <a:t> (2005), consiste en la capacidad de modificar la conducta de los otros para adecuarla a ciertos propósitos e intereses. Según la clasificación hecha por Max Weber (1964), es posible hablar de por lo menos tres tipos de poder: Poder ideológico, poder económico y poder político. Todos consisten en lo mismo –modificar la conducta-, sólo varían en el medio que usan para lograrlo. Así, el poder económico usa el capital;  el ideológico, las creencias y el político, la violencia. </a:t>
            </a:r>
            <a:endParaRPr lang="es-CO" sz="1600" b="1" dirty="0"/>
          </a:p>
          <a:p>
            <a:pPr fontAlgn="base"/>
            <a:endParaRPr lang="es-CO" sz="1600" dirty="0" smtClean="0"/>
          </a:p>
          <a:p>
            <a:pPr fontAlgn="base"/>
            <a:r>
              <a:rPr lang="es-CO" sz="1600" b="1" dirty="0" smtClean="0">
                <a:solidFill>
                  <a:srgbClr val="FF0000"/>
                </a:solidFill>
              </a:rPr>
              <a:t>Poder </a:t>
            </a:r>
            <a:r>
              <a:rPr lang="es-CO" sz="1600" b="1" dirty="0">
                <a:solidFill>
                  <a:srgbClr val="FF0000"/>
                </a:solidFill>
              </a:rPr>
              <a:t>político: </a:t>
            </a:r>
            <a:r>
              <a:rPr lang="es-CO" sz="1600" dirty="0"/>
              <a:t>Con Max Weber (1964) y Norberto </a:t>
            </a:r>
            <a:r>
              <a:rPr lang="es-CO" sz="1600" dirty="0" err="1"/>
              <a:t>Bobbio</a:t>
            </a:r>
            <a:r>
              <a:rPr lang="es-CO" sz="1600" dirty="0"/>
              <a:t> (2005), el poder político se puede considerar como aquél que descansa en la posibilidad de uso de la violencia física. Ahora, como bien aclaran los autores, no toda relación de violencia física es una manifestación de poder político. Así, por ejemplo, cuando el ladrón me asalta, hace uso de la violencia pero no del poder político. Éste supone que quienes lo padecen, lo legitiman. </a:t>
            </a:r>
            <a:endParaRPr lang="es-CO" sz="1600" b="1" dirty="0"/>
          </a:p>
          <a:p>
            <a:pPr fontAlgn="base"/>
            <a:endParaRPr lang="es-CO" sz="1600" dirty="0" smtClean="0"/>
          </a:p>
          <a:p>
            <a:pPr fontAlgn="base"/>
            <a:r>
              <a:rPr lang="es-CO" sz="1600" b="1" dirty="0" smtClean="0">
                <a:solidFill>
                  <a:srgbClr val="FF0000"/>
                </a:solidFill>
              </a:rPr>
              <a:t>Legitimidad</a:t>
            </a:r>
            <a:r>
              <a:rPr lang="es-CO" sz="1600" b="1" dirty="0">
                <a:solidFill>
                  <a:srgbClr val="FF0000"/>
                </a:solidFill>
              </a:rPr>
              <a:t>: </a:t>
            </a:r>
            <a:r>
              <a:rPr lang="es-CO" sz="1600" dirty="0"/>
              <a:t>Cuando el poder político esgrime razones que son aceptadas por quienes lo padecen, decimos que es legítimo. Así, esta aceptación de las justificaciones que usa la violencia para ejercerse, la denominamos legitimidad. Según Weber (1964), históricamente ha habido distintas razones para obedecer al poder: el carisma del líder –es visto como un héroe por su pueblo-, la costumbre –una familia ha gobernado tradicionalmente y por ello, ésta deberá hacerlo siempre- y la legalidad –el fin del poder es hacer cumplir la ley o los derechos. El Estado contemporáneo reposa en este tipo de legitimidad. </a:t>
            </a:r>
            <a:endParaRPr lang="es-CO" sz="1600" b="1" dirty="0"/>
          </a:p>
          <a:p>
            <a:endParaRPr lang="es-CO" dirty="0"/>
          </a:p>
        </p:txBody>
      </p:sp>
    </p:spTree>
    <p:extLst>
      <p:ext uri="{BB962C8B-B14F-4D97-AF65-F5344CB8AC3E}">
        <p14:creationId xmlns:p14="http://schemas.microsoft.com/office/powerpoint/2010/main" val="85296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2" name="1 CuadroTexto"/>
          <p:cNvSpPr txBox="1"/>
          <p:nvPr/>
        </p:nvSpPr>
        <p:spPr>
          <a:xfrm>
            <a:off x="179512" y="1916832"/>
            <a:ext cx="8568952" cy="4770537"/>
          </a:xfrm>
          <a:prstGeom prst="rect">
            <a:avLst/>
          </a:prstGeom>
          <a:noFill/>
        </p:spPr>
        <p:txBody>
          <a:bodyPr wrap="square" rtlCol="0">
            <a:spAutoFit/>
          </a:bodyPr>
          <a:lstStyle/>
          <a:p>
            <a:pPr fontAlgn="base"/>
            <a:r>
              <a:rPr lang="es-CO" sz="1600" b="1" dirty="0">
                <a:solidFill>
                  <a:srgbClr val="FF0000"/>
                </a:solidFill>
              </a:rPr>
              <a:t>Estado</a:t>
            </a:r>
            <a:r>
              <a:rPr lang="es-CO" sz="1600" dirty="0"/>
              <a:t>: Es una forma de organización que adopta la sociedad para que a través del monopolio de la violencia legítima -poder político- y del de la expedición de la ley proteja los derechos de las personas que hacen parte de ella. Por esto, se dice que la esencia del Estado es el monopolio de la violencia y de lo jurídico para guardar los derechos. La concepción de pensamiento político que da vida a esta idea de Estado se denomina </a:t>
            </a:r>
            <a:r>
              <a:rPr lang="es-CO" sz="1600" dirty="0" err="1"/>
              <a:t>contractualismo</a:t>
            </a:r>
            <a:r>
              <a:rPr lang="es-CO" sz="1600" dirty="0"/>
              <a:t>. </a:t>
            </a:r>
            <a:endParaRPr lang="es-CO" sz="1600" b="1" dirty="0"/>
          </a:p>
          <a:p>
            <a:pPr fontAlgn="base"/>
            <a:endParaRPr lang="es-CO" sz="1600" dirty="0" smtClean="0"/>
          </a:p>
          <a:p>
            <a:pPr fontAlgn="base"/>
            <a:r>
              <a:rPr lang="es-CO" sz="1600" b="1" dirty="0" err="1" smtClean="0">
                <a:solidFill>
                  <a:srgbClr val="FF0000"/>
                </a:solidFill>
              </a:rPr>
              <a:t>Contractualismo</a:t>
            </a:r>
            <a:r>
              <a:rPr lang="es-CO" sz="1600" dirty="0"/>
              <a:t>: Es la teoría que parte de la idea según la cual el ejercicio de los  monopolios del Estado  se legitiman en que existe un contrato entre el éste y la sociedad en el que ésta le cede a aquél el derecho a dominar si el Estado, a su vez, se encarga de protegerla. El </a:t>
            </a:r>
            <a:r>
              <a:rPr lang="es-CO" sz="1600" dirty="0" err="1"/>
              <a:t>contractualismo</a:t>
            </a:r>
            <a:r>
              <a:rPr lang="es-CO" sz="1600" dirty="0"/>
              <a:t> como tiene una estructura básica de argumentación compuesta de tres elementos: </a:t>
            </a:r>
            <a:endParaRPr lang="es-CO" sz="1600" dirty="0" smtClean="0"/>
          </a:p>
          <a:p>
            <a:pPr fontAlgn="base"/>
            <a:endParaRPr lang="es-CO" sz="1600" b="1" dirty="0"/>
          </a:p>
          <a:p>
            <a:pPr marL="742950" lvl="1" indent="-285750" fontAlgn="base">
              <a:buFont typeface="Arial" pitchFamily="34" charset="0"/>
              <a:buChar char="•"/>
            </a:pPr>
            <a:r>
              <a:rPr lang="es-CO" sz="1600" dirty="0"/>
              <a:t>Estado natural: describe como son los individuos antes de que exista el Estado político.</a:t>
            </a:r>
          </a:p>
          <a:p>
            <a:pPr marL="742950" lvl="1" indent="-285750" fontAlgn="base">
              <a:buFont typeface="Arial" pitchFamily="34" charset="0"/>
              <a:buChar char="•"/>
            </a:pPr>
            <a:r>
              <a:rPr lang="es-CO" sz="1600" dirty="0" smtClean="0"/>
              <a:t>Pacto</a:t>
            </a:r>
            <a:r>
              <a:rPr lang="es-CO" sz="1600" dirty="0"/>
              <a:t>: Describe las características del pacto que realizan los individuos para crear el Estado. </a:t>
            </a:r>
          </a:p>
          <a:p>
            <a:pPr marL="742950" lvl="1" indent="-285750" fontAlgn="base">
              <a:buFont typeface="Arial" pitchFamily="34" charset="0"/>
              <a:buChar char="•"/>
            </a:pPr>
            <a:r>
              <a:rPr lang="es-CO" sz="1600" dirty="0"/>
              <a:t>Estado: Describe las atribuciones que tiene este ente político, que dependen delos condicionamientos que se dieron en el pacto y las características de los individuos. </a:t>
            </a:r>
          </a:p>
          <a:p>
            <a:endParaRPr lang="es-CO" sz="1600" dirty="0" smtClean="0"/>
          </a:p>
          <a:p>
            <a:r>
              <a:rPr lang="es-CO" sz="1600" dirty="0" smtClean="0"/>
              <a:t>Los </a:t>
            </a:r>
            <a:r>
              <a:rPr lang="es-CO" sz="1600" dirty="0"/>
              <a:t>autores más relevantes de esta escuela son Thomas Hobbes (1588-1679), John Locke (1632-1704) y Juan Jacobo Rousseau (1712-1788) que, a pesar de que comparten la estructura básica del modelo, discrepan en los contenidos de ésta.   </a:t>
            </a:r>
            <a:endParaRPr lang="es-CO" dirty="0"/>
          </a:p>
        </p:txBody>
      </p:sp>
    </p:spTree>
    <p:extLst>
      <p:ext uri="{BB962C8B-B14F-4D97-AF65-F5344CB8AC3E}">
        <p14:creationId xmlns:p14="http://schemas.microsoft.com/office/powerpoint/2010/main" val="99607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28" y="2996952"/>
            <a:ext cx="1905567" cy="226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987" y="3011787"/>
            <a:ext cx="1241672" cy="224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0275" y="3172140"/>
            <a:ext cx="1331465" cy="191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477873" y="5306724"/>
            <a:ext cx="2591639" cy="1200329"/>
          </a:xfrm>
          <a:prstGeom prst="rect">
            <a:avLst/>
          </a:prstGeom>
        </p:spPr>
        <p:txBody>
          <a:bodyPr wrap="square">
            <a:spAutoFit/>
          </a:bodyPr>
          <a:lstStyle/>
          <a:p>
            <a:pPr algn="ctr"/>
            <a:r>
              <a:rPr lang="es-CO" b="1" dirty="0"/>
              <a:t>El Estado Leviatán o el modelo de Thomas </a:t>
            </a:r>
            <a:r>
              <a:rPr lang="es-CO" b="1" dirty="0" smtClean="0"/>
              <a:t>Hobbes</a:t>
            </a:r>
          </a:p>
          <a:p>
            <a:pPr algn="ctr"/>
            <a:r>
              <a:rPr lang="es-CO" b="1" dirty="0" smtClean="0">
                <a:solidFill>
                  <a:srgbClr val="FF0000"/>
                </a:solidFill>
              </a:rPr>
              <a:t>Ir a diapositiva 7 y 8</a:t>
            </a:r>
            <a:endParaRPr lang="es-CO" dirty="0">
              <a:solidFill>
                <a:srgbClr val="FF0000"/>
              </a:solidFill>
            </a:endParaRPr>
          </a:p>
        </p:txBody>
      </p:sp>
      <p:sp>
        <p:nvSpPr>
          <p:cNvPr id="8" name="7 CuadroTexto"/>
          <p:cNvSpPr txBox="1"/>
          <p:nvPr/>
        </p:nvSpPr>
        <p:spPr>
          <a:xfrm>
            <a:off x="3635897" y="5306724"/>
            <a:ext cx="2376264" cy="1477328"/>
          </a:xfrm>
          <a:prstGeom prst="rect">
            <a:avLst/>
          </a:prstGeom>
          <a:noFill/>
        </p:spPr>
        <p:txBody>
          <a:bodyPr wrap="square" rtlCol="0">
            <a:spAutoFit/>
          </a:bodyPr>
          <a:lstStyle/>
          <a:p>
            <a:pPr algn="ctr"/>
            <a:r>
              <a:rPr lang="es-CO" b="1" dirty="0"/>
              <a:t>El Estado de mercaderes o el modelo de John </a:t>
            </a:r>
            <a:r>
              <a:rPr lang="es-CO" b="1" dirty="0" smtClean="0"/>
              <a:t>Locke</a:t>
            </a:r>
          </a:p>
          <a:p>
            <a:pPr algn="ctr"/>
            <a:r>
              <a:rPr lang="es-CO" b="1" dirty="0">
                <a:solidFill>
                  <a:srgbClr val="FF0000"/>
                </a:solidFill>
              </a:rPr>
              <a:t>Ir a diapositiva </a:t>
            </a:r>
            <a:r>
              <a:rPr lang="es-CO" b="1" dirty="0" smtClean="0">
                <a:solidFill>
                  <a:srgbClr val="FF0000"/>
                </a:solidFill>
              </a:rPr>
              <a:t>9 </a:t>
            </a:r>
            <a:r>
              <a:rPr lang="es-CO" b="1" dirty="0">
                <a:solidFill>
                  <a:srgbClr val="FF0000"/>
                </a:solidFill>
              </a:rPr>
              <a:t>y </a:t>
            </a:r>
            <a:r>
              <a:rPr lang="es-CO" b="1" dirty="0" smtClean="0">
                <a:solidFill>
                  <a:srgbClr val="FF0000"/>
                </a:solidFill>
              </a:rPr>
              <a:t>10</a:t>
            </a:r>
            <a:endParaRPr lang="es-CO" dirty="0">
              <a:solidFill>
                <a:srgbClr val="FF0000"/>
              </a:solidFill>
            </a:endParaRPr>
          </a:p>
          <a:p>
            <a:pPr algn="ctr"/>
            <a:endParaRPr lang="es-CO" dirty="0"/>
          </a:p>
        </p:txBody>
      </p:sp>
      <p:sp>
        <p:nvSpPr>
          <p:cNvPr id="11" name="10 CuadroTexto"/>
          <p:cNvSpPr txBox="1"/>
          <p:nvPr/>
        </p:nvSpPr>
        <p:spPr>
          <a:xfrm>
            <a:off x="6445101" y="5306724"/>
            <a:ext cx="2448273" cy="1200329"/>
          </a:xfrm>
          <a:prstGeom prst="rect">
            <a:avLst/>
          </a:prstGeom>
          <a:noFill/>
        </p:spPr>
        <p:txBody>
          <a:bodyPr wrap="square" rtlCol="0">
            <a:spAutoFit/>
          </a:bodyPr>
          <a:lstStyle/>
          <a:p>
            <a:pPr algn="ctr"/>
            <a:r>
              <a:rPr lang="es-CO" b="1" dirty="0"/>
              <a:t>El Estado democrático o el modelo de </a:t>
            </a:r>
            <a:r>
              <a:rPr lang="es-CO" b="1" dirty="0" smtClean="0"/>
              <a:t>Rousseau</a:t>
            </a:r>
          </a:p>
          <a:p>
            <a:pPr algn="ctr"/>
            <a:r>
              <a:rPr lang="es-CO" b="1" dirty="0">
                <a:solidFill>
                  <a:srgbClr val="FF0000"/>
                </a:solidFill>
              </a:rPr>
              <a:t>Ir a diapositiva </a:t>
            </a:r>
            <a:r>
              <a:rPr lang="es-CO" b="1" dirty="0" smtClean="0">
                <a:solidFill>
                  <a:srgbClr val="FF0000"/>
                </a:solidFill>
              </a:rPr>
              <a:t>11 </a:t>
            </a:r>
            <a:r>
              <a:rPr lang="es-CO" b="1" dirty="0">
                <a:solidFill>
                  <a:srgbClr val="FF0000"/>
                </a:solidFill>
              </a:rPr>
              <a:t>y </a:t>
            </a:r>
            <a:r>
              <a:rPr lang="es-CO" b="1" dirty="0" smtClean="0">
                <a:solidFill>
                  <a:srgbClr val="FF0000"/>
                </a:solidFill>
              </a:rPr>
              <a:t>12</a:t>
            </a:r>
            <a:endParaRPr lang="es-CO" dirty="0">
              <a:solidFill>
                <a:srgbClr val="FF0000"/>
              </a:solidFill>
            </a:endParaRPr>
          </a:p>
          <a:p>
            <a:pPr algn="ctr"/>
            <a:endParaRPr lang="es-CO" dirty="0"/>
          </a:p>
        </p:txBody>
      </p:sp>
      <p:sp>
        <p:nvSpPr>
          <p:cNvPr id="14" name="13 Rectángulo"/>
          <p:cNvSpPr/>
          <p:nvPr/>
        </p:nvSpPr>
        <p:spPr>
          <a:xfrm>
            <a:off x="7759473" y="6496931"/>
            <a:ext cx="1368152" cy="334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Regresar</a:t>
            </a:r>
            <a:endParaRPr lang="es-CO" dirty="0"/>
          </a:p>
        </p:txBody>
      </p:sp>
    </p:spTree>
    <p:extLst>
      <p:ext uri="{BB962C8B-B14F-4D97-AF65-F5344CB8AC3E}">
        <p14:creationId xmlns:p14="http://schemas.microsoft.com/office/powerpoint/2010/main" val="259819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436856"/>
            <a:ext cx="547861" cy="1138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217" y="4436856"/>
            <a:ext cx="572210" cy="1113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0306" y="4436856"/>
            <a:ext cx="572210" cy="121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4468" y="1743436"/>
            <a:ext cx="784058" cy="125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y derecha"/>
          <p:cNvSpPr/>
          <p:nvPr/>
        </p:nvSpPr>
        <p:spPr>
          <a:xfrm>
            <a:off x="3834070" y="4850860"/>
            <a:ext cx="532829" cy="2880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Flecha izquierda y derecha"/>
          <p:cNvSpPr/>
          <p:nvPr/>
        </p:nvSpPr>
        <p:spPr>
          <a:xfrm>
            <a:off x="5010371" y="4849832"/>
            <a:ext cx="532829" cy="2880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Flecha arriba"/>
          <p:cNvSpPr/>
          <p:nvPr/>
        </p:nvSpPr>
        <p:spPr>
          <a:xfrm>
            <a:off x="4415363" y="3356992"/>
            <a:ext cx="576064" cy="9358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CuadroTexto"/>
          <p:cNvSpPr txBox="1"/>
          <p:nvPr/>
        </p:nvSpPr>
        <p:spPr>
          <a:xfrm>
            <a:off x="3580656" y="5758467"/>
            <a:ext cx="2681119" cy="369332"/>
          </a:xfrm>
          <a:prstGeom prst="rect">
            <a:avLst/>
          </a:prstGeom>
          <a:noFill/>
        </p:spPr>
        <p:txBody>
          <a:bodyPr wrap="none" rtlCol="0">
            <a:spAutoFit/>
          </a:bodyPr>
          <a:lstStyle/>
          <a:p>
            <a:r>
              <a:rPr lang="es-CO" dirty="0" smtClean="0"/>
              <a:t>Individuo </a:t>
            </a:r>
            <a:r>
              <a:rPr lang="es-CO" dirty="0"/>
              <a:t>y estado natural</a:t>
            </a:r>
          </a:p>
        </p:txBody>
      </p:sp>
      <p:sp>
        <p:nvSpPr>
          <p:cNvPr id="8" name="7 CuadroTexto"/>
          <p:cNvSpPr txBox="1"/>
          <p:nvPr/>
        </p:nvSpPr>
        <p:spPr>
          <a:xfrm>
            <a:off x="4952526" y="3457842"/>
            <a:ext cx="1007007" cy="369332"/>
          </a:xfrm>
          <a:prstGeom prst="rect">
            <a:avLst/>
          </a:prstGeom>
          <a:noFill/>
        </p:spPr>
        <p:txBody>
          <a:bodyPr wrap="none" rtlCol="0">
            <a:spAutoFit/>
          </a:bodyPr>
          <a:lstStyle/>
          <a:p>
            <a:r>
              <a:rPr lang="es-CO" dirty="0"/>
              <a:t>Contrato</a:t>
            </a:r>
          </a:p>
        </p:txBody>
      </p:sp>
      <p:sp>
        <p:nvSpPr>
          <p:cNvPr id="9" name="8 CuadroTexto"/>
          <p:cNvSpPr txBox="1"/>
          <p:nvPr/>
        </p:nvSpPr>
        <p:spPr>
          <a:xfrm>
            <a:off x="4180264" y="2987660"/>
            <a:ext cx="812467" cy="369332"/>
          </a:xfrm>
          <a:prstGeom prst="rect">
            <a:avLst/>
          </a:prstGeom>
          <a:noFill/>
        </p:spPr>
        <p:txBody>
          <a:bodyPr wrap="none" rtlCol="0">
            <a:spAutoFit/>
          </a:bodyPr>
          <a:lstStyle/>
          <a:p>
            <a:r>
              <a:rPr lang="es-CO" dirty="0"/>
              <a:t>Estado</a:t>
            </a:r>
          </a:p>
        </p:txBody>
      </p:sp>
      <p:sp>
        <p:nvSpPr>
          <p:cNvPr id="13" name="12 Rectángulo"/>
          <p:cNvSpPr/>
          <p:nvPr/>
        </p:nvSpPr>
        <p:spPr>
          <a:xfrm>
            <a:off x="2008606" y="6301597"/>
            <a:ext cx="5825217" cy="369332"/>
          </a:xfrm>
          <a:prstGeom prst="rect">
            <a:avLst/>
          </a:prstGeom>
        </p:spPr>
        <p:txBody>
          <a:bodyPr wrap="square">
            <a:spAutoFit/>
          </a:bodyPr>
          <a:lstStyle/>
          <a:p>
            <a:r>
              <a:rPr lang="es-CO" b="1" dirty="0" smtClean="0">
                <a:solidFill>
                  <a:srgbClr val="FF0000"/>
                </a:solidFill>
              </a:rPr>
              <a:t>Modelo </a:t>
            </a:r>
            <a:r>
              <a:rPr lang="es-CO" b="1" dirty="0">
                <a:solidFill>
                  <a:srgbClr val="FF0000"/>
                </a:solidFill>
              </a:rPr>
              <a:t>de Hobbes (</a:t>
            </a:r>
            <a:r>
              <a:rPr lang="es-CO" b="1" dirty="0" err="1">
                <a:solidFill>
                  <a:srgbClr val="FF0000"/>
                </a:solidFill>
              </a:rPr>
              <a:t>Althusser</a:t>
            </a:r>
            <a:r>
              <a:rPr lang="es-CO" b="1" dirty="0">
                <a:solidFill>
                  <a:srgbClr val="FF0000"/>
                </a:solidFill>
              </a:rPr>
              <a:t>, 2007:270): </a:t>
            </a:r>
            <a:endParaRPr lang="es-CO" dirty="0">
              <a:solidFill>
                <a:srgbClr val="FF0000"/>
              </a:solidFill>
            </a:endParaRPr>
          </a:p>
        </p:txBody>
      </p:sp>
      <p:sp>
        <p:nvSpPr>
          <p:cNvPr id="2" name="1 CuadroTexto"/>
          <p:cNvSpPr txBox="1"/>
          <p:nvPr/>
        </p:nvSpPr>
        <p:spPr>
          <a:xfrm>
            <a:off x="327790" y="1939011"/>
            <a:ext cx="1680816" cy="1754326"/>
          </a:xfrm>
          <a:prstGeom prst="rect">
            <a:avLst/>
          </a:prstGeom>
          <a:solidFill>
            <a:srgbClr val="C00000"/>
          </a:solidFill>
        </p:spPr>
        <p:txBody>
          <a:bodyPr wrap="square" rtlCol="0">
            <a:spAutoFit/>
          </a:bodyPr>
          <a:lstStyle/>
          <a:p>
            <a:r>
              <a:rPr lang="es-CO" dirty="0" err="1" smtClean="0">
                <a:solidFill>
                  <a:schemeClr val="bg1"/>
                </a:solidFill>
              </a:rPr>
              <a:t>Tooltips</a:t>
            </a:r>
            <a:r>
              <a:rPr lang="es-CO" dirty="0" smtClean="0">
                <a:solidFill>
                  <a:schemeClr val="bg1"/>
                </a:solidFill>
              </a:rPr>
              <a:t> cuando se pase el mouse sobre cada concepto. Ver texto en diapositiva 7</a:t>
            </a:r>
            <a:endParaRPr lang="es-CO" dirty="0">
              <a:solidFill>
                <a:schemeClr val="bg1"/>
              </a:solidFill>
            </a:endParaRPr>
          </a:p>
        </p:txBody>
      </p:sp>
      <p:sp>
        <p:nvSpPr>
          <p:cNvPr id="5" name="4 CuadroTexto"/>
          <p:cNvSpPr txBox="1"/>
          <p:nvPr/>
        </p:nvSpPr>
        <p:spPr>
          <a:xfrm>
            <a:off x="1066991" y="254692"/>
            <a:ext cx="7321433" cy="1200329"/>
          </a:xfrm>
          <a:prstGeom prst="rect">
            <a:avLst/>
          </a:prstGeom>
          <a:noFill/>
        </p:spPr>
        <p:txBody>
          <a:bodyPr wrap="square" rtlCol="0">
            <a:spAutoFit/>
          </a:bodyPr>
          <a:lstStyle/>
          <a:p>
            <a:pPr algn="just"/>
            <a:r>
              <a:rPr lang="es-CO" dirty="0" smtClean="0"/>
              <a:t>Estos son </a:t>
            </a:r>
            <a:r>
              <a:rPr lang="es-CO" dirty="0"/>
              <a:t>los elementos del Estado Leviatán (Teoría de Hobbes). Aquí comprenderá su antropología, el concepto de individuo como un lobo para los otros, y los motivos que esto genera para que se plantee la necesidad de un Estado con un poder o soberanía Absoluta.</a:t>
            </a:r>
          </a:p>
        </p:txBody>
      </p:sp>
    </p:spTree>
    <p:extLst>
      <p:ext uri="{BB962C8B-B14F-4D97-AF65-F5344CB8AC3E}">
        <p14:creationId xmlns:p14="http://schemas.microsoft.com/office/powerpoint/2010/main" val="251128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979712" y="375303"/>
            <a:ext cx="4648452" cy="461665"/>
          </a:xfrm>
          <a:prstGeom prst="rect">
            <a:avLst/>
          </a:prstGeom>
          <a:noFill/>
        </p:spPr>
        <p:txBody>
          <a:bodyPr wrap="none" rtlCol="0">
            <a:spAutoFit/>
          </a:bodyPr>
          <a:lstStyle/>
          <a:p>
            <a:r>
              <a:rPr lang="es-ES" sz="2400" b="1" dirty="0"/>
              <a:t>El </a:t>
            </a:r>
            <a:r>
              <a:rPr lang="es-ES" sz="2400" b="1" dirty="0" smtClean="0"/>
              <a:t>estado y la teoría </a:t>
            </a:r>
            <a:r>
              <a:rPr lang="es-ES" sz="2400" b="1" dirty="0" err="1" smtClean="0"/>
              <a:t>contractualista</a:t>
            </a:r>
            <a:endParaRPr lang="es-CO" sz="2400" b="1" dirty="0"/>
          </a:p>
        </p:txBody>
      </p:sp>
      <p:sp>
        <p:nvSpPr>
          <p:cNvPr id="2" name="1 CuadroTexto"/>
          <p:cNvSpPr txBox="1"/>
          <p:nvPr/>
        </p:nvSpPr>
        <p:spPr>
          <a:xfrm>
            <a:off x="611560" y="1806352"/>
            <a:ext cx="8352928" cy="4801314"/>
          </a:xfrm>
          <a:prstGeom prst="rect">
            <a:avLst/>
          </a:prstGeom>
          <a:noFill/>
        </p:spPr>
        <p:txBody>
          <a:bodyPr wrap="square" rtlCol="0">
            <a:spAutoFit/>
          </a:bodyPr>
          <a:lstStyle/>
          <a:p>
            <a:pPr fontAlgn="base"/>
            <a:r>
              <a:rPr lang="es-CO" b="1" dirty="0">
                <a:solidFill>
                  <a:srgbClr val="FF0000"/>
                </a:solidFill>
              </a:rPr>
              <a:t>Individuo y estado natural:</a:t>
            </a:r>
            <a:r>
              <a:rPr lang="es-CO" b="1" dirty="0"/>
              <a:t> </a:t>
            </a:r>
            <a:r>
              <a:rPr lang="es-CO" dirty="0"/>
              <a:t>Para Hobbes los individuos son, por naturaleza, conflictivos y con un ansia profunda de poder y dominación. Por ello, en su estado natural, es decir, antes o por fuera del Estado político, habitan en una guerra de todos contra todos que hace su existencia miserable. Esta guerra, que es una amenaza  para su vida, los hace reflexionar sobre la necesidad de salir de esta condición. </a:t>
            </a:r>
          </a:p>
          <a:p>
            <a:pPr fontAlgn="base"/>
            <a:r>
              <a:rPr lang="es-CO" b="1" dirty="0">
                <a:solidFill>
                  <a:srgbClr val="FF0000"/>
                </a:solidFill>
              </a:rPr>
              <a:t>Contrato:</a:t>
            </a:r>
            <a:r>
              <a:rPr lang="es-CO" b="1" dirty="0"/>
              <a:t> </a:t>
            </a:r>
            <a:r>
              <a:rPr lang="es-CO" dirty="0"/>
              <a:t>Como los hombres se saben conflictos y problemáticos, deciden entregar a una tercero, el Estado, todas las atribuciones necesarias para que éste evite que la guerra se mantenga y resurja. Este pacto se denomina pacto de sometimiento debido a que los individuos entregan la mayoría de sus libertades al Estado, denominado por Hobbes Leviatán, para que éste use su violencia a discreción para asegurar la seguridad y la paz. </a:t>
            </a:r>
          </a:p>
          <a:p>
            <a:pPr fontAlgn="base"/>
            <a:r>
              <a:rPr lang="es-CO" b="1" dirty="0">
                <a:solidFill>
                  <a:srgbClr val="FF0000"/>
                </a:solidFill>
              </a:rPr>
              <a:t>Estado: </a:t>
            </a:r>
            <a:r>
              <a:rPr lang="es-CO" dirty="0"/>
              <a:t>El Estado aparece como un ente omnipotente. No está limitado por el derecho para cumplir su labor: garantizar la paz y el orden. Los individuos aceptan este porque creen que es preferible la seguridad a  la libertad. Hay que recordar que para ellos el mayor mal que existe es la guerra. Por esto, si para evitarla se hace necesario un estado con mucho poder, autoritario, o que pase por encima de la ley, no hay opción. </a:t>
            </a:r>
            <a:endParaRPr lang="es-CO" b="1" dirty="0"/>
          </a:p>
          <a:p>
            <a:endParaRPr lang="es-CO" dirty="0"/>
          </a:p>
        </p:txBody>
      </p:sp>
    </p:spTree>
    <p:extLst>
      <p:ext uri="{BB962C8B-B14F-4D97-AF65-F5344CB8AC3E}">
        <p14:creationId xmlns:p14="http://schemas.microsoft.com/office/powerpoint/2010/main" val="4527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4" y="4796896"/>
            <a:ext cx="595367" cy="12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796896"/>
            <a:ext cx="552841" cy="116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796896"/>
            <a:ext cx="516390" cy="127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149" y="799556"/>
            <a:ext cx="2189509" cy="1132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694" y="2981139"/>
            <a:ext cx="1539691" cy="9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izquierda y derecha"/>
          <p:cNvSpPr/>
          <p:nvPr/>
        </p:nvSpPr>
        <p:spPr>
          <a:xfrm>
            <a:off x="960651" y="5236097"/>
            <a:ext cx="532829" cy="2880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Flecha izquierda y derecha"/>
          <p:cNvSpPr/>
          <p:nvPr/>
        </p:nvSpPr>
        <p:spPr>
          <a:xfrm>
            <a:off x="2136952" y="5235069"/>
            <a:ext cx="532829" cy="2880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Flecha arriba"/>
          <p:cNvSpPr/>
          <p:nvPr/>
        </p:nvSpPr>
        <p:spPr>
          <a:xfrm rot="3671610">
            <a:off x="4945651" y="1552860"/>
            <a:ext cx="235961" cy="1656184"/>
          </a:xfrm>
          <a:prstGeom prst="upArrow">
            <a:avLst>
              <a:gd name="adj1" fmla="val 50000"/>
              <a:gd name="adj2" fmla="val 53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6 Conector recto de flecha"/>
          <p:cNvCxnSpPr/>
          <p:nvPr/>
        </p:nvCxnSpPr>
        <p:spPr>
          <a:xfrm flipV="1">
            <a:off x="1824084" y="3716776"/>
            <a:ext cx="133887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512379" y="5963330"/>
            <a:ext cx="2623410" cy="369332"/>
          </a:xfrm>
          <a:prstGeom prst="rect">
            <a:avLst/>
          </a:prstGeom>
        </p:spPr>
        <p:txBody>
          <a:bodyPr wrap="none">
            <a:spAutoFit/>
          </a:bodyPr>
          <a:lstStyle/>
          <a:p>
            <a:r>
              <a:rPr lang="es-CO" dirty="0"/>
              <a:t>Individuo y estado natural</a:t>
            </a:r>
          </a:p>
        </p:txBody>
      </p:sp>
      <p:sp>
        <p:nvSpPr>
          <p:cNvPr id="9" name="8 CuadroTexto"/>
          <p:cNvSpPr txBox="1"/>
          <p:nvPr/>
        </p:nvSpPr>
        <p:spPr>
          <a:xfrm>
            <a:off x="3563888" y="2010045"/>
            <a:ext cx="1007007" cy="369332"/>
          </a:xfrm>
          <a:prstGeom prst="rect">
            <a:avLst/>
          </a:prstGeom>
          <a:noFill/>
        </p:spPr>
        <p:txBody>
          <a:bodyPr wrap="none" rtlCol="0">
            <a:spAutoFit/>
          </a:bodyPr>
          <a:lstStyle/>
          <a:p>
            <a:r>
              <a:rPr lang="es-CO" dirty="0" smtClean="0"/>
              <a:t>Contrato</a:t>
            </a:r>
            <a:endParaRPr lang="es-CO" dirty="0"/>
          </a:p>
        </p:txBody>
      </p:sp>
      <p:sp>
        <p:nvSpPr>
          <p:cNvPr id="20" name="19 CuadroTexto"/>
          <p:cNvSpPr txBox="1"/>
          <p:nvPr/>
        </p:nvSpPr>
        <p:spPr>
          <a:xfrm>
            <a:off x="6628164" y="2031339"/>
            <a:ext cx="812467" cy="369332"/>
          </a:xfrm>
          <a:prstGeom prst="rect">
            <a:avLst/>
          </a:prstGeom>
          <a:noFill/>
        </p:spPr>
        <p:txBody>
          <a:bodyPr wrap="none" rtlCol="0">
            <a:spAutoFit/>
          </a:bodyPr>
          <a:lstStyle/>
          <a:p>
            <a:r>
              <a:rPr lang="es-CO" dirty="0"/>
              <a:t>Estado</a:t>
            </a:r>
          </a:p>
        </p:txBody>
      </p:sp>
      <p:sp>
        <p:nvSpPr>
          <p:cNvPr id="14" name="13 Rectángulo"/>
          <p:cNvSpPr/>
          <p:nvPr/>
        </p:nvSpPr>
        <p:spPr>
          <a:xfrm>
            <a:off x="1864934" y="6488668"/>
            <a:ext cx="5411922" cy="369332"/>
          </a:xfrm>
          <a:prstGeom prst="rect">
            <a:avLst/>
          </a:prstGeom>
        </p:spPr>
        <p:txBody>
          <a:bodyPr wrap="square">
            <a:spAutoFit/>
          </a:bodyPr>
          <a:lstStyle/>
          <a:p>
            <a:r>
              <a:rPr lang="es-CO" b="1" dirty="0" smtClean="0">
                <a:solidFill>
                  <a:srgbClr val="FF0000"/>
                </a:solidFill>
              </a:rPr>
              <a:t>Modelo </a:t>
            </a:r>
            <a:r>
              <a:rPr lang="es-CO" b="1" dirty="0">
                <a:solidFill>
                  <a:srgbClr val="FF0000"/>
                </a:solidFill>
              </a:rPr>
              <a:t>de Locke (</a:t>
            </a:r>
            <a:r>
              <a:rPr lang="es-CO" b="1" dirty="0" err="1">
                <a:solidFill>
                  <a:srgbClr val="FF0000"/>
                </a:solidFill>
              </a:rPr>
              <a:t>Althusser</a:t>
            </a:r>
            <a:r>
              <a:rPr lang="es-CO" b="1" dirty="0">
                <a:solidFill>
                  <a:srgbClr val="FF0000"/>
                </a:solidFill>
              </a:rPr>
              <a:t>, 2007: 289)</a:t>
            </a:r>
            <a:endParaRPr lang="es-CO" dirty="0">
              <a:solidFill>
                <a:srgbClr val="FF0000"/>
              </a:solidFill>
            </a:endParaRPr>
          </a:p>
        </p:txBody>
      </p:sp>
      <p:sp>
        <p:nvSpPr>
          <p:cNvPr id="18" name="17 CuadroTexto"/>
          <p:cNvSpPr txBox="1"/>
          <p:nvPr/>
        </p:nvSpPr>
        <p:spPr>
          <a:xfrm>
            <a:off x="6985569" y="3475002"/>
            <a:ext cx="1680816" cy="1754326"/>
          </a:xfrm>
          <a:prstGeom prst="rect">
            <a:avLst/>
          </a:prstGeom>
          <a:solidFill>
            <a:srgbClr val="C00000"/>
          </a:solidFill>
        </p:spPr>
        <p:txBody>
          <a:bodyPr wrap="square" rtlCol="0">
            <a:spAutoFit/>
          </a:bodyPr>
          <a:lstStyle/>
          <a:p>
            <a:r>
              <a:rPr lang="es-CO" dirty="0" err="1" smtClean="0">
                <a:solidFill>
                  <a:schemeClr val="bg1"/>
                </a:solidFill>
              </a:rPr>
              <a:t>Tooltips</a:t>
            </a:r>
            <a:r>
              <a:rPr lang="es-CO" dirty="0" smtClean="0">
                <a:solidFill>
                  <a:schemeClr val="bg1"/>
                </a:solidFill>
              </a:rPr>
              <a:t> cuando se pase el mouse sobre cada concepto. Ver texto en diapositiva 9</a:t>
            </a:r>
            <a:endParaRPr lang="es-CO" dirty="0">
              <a:solidFill>
                <a:schemeClr val="bg1"/>
              </a:solidFill>
            </a:endParaRPr>
          </a:p>
        </p:txBody>
      </p:sp>
      <p:sp>
        <p:nvSpPr>
          <p:cNvPr id="2" name="1 CuadroTexto"/>
          <p:cNvSpPr txBox="1"/>
          <p:nvPr/>
        </p:nvSpPr>
        <p:spPr>
          <a:xfrm>
            <a:off x="365284" y="131676"/>
            <a:ext cx="8599204" cy="738664"/>
          </a:xfrm>
          <a:prstGeom prst="rect">
            <a:avLst/>
          </a:prstGeom>
          <a:noFill/>
        </p:spPr>
        <p:txBody>
          <a:bodyPr wrap="square" rtlCol="0">
            <a:spAutoFit/>
          </a:bodyPr>
          <a:lstStyle/>
          <a:p>
            <a:pPr algn="just"/>
            <a:r>
              <a:rPr lang="es-CO" sz="1400" dirty="0" smtClean="0"/>
              <a:t>A continuación se presentan los </a:t>
            </a:r>
            <a:r>
              <a:rPr lang="es-CO" sz="1400" dirty="0"/>
              <a:t>elementos centrales del Estado de Mercaderes (Teoría de Locke). Aquí, comprenderá el concepto de individuo de como </a:t>
            </a:r>
            <a:r>
              <a:rPr lang="es-CO" sz="1400" i="1" dirty="0"/>
              <a:t>Homo </a:t>
            </a:r>
            <a:r>
              <a:rPr lang="es-CO" sz="1400" i="1" dirty="0" err="1"/>
              <a:t>economicus</a:t>
            </a:r>
            <a:r>
              <a:rPr lang="es-CO" sz="1400" i="1" dirty="0"/>
              <a:t> </a:t>
            </a:r>
            <a:r>
              <a:rPr lang="es-CO" sz="1400" dirty="0"/>
              <a:t>y la forma en que este determina la creación de un Estado de derecho</a:t>
            </a:r>
          </a:p>
        </p:txBody>
      </p:sp>
    </p:spTree>
    <p:extLst>
      <p:ext uri="{BB962C8B-B14F-4D97-AF65-F5344CB8AC3E}">
        <p14:creationId xmlns:p14="http://schemas.microsoft.com/office/powerpoint/2010/main" val="31149701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1401</Words>
  <Application>Microsoft Office PowerPoint</Application>
  <PresentationFormat>Presentación en pantalla (4:3)</PresentationFormat>
  <Paragraphs>146</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Ángela</dc:creator>
  <cp:lastModifiedBy>Ángela</cp:lastModifiedBy>
  <cp:revision>70</cp:revision>
  <dcterms:created xsi:type="dcterms:W3CDTF">2016-09-15T13:26:23Z</dcterms:created>
  <dcterms:modified xsi:type="dcterms:W3CDTF">2016-12-02T20:21:32Z</dcterms:modified>
</cp:coreProperties>
</file>