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91" r:id="rId3"/>
    <p:sldId id="289" r:id="rId4"/>
    <p:sldId id="292" r:id="rId5"/>
    <p:sldId id="293" r:id="rId6"/>
    <p:sldId id="294" r:id="rId7"/>
    <p:sldId id="290" r:id="rId8"/>
    <p:sldId id="278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4660"/>
  </p:normalViewPr>
  <p:slideViewPr>
    <p:cSldViewPr>
      <p:cViewPr varScale="1">
        <p:scale>
          <a:sx n="80" d="100"/>
          <a:sy n="80" d="100"/>
        </p:scale>
        <p:origin x="-17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9FC-8FE2-4BB6-8CCC-1455FBD680FD}" type="datetimeFigureOut">
              <a:rPr lang="es-CO" smtClean="0"/>
              <a:t>23/02/2017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699A-4656-4209-9C62-6FE7CCA4A7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865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9FC-8FE2-4BB6-8CCC-1455FBD680FD}" type="datetimeFigureOut">
              <a:rPr lang="es-CO" smtClean="0"/>
              <a:t>23/02/2017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699A-4656-4209-9C62-6FE7CCA4A7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735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9FC-8FE2-4BB6-8CCC-1455FBD680FD}" type="datetimeFigureOut">
              <a:rPr lang="es-CO" smtClean="0"/>
              <a:t>23/02/2017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699A-4656-4209-9C62-6FE7CCA4A7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058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9FC-8FE2-4BB6-8CCC-1455FBD680FD}" type="datetimeFigureOut">
              <a:rPr lang="es-CO" smtClean="0"/>
              <a:t>23/02/2017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699A-4656-4209-9C62-6FE7CCA4A7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142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9FC-8FE2-4BB6-8CCC-1455FBD680FD}" type="datetimeFigureOut">
              <a:rPr lang="es-CO" smtClean="0"/>
              <a:t>23/02/2017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699A-4656-4209-9C62-6FE7CCA4A7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486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9FC-8FE2-4BB6-8CCC-1455FBD680FD}" type="datetimeFigureOut">
              <a:rPr lang="es-CO" smtClean="0"/>
              <a:t>23/02/2017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699A-4656-4209-9C62-6FE7CCA4A7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124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9FC-8FE2-4BB6-8CCC-1455FBD680FD}" type="datetimeFigureOut">
              <a:rPr lang="es-CO" smtClean="0"/>
              <a:t>23/02/2017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699A-4656-4209-9C62-6FE7CCA4A7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537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9FC-8FE2-4BB6-8CCC-1455FBD680FD}" type="datetimeFigureOut">
              <a:rPr lang="es-CO" smtClean="0"/>
              <a:t>23/02/2017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699A-4656-4209-9C62-6FE7CCA4A7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265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9FC-8FE2-4BB6-8CCC-1455FBD680FD}" type="datetimeFigureOut">
              <a:rPr lang="es-CO" smtClean="0"/>
              <a:t>23/02/2017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699A-4656-4209-9C62-6FE7CCA4A7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263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9FC-8FE2-4BB6-8CCC-1455FBD680FD}" type="datetimeFigureOut">
              <a:rPr lang="es-CO" smtClean="0"/>
              <a:t>23/02/2017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699A-4656-4209-9C62-6FE7CCA4A7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841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9FC-8FE2-4BB6-8CCC-1455FBD680FD}" type="datetimeFigureOut">
              <a:rPr lang="es-CO" smtClean="0"/>
              <a:t>23/02/2017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699A-4656-4209-9C62-6FE7CCA4A7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198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39FC-8FE2-4BB6-8CCC-1455FBD680FD}" type="datetimeFigureOut">
              <a:rPr lang="es-CO" smtClean="0"/>
              <a:t>23/02/2017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A699A-4656-4209-9C62-6FE7CCA4A7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120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edia.udea.edu.co/videos/media/improvisacion-musical-principios-de-improvisacion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edia.udea.edu.co/videos/media/improvisacion-musical-notas-guia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edia.udea.edu.co/videos/media/improvisacion-musical-arpegios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edia.udea.edu.co/videos/media/improvisacion-musical-blues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watch?v=djZCe7ou3kY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www.youtube.com/watch?v=WgJsQoCeOf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mp.byui.edu/WatkinsM/applied/09%20Rhythm%20Changes.pdf" TargetMode="External"/><Relationship Id="rId5" Type="http://schemas.openxmlformats.org/officeDocument/2006/relationships/hyperlink" Target="https://www.apassion4jazz.net/improvisation.html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" y="55473"/>
            <a:ext cx="804557" cy="105375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023" y="0"/>
            <a:ext cx="1930977" cy="60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771800" y="351517"/>
            <a:ext cx="367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Principios de improvisación</a:t>
            </a:r>
            <a:endParaRPr lang="es-CO" sz="2400" b="1" dirty="0"/>
          </a:p>
        </p:txBody>
      </p:sp>
      <p:sp>
        <p:nvSpPr>
          <p:cNvPr id="2" name="1 Rectángulo"/>
          <p:cNvSpPr/>
          <p:nvPr/>
        </p:nvSpPr>
        <p:spPr>
          <a:xfrm>
            <a:off x="345250" y="1813923"/>
            <a:ext cx="85324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400" dirty="0"/>
              <a:t>Para la </a:t>
            </a:r>
            <a:r>
              <a:rPr lang="es-CO" sz="1400" dirty="0" smtClean="0"/>
              <a:t>mayoría </a:t>
            </a:r>
            <a:r>
              <a:rPr lang="es-CO" sz="1400" dirty="0"/>
              <a:t>de los cantantes de escuela tradicional y </a:t>
            </a:r>
            <a:r>
              <a:rPr lang="es-CO" sz="1400" dirty="0" smtClean="0"/>
              <a:t>clásica</a:t>
            </a:r>
            <a:r>
              <a:rPr lang="es-CO" sz="1400" dirty="0"/>
              <a:t>, la </a:t>
            </a:r>
            <a:r>
              <a:rPr lang="es-CO" sz="1400" dirty="0" smtClean="0"/>
              <a:t>improvisación </a:t>
            </a:r>
            <a:r>
              <a:rPr lang="es-CO" sz="1400" dirty="0"/>
              <a:t>genera muchas preguntas e inquietudes: ¿se debe tener talento o no para improvisar?, ¿es algo que se hace en cualquier fragmento de la </a:t>
            </a:r>
            <a:r>
              <a:rPr lang="es-CO" sz="1400" dirty="0" smtClean="0"/>
              <a:t>canción, </a:t>
            </a:r>
            <a:r>
              <a:rPr lang="es-CO" sz="1400" dirty="0"/>
              <a:t>y en qué tipo de canción se ejecuta la </a:t>
            </a:r>
            <a:r>
              <a:rPr lang="es-CO" sz="1400" dirty="0" smtClean="0"/>
              <a:t>improvisación? </a:t>
            </a:r>
            <a:r>
              <a:rPr lang="es-CO" sz="1400" dirty="0"/>
              <a:t>¿de qué forma se aborda este tema que genera tanta curiosidad y hasta cierto nerviosismo?. En el jazz, los instrumentistas improvisan con soltura, confianza y conocimiento porque se han preparado para ello. </a:t>
            </a:r>
          </a:p>
          <a:p>
            <a:pPr algn="just"/>
            <a:endParaRPr lang="es-CO" sz="1400" dirty="0" smtClean="0"/>
          </a:p>
          <a:p>
            <a:pPr algn="just"/>
            <a:r>
              <a:rPr lang="es-CO" sz="1400" dirty="0" smtClean="0"/>
              <a:t>No </a:t>
            </a:r>
            <a:r>
              <a:rPr lang="es-CO" sz="1400" dirty="0"/>
              <a:t>es lo mismo para los cantantes. Existe la creencia de que el cantante solo debe cantar la </a:t>
            </a:r>
            <a:r>
              <a:rPr lang="es-CO" sz="1400" dirty="0" smtClean="0"/>
              <a:t>melodía </a:t>
            </a:r>
            <a:r>
              <a:rPr lang="es-CO" sz="1400" dirty="0"/>
              <a:t>y la letra de la </a:t>
            </a:r>
            <a:r>
              <a:rPr lang="es-CO" sz="1400" dirty="0" smtClean="0"/>
              <a:t>canción, </a:t>
            </a:r>
            <a:r>
              <a:rPr lang="es-CO" sz="1400" dirty="0"/>
              <a:t>y que no es apto para improvisar. Solo talentos geniales como Ella </a:t>
            </a:r>
            <a:r>
              <a:rPr lang="es-CO" sz="1400" dirty="0" err="1"/>
              <a:t>Fitzgerald</a:t>
            </a:r>
            <a:r>
              <a:rPr lang="es-CO" sz="1400" dirty="0"/>
              <a:t>, por ejemplo, han desarrollado este arte, que en la voz se denomina “</a:t>
            </a:r>
            <a:r>
              <a:rPr lang="es-CO" sz="1400" dirty="0" err="1"/>
              <a:t>Scat</a:t>
            </a:r>
            <a:r>
              <a:rPr lang="es-CO" sz="1400" dirty="0"/>
              <a:t>”. Y por eso, al no tener ese maravilloso talento, los cantantes dudamos de nuestras capacidades y no </a:t>
            </a:r>
            <a:r>
              <a:rPr lang="es-CO" sz="1400" dirty="0" smtClean="0"/>
              <a:t>improvisamos.</a:t>
            </a:r>
            <a:endParaRPr lang="es-CO" sz="1400" dirty="0"/>
          </a:p>
          <a:p>
            <a:pPr algn="just"/>
            <a:endParaRPr lang="es-CO" sz="1400" dirty="0" smtClean="0"/>
          </a:p>
          <a:p>
            <a:pPr algn="just"/>
            <a:r>
              <a:rPr lang="es-CO" sz="1400" dirty="0" smtClean="0"/>
              <a:t>En </a:t>
            </a:r>
            <a:r>
              <a:rPr lang="es-CO" sz="1400" dirty="0"/>
              <a:t>efecto, improvisar es ‘arriesgarse’ es mostrarse tal como uno es, es no tenerle miedo a los errores o mas bien saber usarlos creativamente. Y, de hecho, aunque entendamos la palabra </a:t>
            </a:r>
            <a:r>
              <a:rPr lang="es-CO" sz="1400" dirty="0" smtClean="0"/>
              <a:t>‘Improvisación’ </a:t>
            </a:r>
            <a:r>
              <a:rPr lang="es-CO" sz="1400" dirty="0"/>
              <a:t>como un acto espontáneo, sin aparente </a:t>
            </a:r>
            <a:r>
              <a:rPr lang="es-CO" sz="1400" dirty="0" smtClean="0"/>
              <a:t>preparación, </a:t>
            </a:r>
            <a:r>
              <a:rPr lang="es-CO" sz="1400" dirty="0"/>
              <a:t>en </a:t>
            </a:r>
            <a:r>
              <a:rPr lang="es-CO" sz="1400" dirty="0" smtClean="0"/>
              <a:t>música </a:t>
            </a:r>
            <a:r>
              <a:rPr lang="es-CO" sz="1400" dirty="0"/>
              <a:t>sí existen unos </a:t>
            </a:r>
            <a:r>
              <a:rPr lang="es-CO" sz="1400" dirty="0" smtClean="0"/>
              <a:t>parámetros </a:t>
            </a:r>
            <a:r>
              <a:rPr lang="es-CO" sz="1400" dirty="0"/>
              <a:t>y unas </a:t>
            </a:r>
            <a:r>
              <a:rPr lang="es-CO" sz="1400" dirty="0" smtClean="0"/>
              <a:t>guías </a:t>
            </a:r>
            <a:r>
              <a:rPr lang="es-CO" sz="1400" dirty="0"/>
              <a:t>para llevar a cabo el arte o acto de improvisar. </a:t>
            </a:r>
          </a:p>
          <a:p>
            <a:pPr algn="just"/>
            <a:endParaRPr lang="es-CO" sz="1400" dirty="0" smtClean="0"/>
          </a:p>
          <a:p>
            <a:pPr algn="just"/>
            <a:r>
              <a:rPr lang="es-CO" sz="1400" dirty="0" smtClean="0"/>
              <a:t>Como </a:t>
            </a:r>
            <a:r>
              <a:rPr lang="es-CO" sz="1400" dirty="0" err="1"/>
              <a:t>Diuke</a:t>
            </a:r>
            <a:r>
              <a:rPr lang="es-CO" sz="1400" dirty="0"/>
              <a:t> </a:t>
            </a:r>
            <a:r>
              <a:rPr lang="es-CO" sz="1400" dirty="0" err="1"/>
              <a:t>Ellington</a:t>
            </a:r>
            <a:r>
              <a:rPr lang="es-CO" sz="1400" dirty="0"/>
              <a:t> lo expresó: “El Jazz es un buen barómetro de libertad…” </a:t>
            </a:r>
            <a:endParaRPr lang="es-CO" sz="1400" dirty="0" smtClean="0"/>
          </a:p>
          <a:p>
            <a:pPr algn="just"/>
            <a:endParaRPr lang="es-CO" sz="1400" dirty="0"/>
          </a:p>
          <a:p>
            <a:pPr algn="just"/>
            <a:r>
              <a:rPr lang="es-CO" sz="1400" dirty="0" smtClean="0"/>
              <a:t>Este REDA tiene como objetivo que el participante se </a:t>
            </a:r>
            <a:r>
              <a:rPr lang="en-US" sz="1400" dirty="0" smtClean="0"/>
              <a:t>familiarize con </a:t>
            </a:r>
            <a:r>
              <a:rPr lang="en-US" sz="1400" dirty="0"/>
              <a:t>el arte de </a:t>
            </a:r>
            <a:r>
              <a:rPr lang="en-US" sz="1400" dirty="0" err="1"/>
              <a:t>Improvisar</a:t>
            </a:r>
            <a:r>
              <a:rPr lang="en-US" sz="1400" dirty="0"/>
              <a:t> </a:t>
            </a:r>
            <a:r>
              <a:rPr lang="en-US" sz="1400" dirty="0" err="1" smtClean="0"/>
              <a:t>musicalmente</a:t>
            </a:r>
            <a:r>
              <a:rPr lang="en-US" sz="1400" dirty="0" smtClean="0"/>
              <a:t>.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88065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" y="55473"/>
            <a:ext cx="804557" cy="105375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023" y="0"/>
            <a:ext cx="1930977" cy="60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249215" y="2852936"/>
            <a:ext cx="1953742" cy="187220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400" b="1" dirty="0">
              <a:solidFill>
                <a:srgbClr val="C00000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492347" y="2860552"/>
            <a:ext cx="1953742" cy="187220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400" b="1" dirty="0" smtClean="0"/>
          </a:p>
          <a:p>
            <a:pPr algn="ctr"/>
            <a:endParaRPr lang="es-CO" sz="1400" b="1" dirty="0" smtClean="0"/>
          </a:p>
          <a:p>
            <a:pPr algn="ctr"/>
            <a:endParaRPr lang="es-CO" sz="1400" b="1" dirty="0"/>
          </a:p>
        </p:txBody>
      </p:sp>
      <p:sp>
        <p:nvSpPr>
          <p:cNvPr id="11" name="10 Rectángulo"/>
          <p:cNvSpPr/>
          <p:nvPr/>
        </p:nvSpPr>
        <p:spPr>
          <a:xfrm>
            <a:off x="4646092" y="2852936"/>
            <a:ext cx="1953742" cy="187220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400" b="1" dirty="0">
              <a:solidFill>
                <a:srgbClr val="FF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39552" y="4854050"/>
            <a:ext cx="1373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 smtClean="0"/>
              <a:t>Introducción</a:t>
            </a:r>
          </a:p>
          <a:p>
            <a:pPr algn="ctr"/>
            <a:r>
              <a:rPr lang="es-CO" dirty="0" smtClean="0">
                <a:solidFill>
                  <a:srgbClr val="FF0000"/>
                </a:solidFill>
              </a:rPr>
              <a:t>Ir a 3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787519" y="4865774"/>
            <a:ext cx="117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Notas guía</a:t>
            </a:r>
            <a:endParaRPr lang="es-CO" dirty="0"/>
          </a:p>
        </p:txBody>
      </p:sp>
      <p:sp>
        <p:nvSpPr>
          <p:cNvPr id="14" name="13 CuadroTexto"/>
          <p:cNvSpPr txBox="1"/>
          <p:nvPr/>
        </p:nvSpPr>
        <p:spPr>
          <a:xfrm>
            <a:off x="4611470" y="4865774"/>
            <a:ext cx="174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Arpegios</a:t>
            </a:r>
            <a:endParaRPr lang="es-CO" dirty="0"/>
          </a:p>
        </p:txBody>
      </p:sp>
      <p:sp>
        <p:nvSpPr>
          <p:cNvPr id="12" name="11 Rectángulo"/>
          <p:cNvSpPr/>
          <p:nvPr/>
        </p:nvSpPr>
        <p:spPr>
          <a:xfrm>
            <a:off x="6780495" y="2860552"/>
            <a:ext cx="1953742" cy="187220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400" b="1" dirty="0">
              <a:solidFill>
                <a:srgbClr val="FF000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745873" y="4873390"/>
            <a:ext cx="174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Blues</a:t>
            </a:r>
            <a:endParaRPr lang="es-CO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771800" y="351517"/>
            <a:ext cx="3975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Principios de la improvisación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104833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" y="55473"/>
            <a:ext cx="804557" cy="105375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023" y="0"/>
            <a:ext cx="1930977" cy="60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642830" y="375303"/>
            <a:ext cx="1798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Introducción</a:t>
            </a:r>
            <a:endParaRPr lang="es-CO" sz="2400" b="1" dirty="0"/>
          </a:p>
        </p:txBody>
      </p:sp>
      <p:sp>
        <p:nvSpPr>
          <p:cNvPr id="2" name="1 Botón de acción: Película">
            <a:hlinkClick r:id="" action="ppaction://noaction" highlightClick="1"/>
          </p:cNvPr>
          <p:cNvSpPr/>
          <p:nvPr/>
        </p:nvSpPr>
        <p:spPr>
          <a:xfrm>
            <a:off x="2735796" y="2564904"/>
            <a:ext cx="3672408" cy="230425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CuadroTexto"/>
          <p:cNvSpPr txBox="1"/>
          <p:nvPr/>
        </p:nvSpPr>
        <p:spPr>
          <a:xfrm>
            <a:off x="302605" y="5412411"/>
            <a:ext cx="884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hlinkClick r:id="rId5"/>
              </a:rPr>
              <a:t>http://media.udea.edu.co/videos/media/improvisacion-musical-principios-de-improvisacion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3511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" y="55473"/>
            <a:ext cx="804557" cy="105375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023" y="0"/>
            <a:ext cx="1930977" cy="60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707904" y="351516"/>
            <a:ext cx="153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Notas guía</a:t>
            </a:r>
            <a:endParaRPr lang="es-CO" sz="2400" b="1" dirty="0"/>
          </a:p>
        </p:txBody>
      </p:sp>
      <p:sp>
        <p:nvSpPr>
          <p:cNvPr id="2" name="1 Botón de acción: Película">
            <a:hlinkClick r:id="" action="ppaction://noaction" highlightClick="1"/>
          </p:cNvPr>
          <p:cNvSpPr/>
          <p:nvPr/>
        </p:nvSpPr>
        <p:spPr>
          <a:xfrm>
            <a:off x="2735796" y="2564904"/>
            <a:ext cx="3672408" cy="230425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CuadroTexto"/>
          <p:cNvSpPr txBox="1"/>
          <p:nvPr/>
        </p:nvSpPr>
        <p:spPr>
          <a:xfrm>
            <a:off x="845191" y="5661248"/>
            <a:ext cx="722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hlinkClick r:id="rId5"/>
              </a:rPr>
              <a:t>http://media.udea.edu.co/videos/media/improvisacion-musical-notas-guia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961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" y="55473"/>
            <a:ext cx="804557" cy="105375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023" y="0"/>
            <a:ext cx="1930977" cy="60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707904" y="351516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Arpegios</a:t>
            </a:r>
            <a:endParaRPr lang="es-CO" sz="2400" b="1" dirty="0"/>
          </a:p>
        </p:txBody>
      </p:sp>
      <p:sp>
        <p:nvSpPr>
          <p:cNvPr id="2" name="1 Botón de acción: Película">
            <a:hlinkClick r:id="" action="ppaction://noaction" highlightClick="1"/>
          </p:cNvPr>
          <p:cNvSpPr/>
          <p:nvPr/>
        </p:nvSpPr>
        <p:spPr>
          <a:xfrm>
            <a:off x="2735796" y="2564904"/>
            <a:ext cx="3672408" cy="230425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CuadroTexto"/>
          <p:cNvSpPr txBox="1"/>
          <p:nvPr/>
        </p:nvSpPr>
        <p:spPr>
          <a:xfrm>
            <a:off x="755576" y="6093296"/>
            <a:ext cx="704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hlinkClick r:id="rId5"/>
              </a:rPr>
              <a:t>http://media.udea.edu.co/videos/media/improvisacion-musical-arpegios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961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" y="55473"/>
            <a:ext cx="804557" cy="105375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023" y="0"/>
            <a:ext cx="1930977" cy="60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707904" y="351516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Blues</a:t>
            </a:r>
            <a:endParaRPr lang="es-CO" sz="2400" b="1" dirty="0"/>
          </a:p>
        </p:txBody>
      </p:sp>
      <p:sp>
        <p:nvSpPr>
          <p:cNvPr id="2" name="1 Botón de acción: Película">
            <a:hlinkClick r:id="" action="ppaction://noaction" highlightClick="1"/>
          </p:cNvPr>
          <p:cNvSpPr/>
          <p:nvPr/>
        </p:nvSpPr>
        <p:spPr>
          <a:xfrm>
            <a:off x="3707904" y="4365104"/>
            <a:ext cx="2649266" cy="18002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CuadroTexto"/>
          <p:cNvSpPr txBox="1"/>
          <p:nvPr/>
        </p:nvSpPr>
        <p:spPr>
          <a:xfrm>
            <a:off x="611560" y="2276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6" name="5 Rectángulo"/>
          <p:cNvSpPr/>
          <p:nvPr/>
        </p:nvSpPr>
        <p:spPr>
          <a:xfrm>
            <a:off x="374715" y="1806352"/>
            <a:ext cx="87692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600" dirty="0"/>
              <a:t>Los ejercicios ofrecidos anteriormente nos acercan a la armonía de una canción, y a través de la repetición y asimilación de estas notas guía, tendremos una comprensión técnica, es decir, adquirimos un vocabulario. </a:t>
            </a:r>
          </a:p>
          <a:p>
            <a:pPr algn="just"/>
            <a:r>
              <a:rPr lang="es-CO" sz="1600" dirty="0"/>
              <a:t>Estos son aspectos técnicos muy importantes. Sin </a:t>
            </a:r>
            <a:r>
              <a:rPr lang="es-CO" sz="1600" dirty="0" smtClean="0"/>
              <a:t>embargo, </a:t>
            </a:r>
            <a:r>
              <a:rPr lang="es-CO" sz="1600" dirty="0"/>
              <a:t>hay otro aspecto esencial en la improvisación y es tener en cuenta el ‘contenido ‘ de dicha improvisación. Qué estoy diciendo? A quien lo estoy diciendo?  El desarrollo del tema improvisado, se convierte en una composición</a:t>
            </a:r>
          </a:p>
          <a:p>
            <a:pPr algn="just"/>
            <a:r>
              <a:rPr lang="es-CO" sz="1600" dirty="0"/>
              <a:t>Para que el contenido de nuestra improvisación tenga sentido, lógica y originalidad, debemos pensar en ésta como una conversación hablada, donde creamos frases con fluidez, donde hay diálogo, preguntas y respuestas. 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845191" y="6488668"/>
            <a:ext cx="674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hlinkClick r:id="rId5"/>
              </a:rPr>
              <a:t>http://media.udea.edu.co/videos/media/improvisacion-musical-blues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9787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" y="55473"/>
            <a:ext cx="804557" cy="105375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023" y="0"/>
            <a:ext cx="1930977" cy="60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3635896" y="309120"/>
            <a:ext cx="1638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Bibliografía</a:t>
            </a:r>
            <a:endParaRPr lang="es-CO" sz="2400" b="1" dirty="0"/>
          </a:p>
        </p:txBody>
      </p:sp>
      <p:sp>
        <p:nvSpPr>
          <p:cNvPr id="2" name="1 Rectángulo"/>
          <p:cNvSpPr/>
          <p:nvPr/>
        </p:nvSpPr>
        <p:spPr>
          <a:xfrm>
            <a:off x="436974" y="2811485"/>
            <a:ext cx="81674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u="sng" dirty="0">
                <a:hlinkClick r:id="rId5"/>
              </a:rPr>
              <a:t>https://www.apassion4jazz.net/improvisation.html</a:t>
            </a:r>
            <a:endParaRPr lang="es-CO" dirty="0"/>
          </a:p>
          <a:p>
            <a:pPr marL="285750" indent="-285750">
              <a:buFont typeface="Arial" pitchFamily="34" charset="0"/>
              <a:buChar char="•"/>
            </a:pPr>
            <a:r>
              <a:rPr lang="es-CO" u="sng" dirty="0">
                <a:hlinkClick r:id="rId6"/>
              </a:rPr>
              <a:t>http://emp.byui.edu/WatkinsM/applied/09%20Rhythm%20Changes.pdf</a:t>
            </a:r>
            <a:endParaRPr lang="es-CO" dirty="0"/>
          </a:p>
          <a:p>
            <a:pPr marL="285750" indent="-285750">
              <a:buFont typeface="Arial" pitchFamily="34" charset="0"/>
              <a:buChar char="•"/>
            </a:pPr>
            <a:r>
              <a:rPr lang="es-CO" u="sng" dirty="0">
                <a:hlinkClick r:id="rId7"/>
              </a:rPr>
              <a:t>http://www.youtube.com/watch?v=WgJsQoCeOfo</a:t>
            </a:r>
            <a:r>
              <a:rPr lang="es-CO" u="sng" dirty="0"/>
              <a:t>	</a:t>
            </a:r>
            <a:endParaRPr lang="es-CO" dirty="0"/>
          </a:p>
          <a:p>
            <a:pPr marL="285750" indent="-285750">
              <a:buFont typeface="Arial" pitchFamily="34" charset="0"/>
              <a:buChar char="•"/>
            </a:pPr>
            <a:r>
              <a:rPr lang="es-CO" u="sng" dirty="0">
                <a:hlinkClick r:id="rId8"/>
              </a:rPr>
              <a:t>http://www.youtube.com/watch?v=djZCe7ou3kY</a:t>
            </a:r>
            <a:endParaRPr lang="es-CO" dirty="0"/>
          </a:p>
          <a:p>
            <a:pPr marL="285750" indent="-285750">
              <a:buFont typeface="Arial" pitchFamily="34" charset="0"/>
              <a:buChar char="•"/>
            </a:pPr>
            <a:r>
              <a:rPr lang="es-CO" dirty="0" err="1"/>
              <a:t>Spradling</a:t>
            </a:r>
            <a:r>
              <a:rPr lang="es-CO" dirty="0"/>
              <a:t>, Diana R. ‘Jazz </a:t>
            </a:r>
            <a:r>
              <a:rPr lang="es-CO" dirty="0" err="1"/>
              <a:t>Singing</a:t>
            </a:r>
            <a:r>
              <a:rPr lang="es-CO" dirty="0"/>
              <a:t>: </a:t>
            </a:r>
            <a:r>
              <a:rPr lang="es-CO" dirty="0" err="1"/>
              <a:t>Developing</a:t>
            </a:r>
            <a:r>
              <a:rPr lang="es-CO" dirty="0"/>
              <a:t> </a:t>
            </a:r>
            <a:r>
              <a:rPr lang="es-CO" dirty="0" err="1"/>
              <a:t>Artistry</a:t>
            </a:r>
            <a:r>
              <a:rPr lang="es-CO" dirty="0"/>
              <a:t> and </a:t>
            </a:r>
            <a:r>
              <a:rPr lang="es-CO" dirty="0" err="1"/>
              <a:t>Authenticity</a:t>
            </a:r>
            <a:r>
              <a:rPr lang="es-CO" dirty="0"/>
              <a:t>’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err="1"/>
              <a:t>Fredrickson</a:t>
            </a:r>
            <a:r>
              <a:rPr lang="es-CO" dirty="0"/>
              <a:t>, Dr. Scott  ‘</a:t>
            </a:r>
            <a:r>
              <a:rPr lang="es-CO" dirty="0" err="1"/>
              <a:t>Scat</a:t>
            </a:r>
            <a:r>
              <a:rPr lang="es-CO" dirty="0"/>
              <a:t> </a:t>
            </a:r>
            <a:r>
              <a:rPr lang="es-CO" dirty="0" err="1"/>
              <a:t>Singing</a:t>
            </a:r>
            <a:r>
              <a:rPr lang="es-CO" dirty="0"/>
              <a:t> </a:t>
            </a:r>
            <a:r>
              <a:rPr lang="es-CO" dirty="0" err="1"/>
              <a:t>Method</a:t>
            </a:r>
            <a:r>
              <a:rPr lang="es-CO" dirty="0"/>
              <a:t>’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/>
              <a:t>Cooper, </a:t>
            </a:r>
            <a:r>
              <a:rPr lang="es-CO" dirty="0" err="1"/>
              <a:t>Dr</a:t>
            </a:r>
            <a:r>
              <a:rPr lang="es-CO" dirty="0"/>
              <a:t> Gloria ,</a:t>
            </a:r>
            <a:r>
              <a:rPr lang="es-CO" dirty="0" err="1"/>
              <a:t>Sickler</a:t>
            </a:r>
            <a:r>
              <a:rPr lang="es-CO" dirty="0"/>
              <a:t> Don  ‘Jazz </a:t>
            </a:r>
            <a:r>
              <a:rPr lang="es-CO" dirty="0" err="1"/>
              <a:t>Phrasing</a:t>
            </a:r>
            <a:r>
              <a:rPr lang="es-CO" dirty="0"/>
              <a:t> - A </a:t>
            </a:r>
            <a:r>
              <a:rPr lang="es-CO" dirty="0" err="1"/>
              <a:t>Workshop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Jazz </a:t>
            </a:r>
            <a:r>
              <a:rPr lang="es-CO" dirty="0" err="1"/>
              <a:t>Vocalist</a:t>
            </a:r>
            <a:r>
              <a:rPr lang="es-CO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99917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896508" y="1988840"/>
            <a:ext cx="748883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 smtClean="0"/>
              <a:t>Créditos</a:t>
            </a:r>
          </a:p>
          <a:p>
            <a:r>
              <a:rPr lang="es-CO" sz="1200" dirty="0" smtClean="0"/>
              <a:t>Esta obra esta licenciada bajo </a:t>
            </a:r>
            <a:r>
              <a:rPr lang="es-CO" sz="1200" dirty="0" err="1" smtClean="0"/>
              <a:t>Creative</a:t>
            </a:r>
            <a:r>
              <a:rPr lang="es-CO" sz="1200" dirty="0" smtClean="0"/>
              <a:t> </a:t>
            </a:r>
            <a:r>
              <a:rPr lang="es-CO" sz="1200" dirty="0" err="1" smtClean="0"/>
              <a:t>Commons</a:t>
            </a:r>
            <a:r>
              <a:rPr lang="es-CO" sz="1200" dirty="0" smtClean="0"/>
              <a:t> </a:t>
            </a:r>
            <a:r>
              <a:rPr lang="es-CO" sz="1200" dirty="0"/>
              <a:t>Atribución – No comercial: Esta licencia permite a otros distribuir, </a:t>
            </a:r>
            <a:r>
              <a:rPr lang="es-CO" sz="1200" dirty="0" err="1"/>
              <a:t>remezclar</a:t>
            </a:r>
            <a:r>
              <a:rPr lang="es-CO" sz="1200" dirty="0"/>
              <a:t>, retocar, y crear a partir de tu obra de manera no comercial y, a pesar de que sus nuevas obras deben siempre mencionarte y mantenerse sin fines comerciales, no están obligados a licenciar sus obras derivadas bajo las mismas condiciones</a:t>
            </a:r>
            <a:r>
              <a:rPr lang="es-CO" sz="1200" dirty="0" smtClean="0"/>
              <a:t>.</a:t>
            </a:r>
          </a:p>
          <a:p>
            <a:endParaRPr lang="es-CO" sz="1200" dirty="0"/>
          </a:p>
          <a:p>
            <a:r>
              <a:rPr lang="es-CO" sz="1200" b="1" dirty="0" smtClean="0"/>
              <a:t>Experto </a:t>
            </a:r>
            <a:r>
              <a:rPr lang="es-CO" sz="1200" b="1" dirty="0"/>
              <a:t>temático</a:t>
            </a:r>
            <a:endParaRPr lang="es-CO" sz="1200" dirty="0"/>
          </a:p>
          <a:p>
            <a:r>
              <a:rPr lang="es-CO" sz="1200" dirty="0" smtClean="0"/>
              <a:t>Claudia Inés Gómez Suarez</a:t>
            </a:r>
          </a:p>
          <a:p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b="1" dirty="0" smtClean="0"/>
              <a:t>Asesora pedagógica</a:t>
            </a:r>
            <a:endParaRPr lang="es-CO" sz="1200" dirty="0" smtClean="0"/>
          </a:p>
          <a:p>
            <a:r>
              <a:rPr lang="es-CO" sz="1200" dirty="0" smtClean="0"/>
              <a:t>Ángela </a:t>
            </a:r>
            <a:r>
              <a:rPr lang="es-CO" sz="1200" dirty="0"/>
              <a:t>Valderrama Muñoz</a:t>
            </a:r>
          </a:p>
          <a:p>
            <a:r>
              <a:rPr lang="es-CO" sz="1200" dirty="0"/>
              <a:t/>
            </a:r>
            <a:br>
              <a:rPr lang="es-CO" sz="1200" dirty="0"/>
            </a:br>
            <a:r>
              <a:rPr lang="es-CO" sz="1200" b="1" dirty="0"/>
              <a:t>Producción </a:t>
            </a:r>
            <a:r>
              <a:rPr lang="es-CO" sz="1200" b="1" dirty="0" err="1"/>
              <a:t>multimedial</a:t>
            </a:r>
            <a:endParaRPr lang="es-CO" sz="1200" dirty="0"/>
          </a:p>
          <a:p>
            <a:r>
              <a:rPr lang="es-CO" sz="1200" dirty="0"/>
              <a:t>David Castaño Luján</a:t>
            </a:r>
          </a:p>
          <a:p>
            <a:r>
              <a:rPr lang="es-CO" sz="1200" dirty="0"/>
              <a:t/>
            </a:r>
            <a:br>
              <a:rPr lang="es-CO" sz="1200" dirty="0"/>
            </a:br>
            <a:endParaRPr lang="es-CO" sz="1200" dirty="0" smtClean="0"/>
          </a:p>
          <a:p>
            <a:pPr algn="ctr"/>
            <a:endParaRPr lang="es-CO" sz="1200" dirty="0"/>
          </a:p>
          <a:p>
            <a:pPr algn="ctr"/>
            <a:endParaRPr lang="es-CO" sz="1200" dirty="0" smtClean="0"/>
          </a:p>
          <a:p>
            <a:pPr algn="ctr"/>
            <a:r>
              <a:rPr lang="es-CO" sz="1200" dirty="0" err="1"/>
              <a:t>Donna</a:t>
            </a:r>
            <a:r>
              <a:rPr lang="es-CO" sz="1200" dirty="0"/>
              <a:t> Zapata </a:t>
            </a:r>
            <a:r>
              <a:rPr lang="es-CO" sz="1200" dirty="0" err="1"/>
              <a:t>Zapata</a:t>
            </a:r>
            <a:endParaRPr lang="es-CO" sz="1200" b="1" dirty="0" smtClean="0"/>
          </a:p>
          <a:p>
            <a:pPr algn="ctr"/>
            <a:r>
              <a:rPr lang="es-CO" sz="1200" b="1" dirty="0" smtClean="0"/>
              <a:t>Coordinadora </a:t>
            </a:r>
            <a:r>
              <a:rPr lang="es-CO" sz="1200" b="1" dirty="0"/>
              <a:t>del </a:t>
            </a:r>
            <a:r>
              <a:rPr lang="es-CO" sz="1200" b="1" dirty="0" smtClean="0"/>
              <a:t>Programa</a:t>
            </a:r>
            <a:endParaRPr lang="es-CO" sz="1200" dirty="0" smtClean="0"/>
          </a:p>
          <a:p>
            <a:pPr algn="ctr"/>
            <a:r>
              <a:rPr lang="es-CO" sz="1200" dirty="0" smtClean="0"/>
              <a:t>Programa </a:t>
            </a:r>
            <a:r>
              <a:rPr lang="es-CO" sz="1200" dirty="0"/>
              <a:t>Integración de Tecnologías a la Docencia</a:t>
            </a:r>
          </a:p>
          <a:p>
            <a:pPr algn="ctr"/>
            <a:r>
              <a:rPr lang="es-CO" sz="1200" dirty="0"/>
              <a:t>Vicerrectoría de Docencia</a:t>
            </a:r>
          </a:p>
          <a:p>
            <a:pPr algn="ctr"/>
            <a:r>
              <a:rPr lang="es-CO" sz="1200" dirty="0"/>
              <a:t>Medellín-Colombia</a:t>
            </a:r>
          </a:p>
          <a:p>
            <a:pPr algn="ctr"/>
            <a:r>
              <a:rPr lang="es-CO" sz="1200" dirty="0"/>
              <a:t>Universidad de Antioquia</a:t>
            </a:r>
          </a:p>
          <a:p>
            <a:pPr algn="ctr"/>
            <a:r>
              <a:rPr lang="es-CO" sz="1200" dirty="0" smtClean="0"/>
              <a:t>2016</a:t>
            </a:r>
            <a:r>
              <a:rPr lang="es-CO" sz="1200" dirty="0"/>
              <a:t/>
            </a:r>
            <a:br>
              <a:rPr lang="es-CO" sz="1200" dirty="0"/>
            </a:br>
            <a:endParaRPr lang="es-CO" sz="1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6013200" y="2997058"/>
            <a:ext cx="21680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Edición de </a:t>
            </a:r>
            <a:r>
              <a:rPr lang="es-CO" sz="1200" b="1" dirty="0" smtClean="0"/>
              <a:t>animación </a:t>
            </a:r>
          </a:p>
          <a:p>
            <a:r>
              <a:rPr lang="es-CO" sz="1200" dirty="0" smtClean="0"/>
              <a:t>Oscar Rojo Gaviria</a:t>
            </a:r>
            <a:endParaRPr lang="es-CO" sz="1200" dirty="0"/>
          </a:p>
          <a:p>
            <a:endParaRPr lang="es-CO" sz="1200" dirty="0" smtClean="0"/>
          </a:p>
          <a:p>
            <a:r>
              <a:rPr lang="es-CO" sz="1200" b="1" dirty="0" smtClean="0"/>
              <a:t>Diseño gráfico </a:t>
            </a:r>
          </a:p>
          <a:p>
            <a:r>
              <a:rPr lang="es-CO" sz="1200" b="1" dirty="0" smtClean="0"/>
              <a:t>Luisa </a:t>
            </a:r>
            <a:r>
              <a:rPr lang="es-CO" sz="1200" b="1" dirty="0" err="1" smtClean="0"/>
              <a:t>Charry</a:t>
            </a:r>
            <a:endParaRPr lang="es-CO" sz="1200" b="1" dirty="0" smtClean="0"/>
          </a:p>
          <a:p>
            <a:r>
              <a:rPr lang="es-CO" sz="1200" dirty="0"/>
              <a:t/>
            </a:r>
            <a:br>
              <a:rPr lang="es-CO" sz="1200" dirty="0"/>
            </a:br>
            <a:r>
              <a:rPr lang="es-CO" sz="1200" b="1" dirty="0"/>
              <a:t>Corrección de estilos</a:t>
            </a:r>
            <a:endParaRPr lang="es-CO" sz="1200" dirty="0"/>
          </a:p>
          <a:p>
            <a:r>
              <a:rPr lang="es-CO" sz="1200" dirty="0"/>
              <a:t>Laura Bedoya Garcés</a:t>
            </a:r>
          </a:p>
          <a:p>
            <a:r>
              <a:rPr lang="es-CO" sz="1200" dirty="0"/>
              <a:t/>
            </a:r>
            <a:br>
              <a:rPr lang="es-CO" sz="1200" dirty="0"/>
            </a:br>
            <a:r>
              <a:rPr lang="es-CO" sz="1200" b="1" dirty="0"/>
              <a:t>Integración de contenidos</a:t>
            </a:r>
            <a:endParaRPr lang="es-CO" sz="1200" dirty="0"/>
          </a:p>
          <a:p>
            <a:r>
              <a:rPr lang="es-CO" sz="1200" b="1" dirty="0" smtClean="0"/>
              <a:t>Daniel Correa</a:t>
            </a:r>
            <a:endParaRPr lang="es-CO" sz="1200" b="1" dirty="0"/>
          </a:p>
        </p:txBody>
      </p:sp>
      <p:pic>
        <p:nvPicPr>
          <p:cNvPr id="16" name="15 Imagen" descr="C:\Documents and Settings\Administrador\Escritorio\88x3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0750" y="5120716"/>
            <a:ext cx="883920" cy="30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20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" y="55473"/>
            <a:ext cx="804557" cy="1053755"/>
          </a:xfrm>
          <a:prstGeom prst="rect">
            <a:avLst/>
          </a:prstGeom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023" y="0"/>
            <a:ext cx="1930977" cy="60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642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417</Words>
  <Application>Microsoft Office PowerPoint</Application>
  <PresentationFormat>Presentación en pantalla 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Ángela</dc:creator>
  <cp:lastModifiedBy>Ángela</cp:lastModifiedBy>
  <cp:revision>67</cp:revision>
  <dcterms:created xsi:type="dcterms:W3CDTF">2016-09-15T13:26:23Z</dcterms:created>
  <dcterms:modified xsi:type="dcterms:W3CDTF">2017-02-23T15:33:22Z</dcterms:modified>
</cp:coreProperties>
</file>