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CA20-831D-414A-AACE-66F520FDF49F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DE7C-B99C-4A5E-85D9-E00F64595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64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A68E-5270-45D2-8F52-ADC97F785BF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14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54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9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3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2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6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91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0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00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5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9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8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6901-FA9C-49FB-9E14-3C8237EBD9DA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7D8A-5764-45F3-A64C-63795D28B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25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52655" y="2219438"/>
            <a:ext cx="903869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Sección 4</a:t>
            </a:r>
            <a:br>
              <a:rPr lang="es-CO" sz="5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5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s-CO" sz="5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3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de la hiperprolactinemia</a:t>
            </a:r>
            <a:br>
              <a:rPr lang="es-CO" sz="3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CO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396417" y="764704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CO" dirty="0"/>
              <a:t>Lesión (adenoma) mayor a 10mm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527664" y="2437680"/>
            <a:ext cx="208867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CO" dirty="0"/>
              <a:t>Evaluar el resto de las hormonas hipofisarias</a:t>
            </a:r>
          </a:p>
        </p:txBody>
      </p:sp>
      <p:cxnSp>
        <p:nvCxnSpPr>
          <p:cNvPr id="12" name="Conector: angular 11"/>
          <p:cNvCxnSpPr>
            <a:stCxn id="7" idx="2"/>
            <a:endCxn id="11" idx="0"/>
          </p:cNvCxnSpPr>
          <p:nvPr/>
        </p:nvCxnSpPr>
        <p:spPr>
          <a:xfrm rot="5400000">
            <a:off x="5677722" y="674647"/>
            <a:ext cx="657313" cy="286875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775432" y="2437680"/>
            <a:ext cx="347708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TSH - T4 libre</a:t>
            </a:r>
          </a:p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Somatomedina C</a:t>
            </a:r>
          </a:p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FSH, LH - Estradiol o Testosterona total</a:t>
            </a:r>
          </a:p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ACTH - Cortisol </a:t>
            </a:r>
          </a:p>
          <a:p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la clínica lo amerita descartar Síndrome de Cushing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381120" y="4418431"/>
            <a:ext cx="2146544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Elevación aislada de prolactina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616337" y="4418431"/>
            <a:ext cx="2146544" cy="126188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Efecto de tallo</a:t>
            </a:r>
          </a:p>
          <a:p>
            <a:pPr algn="ctr"/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de prolactina no son lo suficientemente elevados para el tamaño del tumor</a:t>
            </a:r>
          </a:p>
        </p:txBody>
      </p:sp>
      <p:cxnSp>
        <p:nvCxnSpPr>
          <p:cNvPr id="19" name="Conector: angular 18"/>
          <p:cNvCxnSpPr>
            <a:stCxn id="11" idx="2"/>
            <a:endCxn id="17" idx="0"/>
          </p:cNvCxnSpPr>
          <p:nvPr/>
        </p:nvCxnSpPr>
        <p:spPr>
          <a:xfrm rot="5400000">
            <a:off x="3184541" y="3030971"/>
            <a:ext cx="657312" cy="211760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stCxn id="11" idx="2"/>
            <a:endCxn id="18" idx="0"/>
          </p:cNvCxnSpPr>
          <p:nvPr/>
        </p:nvCxnSpPr>
        <p:spPr>
          <a:xfrm rot="16200000" flipH="1">
            <a:off x="5302149" y="3030971"/>
            <a:ext cx="657312" cy="21176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5492250" y="158580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Tratamiento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937418" y="0"/>
            <a:ext cx="71947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Clic en </a:t>
            </a:r>
            <a:r>
              <a:rPr lang="es-CO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Lesión (adenoma) mayor a 10mm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87824" y="6453336"/>
            <a:ext cx="6264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</a:lstStyle>
          <a:p>
            <a:r>
              <a:rPr lang="es-CO" dirty="0"/>
              <a:t>En la misma pantalla sale lo de la diapositiva </a:t>
            </a:r>
            <a:r>
              <a:rPr lang="es-CO" dirty="0" smtClean="0"/>
              <a:t>siguiente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93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27664" y="53702"/>
            <a:ext cx="208867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0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CO" dirty="0"/>
              <a:t>Evaluar el resto de las hormonas hipofisarias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81120" y="2034453"/>
            <a:ext cx="2146544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Elevación aislada de prolactina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16337" y="2034453"/>
            <a:ext cx="2146544" cy="126188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Efecto de tallo</a:t>
            </a:r>
          </a:p>
          <a:p>
            <a:pPr algn="ctr"/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de prolactina no son lo suficientemente elevados para el tamaño del tumor</a:t>
            </a:r>
          </a:p>
        </p:txBody>
      </p:sp>
      <p:cxnSp>
        <p:nvCxnSpPr>
          <p:cNvPr id="7" name="Conector: angular 6"/>
          <p:cNvCxnSpPr>
            <a:stCxn id="4" idx="2"/>
            <a:endCxn id="5" idx="0"/>
          </p:cNvCxnSpPr>
          <p:nvPr/>
        </p:nvCxnSpPr>
        <p:spPr>
          <a:xfrm rot="5400000">
            <a:off x="3184541" y="646993"/>
            <a:ext cx="657312" cy="211760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/>
          <p:cNvCxnSpPr>
            <a:stCxn id="4" idx="2"/>
            <a:endCxn id="6" idx="0"/>
          </p:cNvCxnSpPr>
          <p:nvPr/>
        </p:nvCxnSpPr>
        <p:spPr>
          <a:xfrm rot="16200000" flipH="1">
            <a:off x="5302149" y="646993"/>
            <a:ext cx="657312" cy="21176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597879" y="3427320"/>
            <a:ext cx="171302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Agonista dopaminergico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34820" y="3347833"/>
            <a:ext cx="1599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 o alguna otra forma de ir a la tabla de agonistas dopaminergicos (diapositiva </a:t>
            </a:r>
            <a:r>
              <a:rPr lang="es-CO" sz="12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9)</a:t>
            </a:r>
            <a:endParaRPr lang="es-CO" sz="12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527664" y="4948270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Disminución en el valor de prolactina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4913" y="4948270"/>
            <a:ext cx="2146544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de prolactina normales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396417" y="4948270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de prolactina similar</a:t>
            </a:r>
          </a:p>
        </p:txBody>
      </p:sp>
      <p:cxnSp>
        <p:nvCxnSpPr>
          <p:cNvPr id="36" name="Conector: angular 35"/>
          <p:cNvCxnSpPr>
            <a:stCxn id="31" idx="2"/>
            <a:endCxn id="34" idx="0"/>
          </p:cNvCxnSpPr>
          <p:nvPr/>
        </p:nvCxnSpPr>
        <p:spPr>
          <a:xfrm rot="5400000">
            <a:off x="1538646" y="4032523"/>
            <a:ext cx="505287" cy="132620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/>
          <p:cNvCxnSpPr>
            <a:stCxn id="31" idx="2"/>
            <a:endCxn id="33" idx="0"/>
          </p:cNvCxnSpPr>
          <p:nvPr/>
        </p:nvCxnSpPr>
        <p:spPr>
          <a:xfrm rot="16200000" flipH="1">
            <a:off x="3260553" y="3636821"/>
            <a:ext cx="505287" cy="211760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/>
          <p:cNvCxnSpPr>
            <a:stCxn id="31" idx="2"/>
            <a:endCxn id="35" idx="0"/>
          </p:cNvCxnSpPr>
          <p:nvPr/>
        </p:nvCxnSpPr>
        <p:spPr>
          <a:xfrm rot="16200000" flipH="1">
            <a:off x="4694930" y="2202445"/>
            <a:ext cx="505287" cy="498636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-93156" y="6116403"/>
            <a:ext cx="2442681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Prolactina cada 6 meses</a:t>
            </a:r>
          </a:p>
          <a:p>
            <a:pPr algn="ctr"/>
            <a:r>
              <a:rPr lang="es-CO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Resonancia cada año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6547387" y="6116403"/>
            <a:ext cx="1786730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Evaluación por grupo experto</a:t>
            </a:r>
          </a:p>
        </p:txBody>
      </p:sp>
      <p:cxnSp>
        <p:nvCxnSpPr>
          <p:cNvPr id="41" name="Conector: angular 40"/>
          <p:cNvCxnSpPr>
            <a:stCxn id="33" idx="2"/>
            <a:endCxn id="39" idx="3"/>
          </p:cNvCxnSpPr>
          <p:nvPr/>
        </p:nvCxnSpPr>
        <p:spPr>
          <a:xfrm rot="5400000">
            <a:off x="3084446" y="5229012"/>
            <a:ext cx="752635" cy="222247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/>
          <p:cNvCxnSpPr>
            <a:stCxn id="33" idx="2"/>
            <a:endCxn id="40" idx="1"/>
          </p:cNvCxnSpPr>
          <p:nvPr/>
        </p:nvCxnSpPr>
        <p:spPr>
          <a:xfrm rot="16200000" flipH="1">
            <a:off x="5252627" y="5283307"/>
            <a:ext cx="614135" cy="197538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2"/>
            <a:endCxn id="39" idx="0"/>
          </p:cNvCxnSpPr>
          <p:nvPr/>
        </p:nvCxnSpPr>
        <p:spPr>
          <a:xfrm>
            <a:off x="1128185" y="5963933"/>
            <a:ext cx="0" cy="1524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35" idx="2"/>
            <a:endCxn id="40" idx="0"/>
          </p:cNvCxnSpPr>
          <p:nvPr/>
        </p:nvCxnSpPr>
        <p:spPr>
          <a:xfrm flipH="1">
            <a:off x="7440752" y="5963933"/>
            <a:ext cx="2" cy="1524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988992" y="6285680"/>
            <a:ext cx="1103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Sintomático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2849024" y="6254901"/>
            <a:ext cx="1223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Asintomático</a:t>
            </a:r>
          </a:p>
        </p:txBody>
      </p:sp>
      <p:cxnSp>
        <p:nvCxnSpPr>
          <p:cNvPr id="50" name="Conector recto de flecha 49"/>
          <p:cNvCxnSpPr>
            <a:stCxn id="5" idx="2"/>
            <a:endCxn id="31" idx="0"/>
          </p:cNvCxnSpPr>
          <p:nvPr/>
        </p:nvCxnSpPr>
        <p:spPr>
          <a:xfrm>
            <a:off x="2454392" y="3050116"/>
            <a:ext cx="0" cy="37720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5735169" y="3532498"/>
            <a:ext cx="1908880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Evaluación por grupo experto</a:t>
            </a:r>
          </a:p>
        </p:txBody>
      </p:sp>
      <p:cxnSp>
        <p:nvCxnSpPr>
          <p:cNvPr id="61" name="Conector recto de flecha 60"/>
          <p:cNvCxnSpPr>
            <a:stCxn id="6" idx="2"/>
            <a:endCxn id="60" idx="0"/>
          </p:cNvCxnSpPr>
          <p:nvPr/>
        </p:nvCxnSpPr>
        <p:spPr>
          <a:xfrm>
            <a:off x="6689609" y="3296337"/>
            <a:ext cx="0" cy="2361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1461731" y="4339625"/>
            <a:ext cx="20735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Después de 3 a 6 meses</a:t>
            </a:r>
          </a:p>
        </p:txBody>
      </p:sp>
    </p:spTree>
    <p:extLst>
      <p:ext uri="{BB962C8B-B14F-4D97-AF65-F5344CB8AC3E}">
        <p14:creationId xmlns:p14="http://schemas.microsoft.com/office/powerpoint/2010/main" val="28001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60436" y="389281"/>
            <a:ext cx="4223129" cy="150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Niveles elevados de prolactina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Hombres &gt;14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Mujeres &gt;26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Siempre  confirmar con una segunda medición</a:t>
            </a:r>
          </a:p>
        </p:txBody>
      </p:sp>
      <p:sp>
        <p:nvSpPr>
          <p:cNvPr id="5" name="CuadroTexto 4">
            <a:hlinkClick r:id="rId2" action="ppaction://hlinksldjump"/>
          </p:cNvPr>
          <p:cNvSpPr txBox="1"/>
          <p:nvPr/>
        </p:nvSpPr>
        <p:spPr>
          <a:xfrm>
            <a:off x="360430" y="2565464"/>
            <a:ext cx="2105368" cy="707886"/>
          </a:xfrm>
          <a:prstGeom prst="rect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Macroprolactinemia</a:t>
            </a:r>
          </a:p>
        </p:txBody>
      </p:sp>
      <p:sp>
        <p:nvSpPr>
          <p:cNvPr id="7" name="CuadroTexto 6">
            <a:hlinkClick r:id="rId3" action="ppaction://hlinksldjump"/>
          </p:cNvPr>
          <p:cNvSpPr txBox="1"/>
          <p:nvPr/>
        </p:nvSpPr>
        <p:spPr>
          <a:xfrm>
            <a:off x="3527664" y="2428242"/>
            <a:ext cx="208867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 </a:t>
            </a:r>
          </a:p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Orgánica</a:t>
            </a:r>
          </a:p>
        </p:txBody>
      </p:sp>
      <p:sp>
        <p:nvSpPr>
          <p:cNvPr id="9" name="CuadroTexto 8">
            <a:hlinkClick r:id="rId4" action="ppaction://hlinksldjump"/>
          </p:cNvPr>
          <p:cNvSpPr txBox="1"/>
          <p:nvPr/>
        </p:nvSpPr>
        <p:spPr>
          <a:xfrm>
            <a:off x="6678202" y="2434592"/>
            <a:ext cx="2016303" cy="1015663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</a:p>
          <a:p>
            <a:pPr algn="ctr"/>
            <a:r>
              <a:rPr lang="es-C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cxnSp>
        <p:nvCxnSpPr>
          <p:cNvPr id="11" name="Conector: angular 10"/>
          <p:cNvCxnSpPr>
            <a:stCxn id="4" idx="2"/>
            <a:endCxn id="5" idx="0"/>
          </p:cNvCxnSpPr>
          <p:nvPr/>
        </p:nvCxnSpPr>
        <p:spPr>
          <a:xfrm rot="5400000">
            <a:off x="2658519" y="651982"/>
            <a:ext cx="668078" cy="315888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/>
          <p:cNvCxnSpPr>
            <a:stCxn id="4" idx="2"/>
            <a:endCxn id="9" idx="0"/>
          </p:cNvCxnSpPr>
          <p:nvPr/>
        </p:nvCxnSpPr>
        <p:spPr>
          <a:xfrm rot="16200000" flipH="1">
            <a:off x="5860574" y="608812"/>
            <a:ext cx="537206" cy="3114353"/>
          </a:xfrm>
          <a:prstGeom prst="bentConnector3">
            <a:avLst>
              <a:gd name="adj1" fmla="val 6105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2"/>
            <a:endCxn id="7" idx="0"/>
          </p:cNvCxnSpPr>
          <p:nvPr/>
        </p:nvCxnSpPr>
        <p:spPr>
          <a:xfrm>
            <a:off x="4572001" y="1897386"/>
            <a:ext cx="0" cy="5308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7411346" y="43847"/>
            <a:ext cx="173265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Pantallazo inicial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60436" y="389281"/>
            <a:ext cx="4223129" cy="150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Niveles elevados de prolactina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Hombres &gt;14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Mujeres &gt;26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Siempre  confirmar con una segunda medición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0430" y="2565464"/>
            <a:ext cx="210536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Macroprolactinemia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527664" y="2428242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 </a:t>
            </a:r>
          </a:p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Orgánica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78202" y="2434592"/>
            <a:ext cx="201630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</a:p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cxnSp>
        <p:nvCxnSpPr>
          <p:cNvPr id="11" name="Conector: angular 10"/>
          <p:cNvCxnSpPr>
            <a:stCxn id="4" idx="2"/>
            <a:endCxn id="5" idx="0"/>
          </p:cNvCxnSpPr>
          <p:nvPr/>
        </p:nvCxnSpPr>
        <p:spPr>
          <a:xfrm rot="5400000">
            <a:off x="2658519" y="651982"/>
            <a:ext cx="668078" cy="315888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/>
          <p:cNvCxnSpPr>
            <a:stCxn id="4" idx="2"/>
            <a:endCxn id="9" idx="0"/>
          </p:cNvCxnSpPr>
          <p:nvPr/>
        </p:nvCxnSpPr>
        <p:spPr>
          <a:xfrm rot="16200000" flipH="1">
            <a:off x="5860574" y="608812"/>
            <a:ext cx="537206" cy="311435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2"/>
            <a:endCxn id="7" idx="0"/>
          </p:cNvCxnSpPr>
          <p:nvPr/>
        </p:nvCxnSpPr>
        <p:spPr>
          <a:xfrm>
            <a:off x="4572001" y="1897386"/>
            <a:ext cx="0" cy="53085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77911" y="3573016"/>
            <a:ext cx="8341781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Algunos consideran que debería descartarse de manera rutinaria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debe sospechar en personas con valores elevados en ausencia de síntomas de hiperprolactinemia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síntomas de la hiperprolactinemia son altamente inespecíficos por lo cual su presencia </a:t>
            </a:r>
            <a:r>
              <a:rPr lang="es-C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</a:t>
            </a:r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descarta una macroprolactinemia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389143" y="29514"/>
            <a:ext cx="27548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Clic en </a:t>
            </a:r>
            <a:r>
              <a:rPr lang="es-CO" dirty="0" err="1" smtClean="0">
                <a:solidFill>
                  <a:schemeClr val="bg1"/>
                </a:solidFill>
              </a:rPr>
              <a:t>Macroprolactinemia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60436" y="389281"/>
            <a:ext cx="4223129" cy="150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Niveles elevados de prolactina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Hombres &gt;14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Mujeres &gt;26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Siempre  confirmar con una segunda medición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0430" y="2565464"/>
            <a:ext cx="210536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Macroprolactinemia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527664" y="2428242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 </a:t>
            </a:r>
          </a:p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Orgánica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78202" y="2434592"/>
            <a:ext cx="201630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</a:p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cxnSp>
        <p:nvCxnSpPr>
          <p:cNvPr id="11" name="Conector: angular 10"/>
          <p:cNvCxnSpPr>
            <a:stCxn id="4" idx="2"/>
            <a:endCxn id="5" idx="0"/>
          </p:cNvCxnSpPr>
          <p:nvPr/>
        </p:nvCxnSpPr>
        <p:spPr>
          <a:xfrm rot="5400000">
            <a:off x="2658519" y="651982"/>
            <a:ext cx="668078" cy="3158887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/>
          <p:cNvCxnSpPr>
            <a:stCxn id="4" idx="2"/>
            <a:endCxn id="9" idx="0"/>
          </p:cNvCxnSpPr>
          <p:nvPr/>
        </p:nvCxnSpPr>
        <p:spPr>
          <a:xfrm rot="16200000" flipH="1">
            <a:off x="5860574" y="608812"/>
            <a:ext cx="537206" cy="311435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2"/>
            <a:endCxn id="7" idx="0"/>
          </p:cNvCxnSpPr>
          <p:nvPr/>
        </p:nvCxnSpPr>
        <p:spPr>
          <a:xfrm>
            <a:off x="4572001" y="1897386"/>
            <a:ext cx="0" cy="53085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96784" y="3484394"/>
            <a:ext cx="834178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Siempre que existe una causa corregible esta debe ser corregida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Reemplazo con levotiroxina en el hipotiroidismo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Reemplazo con glucocorticoides en la insuficiencia adrenal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Descartar embarazo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Evaluar función hepática y renal</a:t>
            </a:r>
          </a:p>
          <a:p>
            <a:pPr marL="285750" indent="-285750">
              <a:buFont typeface="Wingdings" pitchFamily="2" charset="2"/>
              <a:buChar char="ü"/>
            </a:pP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Registrar detalladamente todos los </a:t>
            </a:r>
            <a:r>
              <a:rPr lang="es-CO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/>
              </a:rPr>
              <a:t>medicamentos </a:t>
            </a:r>
            <a:r>
              <a:rPr lang="es-CO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(clic lleva D5)</a:t>
            </a:r>
            <a:r>
              <a:rPr lang="es-CO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 esta recibiendo la persona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796136" y="19949"/>
            <a:ext cx="35905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Clic en </a:t>
            </a:r>
            <a:r>
              <a:rPr lang="es-CO" dirty="0" err="1" smtClean="0">
                <a:solidFill>
                  <a:schemeClr val="bg1"/>
                </a:solidFill>
              </a:rPr>
              <a:t>Hiperprolactinemia</a:t>
            </a:r>
            <a:r>
              <a:rPr lang="es-CO" dirty="0" smtClean="0">
                <a:solidFill>
                  <a:schemeClr val="bg1"/>
                </a:solidFill>
              </a:rPr>
              <a:t> funcional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2734" y="2945258"/>
            <a:ext cx="15293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Antipsicóticos</a:t>
            </a:r>
          </a:p>
          <a:p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Fenotiazinas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Haloperidol</a:t>
            </a:r>
          </a:p>
          <a:p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Risperidona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Reserpina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42734" y="4453363"/>
            <a:ext cx="238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Deben ser suspendidos </a:t>
            </a:r>
            <a:r>
              <a:rPr lang="es-CO" sz="16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</a:t>
            </a:r>
            <a:r>
              <a:rPr lang="es-CO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previa autorización del psiquiatra del paciente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44768" y="980728"/>
            <a:ext cx="6770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general se deben suspender 72 horas y realizar una segunda medición de prolactina, se debe tener en cuenta que existen medicamentos de depositico que pueden requerir un mayor tiempo de suspensión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98830" y="2668258"/>
            <a:ext cx="37064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Antidepresivos</a:t>
            </a:r>
          </a:p>
          <a:p>
            <a:pPr algn="ct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Triciclicos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Tetraciclicos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Inhibidores de la MAO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Inhibidores de la recaptación de serotonina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79645" y="4453362"/>
            <a:ext cx="23847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Deben ser suspendidos </a:t>
            </a:r>
            <a:r>
              <a:rPr lang="es-CO" sz="16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</a:t>
            </a:r>
            <a:r>
              <a:rPr lang="es-CO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previa autorización del psiquiatra del paciente</a:t>
            </a:r>
          </a:p>
          <a:p>
            <a:pPr algn="ctr"/>
            <a:r>
              <a:rPr lang="es-CO" sz="16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Algunos pueden requerir un desmonte gradual antes de la suspensión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471880" y="2924359"/>
            <a:ext cx="152938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Otros</a:t>
            </a:r>
          </a:p>
          <a:p>
            <a:pPr algn="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Alfametildopa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Verapamilo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Reserpina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Metoclopramida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Domperidona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Cimetidina</a:t>
            </a:r>
          </a:p>
          <a:p>
            <a:pPr algn="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Morfina</a:t>
            </a:r>
          </a:p>
          <a:p>
            <a:pPr algn="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Metadona</a:t>
            </a:r>
          </a:p>
          <a:p>
            <a:pPr algn="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Cocaína</a:t>
            </a:r>
          </a:p>
          <a:p>
            <a:pPr algn="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Estrógenos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436096" y="0"/>
            <a:ext cx="379437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Clic en </a:t>
            </a:r>
            <a:r>
              <a:rPr lang="es-CO" dirty="0" smtClean="0">
                <a:solidFill>
                  <a:schemeClr val="bg1"/>
                </a:solidFill>
              </a:rPr>
              <a:t>Medicamentos- Ventana modal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60436" y="389281"/>
            <a:ext cx="4223129" cy="150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Niveles elevados de prolactina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Hombres &gt;14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Mujeres &gt;26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</a:t>
            </a:r>
            <a:endParaRPr lang="es-CO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Siempre  confirmar con una segunda medición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0430" y="2565464"/>
            <a:ext cx="210536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Macroprolactinemia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527664" y="2428242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 </a:t>
            </a:r>
          </a:p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Orgánica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78202" y="2434592"/>
            <a:ext cx="201630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Hiperprolactinemia</a:t>
            </a:r>
          </a:p>
          <a:p>
            <a:pPr algn="ctr"/>
            <a:r>
              <a:rPr lang="es-CO" sz="2000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</a:t>
            </a:r>
          </a:p>
        </p:txBody>
      </p:sp>
      <p:cxnSp>
        <p:nvCxnSpPr>
          <p:cNvPr id="11" name="Conector: angular 10"/>
          <p:cNvCxnSpPr>
            <a:stCxn id="4" idx="2"/>
            <a:endCxn id="5" idx="0"/>
          </p:cNvCxnSpPr>
          <p:nvPr/>
        </p:nvCxnSpPr>
        <p:spPr>
          <a:xfrm rot="5400000">
            <a:off x="2658519" y="651982"/>
            <a:ext cx="668078" cy="3158887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/>
          <p:cNvCxnSpPr>
            <a:stCxn id="4" idx="2"/>
            <a:endCxn id="9" idx="0"/>
          </p:cNvCxnSpPr>
          <p:nvPr/>
        </p:nvCxnSpPr>
        <p:spPr>
          <a:xfrm rot="16200000" flipH="1">
            <a:off x="5860574" y="608812"/>
            <a:ext cx="537206" cy="311435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2"/>
            <a:endCxn id="7" idx="0"/>
          </p:cNvCxnSpPr>
          <p:nvPr/>
        </p:nvCxnSpPr>
        <p:spPr>
          <a:xfrm>
            <a:off x="4572001" y="1897386"/>
            <a:ext cx="0" cy="5308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747581" y="3854637"/>
            <a:ext cx="364883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Resonancia Magnética </a:t>
            </a:r>
          </a:p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y Contrastada de Silla Turca</a:t>
            </a:r>
          </a:p>
        </p:txBody>
      </p:sp>
      <p:cxnSp>
        <p:nvCxnSpPr>
          <p:cNvPr id="13" name="Conector recto de flecha 12"/>
          <p:cNvCxnSpPr>
            <a:stCxn id="7" idx="2"/>
            <a:endCxn id="10" idx="0"/>
          </p:cNvCxnSpPr>
          <p:nvPr/>
        </p:nvCxnSpPr>
        <p:spPr>
          <a:xfrm flipH="1">
            <a:off x="4571999" y="3443905"/>
            <a:ext cx="2" cy="4107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hlinkClick r:id="rId2" action="ppaction://hlinksldjump"/>
          </p:cNvPr>
          <p:cNvSpPr txBox="1"/>
          <p:nvPr/>
        </p:nvSpPr>
        <p:spPr>
          <a:xfrm>
            <a:off x="179512" y="5428571"/>
            <a:ext cx="5112568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/ </a:t>
            </a:r>
            <a:r>
              <a:rPr lang="es-CO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Lesión (adenoma) menor a </a:t>
            </a:r>
            <a:r>
              <a:rPr lang="es-CO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10mm (Clic)</a:t>
            </a:r>
            <a:endParaRPr lang="es-CO" sz="2000" b="1" dirty="0" smtClean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s-CO" sz="20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006376" y="5351626"/>
            <a:ext cx="276096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Lesión (adenoma) mayor a 10mm</a:t>
            </a:r>
          </a:p>
        </p:txBody>
      </p:sp>
      <p:cxnSp>
        <p:nvCxnSpPr>
          <p:cNvPr id="20" name="Conector: angular 19"/>
          <p:cNvCxnSpPr>
            <a:stCxn id="10" idx="2"/>
            <a:endCxn id="16" idx="0"/>
          </p:cNvCxnSpPr>
          <p:nvPr/>
        </p:nvCxnSpPr>
        <p:spPr>
          <a:xfrm rot="5400000">
            <a:off x="3374763" y="4231334"/>
            <a:ext cx="558271" cy="183620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/>
          <p:cNvCxnSpPr/>
          <p:nvPr/>
        </p:nvCxnSpPr>
        <p:spPr>
          <a:xfrm rot="16200000" flipH="1">
            <a:off x="5804185" y="3715057"/>
            <a:ext cx="404383" cy="286875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970138" y="4942474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Resultados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481853" y="3429530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Se le ordena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30153" y="0"/>
            <a:ext cx="3513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Clic en </a:t>
            </a:r>
            <a:r>
              <a:rPr lang="es-CO" dirty="0" err="1" smtClean="0">
                <a:solidFill>
                  <a:schemeClr val="bg1"/>
                </a:solidFill>
              </a:rPr>
              <a:t>Hiperprolactinemia</a:t>
            </a:r>
            <a:r>
              <a:rPr lang="es-CO" dirty="0" smtClean="0">
                <a:solidFill>
                  <a:schemeClr val="bg1"/>
                </a:solidFill>
              </a:rPr>
              <a:t> orgánica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2" name="21 Rectángulo redondeado">
            <a:hlinkClick r:id="rId3" action="ppaction://hlinksldjump"/>
          </p:cNvPr>
          <p:cNvSpPr/>
          <p:nvPr/>
        </p:nvSpPr>
        <p:spPr>
          <a:xfrm>
            <a:off x="6537958" y="6444234"/>
            <a:ext cx="1922474" cy="2971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Tratamiento (clic)</a:t>
            </a:r>
            <a:endParaRPr lang="es-CO" dirty="0"/>
          </a:p>
        </p:txBody>
      </p:sp>
      <p:cxnSp>
        <p:nvCxnSpPr>
          <p:cNvPr id="25" name="24 Conector recto de flecha"/>
          <p:cNvCxnSpPr>
            <a:stCxn id="17" idx="2"/>
          </p:cNvCxnSpPr>
          <p:nvPr/>
        </p:nvCxnSpPr>
        <p:spPr>
          <a:xfrm>
            <a:off x="7386857" y="6059512"/>
            <a:ext cx="0" cy="384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028172" y="3233625"/>
            <a:ext cx="1437626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Asintomático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853186" y="3233625"/>
            <a:ext cx="1437626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Sintomático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62153" y="5888074"/>
            <a:ext cx="2169661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Medición de prolactina anual</a:t>
            </a:r>
          </a:p>
        </p:txBody>
      </p:sp>
      <p:sp>
        <p:nvSpPr>
          <p:cNvPr id="22" name="CuadroTexto 21">
            <a:hlinkClick r:id="rId2" action="ppaction://hlinksldjump"/>
          </p:cNvPr>
          <p:cNvSpPr txBox="1"/>
          <p:nvPr/>
        </p:nvSpPr>
        <p:spPr>
          <a:xfrm>
            <a:off x="3853186" y="6042185"/>
            <a:ext cx="2158974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(clic)</a:t>
            </a:r>
            <a:endParaRPr lang="es-CO" sz="20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Conector recto de flecha 22"/>
          <p:cNvCxnSpPr>
            <a:stCxn id="13" idx="2"/>
            <a:endCxn id="22" idx="0"/>
          </p:cNvCxnSpPr>
          <p:nvPr/>
        </p:nvCxnSpPr>
        <p:spPr>
          <a:xfrm>
            <a:off x="4571999" y="3941511"/>
            <a:ext cx="360674" cy="21006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781644" y="4133970"/>
            <a:ext cx="164129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Galactorrea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Infertilidad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Disfunción sexual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Osteoporosis</a:t>
            </a:r>
          </a:p>
        </p:txBody>
      </p:sp>
      <p:cxnSp>
        <p:nvCxnSpPr>
          <p:cNvPr id="35" name="Conector recto de flecha 34"/>
          <p:cNvCxnSpPr>
            <a:stCxn id="11" idx="2"/>
            <a:endCxn id="21" idx="0"/>
          </p:cNvCxnSpPr>
          <p:nvPr/>
        </p:nvCxnSpPr>
        <p:spPr>
          <a:xfrm flipH="1">
            <a:off x="1746984" y="3941511"/>
            <a:ext cx="1" cy="19465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465798" y="224137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Puede ser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666194" y="4653294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 Se realiza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CuadroTexto 15"/>
          <p:cNvSpPr txBox="1"/>
          <p:nvPr/>
        </p:nvSpPr>
        <p:spPr>
          <a:xfrm>
            <a:off x="275530" y="1581062"/>
            <a:ext cx="5112568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/ </a:t>
            </a:r>
            <a:r>
              <a:rPr lang="es-CO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Lesión (adenoma) menor a 10mm</a:t>
            </a:r>
          </a:p>
          <a:p>
            <a:pPr algn="ctr"/>
            <a:endParaRPr lang="es-CO" sz="20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25 Conector recto de flecha"/>
          <p:cNvCxnSpPr>
            <a:stCxn id="3" idx="2"/>
          </p:cNvCxnSpPr>
          <p:nvPr/>
        </p:nvCxnSpPr>
        <p:spPr>
          <a:xfrm flipH="1">
            <a:off x="1835696" y="2610702"/>
            <a:ext cx="1188108" cy="62292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3" idx="2"/>
            <a:endCxn id="13" idx="0"/>
          </p:cNvCxnSpPr>
          <p:nvPr/>
        </p:nvCxnSpPr>
        <p:spPr>
          <a:xfrm>
            <a:off x="3023804" y="2610702"/>
            <a:ext cx="1548195" cy="62292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3581809" y="0"/>
            <a:ext cx="55503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Clic en </a:t>
            </a:r>
            <a:r>
              <a:rPr lang="es-CO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/ Lesión (adenoma) menor a 10mm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hlinkClick r:id="rId3" action="ppaction://hlinksldjump"/>
          </p:cNvPr>
          <p:cNvSpPr txBox="1"/>
          <p:nvPr/>
        </p:nvSpPr>
        <p:spPr>
          <a:xfrm>
            <a:off x="2165278" y="476672"/>
            <a:ext cx="2046681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Agonista dopaminergico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527664" y="1997622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Disminución en el valor de prolactina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4913" y="2060848"/>
            <a:ext cx="2146544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de prolactina normales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96417" y="1997622"/>
            <a:ext cx="2088673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de prolactina similar</a:t>
            </a:r>
          </a:p>
        </p:txBody>
      </p:sp>
      <p:cxnSp>
        <p:nvCxnSpPr>
          <p:cNvPr id="23" name="Conector: angular 22"/>
          <p:cNvCxnSpPr>
            <a:stCxn id="11" idx="2"/>
          </p:cNvCxnSpPr>
          <p:nvPr/>
        </p:nvCxnSpPr>
        <p:spPr>
          <a:xfrm rot="5400000">
            <a:off x="1751872" y="560875"/>
            <a:ext cx="813064" cy="206043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/>
          <p:cNvCxnSpPr>
            <a:stCxn id="11" idx="2"/>
            <a:endCxn id="20" idx="0"/>
          </p:cNvCxnSpPr>
          <p:nvPr/>
        </p:nvCxnSpPr>
        <p:spPr>
          <a:xfrm rot="16200000" flipH="1">
            <a:off x="3473778" y="899399"/>
            <a:ext cx="813064" cy="138338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/>
          <p:cNvCxnSpPr>
            <a:stCxn id="11" idx="2"/>
            <a:endCxn id="22" idx="0"/>
          </p:cNvCxnSpPr>
          <p:nvPr/>
        </p:nvCxnSpPr>
        <p:spPr>
          <a:xfrm rot="16200000" flipH="1">
            <a:off x="4908154" y="-534978"/>
            <a:ext cx="813064" cy="425213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34820" y="3227855"/>
            <a:ext cx="1786730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Seguimiento cada 4 a 6 meses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876256" y="3227855"/>
            <a:ext cx="1786730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Evaluación por grupo experto</a:t>
            </a:r>
          </a:p>
        </p:txBody>
      </p:sp>
      <p:cxnSp>
        <p:nvCxnSpPr>
          <p:cNvPr id="40" name="Conector: angular 39"/>
          <p:cNvCxnSpPr>
            <a:stCxn id="20" idx="2"/>
          </p:cNvCxnSpPr>
          <p:nvPr/>
        </p:nvCxnSpPr>
        <p:spPr>
          <a:xfrm rot="5400000">
            <a:off x="2967188" y="2067648"/>
            <a:ext cx="659176" cy="255045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/>
          <p:cNvCxnSpPr>
            <a:stCxn id="20" idx="2"/>
          </p:cNvCxnSpPr>
          <p:nvPr/>
        </p:nvCxnSpPr>
        <p:spPr>
          <a:xfrm rot="16200000" flipH="1">
            <a:off x="5229544" y="2355742"/>
            <a:ext cx="660301" cy="197538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1128185" y="3013285"/>
            <a:ext cx="0" cy="15134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2" idx="2"/>
          </p:cNvCxnSpPr>
          <p:nvPr/>
        </p:nvCxnSpPr>
        <p:spPr>
          <a:xfrm flipH="1">
            <a:off x="7440752" y="3013285"/>
            <a:ext cx="2" cy="1524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988992" y="3335032"/>
            <a:ext cx="1103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Sintomático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2685037" y="3333906"/>
            <a:ext cx="1223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Asintomático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937418" y="1406424"/>
            <a:ext cx="20735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Después de 3 a 6 meses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937418" y="0"/>
            <a:ext cx="71947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Clic en </a:t>
            </a:r>
            <a:r>
              <a:rPr lang="es-CO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Tratamiento Normal / Lesión (adenoma) menor a 10mm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69063" y="645949"/>
            <a:ext cx="37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Clic para mostrar </a:t>
            </a:r>
            <a:r>
              <a:rPr lang="es-CO" dirty="0" smtClean="0">
                <a:solidFill>
                  <a:srgbClr val="FF0000"/>
                </a:solidFill>
              </a:rPr>
              <a:t>ventana modal con 9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59696" y="203984"/>
            <a:ext cx="6824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Agonistas Dopaminergicos</a:t>
            </a:r>
            <a:endParaRPr lang="es-CO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56287"/>
              </p:ext>
            </p:extLst>
          </p:nvPr>
        </p:nvGraphicFramePr>
        <p:xfrm>
          <a:off x="111108" y="1191975"/>
          <a:ext cx="8921787" cy="58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316">
                  <a:extLst>
                    <a:ext uri="{9D8B030D-6E8A-4147-A177-3AD203B41FA5}">
                      <a16:colId xmlns:a16="http://schemas.microsoft.com/office/drawing/2014/main" xmlns="" val="2212300691"/>
                    </a:ext>
                  </a:extLst>
                </a:gridCol>
                <a:gridCol w="2958704">
                  <a:extLst>
                    <a:ext uri="{9D8B030D-6E8A-4147-A177-3AD203B41FA5}">
                      <a16:colId xmlns:a16="http://schemas.microsoft.com/office/drawing/2014/main" xmlns="" val="132253682"/>
                    </a:ext>
                  </a:extLst>
                </a:gridCol>
                <a:gridCol w="2709819">
                  <a:extLst>
                    <a:ext uri="{9D8B030D-6E8A-4147-A177-3AD203B41FA5}">
                      <a16:colId xmlns:a16="http://schemas.microsoft.com/office/drawing/2014/main" xmlns="" val="2187514322"/>
                    </a:ext>
                  </a:extLst>
                </a:gridCol>
                <a:gridCol w="1484948">
                  <a:extLst>
                    <a:ext uri="{9D8B030D-6E8A-4147-A177-3AD203B41FA5}">
                      <a16:colId xmlns:a16="http://schemas.microsoft.com/office/drawing/2014/main" xmlns="" val="309603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Medicamento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Ventajas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Desventajas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Dosis usual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48183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14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9227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Bromocriptina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Registro histórico mas largo</a:t>
                      </a:r>
                    </a:p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Seguro</a:t>
                      </a:r>
                      <a:r>
                        <a:rPr lang="es-CO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para usar en embarazo</a:t>
                      </a:r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Uso diario</a:t>
                      </a:r>
                    </a:p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Efectos</a:t>
                      </a:r>
                      <a:r>
                        <a:rPr lang="es-CO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adversos</a:t>
                      </a:r>
                    </a:p>
                    <a:p>
                      <a:pPr algn="ctr"/>
                      <a:r>
                        <a:rPr lang="es-CO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Sedación, hipotensión ortostatica y gastrointestinales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2,5 mg/día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1904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6747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Cabergolina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Alta eficacia</a:t>
                      </a:r>
                    </a:p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Muy</a:t>
                      </a:r>
                      <a:r>
                        <a:rPr lang="es-CO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bien tolerado</a:t>
                      </a:r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Experiencia en embarazo limitada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0,5 a 1 mg/semana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231165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3230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Quinagolida</a:t>
                      </a:r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Selectividad pituitaria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Uso diario</a:t>
                      </a:r>
                    </a:p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Disponibilidad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0,075 mg/día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74714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21380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Pergolida</a:t>
                      </a:r>
                      <a:endParaRPr lang="es-CO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Utilidad en casos de resistencia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Uso diario</a:t>
                      </a:r>
                    </a:p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Efectos adversos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0,25 mg día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3822588696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937418" y="0"/>
            <a:ext cx="71947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Clic en </a:t>
            </a:r>
            <a:r>
              <a:rPr lang="es-CO" b="1" dirty="0" smtClean="0">
                <a:latin typeface="Open Sans" panose="020B0606030504020204" pitchFamily="34" charset="0"/>
              </a:rPr>
              <a:t>Agonistas </a:t>
            </a:r>
            <a:r>
              <a:rPr lang="es-CO" b="1" dirty="0" err="1" smtClean="0">
                <a:latin typeface="Open Sans" panose="020B0606030504020204" pitchFamily="34" charset="0"/>
              </a:rPr>
              <a:t>Dopaminergicos</a:t>
            </a:r>
            <a:r>
              <a:rPr lang="es-CO" b="1" dirty="0" smtClean="0">
                <a:latin typeface="Open Sans" panose="020B0606030504020204" pitchFamily="34" charset="0"/>
              </a:rPr>
              <a:t> – Ventana modal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654</Words>
  <Application>Microsoft Office PowerPoint</Application>
  <PresentationFormat>Presentación en pantalla (4:3)</PresentationFormat>
  <Paragraphs>169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Sección 4  Tratamiento de la hiperprolactinemia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4  Tratamiento de la hiperprolactinemia</dc:title>
  <dc:creator>Ángela</dc:creator>
  <cp:lastModifiedBy>Ángela</cp:lastModifiedBy>
  <cp:revision>11</cp:revision>
  <dcterms:created xsi:type="dcterms:W3CDTF">2016-11-10T14:52:01Z</dcterms:created>
  <dcterms:modified xsi:type="dcterms:W3CDTF">2016-11-29T18:52:58Z</dcterms:modified>
</cp:coreProperties>
</file>