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8" r:id="rId3"/>
    <p:sldId id="299" r:id="rId4"/>
    <p:sldId id="300" r:id="rId5"/>
    <p:sldId id="262" r:id="rId6"/>
    <p:sldId id="272" r:id="rId7"/>
    <p:sldId id="301" r:id="rId8"/>
    <p:sldId id="273" r:id="rId9"/>
    <p:sldId id="279" r:id="rId10"/>
    <p:sldId id="277" r:id="rId11"/>
    <p:sldId id="302" r:id="rId12"/>
    <p:sldId id="274" r:id="rId13"/>
    <p:sldId id="275" r:id="rId14"/>
    <p:sldId id="278" r:id="rId15"/>
    <p:sldId id="280" r:id="rId16"/>
    <p:sldId id="303" r:id="rId17"/>
    <p:sldId id="304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305" r:id="rId36"/>
    <p:sldId id="270" r:id="rId3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6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05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42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86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2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37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65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6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1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39FC-8FE2-4BB6-8CCC-1455FBD680FD}" type="datetimeFigureOut">
              <a:rPr lang="es-CO" smtClean="0"/>
              <a:t>14/10/2016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699A-4656-4209-9C62-6FE7CCA4A7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2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qkMNcsaRU&amp;feature=youtu.b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prendeenlinea.udea.edu.co/lms/moodle/file.php/724/modbasico_elementosgraficos/moodlebasico_creditos_image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49600" y="2123199"/>
            <a:ext cx="8132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La </a:t>
            </a:r>
            <a:r>
              <a:rPr lang="es-CO" sz="1400" dirty="0" err="1"/>
              <a:t>hiperprolactinemia</a:t>
            </a:r>
            <a:r>
              <a:rPr lang="es-CO" sz="1400" dirty="0"/>
              <a:t> es un trastorno endocrino común a el cual el médico de </a:t>
            </a:r>
            <a:r>
              <a:rPr lang="es-CO" sz="1400" dirty="0" smtClean="0"/>
              <a:t>atención primaria </a:t>
            </a:r>
            <a:r>
              <a:rPr lang="es-CO" sz="1400" dirty="0"/>
              <a:t>se </a:t>
            </a:r>
            <a:r>
              <a:rPr lang="es-CO" sz="1400" dirty="0" smtClean="0"/>
              <a:t>enfrenta en </a:t>
            </a:r>
            <a:r>
              <a:rPr lang="es-CO" sz="1400" dirty="0"/>
              <a:t>su práctica clínica y hace parte de los diagnósticos </a:t>
            </a:r>
            <a:r>
              <a:rPr lang="es-CO" sz="1400" dirty="0" smtClean="0"/>
              <a:t> diferenciales </a:t>
            </a:r>
            <a:r>
              <a:rPr lang="es-CO" sz="1400" dirty="0"/>
              <a:t>de motivos de consulta importantes especialmente para la población </a:t>
            </a:r>
            <a:r>
              <a:rPr lang="es-CO" sz="1400" dirty="0" smtClean="0"/>
              <a:t> femenina </a:t>
            </a:r>
            <a:r>
              <a:rPr lang="es-CO" sz="1400" dirty="0"/>
              <a:t>como las alteraciones del ciclo menstrual, la infertilidad y la galactorrea. </a:t>
            </a:r>
            <a:r>
              <a:rPr lang="es-CO" sz="1400" dirty="0" smtClean="0"/>
              <a:t> Debido </a:t>
            </a:r>
            <a:r>
              <a:rPr lang="es-CO" sz="1400" dirty="0"/>
              <a:t>a la forma como se regula la secreción de la prolactina existen varios </a:t>
            </a:r>
            <a:r>
              <a:rPr lang="es-CO" sz="1400" dirty="0" smtClean="0"/>
              <a:t> trastornos </a:t>
            </a:r>
            <a:r>
              <a:rPr lang="es-CO" sz="1400" dirty="0"/>
              <a:t>que pueden producir una </a:t>
            </a:r>
            <a:r>
              <a:rPr lang="es-CO" sz="1400" dirty="0" err="1"/>
              <a:t>hiperprolactinemia</a:t>
            </a:r>
            <a:r>
              <a:rPr lang="es-CO" sz="1400" dirty="0"/>
              <a:t> y es importante que los </a:t>
            </a:r>
            <a:r>
              <a:rPr lang="es-CO" sz="1400" dirty="0" smtClean="0">
                <a:solidFill>
                  <a:srgbClr val="C00000"/>
                </a:solidFill>
              </a:rPr>
              <a:t>estudiantes </a:t>
            </a:r>
            <a:r>
              <a:rPr lang="es-CO" sz="1400" dirty="0">
                <a:solidFill>
                  <a:srgbClr val="C00000"/>
                </a:solidFill>
              </a:rPr>
              <a:t>de medicina al terminar el octavo semestre </a:t>
            </a:r>
            <a:r>
              <a:rPr lang="es-CO" sz="1400" dirty="0"/>
              <a:t>sepan cómo hacer el enfoque </a:t>
            </a:r>
            <a:r>
              <a:rPr lang="es-CO" sz="1400" dirty="0" smtClean="0"/>
              <a:t>clínico </a:t>
            </a:r>
            <a:r>
              <a:rPr lang="es-CO" sz="1400" dirty="0"/>
              <a:t>de los pacientes con </a:t>
            </a:r>
            <a:r>
              <a:rPr lang="es-CO" sz="1400" dirty="0" err="1"/>
              <a:t>hiperprolactinemia</a:t>
            </a:r>
            <a:r>
              <a:rPr lang="es-CO" sz="1400" dirty="0"/>
              <a:t>. </a:t>
            </a:r>
            <a:endParaRPr lang="es-CO" sz="1400" dirty="0" smtClean="0"/>
          </a:p>
          <a:p>
            <a:pPr algn="just"/>
            <a:endParaRPr lang="es-CO" sz="1400" dirty="0" smtClean="0"/>
          </a:p>
          <a:p>
            <a:pPr algn="just"/>
            <a:r>
              <a:rPr lang="es-CO" sz="1400" dirty="0" smtClean="0"/>
              <a:t>El objetivo de este material es ……… Para ello se presentan las  siguientes secciones:</a:t>
            </a:r>
            <a:endParaRPr lang="es-CO" sz="1400" dirty="0"/>
          </a:p>
          <a:p>
            <a:pPr algn="just"/>
            <a:endParaRPr lang="es-CO" sz="1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1400" dirty="0" smtClean="0"/>
              <a:t>Sección 1:  Breve descripción sección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1400" dirty="0" smtClean="0"/>
              <a:t>Sección 2: </a:t>
            </a:r>
            <a:r>
              <a:rPr lang="es-CO" sz="1400" dirty="0"/>
              <a:t>Breve d</a:t>
            </a:r>
            <a:r>
              <a:rPr lang="es-CO" sz="1400" dirty="0" smtClean="0"/>
              <a:t>escripción </a:t>
            </a:r>
            <a:r>
              <a:rPr lang="es-CO" sz="1400" dirty="0"/>
              <a:t>sección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1400" dirty="0"/>
              <a:t>Sección </a:t>
            </a:r>
            <a:r>
              <a:rPr lang="es-CO" sz="1400" dirty="0" smtClean="0"/>
              <a:t>3</a:t>
            </a:r>
            <a:r>
              <a:rPr lang="es-CO" sz="1400" dirty="0"/>
              <a:t> : Breve d</a:t>
            </a:r>
            <a:r>
              <a:rPr lang="es-CO" sz="1400" dirty="0" smtClean="0"/>
              <a:t>escripción </a:t>
            </a:r>
            <a:r>
              <a:rPr lang="es-CO" sz="1400" dirty="0"/>
              <a:t>sección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1400" dirty="0"/>
              <a:t>Sección </a:t>
            </a:r>
            <a:r>
              <a:rPr lang="es-CO" sz="1400" dirty="0" smtClean="0"/>
              <a:t>4</a:t>
            </a:r>
            <a:r>
              <a:rPr lang="es-CO" sz="1400" dirty="0"/>
              <a:t> : Breve d</a:t>
            </a:r>
            <a:r>
              <a:rPr lang="es-CO" sz="1400" dirty="0" smtClean="0"/>
              <a:t>escripción </a:t>
            </a:r>
            <a:r>
              <a:rPr lang="es-CO" sz="1400" dirty="0"/>
              <a:t>sección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sz="1400" dirty="0"/>
              <a:t>Sección </a:t>
            </a:r>
            <a:r>
              <a:rPr lang="es-CO" sz="1400" dirty="0" smtClean="0"/>
              <a:t>5</a:t>
            </a:r>
            <a:r>
              <a:rPr lang="es-CO" sz="1400" dirty="0"/>
              <a:t> : Breve d</a:t>
            </a:r>
            <a:r>
              <a:rPr lang="es-CO" sz="1400" dirty="0" smtClean="0"/>
              <a:t>escripción </a:t>
            </a:r>
            <a:r>
              <a:rPr lang="es-CO" sz="1400" dirty="0"/>
              <a:t>sección</a:t>
            </a:r>
          </a:p>
          <a:p>
            <a:pPr algn="just"/>
            <a:endParaRPr lang="es-CO" sz="1400" dirty="0" smtClean="0"/>
          </a:p>
          <a:p>
            <a:pPr algn="just"/>
            <a:endParaRPr lang="es-CO" sz="14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683271" y="1360507"/>
            <a:ext cx="826758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i="1" u="sng" dirty="0" smtClean="0">
                <a:solidFill>
                  <a:srgbClr val="C00000"/>
                </a:solidFill>
              </a:rPr>
              <a:t>Poner una breve descripción de la información que se presenta y para qué se presenta</a:t>
            </a:r>
            <a:endParaRPr lang="es-CO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8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33" y="1545173"/>
            <a:ext cx="1553766" cy="49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6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1657226" y="1772817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Triángulo isósceles"/>
          <p:cNvSpPr/>
          <p:nvPr/>
        </p:nvSpPr>
        <p:spPr>
          <a:xfrm rot="10800000">
            <a:off x="6279591" y="1772818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806318" y="2745794"/>
            <a:ext cx="757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 smtClean="0">
                <a:solidFill>
                  <a:srgbClr val="C00000"/>
                </a:solidFill>
              </a:rPr>
              <a:t>Las imágenes pueden ponerse en dos columnas, tener en cuenta que son los mismos textos</a:t>
            </a:r>
            <a:endParaRPr lang="es-CO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7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0" descr="https://upload.wikimedia.org/wikipedia/commons/f/fa/Female_shadow_-_upp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30" y="89506"/>
            <a:ext cx="3805340" cy="667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183" y="90145"/>
            <a:ext cx="1502334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Poner </a:t>
            </a:r>
            <a:r>
              <a:rPr lang="es-CO" dirty="0" err="1" smtClean="0">
                <a:solidFill>
                  <a:schemeClr val="bg1"/>
                </a:solidFill>
              </a:rPr>
              <a:t>tooltips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pic>
        <p:nvPicPr>
          <p:cNvPr id="32" name="Picture 12" descr="https://upload.wikimedia.org/wikipedia/commons/thumb/f/f6/Brain_-_without_arteries.png/120px-Brain_-_without_arter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411" y="182830"/>
            <a:ext cx="1163619" cy="10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"/>
          <p:cNvSpPr txBox="1"/>
          <p:nvPr/>
        </p:nvSpPr>
        <p:spPr>
          <a:xfrm>
            <a:off x="7828908" y="1853723"/>
            <a:ext cx="383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Hipogonadismo hipogonadotropico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 ser consecuencia tanto de el exceso de prolactina como por efecto de un prolactinoma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 producir: Oligo-amenorrea, ciclos anovulatorios, infertilidad e hirsutismo</a:t>
            </a:r>
          </a:p>
        </p:txBody>
      </p:sp>
      <p:sp>
        <p:nvSpPr>
          <p:cNvPr id="34" name="CuadroTexto 4"/>
          <p:cNvSpPr txBox="1"/>
          <p:nvPr/>
        </p:nvSpPr>
        <p:spPr>
          <a:xfrm>
            <a:off x="227744" y="530284"/>
            <a:ext cx="4662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adenoma hipofisario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Cefalea producida por la hipertensión endocraneana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Defectos visuales como consecuencia de una compresión del quiasma óptico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Compresión de pares craneanos: III, IV, V1, V2 y VI puede producir diplopía</a:t>
            </a:r>
          </a:p>
        </p:txBody>
      </p:sp>
      <p:sp>
        <p:nvSpPr>
          <p:cNvPr id="35" name="CuadroTexto 5"/>
          <p:cNvSpPr txBox="1"/>
          <p:nvPr/>
        </p:nvSpPr>
        <p:spPr>
          <a:xfrm>
            <a:off x="298201" y="3383622"/>
            <a:ext cx="3320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Galactorrea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la acción lactotropica de la prolactina </a:t>
            </a:r>
          </a:p>
        </p:txBody>
      </p:sp>
      <p:sp>
        <p:nvSpPr>
          <p:cNvPr id="36" name="CuadroTexto 6"/>
          <p:cNvSpPr txBox="1"/>
          <p:nvPr/>
        </p:nvSpPr>
        <p:spPr>
          <a:xfrm>
            <a:off x="309937" y="5411501"/>
            <a:ext cx="301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Osteoporosis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consecuencia del hipogonadismo</a:t>
            </a:r>
          </a:p>
        </p:txBody>
      </p:sp>
      <p:cxnSp>
        <p:nvCxnSpPr>
          <p:cNvPr id="37" name="Conector: angular 13"/>
          <p:cNvCxnSpPr>
            <a:stCxn id="34" idx="0"/>
          </p:cNvCxnSpPr>
          <p:nvPr/>
        </p:nvCxnSpPr>
        <p:spPr>
          <a:xfrm rot="16200000" flipH="1">
            <a:off x="4242610" y="-1153204"/>
            <a:ext cx="166478" cy="3533455"/>
          </a:xfrm>
          <a:prstGeom prst="bentConnector4">
            <a:avLst>
              <a:gd name="adj1" fmla="val -137315"/>
              <a:gd name="adj2" fmla="val 82990"/>
            </a:avLst>
          </a:prstGeom>
          <a:ln w="285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17"/>
          <p:cNvCxnSpPr>
            <a:stCxn id="35" idx="0"/>
            <a:endCxn id="42" idx="1"/>
          </p:cNvCxnSpPr>
          <p:nvPr/>
        </p:nvCxnSpPr>
        <p:spPr>
          <a:xfrm rot="16200000" flipH="1">
            <a:off x="3421888" y="1920068"/>
            <a:ext cx="367234" cy="3294342"/>
          </a:xfrm>
          <a:prstGeom prst="bentConnector4">
            <a:avLst>
              <a:gd name="adj1" fmla="val -62249"/>
              <a:gd name="adj2" fmla="val 75197"/>
            </a:avLst>
          </a:prstGeom>
          <a:ln w="285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22"/>
          <p:cNvCxnSpPr>
            <a:stCxn id="36" idx="2"/>
            <a:endCxn id="43" idx="1"/>
          </p:cNvCxnSpPr>
          <p:nvPr/>
        </p:nvCxnSpPr>
        <p:spPr>
          <a:xfrm rot="5400000" flipH="1" flipV="1">
            <a:off x="2843897" y="4680406"/>
            <a:ext cx="287931" cy="2343810"/>
          </a:xfrm>
          <a:prstGeom prst="bentConnector4">
            <a:avLst>
              <a:gd name="adj1" fmla="val -79394"/>
              <a:gd name="adj2" fmla="val 82078"/>
            </a:avLst>
          </a:prstGeom>
          <a:ln w="285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5"/>
          <p:cNvCxnSpPr>
            <a:stCxn id="33" idx="2"/>
          </p:cNvCxnSpPr>
          <p:nvPr/>
        </p:nvCxnSpPr>
        <p:spPr>
          <a:xfrm rot="5400000">
            <a:off x="6895409" y="3425163"/>
            <a:ext cx="2974521" cy="272474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38"/>
          <p:cNvCxnSpPr>
            <a:stCxn id="33" idx="0"/>
          </p:cNvCxnSpPr>
          <p:nvPr/>
        </p:nvCxnSpPr>
        <p:spPr>
          <a:xfrm rot="16200000" flipV="1">
            <a:off x="7383991" y="-507325"/>
            <a:ext cx="1156960" cy="3565136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 descr="https://upload.wikimedia.org/wikipedia/commons/thumb/b/bf/Mammary_glands_-_adapted.png/120px-Mammary_glands_-_adap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76" y="3383622"/>
            <a:ext cx="734467" cy="7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 descr="https://upload.wikimedia.org/wikipedia/commons/thumb/9/9d/Right_hand_skeleton.gif/55px-Right_hand_skeleton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3" t="-1" r="-8006" b="43062"/>
          <a:stretch/>
        </p:blipFill>
        <p:spPr bwMode="auto">
          <a:xfrm rot="21211178">
            <a:off x="4157436" y="5037171"/>
            <a:ext cx="729982" cy="12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2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"/>
          <p:cNvSpPr txBox="1"/>
          <p:nvPr/>
        </p:nvSpPr>
        <p:spPr>
          <a:xfrm>
            <a:off x="7382844" y="1853723"/>
            <a:ext cx="44940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Hipogonadismo hipogonadotropico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 ser consecuencia tanto de el exceso de prolactina como por efecto de un prolactinoma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 producir: Impotencia, disminución de la libido, infertilidad y ginecomastia</a:t>
            </a:r>
          </a:p>
        </p:txBody>
      </p:sp>
      <p:sp>
        <p:nvSpPr>
          <p:cNvPr id="20" name="CuadroTexto 4"/>
          <p:cNvSpPr txBox="1"/>
          <p:nvPr/>
        </p:nvSpPr>
        <p:spPr>
          <a:xfrm>
            <a:off x="227744" y="530284"/>
            <a:ext cx="4662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adenoma hipofisario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Cefalea producida por la hipertensión endocraneana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Defectos visuales como consecuencia de una compresión del quiasma óptico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Compresión de pares craneanos: III, IV, V1, V2 y VI puede producir diplopía</a:t>
            </a:r>
          </a:p>
        </p:txBody>
      </p:sp>
      <p:sp>
        <p:nvSpPr>
          <p:cNvPr id="21" name="CuadroTexto 5"/>
          <p:cNvSpPr txBox="1"/>
          <p:nvPr/>
        </p:nvSpPr>
        <p:spPr>
          <a:xfrm>
            <a:off x="298201" y="3383622"/>
            <a:ext cx="3320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Galactorrea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la acción lactotropica de la prolactina </a:t>
            </a:r>
          </a:p>
        </p:txBody>
      </p:sp>
      <p:sp>
        <p:nvSpPr>
          <p:cNvPr id="22" name="CuadroTexto 6"/>
          <p:cNvSpPr txBox="1"/>
          <p:nvPr/>
        </p:nvSpPr>
        <p:spPr>
          <a:xfrm>
            <a:off x="309937" y="5411501"/>
            <a:ext cx="301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Osteoporosis</a:t>
            </a: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consecuencia del hipogonadismo</a:t>
            </a:r>
          </a:p>
        </p:txBody>
      </p:sp>
      <p:cxnSp>
        <p:nvCxnSpPr>
          <p:cNvPr id="23" name="Conector: angular 13"/>
          <p:cNvCxnSpPr>
            <a:stCxn id="20" idx="0"/>
            <a:endCxn id="30" idx="1"/>
          </p:cNvCxnSpPr>
          <p:nvPr/>
        </p:nvCxnSpPr>
        <p:spPr>
          <a:xfrm rot="5400000" flipH="1" flipV="1">
            <a:off x="4091367" y="-1191339"/>
            <a:ext cx="189379" cy="3253868"/>
          </a:xfrm>
          <a:prstGeom prst="bentConnector2">
            <a:avLst/>
          </a:prstGeom>
          <a:ln w="285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17"/>
          <p:cNvCxnSpPr>
            <a:stCxn id="21" idx="0"/>
            <a:endCxn id="29" idx="1"/>
          </p:cNvCxnSpPr>
          <p:nvPr/>
        </p:nvCxnSpPr>
        <p:spPr>
          <a:xfrm rot="5400000" flipH="1" flipV="1">
            <a:off x="2992478" y="770258"/>
            <a:ext cx="1579221" cy="3647509"/>
          </a:xfrm>
          <a:prstGeom prst="bentConnector2">
            <a:avLst/>
          </a:prstGeom>
          <a:ln w="285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2"/>
          <p:cNvCxnSpPr>
            <a:stCxn id="22" idx="2"/>
            <a:endCxn id="32" idx="1"/>
          </p:cNvCxnSpPr>
          <p:nvPr/>
        </p:nvCxnSpPr>
        <p:spPr>
          <a:xfrm rot="5400000" flipH="1" flipV="1">
            <a:off x="1826942" y="2956054"/>
            <a:ext cx="3029238" cy="3051206"/>
          </a:xfrm>
          <a:prstGeom prst="bentConnector4">
            <a:avLst>
              <a:gd name="adj1" fmla="val -7546"/>
              <a:gd name="adj2" fmla="val 74679"/>
            </a:avLst>
          </a:prstGeom>
          <a:ln w="285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35"/>
          <p:cNvCxnSpPr>
            <a:stCxn id="19" idx="2"/>
          </p:cNvCxnSpPr>
          <p:nvPr/>
        </p:nvCxnSpPr>
        <p:spPr>
          <a:xfrm rot="5400000">
            <a:off x="7508772" y="1884086"/>
            <a:ext cx="704926" cy="3537300"/>
          </a:xfrm>
          <a:prstGeom prst="bentConnector2">
            <a:avLst/>
          </a:prstGeom>
          <a:ln w="285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38"/>
          <p:cNvCxnSpPr>
            <a:stCxn id="19" idx="0"/>
            <a:endCxn id="30" idx="3"/>
          </p:cNvCxnSpPr>
          <p:nvPr/>
        </p:nvCxnSpPr>
        <p:spPr>
          <a:xfrm rot="16200000" flipV="1">
            <a:off x="7244616" y="-531546"/>
            <a:ext cx="1512818" cy="3257720"/>
          </a:xfrm>
          <a:prstGeom prst="bentConnector2">
            <a:avLst/>
          </a:prstGeom>
          <a:ln w="285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New SVG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89" y="28240"/>
            <a:ext cx="2981223" cy="677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s://upload.wikimedia.org/wikipedia/commons/thumb/b/bf/Mammary_glands_-_adapted.png/120px-Mammary_glands_-_adap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43" y="1625890"/>
            <a:ext cx="357022" cy="35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https://upload.wikimedia.org/wikipedia/commons/thumb/f/f6/Brain_-_without_arteries.png/120px-Brain_-_without_arteri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90" y="93936"/>
            <a:ext cx="559175" cy="4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14" descr="https://upload.wikimedia.org/wikipedia/commons/thumb/1/1c/Female_reproductive_system_-_anterior_view.svg/120px-Female_reproductive_system_-_anterior_view.svg.png"/>
          <p:cNvSpPr>
            <a:spLocks noChangeAspect="1" noChangeArrowheads="1"/>
          </p:cNvSpPr>
          <p:nvPr/>
        </p:nvSpPr>
        <p:spPr bwMode="auto">
          <a:xfrm>
            <a:off x="5524500" y="2967038"/>
            <a:ext cx="1143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2" name="Picture 18" descr="https://upload.wikimedia.org/wikipedia/commons/thumb/9/9d/Right_hand_skeleton.gif/55px-Right_hand_skeleton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3" t="-1" r="-8006" b="43062"/>
          <a:stretch/>
        </p:blipFill>
        <p:spPr bwMode="auto">
          <a:xfrm>
            <a:off x="4867164" y="2502638"/>
            <a:ext cx="538118" cy="9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35183" y="90145"/>
            <a:ext cx="1502334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Poner </a:t>
            </a:r>
            <a:r>
              <a:rPr lang="es-CO" dirty="0" err="1" smtClean="0">
                <a:solidFill>
                  <a:schemeClr val="bg1"/>
                </a:solidFill>
              </a:rPr>
              <a:t>tooltips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3" name="2 Botón de acción: Película">
            <a:hlinkClick r:id="" action="ppaction://noaction" highlightClick="1"/>
          </p:cNvPr>
          <p:cNvSpPr/>
          <p:nvPr/>
        </p:nvSpPr>
        <p:spPr>
          <a:xfrm>
            <a:off x="3599892" y="2871239"/>
            <a:ext cx="2232248" cy="144016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020" y="4743438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https://www.youtube.com/watch?v=YMqkMNcsaRU&amp;feature=youtu.be</a:t>
            </a: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608667" y="1360507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Triángulo isósceles"/>
          <p:cNvSpPr/>
          <p:nvPr/>
        </p:nvSpPr>
        <p:spPr>
          <a:xfrm rot="10800000">
            <a:off x="5214287" y="1360508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32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2" name="1 CuadroTexto"/>
          <p:cNvSpPr txBox="1"/>
          <p:nvPr/>
        </p:nvSpPr>
        <p:spPr>
          <a:xfrm>
            <a:off x="2699792" y="27089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Falta</a:t>
            </a:r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608667" y="1360507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Triángulo isósceles"/>
          <p:cNvSpPr/>
          <p:nvPr/>
        </p:nvSpPr>
        <p:spPr>
          <a:xfrm rot="10800000">
            <a:off x="5214287" y="1360508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58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2048249" y="2852936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15 Triángulo isósceles"/>
          <p:cNvSpPr/>
          <p:nvPr/>
        </p:nvSpPr>
        <p:spPr>
          <a:xfrm rot="10800000">
            <a:off x="6653869" y="2852937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31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64417" y="1360507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C00000"/>
                </a:solidFill>
              </a:rPr>
              <a:t>Aquí aparece siempre el caso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395536" y="2420888"/>
            <a:ext cx="1872208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Pregunta 1</a:t>
            </a:r>
            <a:endParaRPr lang="es-CO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95536" y="3068960"/>
            <a:ext cx="1872208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Pregunta </a:t>
            </a:r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95536" y="3717032"/>
            <a:ext cx="1872208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Pregunta </a:t>
            </a:r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395536" y="4365104"/>
            <a:ext cx="1872208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Pregunta </a:t>
            </a:r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3" name="2 Rectángulo redondeado"/>
          <p:cNvSpPr/>
          <p:nvPr/>
        </p:nvSpPr>
        <p:spPr>
          <a:xfrm>
            <a:off x="2900160" y="2348880"/>
            <a:ext cx="5045761" cy="10801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Enunciado Pregunta</a:t>
            </a:r>
            <a:endParaRPr lang="es-CO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970631" y="4344433"/>
            <a:ext cx="5030105" cy="171317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Explicación Pregunta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7196620" y="2852936"/>
            <a:ext cx="1767868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 respuesta</a:t>
            </a:r>
            <a:endParaRPr lang="es-CO" dirty="0"/>
          </a:p>
        </p:txBody>
      </p:sp>
      <p:cxnSp>
        <p:nvCxnSpPr>
          <p:cNvPr id="7" name="6 Conector angular"/>
          <p:cNvCxnSpPr>
            <a:stCxn id="5" idx="4"/>
            <a:endCxn id="21" idx="0"/>
          </p:cNvCxnSpPr>
          <p:nvPr/>
        </p:nvCxnSpPr>
        <p:spPr>
          <a:xfrm rot="5400000">
            <a:off x="6469419" y="2733297"/>
            <a:ext cx="627401" cy="2594870"/>
          </a:xfrm>
          <a:prstGeom prst="bentConnector3">
            <a:avLst/>
          </a:prstGeom>
          <a:ln>
            <a:solidFill>
              <a:schemeClr val="accent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71252" y="1268760"/>
            <a:ext cx="9036496" cy="5472608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Triángulo isósceles"/>
          <p:cNvSpPr/>
          <p:nvPr/>
        </p:nvSpPr>
        <p:spPr>
          <a:xfrm rot="5400000">
            <a:off x="8676456" y="4005064"/>
            <a:ext cx="431292" cy="5760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CuadroTexto"/>
          <p:cNvSpPr txBox="1"/>
          <p:nvPr/>
        </p:nvSpPr>
        <p:spPr>
          <a:xfrm>
            <a:off x="8233953" y="4581128"/>
            <a:ext cx="16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u="sng" dirty="0" smtClean="0">
                <a:solidFill>
                  <a:srgbClr val="C00000"/>
                </a:solidFill>
              </a:rPr>
              <a:t>Pasar otro caso</a:t>
            </a:r>
            <a:endParaRPr lang="es-CO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0" name="CuadroTexto 3"/>
          <p:cNvSpPr txBox="1"/>
          <p:nvPr/>
        </p:nvSpPr>
        <p:spPr>
          <a:xfrm>
            <a:off x="827584" y="1360507"/>
            <a:ext cx="799288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C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Patricia, 22 años</a:t>
            </a:r>
          </a:p>
          <a:p>
            <a:endParaRPr lang="es-CO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Motivo de consulta</a:t>
            </a: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Desea quedar en embarazo</a:t>
            </a:r>
          </a:p>
          <a:p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Comenta que hace aproximadamente un año dejo los anticonceptivos orales y desde ese momento no ha tenido menstruaciones. Antes del inicio de los anticonceptivos los ciclos menstruales eran irregulares y se caracterizaban por oligomenorrea. Desde hace aproximadamente 3 meses tiene galactorrea.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Patricia no tiene cefalea, disminución en la libido, cambios visuales o ningún otro tipo de síntoma.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consume ningún medicamento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 examen físico es completamente normal excepto por la salida espontanea de una secreción blanca por sus pezones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 un valor de prolactina inicial de 171 </a:t>
            </a:r>
            <a:r>
              <a:rPr lang="es-CO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una segunda medición de 163 </a:t>
            </a:r>
            <a:r>
              <a:rPr lang="es-CO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prueba de embarazo es negativa y su valor de TSH es normal</a:t>
            </a:r>
          </a:p>
        </p:txBody>
      </p:sp>
    </p:spTree>
    <p:extLst>
      <p:ext uri="{BB962C8B-B14F-4D97-AF65-F5344CB8AC3E}">
        <p14:creationId xmlns:p14="http://schemas.microsoft.com/office/powerpoint/2010/main" val="323828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0" name="CuadroTexto 3"/>
          <p:cNvSpPr txBox="1"/>
          <p:nvPr/>
        </p:nvSpPr>
        <p:spPr>
          <a:xfrm>
            <a:off x="107504" y="1385168"/>
            <a:ext cx="94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1</a:t>
            </a:r>
          </a:p>
          <a:p>
            <a:endParaRPr lang="es-CO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¿Es muy probable que el cuadro clínico de Patricia se pueda explicar por una  macroprolactinemia?</a:t>
            </a:r>
          </a:p>
        </p:txBody>
      </p:sp>
      <p:sp>
        <p:nvSpPr>
          <p:cNvPr id="16" name="CuadroTexto 5"/>
          <p:cNvSpPr txBox="1"/>
          <p:nvPr/>
        </p:nvSpPr>
        <p:spPr>
          <a:xfrm>
            <a:off x="5054745" y="2486508"/>
            <a:ext cx="278489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FALSO</a:t>
            </a:r>
          </a:p>
        </p:txBody>
      </p:sp>
      <p:sp>
        <p:nvSpPr>
          <p:cNvPr id="17" name="CuadroTexto 6"/>
          <p:cNvSpPr txBox="1"/>
          <p:nvPr/>
        </p:nvSpPr>
        <p:spPr>
          <a:xfrm>
            <a:off x="1638508" y="2489005"/>
            <a:ext cx="278489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VERDADERO</a:t>
            </a:r>
          </a:p>
        </p:txBody>
      </p:sp>
    </p:spTree>
    <p:extLst>
      <p:ext uri="{BB962C8B-B14F-4D97-AF65-F5344CB8AC3E}">
        <p14:creationId xmlns:p14="http://schemas.microsoft.com/office/powerpoint/2010/main" val="355460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827584" y="1700808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3 Triángulo isósceles"/>
          <p:cNvSpPr/>
          <p:nvPr/>
        </p:nvSpPr>
        <p:spPr>
          <a:xfrm rot="10800000">
            <a:off x="5433204" y="1700809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CuadroTexto"/>
          <p:cNvSpPr txBox="1"/>
          <p:nvPr/>
        </p:nvSpPr>
        <p:spPr>
          <a:xfrm>
            <a:off x="107504" y="2204864"/>
            <a:ext cx="461665" cy="25853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Poner en acordeón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827584" y="2636912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25 Triángulo isósceles"/>
          <p:cNvSpPr/>
          <p:nvPr/>
        </p:nvSpPr>
        <p:spPr>
          <a:xfrm rot="10800000">
            <a:off x="5449949" y="2636913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Rectángulo"/>
          <p:cNvSpPr/>
          <p:nvPr/>
        </p:nvSpPr>
        <p:spPr>
          <a:xfrm>
            <a:off x="827584" y="3497525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27 Triángulo isósceles"/>
          <p:cNvSpPr/>
          <p:nvPr/>
        </p:nvSpPr>
        <p:spPr>
          <a:xfrm rot="10800000">
            <a:off x="5433204" y="3497526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"/>
          <p:cNvSpPr/>
          <p:nvPr/>
        </p:nvSpPr>
        <p:spPr>
          <a:xfrm>
            <a:off x="827584" y="4286131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29 Triángulo isósceles"/>
          <p:cNvSpPr/>
          <p:nvPr/>
        </p:nvSpPr>
        <p:spPr>
          <a:xfrm rot="10800000">
            <a:off x="5449949" y="4286132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Rectángulo"/>
          <p:cNvSpPr/>
          <p:nvPr/>
        </p:nvSpPr>
        <p:spPr>
          <a:xfrm>
            <a:off x="827584" y="5157192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31 Triángulo isósceles"/>
          <p:cNvSpPr/>
          <p:nvPr/>
        </p:nvSpPr>
        <p:spPr>
          <a:xfrm rot="10800000">
            <a:off x="5477258" y="5157193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93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9" name="CuadroTexto 3"/>
          <p:cNvSpPr txBox="1"/>
          <p:nvPr/>
        </p:nvSpPr>
        <p:spPr>
          <a:xfrm>
            <a:off x="344422" y="1176136"/>
            <a:ext cx="11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1</a:t>
            </a:r>
          </a:p>
          <a:p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¿Es muy probable que el cuadro clínico de Patricia se pueda explicar por una  macroprolactinemia?</a:t>
            </a:r>
          </a:p>
        </p:txBody>
      </p:sp>
      <p:sp>
        <p:nvSpPr>
          <p:cNvPr id="20" name="CuadroTexto 4"/>
          <p:cNvSpPr txBox="1"/>
          <p:nvPr/>
        </p:nvSpPr>
        <p:spPr>
          <a:xfrm>
            <a:off x="5499229" y="1988840"/>
            <a:ext cx="2784897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FALSO</a:t>
            </a:r>
          </a:p>
        </p:txBody>
      </p:sp>
      <p:pic>
        <p:nvPicPr>
          <p:cNvPr id="21" name="Picture 4" descr="https://www.genewiz.com/-/media/Images/Research-Area/Antibody-Discovery-Immunology/icons/375x561/Antibody-Discovery-Immunology_375x561.ashx?h=267&amp;la=en&amp;w=400&amp;hash=9599EA637713D6A5AD9EC595188E5D730FFDADA9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7785" y="3717140"/>
            <a:ext cx="678951" cy="4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www.genewiz.com/-/media/Images/Research-Area/Antibody-Discovery-Immunology/icons/375x561/Antibody-Discovery-Immunology_375x561.ashx?h=267&amp;la=en&amp;w=400&amp;hash=9599EA637713D6A5AD9EC595188E5D730FFDADA9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7785" y="4280507"/>
            <a:ext cx="678951" cy="4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www.genewiz.com/-/media/Images/Research-Area/Antibody-Discovery-Immunology/icons/375x561/Antibody-Discovery-Immunology_375x561.ashx?h=267&amp;la=en&amp;w=400&amp;hash=9599EA637713D6A5AD9EC595188E5D730FFDADA9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55821" y="4276771"/>
            <a:ext cx="678951" cy="4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www.genewiz.com/-/media/Images/Research-Area/Antibody-Discovery-Immunology/icons/375x561/Antibody-Discovery-Immunology_375x561.ashx?h=267&amp;la=en&amp;w=400&amp;hash=9599EA637713D6A5AD9EC595188E5D730FFDADA9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01670">
            <a:off x="2653751" y="4269580"/>
            <a:ext cx="678951" cy="4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www.genewiz.com/-/media/Images/Research-Area/Antibody-Discovery-Immunology/icons/375x561/Antibody-Discovery-Immunology_375x561.ashx?h=267&amp;la=en&amp;w=400&amp;hash=9599EA637713D6A5AD9EC595188E5D730FFDADA9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35372">
            <a:off x="2331695" y="5772710"/>
            <a:ext cx="678951" cy="4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o 10"/>
          <p:cNvGrpSpPr/>
          <p:nvPr/>
        </p:nvGrpSpPr>
        <p:grpSpPr>
          <a:xfrm>
            <a:off x="1113877" y="4319752"/>
            <a:ext cx="719191" cy="868182"/>
            <a:chOff x="1527337" y="3635925"/>
            <a:chExt cx="719191" cy="868182"/>
          </a:xfrm>
        </p:grpSpPr>
        <p:grpSp>
          <p:nvGrpSpPr>
            <p:cNvPr id="27" name="Grupo 11"/>
            <p:cNvGrpSpPr/>
            <p:nvPr/>
          </p:nvGrpSpPr>
          <p:grpSpPr>
            <a:xfrm>
              <a:off x="1527337" y="3635925"/>
              <a:ext cx="719191" cy="380144"/>
              <a:chOff x="4566862" y="5835721"/>
              <a:chExt cx="719191" cy="380144"/>
            </a:xfrm>
          </p:grpSpPr>
          <p:sp>
            <p:nvSpPr>
              <p:cNvPr id="29" name="Elipse 13"/>
              <p:cNvSpPr/>
              <p:nvPr/>
            </p:nvSpPr>
            <p:spPr>
              <a:xfrm>
                <a:off x="4736387" y="5835721"/>
                <a:ext cx="380143" cy="380144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0" name="CuadroTexto 14"/>
              <p:cNvSpPr txBox="1"/>
              <p:nvPr/>
            </p:nvSpPr>
            <p:spPr>
              <a:xfrm>
                <a:off x="4566862" y="5871904"/>
                <a:ext cx="719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>
                    <a:solidFill>
                      <a:srgbClr val="7030A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PRL</a:t>
                </a:r>
              </a:p>
            </p:txBody>
          </p:sp>
        </p:grpSp>
        <p:pic>
          <p:nvPicPr>
            <p:cNvPr id="28" name="Picture 4" descr="https://www.genewiz.com/-/media/Images/Research-Area/Antibody-Discovery-Immunology/icons/375x561/Antibody-Discovery-Immunology_375x561.ashx?h=267&amp;la=en&amp;w=400&amp;hash=9599EA637713D6A5AD9EC595188E5D730FFDADA9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37611" y="4050907"/>
              <a:ext cx="678951" cy="45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2" descr="Resultado de imagen de waves vector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9"/>
          <a:stretch/>
        </p:blipFill>
        <p:spPr bwMode="auto">
          <a:xfrm rot="13960911" flipV="1">
            <a:off x="2102451" y="4256846"/>
            <a:ext cx="278877" cy="1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Resultado de imagen de beak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5"/>
          <a:stretch/>
        </p:blipFill>
        <p:spPr bwMode="auto">
          <a:xfrm>
            <a:off x="520075" y="3255656"/>
            <a:ext cx="4124325" cy="29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17"/>
          <p:cNvSpPr txBox="1"/>
          <p:nvPr/>
        </p:nvSpPr>
        <p:spPr>
          <a:xfrm>
            <a:off x="4202613" y="3125634"/>
            <a:ext cx="4833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macroprolactina es biológicamente inactiva, por lo tanto no debe producir síntomas</a:t>
            </a:r>
          </a:p>
          <a:p>
            <a:endParaRPr lang="es-CO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Algunos síntomas como la oligomenorrea son bastante inespecíficos, sin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embargo, </a:t>
            </a:r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galactorrea no es un síntoma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usual.</a:t>
            </a:r>
            <a:endParaRPr lang="es-CO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O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 embargo algunas personas consideran que </a:t>
            </a:r>
            <a:r>
              <a:rPr lang="es-CO" sz="12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SIEMPRE </a:t>
            </a:r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debería descartarse una macroprolactinemia en presencia de unos valores elevados de prolactina</a:t>
            </a:r>
            <a:endParaRPr lang="es-CO" sz="12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CuadroTexto 19"/>
          <p:cNvSpPr txBox="1"/>
          <p:nvPr/>
        </p:nvSpPr>
        <p:spPr>
          <a:xfrm>
            <a:off x="1473472" y="1988840"/>
            <a:ext cx="2784897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VERDADERO</a:t>
            </a:r>
          </a:p>
        </p:txBody>
      </p:sp>
    </p:spTree>
    <p:extLst>
      <p:ext uri="{BB962C8B-B14F-4D97-AF65-F5344CB8AC3E}">
        <p14:creationId xmlns:p14="http://schemas.microsoft.com/office/powerpoint/2010/main" val="279857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9" name="CuadroTexto 3"/>
          <p:cNvSpPr txBox="1"/>
          <p:nvPr/>
        </p:nvSpPr>
        <p:spPr>
          <a:xfrm>
            <a:off x="0" y="1538533"/>
            <a:ext cx="11542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2</a:t>
            </a:r>
          </a:p>
          <a:p>
            <a:endParaRPr lang="es-C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¿la hiperprolactinemia de Patricia es mas probablemente orgánica o funcional?</a:t>
            </a:r>
            <a:endPara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CuadroTexto 5"/>
          <p:cNvSpPr txBox="1"/>
          <p:nvPr/>
        </p:nvSpPr>
        <p:spPr>
          <a:xfrm>
            <a:off x="4752020" y="2804735"/>
            <a:ext cx="278489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</p:txBody>
      </p:sp>
      <p:sp>
        <p:nvSpPr>
          <p:cNvPr id="21" name="CuadroTexto 6"/>
          <p:cNvSpPr txBox="1"/>
          <p:nvPr/>
        </p:nvSpPr>
        <p:spPr>
          <a:xfrm>
            <a:off x="1034082" y="2804735"/>
            <a:ext cx="278489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ORGANICA</a:t>
            </a:r>
          </a:p>
        </p:txBody>
      </p:sp>
    </p:spTree>
    <p:extLst>
      <p:ext uri="{BB962C8B-B14F-4D97-AF65-F5344CB8AC3E}">
        <p14:creationId xmlns:p14="http://schemas.microsoft.com/office/powerpoint/2010/main" val="3637722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6" name="CuadroTexto 3"/>
          <p:cNvSpPr txBox="1"/>
          <p:nvPr/>
        </p:nvSpPr>
        <p:spPr>
          <a:xfrm>
            <a:off x="344422" y="1514782"/>
            <a:ext cx="11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2</a:t>
            </a:r>
          </a:p>
          <a:p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¿la hiperprolactinemia de Patricia es mas probablemente orgánica o funcional?</a:t>
            </a:r>
          </a:p>
        </p:txBody>
      </p:sp>
      <p:sp>
        <p:nvSpPr>
          <p:cNvPr id="17" name="CuadroTexto 5"/>
          <p:cNvSpPr txBox="1"/>
          <p:nvPr/>
        </p:nvSpPr>
        <p:spPr>
          <a:xfrm>
            <a:off x="5075693" y="2291605"/>
            <a:ext cx="2784897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</p:txBody>
      </p:sp>
      <p:sp>
        <p:nvSpPr>
          <p:cNvPr id="22" name="CuadroTexto 6"/>
          <p:cNvSpPr txBox="1"/>
          <p:nvPr/>
        </p:nvSpPr>
        <p:spPr>
          <a:xfrm>
            <a:off x="950431" y="2276872"/>
            <a:ext cx="2784897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ORGANICA</a:t>
            </a:r>
          </a:p>
        </p:txBody>
      </p:sp>
      <p:sp>
        <p:nvSpPr>
          <p:cNvPr id="23" name="CuadroTexto 7"/>
          <p:cNvSpPr txBox="1"/>
          <p:nvPr/>
        </p:nvSpPr>
        <p:spPr>
          <a:xfrm>
            <a:off x="531606" y="2924944"/>
            <a:ext cx="7489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paciente no se encuentra en tratamiento con ninguno medicamento que pueda alterar la secreción de prolactina</a:t>
            </a: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 una prueba de embarazo negativa y una TSH normal lo cual descarta al embarazo y el hipotiroidismo como causas de la hiperprolactinemia</a:t>
            </a: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Nada en la historia clínica sugiere alguna otra causas de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O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ser una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orgánica se le solicito una resonancia magnética de silla turca </a:t>
            </a:r>
            <a:endParaRPr lang="es-CO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resonancia magnética de silla turca reporta una lesión localizada en la porción central de la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adenohipófisis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12 mm en su diámetro mayor, no tiene extensión a los senos cavernosos y no esta en contacto con el quiasma </a:t>
            </a:r>
            <a:r>
              <a:rPr lang="es-CO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óptico</a:t>
            </a: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le solicitan el resto de las hormonas del perfil hipofisario las cuales están normales</a:t>
            </a: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uadroTexto 3"/>
          <p:cNvSpPr txBox="1"/>
          <p:nvPr/>
        </p:nvSpPr>
        <p:spPr>
          <a:xfrm>
            <a:off x="570673" y="4581128"/>
            <a:ext cx="103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CuadroTexto 4"/>
          <p:cNvSpPr txBox="1"/>
          <p:nvPr/>
        </p:nvSpPr>
        <p:spPr>
          <a:xfrm>
            <a:off x="570673" y="5013176"/>
            <a:ext cx="103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10"/>
          <p:cNvSpPr txBox="1"/>
          <p:nvPr/>
        </p:nvSpPr>
        <p:spPr>
          <a:xfrm>
            <a:off x="531606" y="5661248"/>
            <a:ext cx="103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6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6" name="CuadroTexto 5"/>
          <p:cNvSpPr txBox="1"/>
          <p:nvPr/>
        </p:nvSpPr>
        <p:spPr>
          <a:xfrm>
            <a:off x="4305" y="1360507"/>
            <a:ext cx="11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3</a:t>
            </a:r>
          </a:p>
          <a:p>
            <a:endParaRPr lang="es-CO" sz="12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¿Cuál de las siguientes opciones de tratamiento cree que es la mejor para Patricia?</a:t>
            </a:r>
          </a:p>
        </p:txBody>
      </p:sp>
      <p:sp>
        <p:nvSpPr>
          <p:cNvPr id="17" name="CuadroTexto 6"/>
          <p:cNvSpPr txBox="1"/>
          <p:nvPr/>
        </p:nvSpPr>
        <p:spPr>
          <a:xfrm>
            <a:off x="1" y="2248874"/>
            <a:ext cx="205172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Seguimiento anual de los niveles de prolactina</a:t>
            </a:r>
          </a:p>
        </p:txBody>
      </p:sp>
      <p:sp>
        <p:nvSpPr>
          <p:cNvPr id="22" name="CuadroTexto 7"/>
          <p:cNvSpPr txBox="1"/>
          <p:nvPr/>
        </p:nvSpPr>
        <p:spPr>
          <a:xfrm>
            <a:off x="2351622" y="2257173"/>
            <a:ext cx="198573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Tratamiento con anticonceptivos orales</a:t>
            </a:r>
          </a:p>
        </p:txBody>
      </p:sp>
      <p:sp>
        <p:nvSpPr>
          <p:cNvPr id="23" name="CuadroTexto 8"/>
          <p:cNvSpPr txBox="1"/>
          <p:nvPr/>
        </p:nvSpPr>
        <p:spPr>
          <a:xfrm>
            <a:off x="4563215" y="2257173"/>
            <a:ext cx="1985734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Remisión a neurocirujano experto en hipófisis</a:t>
            </a:r>
          </a:p>
        </p:txBody>
      </p:sp>
      <p:sp>
        <p:nvSpPr>
          <p:cNvPr id="24" name="CuadroTexto 9"/>
          <p:cNvSpPr txBox="1"/>
          <p:nvPr/>
        </p:nvSpPr>
        <p:spPr>
          <a:xfrm>
            <a:off x="6953054" y="2265194"/>
            <a:ext cx="1985734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Tratamiento con agonistas dopaminergicos</a:t>
            </a:r>
          </a:p>
        </p:txBody>
      </p:sp>
    </p:spTree>
    <p:extLst>
      <p:ext uri="{BB962C8B-B14F-4D97-AF65-F5344CB8AC3E}">
        <p14:creationId xmlns:p14="http://schemas.microsoft.com/office/powerpoint/2010/main" val="174959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9"/>
          <p:cNvSpPr txBox="1"/>
          <p:nvPr/>
        </p:nvSpPr>
        <p:spPr>
          <a:xfrm>
            <a:off x="251520" y="1340768"/>
            <a:ext cx="11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</a:t>
            </a:r>
            <a:r>
              <a:rPr lang="es-CO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¿Cual de los agonistas dopaminergicos disponibles seria el de elección para Patricia?</a:t>
            </a:r>
          </a:p>
        </p:txBody>
      </p:sp>
      <p:grpSp>
        <p:nvGrpSpPr>
          <p:cNvPr id="5" name="Grupo 14"/>
          <p:cNvGrpSpPr/>
          <p:nvPr/>
        </p:nvGrpSpPr>
        <p:grpSpPr>
          <a:xfrm>
            <a:off x="433304" y="2348880"/>
            <a:ext cx="8243152" cy="309770"/>
            <a:chOff x="-1" y="5293170"/>
            <a:chExt cx="11139588" cy="309770"/>
          </a:xfrm>
        </p:grpSpPr>
        <p:sp>
          <p:nvSpPr>
            <p:cNvPr id="6" name="CuadroTexto 10"/>
            <p:cNvSpPr txBox="1"/>
            <p:nvPr/>
          </p:nvSpPr>
          <p:spPr>
            <a:xfrm>
              <a:off x="-1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Bromocriptina</a:t>
              </a:r>
            </a:p>
          </p:txBody>
        </p:sp>
        <p:sp>
          <p:nvSpPr>
            <p:cNvPr id="7" name="CuadroTexto 11"/>
            <p:cNvSpPr txBox="1"/>
            <p:nvPr/>
          </p:nvSpPr>
          <p:spPr>
            <a:xfrm>
              <a:off x="2784896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Cabergolina</a:t>
              </a:r>
            </a:p>
          </p:txBody>
        </p:sp>
        <p:sp>
          <p:nvSpPr>
            <p:cNvPr id="8" name="CuadroTexto 12"/>
            <p:cNvSpPr txBox="1"/>
            <p:nvPr/>
          </p:nvSpPr>
          <p:spPr>
            <a:xfrm>
              <a:off x="5569793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Quinagolida</a:t>
              </a:r>
              <a:endPara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CuadroTexto 13"/>
            <p:cNvSpPr txBox="1"/>
            <p:nvPr/>
          </p:nvSpPr>
          <p:spPr>
            <a:xfrm>
              <a:off x="8354690" y="5293170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Pergolida</a:t>
              </a:r>
              <a:endPara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" name="CuadroTexto 16"/>
          <p:cNvSpPr txBox="1"/>
          <p:nvPr/>
        </p:nvSpPr>
        <p:spPr>
          <a:xfrm>
            <a:off x="251519" y="4088773"/>
            <a:ext cx="7689971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bien la cabergolina puede ser un poco mas efectiva y mejor tolerada, Patricia consulto específicamente por el deseo de quedar en embarazo y la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bromocriptina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tiene un registro histórico de uso seguro en el embarazo mucho mayor a la cabergolina, la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quinagolida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la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pergolida</a:t>
            </a:r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upo 18"/>
          <p:cNvGrpSpPr/>
          <p:nvPr/>
        </p:nvGrpSpPr>
        <p:grpSpPr>
          <a:xfrm>
            <a:off x="47018" y="3484622"/>
            <a:ext cx="8917470" cy="309770"/>
            <a:chOff x="-1" y="5293170"/>
            <a:chExt cx="11139588" cy="309770"/>
          </a:xfrm>
        </p:grpSpPr>
        <p:sp>
          <p:nvSpPr>
            <p:cNvPr id="12" name="CuadroTexto 19"/>
            <p:cNvSpPr txBox="1"/>
            <p:nvPr/>
          </p:nvSpPr>
          <p:spPr>
            <a:xfrm>
              <a:off x="-1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Bromocriptina</a:t>
              </a:r>
            </a:p>
          </p:txBody>
        </p:sp>
        <p:sp>
          <p:nvSpPr>
            <p:cNvPr id="13" name="CuadroTexto 20"/>
            <p:cNvSpPr txBox="1"/>
            <p:nvPr/>
          </p:nvSpPr>
          <p:spPr>
            <a:xfrm>
              <a:off x="2784896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Cabergolina</a:t>
              </a:r>
            </a:p>
          </p:txBody>
        </p:sp>
        <p:sp>
          <p:nvSpPr>
            <p:cNvPr id="14" name="CuadroTexto 21"/>
            <p:cNvSpPr txBox="1"/>
            <p:nvPr/>
          </p:nvSpPr>
          <p:spPr>
            <a:xfrm>
              <a:off x="5569793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Quinagolida</a:t>
              </a:r>
              <a:endParaRPr lang="es-CO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CuadroTexto 22"/>
            <p:cNvSpPr txBox="1"/>
            <p:nvPr/>
          </p:nvSpPr>
          <p:spPr>
            <a:xfrm>
              <a:off x="8354690" y="5293170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Pergolida</a:t>
              </a:r>
              <a:endParaRPr lang="es-CO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49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4423" y="438362"/>
            <a:ext cx="840404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CO" dirty="0"/>
              <a:t>Hernan, 36 años</a:t>
            </a:r>
          </a:p>
          <a:p>
            <a:endParaRPr lang="es-CO" b="0" dirty="0"/>
          </a:p>
          <a:p>
            <a:r>
              <a:rPr lang="es-CO" dirty="0"/>
              <a:t>Motivo de consulta: </a:t>
            </a:r>
            <a:r>
              <a:rPr lang="es-CO" b="0" dirty="0"/>
              <a:t>Disfunción eréctil</a:t>
            </a:r>
          </a:p>
          <a:p>
            <a:endParaRPr lang="es-CO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b="0" dirty="0"/>
              <a:t>Comenta que desde los 29 años aproximadamente tiene disminución en el deseo sexual, dificultades para mantener una erección, disminución subjetiva en el volumen del eyaculado.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b="0" dirty="0"/>
              <a:t>Comenta que en los últimos dos años viene aumentando de peso y ha notado crecimiento de las mamas.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b="0" dirty="0"/>
              <a:t>Consume inhibidores de la 5 fosfodiesterasa con regularidad con una eficacia variable, no consume otros medicamentos</a:t>
            </a:r>
          </a:p>
          <a:p>
            <a:pPr marL="285750" indent="-285750">
              <a:buFont typeface="Arial" pitchFamily="34" charset="0"/>
              <a:buChar char="•"/>
            </a:pPr>
            <a:endParaRPr lang="es-CO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b="0" dirty="0"/>
              <a:t>A su examen físico es llamativa la distribución de la grasa con una obesidad de predominio central y una ginecomastia de aproximadamente 5 cm bilateral, no hay secreción por los pezones, por lo demás es normal</a:t>
            </a:r>
          </a:p>
          <a:p>
            <a:pPr marL="285750" indent="-285750">
              <a:buFont typeface="Arial" pitchFamily="34" charset="0"/>
              <a:buChar char="•"/>
            </a:pPr>
            <a:endParaRPr lang="es-CO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b="0" dirty="0"/>
              <a:t>Trae una medición de prolactina en 2436 </a:t>
            </a:r>
            <a:r>
              <a:rPr lang="es-CO" b="0" dirty="0" err="1"/>
              <a:t>ng</a:t>
            </a:r>
            <a:r>
              <a:rPr lang="es-CO" b="0" dirty="0"/>
              <a:t>/</a:t>
            </a:r>
            <a:r>
              <a:rPr lang="es-CO" b="0" dirty="0" err="1"/>
              <a:t>mL</a:t>
            </a:r>
            <a:r>
              <a:rPr lang="es-CO" b="0" dirty="0"/>
              <a:t>, una TSH normal y una testosterona total en 170 </a:t>
            </a:r>
            <a:r>
              <a:rPr lang="es-CO" b="0" dirty="0" err="1"/>
              <a:t>ng</a:t>
            </a:r>
            <a:r>
              <a:rPr lang="es-CO" b="0" dirty="0"/>
              <a:t>/</a:t>
            </a:r>
            <a:r>
              <a:rPr lang="es-CO" b="0" dirty="0" err="1"/>
              <a:t>dL</a:t>
            </a:r>
            <a:r>
              <a:rPr lang="es-CO" b="0" dirty="0"/>
              <a:t> (Referencia 270 – 1070 </a:t>
            </a:r>
            <a:r>
              <a:rPr lang="es-CO" b="0" dirty="0" err="1"/>
              <a:t>ng</a:t>
            </a:r>
            <a:r>
              <a:rPr lang="es-CO" b="0" dirty="0"/>
              <a:t>/</a:t>
            </a:r>
            <a:r>
              <a:rPr lang="es-CO" b="0" dirty="0" err="1"/>
              <a:t>dL</a:t>
            </a:r>
            <a:r>
              <a:rPr lang="es-CO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5924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0755" y="438362"/>
            <a:ext cx="970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1</a:t>
            </a:r>
          </a:p>
          <a:p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Dentro de los errores y limitaciones con la técnica de medición de la prolactina ¿Cuál es a el que deberíamos prestarle espacial atención en un caso como el de Hernan</a:t>
            </a:r>
          </a:p>
        </p:txBody>
      </p:sp>
      <p:grpSp>
        <p:nvGrpSpPr>
          <p:cNvPr id="5" name="Grupo 1"/>
          <p:cNvGrpSpPr/>
          <p:nvPr/>
        </p:nvGrpSpPr>
        <p:grpSpPr>
          <a:xfrm>
            <a:off x="220577" y="1628800"/>
            <a:ext cx="9259847" cy="461665"/>
            <a:chOff x="344423" y="2238819"/>
            <a:chExt cx="11018795" cy="461665"/>
          </a:xfrm>
        </p:grpSpPr>
        <p:sp>
          <p:nvSpPr>
            <p:cNvPr id="6" name="CuadroTexto 5"/>
            <p:cNvSpPr txBox="1"/>
            <p:nvPr/>
          </p:nvSpPr>
          <p:spPr>
            <a:xfrm>
              <a:off x="7136816" y="2238819"/>
              <a:ext cx="4226402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PRESENCIA DE ANTICUERPOS HETEROFILOS 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994485" y="2238819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EFECTO GANCHO</a:t>
              </a:r>
            </a:p>
          </p:txBody>
        </p:sp>
        <p:sp>
          <p:nvSpPr>
            <p:cNvPr id="8" name="CuadroTexto 4"/>
            <p:cNvSpPr txBox="1"/>
            <p:nvPr/>
          </p:nvSpPr>
          <p:spPr>
            <a:xfrm>
              <a:off x="344423" y="2238819"/>
              <a:ext cx="3292629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MACROPROLACTINEMIA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64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7"/>
          <p:cNvSpPr txBox="1"/>
          <p:nvPr/>
        </p:nvSpPr>
        <p:spPr>
          <a:xfrm>
            <a:off x="5629113" y="3218687"/>
            <a:ext cx="31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efecto gancho causado por niveles extremadamente elevados de prolactina en suero</a:t>
            </a: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Esto produce saturación simultánea de los anticuerpos de captura y detección</a:t>
            </a: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se forma el sánduche y por lo tanto se subestima de manera importante el valor de la prolactina</a:t>
            </a:r>
          </a:p>
          <a:p>
            <a:endParaRPr lang="es-CO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suero de Hernan debe ser analizado puro y después de una dilución cuantiosa (1:100 – 1:1000) </a:t>
            </a:r>
          </a:p>
        </p:txBody>
      </p:sp>
      <p:sp>
        <p:nvSpPr>
          <p:cNvPr id="5" name="CuadroTexto 20"/>
          <p:cNvSpPr txBox="1"/>
          <p:nvPr/>
        </p:nvSpPr>
        <p:spPr>
          <a:xfrm>
            <a:off x="415700" y="438362"/>
            <a:ext cx="826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1</a:t>
            </a:r>
          </a:p>
          <a:p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Dentro de los errores y limitaciones con la técnica de medición de la prolactina ¿Cuál es a el que deberíamos prestarle espacial atención en un caso como el de Hernan</a:t>
            </a:r>
          </a:p>
        </p:txBody>
      </p:sp>
      <p:grpSp>
        <p:nvGrpSpPr>
          <p:cNvPr id="6" name="Grupo 21"/>
          <p:cNvGrpSpPr/>
          <p:nvPr/>
        </p:nvGrpSpPr>
        <p:grpSpPr>
          <a:xfrm>
            <a:off x="657880" y="2238822"/>
            <a:ext cx="7802552" cy="461665"/>
            <a:chOff x="344423" y="2238819"/>
            <a:chExt cx="11018795" cy="321233"/>
          </a:xfrm>
        </p:grpSpPr>
        <p:sp>
          <p:nvSpPr>
            <p:cNvPr id="7" name="CuadroTexto 22"/>
            <p:cNvSpPr txBox="1"/>
            <p:nvPr/>
          </p:nvSpPr>
          <p:spPr>
            <a:xfrm>
              <a:off x="7136815" y="2238819"/>
              <a:ext cx="4226403" cy="32123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PRESENCIA DE ANTICUERPOS HETEROFILOS </a:t>
              </a:r>
            </a:p>
          </p:txBody>
        </p:sp>
        <p:sp>
          <p:nvSpPr>
            <p:cNvPr id="8" name="CuadroTexto 23"/>
            <p:cNvSpPr txBox="1"/>
            <p:nvPr/>
          </p:nvSpPr>
          <p:spPr>
            <a:xfrm>
              <a:off x="3994484" y="2238819"/>
              <a:ext cx="2784897" cy="1927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EFECTO GANCHO</a:t>
              </a:r>
            </a:p>
          </p:txBody>
        </p:sp>
        <p:sp>
          <p:nvSpPr>
            <p:cNvPr id="9" name="CuadroTexto 24"/>
            <p:cNvSpPr txBox="1"/>
            <p:nvPr/>
          </p:nvSpPr>
          <p:spPr>
            <a:xfrm>
              <a:off x="344423" y="2238819"/>
              <a:ext cx="3292628" cy="1927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MACROPROLACTINEMIA</a:t>
              </a:r>
            </a:p>
          </p:txBody>
        </p:sp>
      </p:grpSp>
      <p:pic>
        <p:nvPicPr>
          <p:cNvPr id="10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4" y="3168613"/>
            <a:ext cx="5462949" cy="33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3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4423" y="438362"/>
            <a:ext cx="8908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2</a:t>
            </a:r>
          </a:p>
          <a:p>
            <a:endParaRPr lang="es-C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¿la hiperprolactinemia de Hernan es mas probablemente orgánica o funcional?</a:t>
            </a:r>
            <a:endPara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uadroTexto 5"/>
          <p:cNvSpPr txBox="1"/>
          <p:nvPr/>
        </p:nvSpPr>
        <p:spPr>
          <a:xfrm>
            <a:off x="4644008" y="1904619"/>
            <a:ext cx="278489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</p:txBody>
      </p:sp>
      <p:sp>
        <p:nvSpPr>
          <p:cNvPr id="6" name="CuadroTexto 6"/>
          <p:cNvSpPr txBox="1"/>
          <p:nvPr/>
        </p:nvSpPr>
        <p:spPr>
          <a:xfrm>
            <a:off x="1331640" y="1904619"/>
            <a:ext cx="278489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ORGANICA</a:t>
            </a:r>
          </a:p>
        </p:txBody>
      </p:sp>
    </p:spTree>
    <p:extLst>
      <p:ext uri="{BB962C8B-B14F-4D97-AF65-F5344CB8AC3E}">
        <p14:creationId xmlns:p14="http://schemas.microsoft.com/office/powerpoint/2010/main" val="143461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4423" y="438362"/>
            <a:ext cx="11542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2</a:t>
            </a:r>
          </a:p>
          <a:p>
            <a:endParaRPr lang="es-C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¿la hiperprolactinemia de Hernan es mas probablemente orgánica o funcional?</a:t>
            </a:r>
          </a:p>
        </p:txBody>
      </p:sp>
      <p:sp>
        <p:nvSpPr>
          <p:cNvPr id="5" name="CuadroTexto 5"/>
          <p:cNvSpPr txBox="1"/>
          <p:nvPr/>
        </p:nvSpPr>
        <p:spPr>
          <a:xfrm>
            <a:off x="4853341" y="1687206"/>
            <a:ext cx="278489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</p:txBody>
      </p:sp>
      <p:sp>
        <p:nvSpPr>
          <p:cNvPr id="6" name="CuadroTexto 6"/>
          <p:cNvSpPr txBox="1"/>
          <p:nvPr/>
        </p:nvSpPr>
        <p:spPr>
          <a:xfrm>
            <a:off x="827584" y="1687206"/>
            <a:ext cx="278489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ORGANICA</a:t>
            </a:r>
          </a:p>
        </p:txBody>
      </p:sp>
      <p:sp>
        <p:nvSpPr>
          <p:cNvPr id="7" name="CuadroTexto 7"/>
          <p:cNvSpPr txBox="1"/>
          <p:nvPr/>
        </p:nvSpPr>
        <p:spPr>
          <a:xfrm>
            <a:off x="596383" y="2753969"/>
            <a:ext cx="74898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inhibidores de la 5 fosfodiesterasa no están entre los medicamentos asociados a alteraciones en al liberación de prolactina</a:t>
            </a:r>
          </a:p>
          <a:p>
            <a:endParaRPr lang="es-C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Usualmente las hiperprolactinemias funcionales no cursan con valores tan elevados de </a:t>
            </a:r>
            <a:r>
              <a:rPr lang="es-CO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prolactina</a:t>
            </a:r>
          </a:p>
          <a:p>
            <a:endParaRPr lang="es-C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ser una </a:t>
            </a:r>
            <a:r>
              <a:rPr lang="es-CO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orgánica se le solicito una resonancia magnética de silla turca </a:t>
            </a:r>
            <a:r>
              <a:rPr lang="es-C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C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O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resonancia magnética de silla turca reporta una lesión </a:t>
            </a:r>
            <a:r>
              <a:rPr lang="es-CO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selar</a:t>
            </a:r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extensión </a:t>
            </a:r>
            <a:r>
              <a:rPr lang="es-CO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supraselar</a:t>
            </a:r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contacto con el quiasma óptico sin comprimirlo ni desplazarlo e invasión a ambos senos cavernosos, en su diámetro mayor mite 27mm</a:t>
            </a:r>
          </a:p>
          <a:p>
            <a:endParaRPr lang="es-CO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le solicitan el resto de las hormonas del perfil hipofisario y se confirma un </a:t>
            </a:r>
            <a:r>
              <a:rPr lang="es-CO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hipogonadismo</a:t>
            </a:r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O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hipogondotropico</a:t>
            </a:r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el resto del perfil es normal</a:t>
            </a:r>
          </a:p>
          <a:p>
            <a:endParaRPr lang="es-C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827584" y="1451416"/>
            <a:ext cx="48245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Sección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9 Triángulo isósceles"/>
          <p:cNvSpPr/>
          <p:nvPr/>
        </p:nvSpPr>
        <p:spPr>
          <a:xfrm rot="10800000">
            <a:off x="5433204" y="1451417"/>
            <a:ext cx="471323" cy="5040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601707" y="2492896"/>
            <a:ext cx="1953742" cy="1872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Principales factores implicados en la producción y secreción de la prolactina</a:t>
            </a:r>
          </a:p>
          <a:p>
            <a:pPr algn="ctr"/>
            <a:r>
              <a:rPr lang="es-CO" sz="1100" dirty="0" smtClean="0">
                <a:solidFill>
                  <a:srgbClr val="FF0000"/>
                </a:solidFill>
              </a:rPr>
              <a:t>D 4 a D6</a:t>
            </a:r>
            <a:endParaRPr lang="es-CO" sz="1100" dirty="0">
              <a:solidFill>
                <a:srgbClr val="FF0000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4897883" y="2506560"/>
            <a:ext cx="1953742" cy="1872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Causas de la </a:t>
            </a:r>
            <a:r>
              <a:rPr lang="es-CO" sz="1100" dirty="0" err="1" smtClean="0">
                <a:solidFill>
                  <a:schemeClr val="tx1"/>
                </a:solidFill>
              </a:rPr>
              <a:t>Hiperprolactinemia</a:t>
            </a:r>
            <a:endParaRPr lang="es-CO" sz="1100" dirty="0" smtClean="0">
              <a:solidFill>
                <a:schemeClr val="tx1"/>
              </a:solidFill>
            </a:endParaRPr>
          </a:p>
          <a:p>
            <a:pPr algn="ctr"/>
            <a:r>
              <a:rPr lang="es-CO" sz="11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D8 a D9</a:t>
            </a:r>
            <a:endParaRPr lang="es-CO" sz="11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6848406" y="2492896"/>
            <a:ext cx="1953742" cy="1872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Epidemiología de la </a:t>
            </a:r>
            <a:r>
              <a:rPr lang="es-CO" sz="1100" dirty="0" err="1" smtClean="0">
                <a:solidFill>
                  <a:schemeClr val="tx1"/>
                </a:solidFill>
              </a:rPr>
              <a:t>Hiperprolactinemia</a:t>
            </a:r>
            <a:endParaRPr lang="es-CO" sz="1100" dirty="0" smtClean="0">
              <a:solidFill>
                <a:schemeClr val="tx1"/>
              </a:solidFill>
            </a:endParaRPr>
          </a:p>
          <a:p>
            <a:pPr algn="ctr"/>
            <a:r>
              <a:rPr lang="es-CO" sz="1100" dirty="0" smtClean="0">
                <a:solidFill>
                  <a:srgbClr val="FF0000"/>
                </a:solidFill>
              </a:rPr>
              <a:t>D10</a:t>
            </a:r>
            <a:endParaRPr lang="es-CO" sz="1100" dirty="0">
              <a:solidFill>
                <a:srgbClr val="FF0000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2811482" y="2492896"/>
            <a:ext cx="1953742" cy="1872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Papel de la prolactina en la adaptación materna a la gestación</a:t>
            </a:r>
          </a:p>
          <a:p>
            <a:pPr algn="ctr"/>
            <a:r>
              <a:rPr lang="es-CO" sz="1100" dirty="0" smtClean="0">
                <a:solidFill>
                  <a:srgbClr val="FF0000"/>
                </a:solidFill>
              </a:rPr>
              <a:t>D7</a:t>
            </a:r>
            <a:endParaRPr lang="es-CO" sz="1100" dirty="0">
              <a:solidFill>
                <a:srgbClr val="FF0000"/>
              </a:solidFill>
            </a:endParaRPr>
          </a:p>
          <a:p>
            <a:pPr algn="ctr"/>
            <a:endParaRPr lang="es-CO" sz="11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5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/>
          <p:cNvSpPr txBox="1"/>
          <p:nvPr/>
        </p:nvSpPr>
        <p:spPr>
          <a:xfrm>
            <a:off x="107505" y="548680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3</a:t>
            </a:r>
          </a:p>
          <a:p>
            <a:endParaRPr lang="es-C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¿Podría la hiperprolactinemia asociada al macroprolactinoma explicar todos los síntomas de Hernan?</a:t>
            </a:r>
            <a:endPara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upo 1"/>
          <p:cNvGrpSpPr/>
          <p:nvPr/>
        </p:nvGrpSpPr>
        <p:grpSpPr>
          <a:xfrm>
            <a:off x="1115616" y="2276872"/>
            <a:ext cx="6810654" cy="400110"/>
            <a:chOff x="2686391" y="6097105"/>
            <a:chExt cx="6810654" cy="400110"/>
          </a:xfrm>
        </p:grpSpPr>
        <p:sp>
          <p:nvSpPr>
            <p:cNvPr id="6" name="CuadroTexto 11"/>
            <p:cNvSpPr txBox="1"/>
            <p:nvPr/>
          </p:nvSpPr>
          <p:spPr>
            <a:xfrm>
              <a:off x="6712148" y="6097105"/>
              <a:ext cx="2784897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FALSO</a:t>
              </a:r>
            </a:p>
          </p:txBody>
        </p:sp>
        <p:sp>
          <p:nvSpPr>
            <p:cNvPr id="7" name="CuadroTexto 12"/>
            <p:cNvSpPr txBox="1"/>
            <p:nvPr/>
          </p:nvSpPr>
          <p:spPr>
            <a:xfrm>
              <a:off x="2686391" y="6097105"/>
              <a:ext cx="2784897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VERDADERO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070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/>
          <p:cNvSpPr txBox="1"/>
          <p:nvPr/>
        </p:nvSpPr>
        <p:spPr>
          <a:xfrm>
            <a:off x="251520" y="404664"/>
            <a:ext cx="11542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3</a:t>
            </a:r>
          </a:p>
          <a:p>
            <a:endParaRPr lang="es-CO" sz="14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¿Podría la </a:t>
            </a:r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asociada al macroprolactinoma explicar todos los síntomas de Hernan?</a:t>
            </a:r>
          </a:p>
        </p:txBody>
      </p:sp>
      <p:grpSp>
        <p:nvGrpSpPr>
          <p:cNvPr id="5" name="Grupo 1"/>
          <p:cNvGrpSpPr/>
          <p:nvPr/>
        </p:nvGrpSpPr>
        <p:grpSpPr>
          <a:xfrm>
            <a:off x="1403648" y="1203157"/>
            <a:ext cx="6810654" cy="307777"/>
            <a:chOff x="2686391" y="6097105"/>
            <a:chExt cx="6810654" cy="307777"/>
          </a:xfrm>
        </p:grpSpPr>
        <p:sp>
          <p:nvSpPr>
            <p:cNvPr id="6" name="CuadroTexto 11"/>
            <p:cNvSpPr txBox="1"/>
            <p:nvPr/>
          </p:nvSpPr>
          <p:spPr>
            <a:xfrm>
              <a:off x="6712148" y="6097105"/>
              <a:ext cx="2784897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FALSO</a:t>
              </a:r>
            </a:p>
          </p:txBody>
        </p:sp>
        <p:sp>
          <p:nvSpPr>
            <p:cNvPr id="7" name="CuadroTexto 12"/>
            <p:cNvSpPr txBox="1"/>
            <p:nvPr/>
          </p:nvSpPr>
          <p:spPr>
            <a:xfrm>
              <a:off x="2686391" y="6097105"/>
              <a:ext cx="2784897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VERDADERO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1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4422" y="119866"/>
            <a:ext cx="11542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4</a:t>
            </a:r>
          </a:p>
          <a:p>
            <a:endParaRPr lang="es-C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¿Cuál de las siguientes opciones de tratamiento cree que es la mejor para Hernan?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1239066"/>
            <a:ext cx="278489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Seguimiento anual de los niveles de prolactina</a:t>
            </a:r>
          </a:p>
        </p:txBody>
      </p:sp>
      <p:sp>
        <p:nvSpPr>
          <p:cNvPr id="6" name="CuadroTexto 6"/>
          <p:cNvSpPr txBox="1"/>
          <p:nvPr/>
        </p:nvSpPr>
        <p:spPr>
          <a:xfrm>
            <a:off x="3203848" y="1239067"/>
            <a:ext cx="278489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Remisión a neurocirujano experto en hipófisis</a:t>
            </a:r>
          </a:p>
        </p:txBody>
      </p:sp>
      <p:sp>
        <p:nvSpPr>
          <p:cNvPr id="7" name="CuadroTexto 7"/>
          <p:cNvSpPr txBox="1"/>
          <p:nvPr/>
        </p:nvSpPr>
        <p:spPr>
          <a:xfrm>
            <a:off x="6130558" y="1340768"/>
            <a:ext cx="278489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Tratamiento con agonistas dopaminergicos</a:t>
            </a:r>
          </a:p>
        </p:txBody>
      </p:sp>
    </p:spTree>
    <p:extLst>
      <p:ext uri="{BB962C8B-B14F-4D97-AF65-F5344CB8AC3E}">
        <p14:creationId xmlns:p14="http://schemas.microsoft.com/office/powerpoint/2010/main" val="1048411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7"/>
          <p:cNvSpPr txBox="1"/>
          <p:nvPr/>
        </p:nvSpPr>
        <p:spPr>
          <a:xfrm>
            <a:off x="344422" y="332656"/>
            <a:ext cx="1154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5</a:t>
            </a:r>
          </a:p>
          <a:p>
            <a:endParaRPr lang="es-CO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¿Cual de los agonistas dopaminergicos disponibles seria el de elección para Hernan?</a:t>
            </a:r>
          </a:p>
        </p:txBody>
      </p:sp>
      <p:grpSp>
        <p:nvGrpSpPr>
          <p:cNvPr id="5" name="Grupo 18"/>
          <p:cNvGrpSpPr/>
          <p:nvPr/>
        </p:nvGrpSpPr>
        <p:grpSpPr>
          <a:xfrm>
            <a:off x="-4536" y="1644248"/>
            <a:ext cx="9148536" cy="402103"/>
            <a:chOff x="-1" y="5293170"/>
            <a:chExt cx="11139588" cy="402103"/>
          </a:xfrm>
        </p:grpSpPr>
        <p:sp>
          <p:nvSpPr>
            <p:cNvPr id="6" name="CuadroTexto 19"/>
            <p:cNvSpPr txBox="1"/>
            <p:nvPr/>
          </p:nvSpPr>
          <p:spPr>
            <a:xfrm>
              <a:off x="-1" y="5325941"/>
              <a:ext cx="2784897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Bromocriptina</a:t>
              </a:r>
            </a:p>
          </p:txBody>
        </p:sp>
        <p:sp>
          <p:nvSpPr>
            <p:cNvPr id="7" name="CuadroTexto 20"/>
            <p:cNvSpPr txBox="1"/>
            <p:nvPr/>
          </p:nvSpPr>
          <p:spPr>
            <a:xfrm>
              <a:off x="2784896" y="5325941"/>
              <a:ext cx="2784897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Cabergolina</a:t>
              </a:r>
            </a:p>
          </p:txBody>
        </p:sp>
        <p:sp>
          <p:nvSpPr>
            <p:cNvPr id="8" name="CuadroTexto 21"/>
            <p:cNvSpPr txBox="1"/>
            <p:nvPr/>
          </p:nvSpPr>
          <p:spPr>
            <a:xfrm>
              <a:off x="5569793" y="5325941"/>
              <a:ext cx="2784897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Quinagolida</a:t>
              </a:r>
              <a:endParaRPr lang="es-C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CuadroTexto 22"/>
            <p:cNvSpPr txBox="1"/>
            <p:nvPr/>
          </p:nvSpPr>
          <p:spPr>
            <a:xfrm>
              <a:off x="8354690" y="5293170"/>
              <a:ext cx="2784897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Pergolida</a:t>
              </a:r>
              <a:endParaRPr lang="es-C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0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6"/>
          <p:cNvSpPr txBox="1"/>
          <p:nvPr/>
        </p:nvSpPr>
        <p:spPr>
          <a:xfrm>
            <a:off x="312132" y="2581673"/>
            <a:ext cx="768997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cabergolina es mucho mejor tolerada que la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bromocriptina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pudiera ser un poco mas efectiva. La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quinagolida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pergolida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reservan para casos de resistencia y no están disponibles en Colombia</a:t>
            </a:r>
          </a:p>
        </p:txBody>
      </p:sp>
      <p:sp>
        <p:nvSpPr>
          <p:cNvPr id="5" name="CuadroTexto 17"/>
          <p:cNvSpPr txBox="1"/>
          <p:nvPr/>
        </p:nvSpPr>
        <p:spPr>
          <a:xfrm>
            <a:off x="312133" y="332656"/>
            <a:ext cx="11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Pregunta 5</a:t>
            </a:r>
          </a:p>
          <a:p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¿Cual de los agonistas dopaminergicos disponibles seria el de elección para Hernan?</a:t>
            </a:r>
          </a:p>
        </p:txBody>
      </p:sp>
      <p:grpSp>
        <p:nvGrpSpPr>
          <p:cNvPr id="6" name="Grupo 18"/>
          <p:cNvGrpSpPr/>
          <p:nvPr/>
        </p:nvGrpSpPr>
        <p:grpSpPr>
          <a:xfrm>
            <a:off x="559365" y="1757605"/>
            <a:ext cx="8542579" cy="309770"/>
            <a:chOff x="-1" y="5293170"/>
            <a:chExt cx="11139588" cy="309770"/>
          </a:xfrm>
        </p:grpSpPr>
        <p:sp>
          <p:nvSpPr>
            <p:cNvPr id="7" name="CuadroTexto 19"/>
            <p:cNvSpPr txBox="1"/>
            <p:nvPr/>
          </p:nvSpPr>
          <p:spPr>
            <a:xfrm>
              <a:off x="-1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Bromocriptina</a:t>
              </a:r>
            </a:p>
          </p:txBody>
        </p:sp>
        <p:sp>
          <p:nvSpPr>
            <p:cNvPr id="8" name="CuadroTexto 20"/>
            <p:cNvSpPr txBox="1"/>
            <p:nvPr/>
          </p:nvSpPr>
          <p:spPr>
            <a:xfrm>
              <a:off x="2784896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Cabergolina</a:t>
              </a:r>
            </a:p>
          </p:txBody>
        </p:sp>
        <p:sp>
          <p:nvSpPr>
            <p:cNvPr id="9" name="CuadroTexto 21"/>
            <p:cNvSpPr txBox="1"/>
            <p:nvPr/>
          </p:nvSpPr>
          <p:spPr>
            <a:xfrm>
              <a:off x="5569793" y="5325941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Quinagolida</a:t>
              </a:r>
              <a:endParaRPr lang="es-CO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CuadroTexto 22"/>
            <p:cNvSpPr txBox="1"/>
            <p:nvPr/>
          </p:nvSpPr>
          <p:spPr>
            <a:xfrm>
              <a:off x="8354690" y="5293170"/>
              <a:ext cx="278489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Pergolida</a:t>
              </a:r>
              <a:endParaRPr lang="es-CO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46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CO" dirty="0" err="1"/>
              <a:t>Capozzi</a:t>
            </a:r>
            <a:r>
              <a:rPr lang="es-CO" dirty="0"/>
              <a:t>, A., </a:t>
            </a:r>
            <a:r>
              <a:rPr lang="es-CO" dirty="0" err="1"/>
              <a:t>Scambia</a:t>
            </a:r>
            <a:r>
              <a:rPr lang="es-CO" dirty="0"/>
              <a:t>, G., </a:t>
            </a:r>
            <a:r>
              <a:rPr lang="es-CO" dirty="0" err="1"/>
              <a:t>Pontecorvi</a:t>
            </a:r>
            <a:r>
              <a:rPr lang="es-CO" dirty="0"/>
              <a:t>, A., &amp; </a:t>
            </a:r>
            <a:r>
              <a:rPr lang="es-CO" dirty="0" err="1"/>
              <a:t>Lello</a:t>
            </a:r>
            <a:r>
              <a:rPr lang="es-CO" dirty="0"/>
              <a:t>, S. (2015). </a:t>
            </a:r>
            <a:r>
              <a:rPr lang="es-CO" dirty="0" err="1"/>
              <a:t>Hyperprolactinemia</a:t>
            </a:r>
            <a:r>
              <a:rPr lang="es-CO" dirty="0"/>
              <a:t>: </a:t>
            </a:r>
            <a:r>
              <a:rPr lang="es-CO" dirty="0" err="1" smtClean="0"/>
              <a:t>pathophysiology</a:t>
            </a:r>
            <a:r>
              <a:rPr lang="es-CO" dirty="0" smtClean="0"/>
              <a:t> and </a:t>
            </a:r>
            <a:r>
              <a:rPr lang="es-CO" dirty="0" err="1"/>
              <a:t>therapeutic</a:t>
            </a:r>
            <a:r>
              <a:rPr lang="es-CO" dirty="0"/>
              <a:t> </a:t>
            </a:r>
            <a:r>
              <a:rPr lang="es-CO" dirty="0" err="1"/>
              <a:t>approach</a:t>
            </a:r>
            <a:r>
              <a:rPr lang="es-CO" dirty="0"/>
              <a:t>. </a:t>
            </a:r>
            <a:r>
              <a:rPr lang="es-CO" dirty="0" err="1"/>
              <a:t>Gynecol</a:t>
            </a:r>
            <a:r>
              <a:rPr lang="es-CO" dirty="0"/>
              <a:t> </a:t>
            </a:r>
            <a:r>
              <a:rPr lang="es-CO" dirty="0" err="1"/>
              <a:t>Endocrinol</a:t>
            </a:r>
            <a:r>
              <a:rPr lang="es-CO" dirty="0"/>
              <a:t>, 31(7), 506-510. </a:t>
            </a:r>
            <a:r>
              <a:rPr lang="es-CO" dirty="0" smtClean="0"/>
              <a:t>doi:10.3109/09513590.2015.1017810 </a:t>
            </a:r>
            <a:endParaRPr lang="es-CO" dirty="0"/>
          </a:p>
          <a:p>
            <a:r>
              <a:rPr lang="es-CO" dirty="0"/>
              <a:t>Faje, A., &amp; </a:t>
            </a:r>
            <a:r>
              <a:rPr lang="es-CO" dirty="0" err="1"/>
              <a:t>Nachtigall</a:t>
            </a:r>
            <a:r>
              <a:rPr lang="es-CO" dirty="0"/>
              <a:t>, L. (2013). </a:t>
            </a:r>
            <a:r>
              <a:rPr lang="es-CO" dirty="0" err="1"/>
              <a:t>Current</a:t>
            </a:r>
            <a:r>
              <a:rPr lang="es-CO" dirty="0"/>
              <a:t> </a:t>
            </a:r>
            <a:r>
              <a:rPr lang="es-CO" dirty="0" err="1"/>
              <a:t>treatment</a:t>
            </a:r>
            <a:r>
              <a:rPr lang="es-CO" dirty="0"/>
              <a:t> </a:t>
            </a:r>
            <a:r>
              <a:rPr lang="es-CO" dirty="0" err="1"/>
              <a:t>options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hyperprolactinemia</a:t>
            </a:r>
            <a:r>
              <a:rPr lang="es-CO" dirty="0"/>
              <a:t>. </a:t>
            </a:r>
            <a:r>
              <a:rPr lang="es-CO" dirty="0" err="1"/>
              <a:t>Expert</a:t>
            </a:r>
            <a:r>
              <a:rPr lang="es-CO" dirty="0"/>
              <a:t> </a:t>
            </a:r>
            <a:r>
              <a:rPr lang="es-CO" dirty="0" err="1"/>
              <a:t>Opin</a:t>
            </a:r>
            <a:r>
              <a:rPr lang="es-CO" dirty="0"/>
              <a:t> </a:t>
            </a:r>
            <a:r>
              <a:rPr lang="es-CO" dirty="0" err="1" smtClean="0"/>
              <a:t>Pharmacother</a:t>
            </a:r>
            <a:r>
              <a:rPr lang="es-CO" dirty="0"/>
              <a:t>, 14(12), 1611-1625. doi:10.1517/14656566.2013.806488 </a:t>
            </a:r>
          </a:p>
          <a:p>
            <a:r>
              <a:rPr lang="es-CO" dirty="0" err="1"/>
              <a:t>Glezer</a:t>
            </a:r>
            <a:r>
              <a:rPr lang="es-CO" dirty="0"/>
              <a:t>, A., &amp; </a:t>
            </a:r>
            <a:r>
              <a:rPr lang="es-CO" dirty="0" err="1"/>
              <a:t>Bronstein</a:t>
            </a:r>
            <a:r>
              <a:rPr lang="es-CO" dirty="0"/>
              <a:t>, M. D. (2012). </a:t>
            </a:r>
            <a:r>
              <a:rPr lang="es-CO" dirty="0" err="1"/>
              <a:t>Approach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patient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persistent</a:t>
            </a:r>
            <a:r>
              <a:rPr lang="es-CO" dirty="0"/>
              <a:t> </a:t>
            </a:r>
            <a:r>
              <a:rPr lang="es-CO" dirty="0" err="1"/>
              <a:t>hyperprolactinemia</a:t>
            </a:r>
            <a:r>
              <a:rPr lang="es-CO" dirty="0"/>
              <a:t> </a:t>
            </a:r>
            <a:r>
              <a:rPr lang="es-CO" dirty="0" smtClean="0"/>
              <a:t>and </a:t>
            </a:r>
            <a:r>
              <a:rPr lang="es-CO" dirty="0" err="1"/>
              <a:t>negative</a:t>
            </a:r>
            <a:r>
              <a:rPr lang="es-CO" dirty="0"/>
              <a:t> sellar </a:t>
            </a:r>
            <a:r>
              <a:rPr lang="es-CO" dirty="0" err="1"/>
              <a:t>imaging</a:t>
            </a:r>
            <a:r>
              <a:rPr lang="es-CO" dirty="0"/>
              <a:t>. J </a:t>
            </a:r>
            <a:r>
              <a:rPr lang="es-CO" dirty="0" err="1"/>
              <a:t>Clin</a:t>
            </a:r>
            <a:r>
              <a:rPr lang="es-CO" dirty="0"/>
              <a:t> </a:t>
            </a:r>
            <a:r>
              <a:rPr lang="es-CO" dirty="0" err="1"/>
              <a:t>Endocrinol</a:t>
            </a:r>
            <a:r>
              <a:rPr lang="es-CO" dirty="0"/>
              <a:t> </a:t>
            </a:r>
            <a:r>
              <a:rPr lang="es-CO" dirty="0" err="1"/>
              <a:t>Metab</a:t>
            </a:r>
            <a:r>
              <a:rPr lang="es-CO" dirty="0"/>
              <a:t>, 97(7), 2211-2216. </a:t>
            </a:r>
            <a:r>
              <a:rPr lang="es-CO" dirty="0" smtClean="0"/>
              <a:t>doi:10.1210/jc.2011-2976 </a:t>
            </a:r>
            <a:endParaRPr lang="es-CO" dirty="0"/>
          </a:p>
          <a:p>
            <a:r>
              <a:rPr lang="es-CO" dirty="0" err="1"/>
              <a:t>Glezer</a:t>
            </a:r>
            <a:r>
              <a:rPr lang="es-CO" dirty="0"/>
              <a:t>, A., &amp; </a:t>
            </a:r>
            <a:r>
              <a:rPr lang="es-CO" dirty="0" err="1"/>
              <a:t>Bronstein</a:t>
            </a:r>
            <a:r>
              <a:rPr lang="es-CO" dirty="0"/>
              <a:t>, M. D. (2015). </a:t>
            </a:r>
            <a:r>
              <a:rPr lang="es-CO" dirty="0" err="1"/>
              <a:t>Prolactinomas</a:t>
            </a:r>
            <a:r>
              <a:rPr lang="es-CO" dirty="0"/>
              <a:t>. </a:t>
            </a:r>
            <a:r>
              <a:rPr lang="es-CO" dirty="0" err="1"/>
              <a:t>Endocrinol</a:t>
            </a:r>
            <a:r>
              <a:rPr lang="es-CO" dirty="0"/>
              <a:t> </a:t>
            </a:r>
            <a:r>
              <a:rPr lang="es-CO" dirty="0" err="1"/>
              <a:t>Metab</a:t>
            </a:r>
            <a:r>
              <a:rPr lang="es-CO" dirty="0"/>
              <a:t> </a:t>
            </a:r>
            <a:r>
              <a:rPr lang="es-CO" dirty="0" err="1"/>
              <a:t>Clin</a:t>
            </a:r>
            <a:r>
              <a:rPr lang="es-CO" dirty="0"/>
              <a:t> North Am, 44(1), 71-</a:t>
            </a:r>
          </a:p>
          <a:p>
            <a:r>
              <a:rPr lang="es-CO" dirty="0"/>
              <a:t>78. doi:10.1016/j.ecl.2014.11.003 </a:t>
            </a:r>
          </a:p>
          <a:p>
            <a:r>
              <a:rPr lang="es-CO" dirty="0" err="1"/>
              <a:t>Halperin</a:t>
            </a:r>
            <a:r>
              <a:rPr lang="es-CO" dirty="0"/>
              <a:t> </a:t>
            </a:r>
            <a:r>
              <a:rPr lang="es-CO" dirty="0" err="1"/>
              <a:t>Rabinovich</a:t>
            </a:r>
            <a:r>
              <a:rPr lang="es-CO" dirty="0"/>
              <a:t>, I., </a:t>
            </a:r>
            <a:r>
              <a:rPr lang="es-CO" dirty="0" err="1"/>
              <a:t>Camara</a:t>
            </a:r>
            <a:r>
              <a:rPr lang="es-CO" dirty="0"/>
              <a:t> </a:t>
            </a:r>
            <a:r>
              <a:rPr lang="es-CO" dirty="0" err="1"/>
              <a:t>Gomez</a:t>
            </a:r>
            <a:r>
              <a:rPr lang="es-CO" dirty="0"/>
              <a:t>, R., </a:t>
            </a:r>
            <a:r>
              <a:rPr lang="es-CO" dirty="0" err="1"/>
              <a:t>Garcia</a:t>
            </a:r>
            <a:r>
              <a:rPr lang="es-CO" dirty="0"/>
              <a:t> </a:t>
            </a:r>
            <a:r>
              <a:rPr lang="es-CO" dirty="0" err="1"/>
              <a:t>Mouriz</a:t>
            </a:r>
            <a:r>
              <a:rPr lang="es-CO" dirty="0"/>
              <a:t>, M., &amp; Ollero </a:t>
            </a:r>
            <a:r>
              <a:rPr lang="es-CO" dirty="0" err="1"/>
              <a:t>Garcia-Agullo</a:t>
            </a:r>
            <a:r>
              <a:rPr lang="es-CO" dirty="0"/>
              <a:t>, D. (2013). </a:t>
            </a:r>
            <a:r>
              <a:rPr lang="es-CO" dirty="0" err="1" smtClean="0"/>
              <a:t>Clinical</a:t>
            </a:r>
            <a:r>
              <a:rPr lang="es-CO" dirty="0" smtClean="0"/>
              <a:t> </a:t>
            </a:r>
            <a:r>
              <a:rPr lang="es-CO" dirty="0" err="1"/>
              <a:t>guidelines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diagnosis and </a:t>
            </a:r>
            <a:r>
              <a:rPr lang="es-CO" dirty="0" err="1"/>
              <a:t>treatment</a:t>
            </a:r>
            <a:r>
              <a:rPr lang="es-CO" dirty="0"/>
              <a:t> of </a:t>
            </a:r>
            <a:r>
              <a:rPr lang="es-CO" dirty="0" err="1"/>
              <a:t>prolactinoma</a:t>
            </a:r>
            <a:r>
              <a:rPr lang="es-CO" dirty="0"/>
              <a:t> and </a:t>
            </a:r>
            <a:r>
              <a:rPr lang="es-CO" dirty="0" err="1"/>
              <a:t>hyperprolactinemia</a:t>
            </a:r>
            <a:r>
              <a:rPr lang="es-CO" dirty="0"/>
              <a:t>. </a:t>
            </a:r>
            <a:r>
              <a:rPr lang="es-CO" dirty="0" err="1" smtClean="0"/>
              <a:t>Endocrinol</a:t>
            </a:r>
            <a:r>
              <a:rPr lang="es-CO" dirty="0" smtClean="0"/>
              <a:t> </a:t>
            </a:r>
            <a:r>
              <a:rPr lang="es-CO" dirty="0" err="1"/>
              <a:t>Nutr</a:t>
            </a:r>
            <a:r>
              <a:rPr lang="es-CO" dirty="0"/>
              <a:t>, 60(6), 308-319. doi:10.1016/j.endonu.2012.11.005 </a:t>
            </a:r>
          </a:p>
          <a:p>
            <a:r>
              <a:rPr lang="es-CO" dirty="0" err="1"/>
              <a:t>Melmed</a:t>
            </a:r>
            <a:r>
              <a:rPr lang="es-CO" dirty="0"/>
              <a:t>, S., Casanueva, F. F., Hoffman, A. R., </a:t>
            </a:r>
            <a:r>
              <a:rPr lang="es-CO" dirty="0" err="1"/>
              <a:t>Kleinberg</a:t>
            </a:r>
            <a:r>
              <a:rPr lang="es-CO" dirty="0"/>
              <a:t>, D. L., </a:t>
            </a:r>
            <a:r>
              <a:rPr lang="es-CO" dirty="0" err="1"/>
              <a:t>Montori</a:t>
            </a:r>
            <a:r>
              <a:rPr lang="es-CO" dirty="0"/>
              <a:t>, V. M., </a:t>
            </a:r>
            <a:r>
              <a:rPr lang="es-CO" dirty="0" err="1"/>
              <a:t>Schlechte</a:t>
            </a:r>
            <a:r>
              <a:rPr lang="es-CO" dirty="0"/>
              <a:t>, J. A., &amp; </a:t>
            </a:r>
            <a:r>
              <a:rPr lang="es-CO" dirty="0" err="1" smtClean="0"/>
              <a:t>Wass</a:t>
            </a:r>
            <a:r>
              <a:rPr lang="es-CO" dirty="0"/>
              <a:t>, J. A. (2011). Diagnosis and </a:t>
            </a:r>
            <a:r>
              <a:rPr lang="es-CO" dirty="0" err="1"/>
              <a:t>treatment</a:t>
            </a:r>
            <a:r>
              <a:rPr lang="es-CO" dirty="0"/>
              <a:t> of </a:t>
            </a:r>
            <a:r>
              <a:rPr lang="es-CO" dirty="0" err="1"/>
              <a:t>hyperprolactinemia</a:t>
            </a:r>
            <a:r>
              <a:rPr lang="es-CO" dirty="0"/>
              <a:t>: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Endocrine</a:t>
            </a:r>
            <a:r>
              <a:rPr lang="es-CO" dirty="0"/>
              <a:t> </a:t>
            </a:r>
            <a:r>
              <a:rPr lang="es-CO" dirty="0" err="1"/>
              <a:t>Society</a:t>
            </a:r>
            <a:r>
              <a:rPr lang="es-CO" dirty="0"/>
              <a:t> </a:t>
            </a:r>
            <a:r>
              <a:rPr lang="es-CO" dirty="0" err="1" smtClean="0"/>
              <a:t>clinical</a:t>
            </a:r>
            <a:r>
              <a:rPr lang="es-CO" dirty="0" smtClean="0"/>
              <a:t> </a:t>
            </a:r>
            <a:r>
              <a:rPr lang="es-CO" dirty="0" err="1"/>
              <a:t>practice</a:t>
            </a:r>
            <a:r>
              <a:rPr lang="es-CO" dirty="0"/>
              <a:t> </a:t>
            </a:r>
            <a:r>
              <a:rPr lang="es-CO" dirty="0" err="1"/>
              <a:t>guideline</a:t>
            </a:r>
            <a:r>
              <a:rPr lang="es-CO" dirty="0"/>
              <a:t>. J </a:t>
            </a:r>
            <a:r>
              <a:rPr lang="es-CO" dirty="0" err="1"/>
              <a:t>Clin</a:t>
            </a:r>
            <a:r>
              <a:rPr lang="es-CO" dirty="0"/>
              <a:t> </a:t>
            </a:r>
            <a:r>
              <a:rPr lang="es-CO" dirty="0" err="1"/>
              <a:t>Endocrinol</a:t>
            </a:r>
            <a:r>
              <a:rPr lang="es-CO" dirty="0"/>
              <a:t> </a:t>
            </a:r>
            <a:r>
              <a:rPr lang="es-CO" dirty="0" err="1"/>
              <a:t>Metab</a:t>
            </a:r>
            <a:r>
              <a:rPr lang="es-CO" dirty="0"/>
              <a:t>, 96(2), 273-288. </a:t>
            </a:r>
            <a:r>
              <a:rPr lang="es-CO" dirty="0" smtClean="0"/>
              <a:t>doi:10.1210/jc.2010-1692 </a:t>
            </a:r>
            <a:endParaRPr lang="es-CO" dirty="0"/>
          </a:p>
          <a:p>
            <a:r>
              <a:rPr lang="es-CO" dirty="0" err="1"/>
              <a:t>Vilar</a:t>
            </a:r>
            <a:r>
              <a:rPr lang="es-CO" dirty="0"/>
              <a:t>, L., </a:t>
            </a:r>
            <a:r>
              <a:rPr lang="es-CO" dirty="0" err="1"/>
              <a:t>Fleseriu</a:t>
            </a:r>
            <a:r>
              <a:rPr lang="es-CO" dirty="0"/>
              <a:t>, M., &amp; </a:t>
            </a:r>
            <a:r>
              <a:rPr lang="es-CO" dirty="0" err="1"/>
              <a:t>Bronstein</a:t>
            </a:r>
            <a:r>
              <a:rPr lang="es-CO" dirty="0"/>
              <a:t>, M. D. (2014). </a:t>
            </a:r>
            <a:r>
              <a:rPr lang="es-CO" dirty="0" err="1"/>
              <a:t>Challenges</a:t>
            </a:r>
            <a:r>
              <a:rPr lang="es-CO" dirty="0"/>
              <a:t> and </a:t>
            </a:r>
            <a:r>
              <a:rPr lang="es-CO" dirty="0" err="1"/>
              <a:t>pitfalls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diagnosis of </a:t>
            </a:r>
            <a:r>
              <a:rPr lang="es-CO" dirty="0" err="1" smtClean="0"/>
              <a:t>hyperprolactinemia</a:t>
            </a:r>
            <a:r>
              <a:rPr lang="es-CO" dirty="0"/>
              <a:t>. </a:t>
            </a:r>
            <a:r>
              <a:rPr lang="es-CO" dirty="0" err="1"/>
              <a:t>Arq</a:t>
            </a:r>
            <a:r>
              <a:rPr lang="es-CO" dirty="0"/>
              <a:t> </a:t>
            </a:r>
            <a:r>
              <a:rPr lang="es-CO" dirty="0" err="1"/>
              <a:t>Bras</a:t>
            </a:r>
            <a:r>
              <a:rPr lang="es-CO" dirty="0"/>
              <a:t> </a:t>
            </a:r>
            <a:r>
              <a:rPr lang="es-CO" dirty="0" err="1"/>
              <a:t>Endocrinol</a:t>
            </a:r>
            <a:r>
              <a:rPr lang="es-CO" dirty="0"/>
              <a:t> </a:t>
            </a:r>
            <a:r>
              <a:rPr lang="es-CO" dirty="0" err="1"/>
              <a:t>Metabol</a:t>
            </a:r>
            <a:r>
              <a:rPr lang="es-CO" dirty="0"/>
              <a:t>, 58(1), 9-22.  </a:t>
            </a:r>
            <a:r>
              <a:rPr lang="es-CO" dirty="0" err="1"/>
              <a:t>Retrieved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smtClean="0"/>
              <a:t>http</a:t>
            </a:r>
            <a:r>
              <a:rPr lang="es-CO" dirty="0"/>
              <a:t>://dx.doi.org/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" name="5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97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Movilidad espermática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971600" y="1340768"/>
            <a:ext cx="74888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rgbClr val="FF0000"/>
                </a:solidFill>
              </a:rPr>
              <a:t>Créditos</a:t>
            </a:r>
          </a:p>
          <a:p>
            <a:pPr algn="just"/>
            <a:endParaRPr lang="es-CO" sz="1400" dirty="0" smtClean="0">
              <a:solidFill>
                <a:srgbClr val="FF0000"/>
              </a:solidFill>
            </a:endParaRPr>
          </a:p>
          <a:p>
            <a:r>
              <a:rPr lang="es-CO" sz="1200" dirty="0" smtClean="0">
                <a:solidFill>
                  <a:srgbClr val="FF0000"/>
                </a:solidFill>
              </a:rPr>
              <a:t>Esta obra esta licenciada bajo </a:t>
            </a:r>
            <a:r>
              <a:rPr lang="es-CO" sz="1200" dirty="0" err="1" smtClean="0">
                <a:solidFill>
                  <a:srgbClr val="FF0000"/>
                </a:solidFill>
              </a:rPr>
              <a:t>Creative</a:t>
            </a:r>
            <a:r>
              <a:rPr lang="es-CO" sz="1200" dirty="0" smtClean="0">
                <a:solidFill>
                  <a:srgbClr val="FF0000"/>
                </a:solidFill>
              </a:rPr>
              <a:t> </a:t>
            </a:r>
            <a:r>
              <a:rPr lang="es-CO" sz="1200" dirty="0" err="1" smtClean="0">
                <a:solidFill>
                  <a:srgbClr val="FF0000"/>
                </a:solidFill>
              </a:rPr>
              <a:t>Commons</a:t>
            </a:r>
            <a:r>
              <a:rPr lang="es-CO" sz="1200" dirty="0" smtClean="0">
                <a:solidFill>
                  <a:srgbClr val="FF0000"/>
                </a:solidFill>
              </a:rPr>
              <a:t> Atribución – No comercial</a:t>
            </a:r>
            <a:r>
              <a:rPr lang="es-CO" sz="1200" dirty="0">
                <a:solidFill>
                  <a:srgbClr val="FF0000"/>
                </a:solidFill>
              </a:rPr>
              <a:t> </a:t>
            </a:r>
            <a:r>
              <a:rPr lang="es-CO" sz="1200" dirty="0" smtClean="0">
                <a:solidFill>
                  <a:srgbClr val="FF0000"/>
                </a:solidFill>
              </a:rPr>
              <a:t>– Compartir igual. </a:t>
            </a:r>
            <a:r>
              <a:rPr lang="es-CO" sz="1200" dirty="0">
                <a:solidFill>
                  <a:srgbClr val="FF0000"/>
                </a:solidFill>
              </a:rPr>
              <a:t>Esta licencia permite a otros distribuir, </a:t>
            </a:r>
            <a:r>
              <a:rPr lang="es-CO" sz="1200" dirty="0" err="1">
                <a:solidFill>
                  <a:srgbClr val="FF0000"/>
                </a:solidFill>
              </a:rPr>
              <a:t>remezclar</a:t>
            </a:r>
            <a:r>
              <a:rPr lang="es-CO" sz="1200" dirty="0">
                <a:solidFill>
                  <a:srgbClr val="FF0000"/>
                </a:solidFill>
              </a:rPr>
              <a:t>, retocar, y crear a partir de tu obra de modo no comercial, siempre y cuando te den crédito y licencien sus nuevas creaciones bajo las mismas condiciones.</a:t>
            </a:r>
            <a:endParaRPr lang="es-CO" sz="1200" dirty="0" smtClean="0">
              <a:solidFill>
                <a:srgbClr val="FF0000"/>
              </a:solidFill>
            </a:endParaRPr>
          </a:p>
          <a:p>
            <a:endParaRPr lang="es-CO" sz="1200" dirty="0" smtClean="0">
              <a:solidFill>
                <a:srgbClr val="FF0000"/>
              </a:solidFill>
            </a:endParaRPr>
          </a:p>
          <a:p>
            <a:r>
              <a:rPr lang="es-CO" sz="1200" b="1" dirty="0" smtClean="0">
                <a:solidFill>
                  <a:srgbClr val="FF0000"/>
                </a:solidFill>
              </a:rPr>
              <a:t>Experto </a:t>
            </a:r>
            <a:r>
              <a:rPr lang="es-CO" sz="1200" b="1" dirty="0">
                <a:solidFill>
                  <a:srgbClr val="FF0000"/>
                </a:solidFill>
              </a:rPr>
              <a:t>temático</a:t>
            </a:r>
            <a:endParaRPr lang="es-CO" sz="1200" dirty="0">
              <a:solidFill>
                <a:srgbClr val="FF0000"/>
              </a:solidFill>
            </a:endParaRPr>
          </a:p>
          <a:p>
            <a:r>
              <a:rPr lang="es-CO" sz="1200" dirty="0" smtClean="0">
                <a:solidFill>
                  <a:srgbClr val="FF0000"/>
                </a:solidFill>
              </a:rPr>
              <a:t>Carlos Builes</a:t>
            </a:r>
            <a:endParaRPr lang="es-CO" sz="1200" dirty="0">
              <a:solidFill>
                <a:srgbClr val="FF0000"/>
              </a:solidFill>
            </a:endParaRPr>
          </a:p>
          <a:p>
            <a:r>
              <a:rPr lang="es-CO" sz="1200" dirty="0">
                <a:solidFill>
                  <a:srgbClr val="FF0000"/>
                </a:solidFill>
              </a:rPr>
              <a:t/>
            </a:r>
            <a:br>
              <a:rPr lang="es-CO" sz="1200" dirty="0">
                <a:solidFill>
                  <a:srgbClr val="FF0000"/>
                </a:solidFill>
              </a:rPr>
            </a:br>
            <a:r>
              <a:rPr lang="es-CO" sz="1200" b="1" dirty="0">
                <a:solidFill>
                  <a:srgbClr val="FF0000"/>
                </a:solidFill>
              </a:rPr>
              <a:t>Asesora pedagógica</a:t>
            </a:r>
            <a:endParaRPr lang="es-CO" sz="1200" dirty="0">
              <a:solidFill>
                <a:srgbClr val="FF0000"/>
              </a:solidFill>
            </a:endParaRPr>
          </a:p>
          <a:p>
            <a:r>
              <a:rPr lang="es-CO" sz="1200" dirty="0">
                <a:solidFill>
                  <a:srgbClr val="FF0000"/>
                </a:solidFill>
              </a:rPr>
              <a:t>Ángela Valderrama Muñoz</a:t>
            </a:r>
          </a:p>
          <a:p>
            <a:r>
              <a:rPr lang="es-CO" sz="1200" dirty="0">
                <a:solidFill>
                  <a:srgbClr val="FF0000"/>
                </a:solidFill>
              </a:rPr>
              <a:t/>
            </a:r>
            <a:br>
              <a:rPr lang="es-CO" sz="1200" dirty="0">
                <a:solidFill>
                  <a:srgbClr val="FF0000"/>
                </a:solidFill>
              </a:rPr>
            </a:br>
            <a:r>
              <a:rPr lang="es-CO" sz="1200" b="1" dirty="0">
                <a:solidFill>
                  <a:srgbClr val="FF0000"/>
                </a:solidFill>
              </a:rPr>
              <a:t>Producción </a:t>
            </a:r>
            <a:r>
              <a:rPr lang="es-CO" sz="1200" b="1" dirty="0" err="1">
                <a:solidFill>
                  <a:srgbClr val="FF0000"/>
                </a:solidFill>
              </a:rPr>
              <a:t>multimedial</a:t>
            </a:r>
            <a:endParaRPr lang="es-CO" sz="1200" dirty="0">
              <a:solidFill>
                <a:srgbClr val="FF0000"/>
              </a:solidFill>
            </a:endParaRPr>
          </a:p>
          <a:p>
            <a:r>
              <a:rPr lang="es-CO" sz="1200" dirty="0">
                <a:solidFill>
                  <a:srgbClr val="FF0000"/>
                </a:solidFill>
              </a:rPr>
              <a:t>David Castaño Luján</a:t>
            </a:r>
          </a:p>
          <a:p>
            <a:r>
              <a:rPr lang="es-CO" sz="1200" dirty="0">
                <a:solidFill>
                  <a:srgbClr val="FF0000"/>
                </a:solidFill>
              </a:rPr>
              <a:t/>
            </a:r>
            <a:br>
              <a:rPr lang="es-CO" sz="1200" dirty="0">
                <a:solidFill>
                  <a:srgbClr val="FF0000"/>
                </a:solidFill>
              </a:rPr>
            </a:br>
            <a:r>
              <a:rPr lang="es-CO" sz="1200" dirty="0">
                <a:solidFill>
                  <a:srgbClr val="FF0000"/>
                </a:solidFill>
              </a:rPr>
              <a:t/>
            </a:r>
            <a:br>
              <a:rPr lang="es-CO" sz="1200" dirty="0">
                <a:solidFill>
                  <a:srgbClr val="FF0000"/>
                </a:solidFill>
              </a:rPr>
            </a:br>
            <a:endParaRPr lang="es-CO" sz="1200" dirty="0">
              <a:solidFill>
                <a:srgbClr val="FF0000"/>
              </a:solidFill>
            </a:endParaRPr>
          </a:p>
          <a:p>
            <a:pPr algn="ctr"/>
            <a:endParaRPr lang="es-CO" sz="1200" dirty="0" smtClean="0">
              <a:solidFill>
                <a:srgbClr val="FF0000"/>
              </a:solidFill>
            </a:endParaRPr>
          </a:p>
          <a:p>
            <a:pPr algn="ctr"/>
            <a:endParaRPr lang="es-CO" sz="1200" dirty="0">
              <a:solidFill>
                <a:srgbClr val="FF0000"/>
              </a:solidFill>
            </a:endParaRPr>
          </a:p>
          <a:p>
            <a:pPr algn="ctr"/>
            <a:endParaRPr lang="es-CO" sz="1200" dirty="0" smtClean="0">
              <a:solidFill>
                <a:srgbClr val="FF0000"/>
              </a:solidFill>
            </a:endParaRPr>
          </a:p>
          <a:p>
            <a:pPr algn="ctr"/>
            <a:r>
              <a:rPr lang="es-CO" sz="1200" dirty="0" smtClean="0">
                <a:solidFill>
                  <a:srgbClr val="FF0000"/>
                </a:solidFill>
              </a:rPr>
              <a:t>Programa </a:t>
            </a:r>
            <a:r>
              <a:rPr lang="es-CO" sz="1200" dirty="0">
                <a:solidFill>
                  <a:srgbClr val="FF0000"/>
                </a:solidFill>
              </a:rPr>
              <a:t>Integración de Tecnologías a la Docencia</a:t>
            </a:r>
          </a:p>
          <a:p>
            <a:pPr algn="ctr"/>
            <a:r>
              <a:rPr lang="es-CO" sz="1200" dirty="0">
                <a:solidFill>
                  <a:srgbClr val="FF0000"/>
                </a:solidFill>
              </a:rPr>
              <a:t>Vicerrectoría de Docencia</a:t>
            </a:r>
          </a:p>
          <a:p>
            <a:pPr algn="ctr"/>
            <a:r>
              <a:rPr lang="es-CO" sz="1200" dirty="0">
                <a:solidFill>
                  <a:srgbClr val="FF0000"/>
                </a:solidFill>
              </a:rPr>
              <a:t>Medellín-Colombia</a:t>
            </a:r>
          </a:p>
          <a:p>
            <a:pPr algn="ctr"/>
            <a:r>
              <a:rPr lang="es-CO" sz="1200" dirty="0">
                <a:solidFill>
                  <a:srgbClr val="FF0000"/>
                </a:solidFill>
              </a:rPr>
              <a:t>Universidad de Antioquia</a:t>
            </a:r>
          </a:p>
          <a:p>
            <a:pPr algn="ctr"/>
            <a:r>
              <a:rPr lang="es-CO" sz="1200" dirty="0">
                <a:solidFill>
                  <a:srgbClr val="FF0000"/>
                </a:solidFill>
              </a:rPr>
              <a:t>2016</a:t>
            </a:r>
          </a:p>
          <a:p>
            <a:pPr algn="ctr"/>
            <a:r>
              <a:rPr lang="es-CO" sz="1200" dirty="0">
                <a:solidFill>
                  <a:srgbClr val="FF0000"/>
                </a:solidFill>
              </a:rPr>
              <a:t/>
            </a:r>
            <a:br>
              <a:rPr lang="es-CO" sz="1200" dirty="0">
                <a:solidFill>
                  <a:srgbClr val="FF0000"/>
                </a:solidFill>
              </a:rPr>
            </a:br>
            <a:r>
              <a:rPr lang="es-CO" sz="1200" u="sng" dirty="0">
                <a:solidFill>
                  <a:srgbClr val="FF0000"/>
                </a:solidFill>
                <a:hlinkClick r:id="rId3"/>
              </a:rPr>
              <a:t>Créditos de las </a:t>
            </a:r>
            <a:r>
              <a:rPr lang="es-CO" sz="1200" u="sng" dirty="0" smtClean="0">
                <a:solidFill>
                  <a:srgbClr val="FF0000"/>
                </a:solidFill>
                <a:hlinkClick r:id="rId3"/>
              </a:rPr>
              <a:t>imágenes</a:t>
            </a:r>
            <a:r>
              <a:rPr lang="es-CO" sz="1200" u="sng" dirty="0" smtClean="0">
                <a:solidFill>
                  <a:srgbClr val="FF0000"/>
                </a:solidFill>
              </a:rPr>
              <a:t> (depende de lo que mande David para los botones)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435340" y="2492896"/>
            <a:ext cx="21680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Edición de </a:t>
            </a:r>
            <a:r>
              <a:rPr lang="es-CO" sz="1200" b="1" dirty="0" smtClean="0"/>
              <a:t>animación </a:t>
            </a:r>
          </a:p>
          <a:p>
            <a:r>
              <a:rPr lang="es-CO" sz="1200" dirty="0" smtClean="0"/>
              <a:t>Oscar Rojo</a:t>
            </a:r>
            <a:endParaRPr lang="es-CO" sz="1200" dirty="0"/>
          </a:p>
          <a:p>
            <a:endParaRPr lang="es-CO" sz="1200" dirty="0" smtClean="0"/>
          </a:p>
          <a:p>
            <a:r>
              <a:rPr lang="es-CO" sz="1200" b="1" dirty="0" smtClean="0"/>
              <a:t>Diseño gráfico </a:t>
            </a:r>
          </a:p>
          <a:p>
            <a:r>
              <a:rPr lang="es-CO" sz="1200" b="1" dirty="0" smtClean="0">
                <a:solidFill>
                  <a:srgbClr val="FF0000"/>
                </a:solidFill>
              </a:rPr>
              <a:t>Falta definir</a:t>
            </a:r>
          </a:p>
          <a:p>
            <a:r>
              <a:rPr lang="es-CO" sz="1200" dirty="0"/>
              <a:t/>
            </a:r>
            <a:br>
              <a:rPr lang="es-CO" sz="1200" dirty="0"/>
            </a:br>
            <a:r>
              <a:rPr lang="es-CO" sz="1200" b="1" dirty="0"/>
              <a:t>Corrección de estilos</a:t>
            </a:r>
            <a:endParaRPr lang="es-CO" sz="1200" dirty="0"/>
          </a:p>
          <a:p>
            <a:r>
              <a:rPr lang="es-CO" sz="1200" dirty="0"/>
              <a:t>Laura Bedoya Garcés</a:t>
            </a:r>
          </a:p>
          <a:p>
            <a:r>
              <a:rPr lang="es-CO" sz="1200" dirty="0"/>
              <a:t/>
            </a:r>
            <a:br>
              <a:rPr lang="es-CO" sz="1200" dirty="0"/>
            </a:br>
            <a:r>
              <a:rPr lang="es-CO" sz="1200" b="1" dirty="0"/>
              <a:t>Integración de contenidos</a:t>
            </a:r>
            <a:endParaRPr lang="es-CO" sz="1200" dirty="0"/>
          </a:p>
          <a:p>
            <a:r>
              <a:rPr lang="es-CO" sz="1200" dirty="0"/>
              <a:t>Daniel Correa Arango</a:t>
            </a:r>
          </a:p>
        </p:txBody>
      </p:sp>
      <p:pic>
        <p:nvPicPr>
          <p:cNvPr id="3" name="Picture 2" descr="https://lh6.googleusercontent.com/5Mv0dHGHejbEfjOzDsYgbSFQFO9FlQUB3JIuRpjcImYno0S-x4Y9rKPoNi2lZKXZT1ya9zJtgAKmSDGZme0BuIODvMmt2T9q-UhOEZfcS-f23X_H6NKUEfq6ItxFWuPPhaZPrkp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567520"/>
            <a:ext cx="14478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9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C00000"/>
                </a:solidFill>
              </a:rPr>
              <a:t>¿Qué es la prolactina?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9" name="CuadroTexto 3"/>
          <p:cNvSpPr txBox="1"/>
          <p:nvPr/>
        </p:nvSpPr>
        <p:spPr>
          <a:xfrm>
            <a:off x="1013960" y="6146140"/>
            <a:ext cx="589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Prolactina</a:t>
            </a:r>
          </a:p>
          <a:p>
            <a:pPr algn="ctr"/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 principal de 23kDa y 199 aminoacidos</a:t>
            </a:r>
          </a:p>
        </p:txBody>
      </p:sp>
      <p:sp>
        <p:nvSpPr>
          <p:cNvPr id="10" name="Rectángulo 7"/>
          <p:cNvSpPr/>
          <p:nvPr/>
        </p:nvSpPr>
        <p:spPr>
          <a:xfrm>
            <a:off x="264353" y="2313539"/>
            <a:ext cx="2806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Proteína producida y secretada principalmente en las células lactotropas de la porción anterior de la glándula hipófisis</a:t>
            </a:r>
          </a:p>
        </p:txBody>
      </p:sp>
      <p:sp>
        <p:nvSpPr>
          <p:cNvPr id="16" name="Rectángulo 12"/>
          <p:cNvSpPr/>
          <p:nvPr/>
        </p:nvSpPr>
        <p:spPr>
          <a:xfrm>
            <a:off x="5321980" y="2131010"/>
            <a:ext cx="4090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Sitios de Producción extrapituitaria</a:t>
            </a:r>
          </a:p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Glándula mamaria, decidua, ovario, testículo, próstata, linfocitos, células endoteliales, sistema nervioso central,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foliculos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pilosos, tejido adiposo y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coclea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O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Endocr</a:t>
            </a:r>
            <a:r>
              <a:rPr lang="es-CO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Rev. 17, 639–669 (1996)</a:t>
            </a:r>
          </a:p>
          <a:p>
            <a:endParaRPr lang="es-CO" sz="14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ángulo 13"/>
          <p:cNvSpPr/>
          <p:nvPr/>
        </p:nvSpPr>
        <p:spPr>
          <a:xfrm>
            <a:off x="264353" y="3839463"/>
            <a:ext cx="2562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 forma es la responsable de la mayoría de las funciones descritas en el ser humano</a:t>
            </a:r>
          </a:p>
        </p:txBody>
      </p:sp>
      <p:sp>
        <p:nvSpPr>
          <p:cNvPr id="19" name="Rectángulo 14"/>
          <p:cNvSpPr/>
          <p:nvPr/>
        </p:nvSpPr>
        <p:spPr>
          <a:xfrm>
            <a:off x="5321980" y="3839463"/>
            <a:ext cx="35651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Poco se sabe del papel fisiológico de estas formas extra hipofisarias de prolactina</a:t>
            </a:r>
          </a:p>
        </p:txBody>
      </p:sp>
      <p:pic>
        <p:nvPicPr>
          <p:cNvPr id="20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6" r="35618"/>
          <a:stretch/>
        </p:blipFill>
        <p:spPr>
          <a:xfrm>
            <a:off x="3203848" y="2975367"/>
            <a:ext cx="2027590" cy="29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pic>
        <p:nvPicPr>
          <p:cNvPr id="3" name="Picture 2" descr="C:\Users\Ángela\Desktop\PIT\2016\Curso TIC\Julio\integracion_contenidos_REDA\7. Hiperprolactinemia\insumos\grafico_dopamina\grafico_comple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7" y="1357338"/>
            <a:ext cx="8050299" cy="48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7504" y="2204864"/>
            <a:ext cx="738664" cy="25853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Tooltips ver definición en Ver diapositiva D3 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19" name="CuadroTexto 11"/>
          <p:cNvSpPr txBox="1"/>
          <p:nvPr/>
        </p:nvSpPr>
        <p:spPr>
          <a:xfrm>
            <a:off x="323528" y="1360507"/>
            <a:ext cx="210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Dopamina</a:t>
            </a:r>
          </a:p>
        </p:txBody>
      </p:sp>
      <p:sp>
        <p:nvSpPr>
          <p:cNvPr id="20" name="CuadroTexto 13"/>
          <p:cNvSpPr txBox="1"/>
          <p:nvPr/>
        </p:nvSpPr>
        <p:spPr>
          <a:xfrm>
            <a:off x="323529" y="181085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secretada por las neuronas tuberoinfundibulares del hipotálamo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el principal regulador inhibitorio de la secreción de prolactina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 sitio de acción es el receptor D</a:t>
            </a:r>
            <a:r>
              <a:rPr lang="es-CO" baseline="-25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localizado en la superficie de la célula lactotropa</a:t>
            </a:r>
          </a:p>
        </p:txBody>
      </p:sp>
      <p:sp>
        <p:nvSpPr>
          <p:cNvPr id="21" name="CuadroTexto 11"/>
          <p:cNvSpPr txBox="1"/>
          <p:nvPr/>
        </p:nvSpPr>
        <p:spPr>
          <a:xfrm>
            <a:off x="157762" y="3135439"/>
            <a:ext cx="226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Prolactina</a:t>
            </a:r>
          </a:p>
        </p:txBody>
      </p:sp>
      <p:sp>
        <p:nvSpPr>
          <p:cNvPr id="22" name="CuadroTexto 13"/>
          <p:cNvSpPr txBox="1"/>
          <p:nvPr/>
        </p:nvSpPr>
        <p:spPr>
          <a:xfrm>
            <a:off x="157762" y="3585790"/>
            <a:ext cx="887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Ejerce un efecto inhibitorio sobre su liberación al estimular la producción de dopamina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Posiblemente tenga un efecto inhibitorio sobre las células lactotropas</a:t>
            </a:r>
          </a:p>
        </p:txBody>
      </p:sp>
      <p:sp>
        <p:nvSpPr>
          <p:cNvPr id="23" name="CuadroTexto 11"/>
          <p:cNvSpPr txBox="1"/>
          <p:nvPr/>
        </p:nvSpPr>
        <p:spPr>
          <a:xfrm>
            <a:off x="157762" y="4769557"/>
            <a:ext cx="973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Estrógenos</a:t>
            </a:r>
            <a:endParaRPr lang="es-CO" sz="28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uadroTexto 13"/>
          <p:cNvSpPr txBox="1"/>
          <p:nvPr/>
        </p:nvSpPr>
        <p:spPr>
          <a:xfrm>
            <a:off x="157762" y="5219908"/>
            <a:ext cx="990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Uno de los factores principales estimulantes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secreción de prolactina</a:t>
            </a:r>
          </a:p>
        </p:txBody>
      </p:sp>
      <p:sp>
        <p:nvSpPr>
          <p:cNvPr id="25" name="CuadroTexto 11"/>
          <p:cNvSpPr txBox="1"/>
          <p:nvPr/>
        </p:nvSpPr>
        <p:spPr>
          <a:xfrm>
            <a:off x="239955" y="5814556"/>
            <a:ext cx="973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Hormona </a:t>
            </a:r>
            <a:r>
              <a:rPr lang="es-CO" sz="28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liberadora de tirotropina (TRH)</a:t>
            </a:r>
          </a:p>
        </p:txBody>
      </p:sp>
      <p:sp>
        <p:nvSpPr>
          <p:cNvPr id="26" name="CuadroTexto 13"/>
          <p:cNvSpPr txBox="1"/>
          <p:nvPr/>
        </p:nvSpPr>
        <p:spPr>
          <a:xfrm>
            <a:off x="239955" y="6264907"/>
            <a:ext cx="990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Uno de los factores principales estimulantes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secreción de prolactina</a:t>
            </a:r>
          </a:p>
        </p:txBody>
      </p:sp>
    </p:spTree>
    <p:extLst>
      <p:ext uri="{BB962C8B-B14F-4D97-AF65-F5344CB8AC3E}">
        <p14:creationId xmlns:p14="http://schemas.microsoft.com/office/powerpoint/2010/main" val="272962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pic>
        <p:nvPicPr>
          <p:cNvPr id="3074" name="Picture 2" descr="C:\Users\Ángela\Desktop\PIT\2016\Curso TIC\Julio\integracion_contenidos_REDA\7. Hiperprolactinemia\insumos\infografia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90" y="1360507"/>
            <a:ext cx="7029252" cy="51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 rot="16200000">
            <a:off x="-1334810" y="3431154"/>
            <a:ext cx="368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Modificar imagen palabra adaptación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7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20" name="CuadroTexto 13"/>
          <p:cNvSpPr txBox="1"/>
          <p:nvPr/>
        </p:nvSpPr>
        <p:spPr>
          <a:xfrm>
            <a:off x="326352" y="2132856"/>
            <a:ext cx="8710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termino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refiere al exceso en los niveles circulantes de prolactina y puede tener varias causas, unas funcionales y otras orgánicas</a:t>
            </a:r>
          </a:p>
          <a:p>
            <a:endParaRPr lang="es-CO" sz="12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O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sz="1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  <a:r>
              <a:rPr lang="es-CO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  <a:p>
            <a:pPr marL="342900" indent="-3429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Medicamentos que alteran la secreción de dopamina (antipsicóticos, antihipertensivos, antidepresivos, antieméticos, opiáceos, estrógenos, cocaína entre otros)</a:t>
            </a:r>
          </a:p>
          <a:p>
            <a:pPr marL="342900" indent="-3429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Embarazo</a:t>
            </a:r>
          </a:p>
          <a:p>
            <a:pPr marL="342900" indent="-3429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Síndrome de ovario poli quístico</a:t>
            </a:r>
          </a:p>
          <a:p>
            <a:pPr marL="342900" indent="-3429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Falla renal</a:t>
            </a:r>
          </a:p>
          <a:p>
            <a:pPr marL="342900" indent="-3429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Cirrosis hepática</a:t>
            </a:r>
          </a:p>
          <a:p>
            <a:pPr marL="342900" indent="-3429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Cáncer de riñón y pulmón</a:t>
            </a:r>
          </a:p>
          <a:p>
            <a:pPr marL="342900" indent="-3429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Endocrinopatías: Hipotiroidismo primario, insuficiencia adrenal primaria</a:t>
            </a:r>
          </a:p>
          <a:p>
            <a:pPr marL="342900" indent="-3429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Estrés físico</a:t>
            </a:r>
          </a:p>
        </p:txBody>
      </p:sp>
      <p:sp>
        <p:nvSpPr>
          <p:cNvPr id="21" name="CuadroTexto 14"/>
          <p:cNvSpPr txBox="1"/>
          <p:nvPr/>
        </p:nvSpPr>
        <p:spPr>
          <a:xfrm>
            <a:off x="283787" y="5217011"/>
            <a:ext cx="839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 orgánica</a:t>
            </a:r>
          </a:p>
          <a:p>
            <a:pPr marL="457200" indent="-4572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Tumores pituitarios productores de prolactina (prolactinoma)</a:t>
            </a:r>
          </a:p>
          <a:p>
            <a:pPr marL="457200" indent="-4572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Tumores pituitarios plurihormonales</a:t>
            </a:r>
          </a:p>
          <a:p>
            <a:pPr marL="457200" indent="-4572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Efecto de compresión del tallo hipofisario (macroadenomas hipofisarios, craneofaringiomas, meningiomas, alteraciones vasculares, metástasis)</a:t>
            </a:r>
          </a:p>
          <a:p>
            <a:pPr marL="457200" indent="-457200">
              <a:buAutoNum type="arabicPeriod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Enfermedades infiltrativas - inflamatorias (sarcoidosis, tuberculosis,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hipofisitis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124000" y="13282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C00000"/>
                </a:solidFill>
              </a:rPr>
              <a:t>¿Qué es la </a:t>
            </a:r>
            <a:r>
              <a:rPr lang="es-CO" dirty="0" err="1" smtClean="0">
                <a:solidFill>
                  <a:srgbClr val="C00000"/>
                </a:solidFill>
              </a:rPr>
              <a:t>hiperprolactinemia</a:t>
            </a:r>
            <a:r>
              <a:rPr lang="es-CO" dirty="0" smtClean="0">
                <a:solidFill>
                  <a:srgbClr val="C00000"/>
                </a:solidFill>
              </a:rPr>
              <a:t>?</a:t>
            </a:r>
            <a:endParaRPr lang="es-C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827584" y="116632"/>
            <a:ext cx="7848872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Hiperprolactinemia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34082" y="297522"/>
            <a:ext cx="131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Logo </a:t>
            </a:r>
            <a:r>
              <a:rPr lang="es-CO" dirty="0" err="1" smtClean="0">
                <a:solidFill>
                  <a:schemeClr val="bg1"/>
                </a:solidFill>
              </a:rPr>
              <a:t>UdeA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Programa </a:t>
            </a:r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14" name="13 Redondear rectángulo de esquina del mismo lado"/>
          <p:cNvSpPr/>
          <p:nvPr/>
        </p:nvSpPr>
        <p:spPr>
          <a:xfrm rot="10800000">
            <a:off x="6516216" y="139774"/>
            <a:ext cx="2160240" cy="53919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Botón de acción: Información">
            <a:hlinkClick r:id="" action="ppaction://noaction" highlightClick="1"/>
          </p:cNvPr>
          <p:cNvSpPr/>
          <p:nvPr/>
        </p:nvSpPr>
        <p:spPr>
          <a:xfrm>
            <a:off x="7367394" y="211783"/>
            <a:ext cx="457883" cy="432048"/>
          </a:xfrm>
          <a:prstGeom prst="actionButtonInform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7945921" y="211783"/>
            <a:ext cx="576064" cy="46718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9" y="173544"/>
            <a:ext cx="647672" cy="50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971600" y="117584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22" y="1175841"/>
            <a:ext cx="4521163" cy="561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48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2253</Words>
  <Application>Microsoft Office PowerPoint</Application>
  <PresentationFormat>Presentación en pantalla (4:3)</PresentationFormat>
  <Paragraphs>365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Ángela</dc:creator>
  <cp:lastModifiedBy>Ángela</cp:lastModifiedBy>
  <cp:revision>45</cp:revision>
  <dcterms:created xsi:type="dcterms:W3CDTF">2016-09-15T13:26:23Z</dcterms:created>
  <dcterms:modified xsi:type="dcterms:W3CDTF">2016-10-14T18:29:38Z</dcterms:modified>
</cp:coreProperties>
</file>