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85" r:id="rId11"/>
    <p:sldId id="265" r:id="rId12"/>
    <p:sldId id="266" r:id="rId13"/>
    <p:sldId id="267" r:id="rId14"/>
    <p:sldId id="274" r:id="rId15"/>
    <p:sldId id="389" r:id="rId16"/>
    <p:sldId id="391" r:id="rId17"/>
    <p:sldId id="275" r:id="rId18"/>
    <p:sldId id="271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Didact Gothic" panose="00000500000000000000" pitchFamily="2" charset="0"/>
      <p:regular r:id="rId40"/>
    </p:embeddedFont>
    <p:embeddedFont>
      <p:font typeface="DM Sans" pitchFamily="2" charset="0"/>
      <p:regular r:id="rId41"/>
      <p:bold r:id="rId42"/>
      <p:italic r:id="rId43"/>
      <p:boldItalic r:id="rId44"/>
    </p:embeddedFont>
    <p:embeddedFont>
      <p:font typeface="DM Sans Medium" pitchFamily="2" charset="0"/>
      <p:regular r:id="rId45"/>
      <p:bold r:id="rId46"/>
      <p:italic r:id="rId47"/>
      <p:boldItalic r:id="rId48"/>
    </p:embeddedFont>
    <p:embeddedFont>
      <p:font typeface="Helvetica Neue" panose="020B0604020202020204" charset="0"/>
      <p:regular r:id="rId49"/>
      <p:bold r:id="rId50"/>
      <p:italic r:id="rId51"/>
      <p:boldItalic r:id="rId52"/>
    </p:embeddedFont>
    <p:embeddedFont>
      <p:font typeface="Helvetica Neue Light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02" autoAdjust="0"/>
  </p:normalViewPr>
  <p:slideViewPr>
    <p:cSldViewPr snapToGrid="0">
      <p:cViewPr varScale="1">
        <p:scale>
          <a:sx n="106" d="100"/>
          <a:sy n="106" d="100"/>
        </p:scale>
        <p:origin x="140" y="60"/>
      </p:cViewPr>
      <p:guideLst>
        <p:guide orient="horz" pos="295"/>
        <p:guide pos="5460"/>
        <p:guide pos="300"/>
        <p:guide orient="horz"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2131a1bb-1454-46f8-8a20-ed7770f7d47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kahoot.it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72fbaefee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72fbaefee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72fbaefee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172fbaefee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Profesor: Considere resolver dudas que se hayan presentado respecto al video. Analizar el caso de anidación y padres e hijos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72fbaefee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172fbaefee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Actividades individuales. </a:t>
            </a:r>
            <a:r>
              <a:rPr lang="es">
                <a:solidFill>
                  <a:schemeClr val="dk1"/>
                </a:solidFill>
                <a:highlight>
                  <a:srgbClr val="EA90FF"/>
                </a:highlight>
                <a:latin typeface="DM Sans"/>
                <a:ea typeface="DM Sans"/>
                <a:cs typeface="DM Sans"/>
                <a:sym typeface="DM Sans"/>
              </a:rPr>
              <a:t>Profe/tutor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La duración que se sugiere para que los</a:t>
            </a:r>
            <a:r>
              <a:rPr lang="e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estudiantes realicen la actividad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de 10 minutos. A ellos se le suman </a:t>
            </a:r>
            <a:r>
              <a:rPr lang="es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 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lang="e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puesta en común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Por ello, el total dedicado a la actividad completa será de aproximadamente 15</a:t>
            </a:r>
            <a:r>
              <a:rPr lang="es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minutos.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72fbaefee_1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2172fbaefee_1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Considerar dar 5 o 10 minutos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eed3b6cf48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eed3b6cf48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3710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eed3b6cf48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eed3b6cf48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3278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72fbaefee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172fbaefee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Profesor: Tomar en especial consideración repasar el tema de grupos de unidades de medidas (Unidades absolutas y unidades relativas)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72fbaefee_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2172fbaefee_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Actividades individuales. </a:t>
            </a:r>
            <a:r>
              <a:rPr lang="es">
                <a:solidFill>
                  <a:schemeClr val="dk1"/>
                </a:solidFill>
                <a:highlight>
                  <a:srgbClr val="EA90FF"/>
                </a:highlight>
                <a:latin typeface="DM Sans"/>
                <a:ea typeface="DM Sans"/>
                <a:cs typeface="DM Sans"/>
                <a:sym typeface="DM Sans"/>
              </a:rPr>
              <a:t>Profe/tutor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La duración que se sugiere para que los</a:t>
            </a:r>
            <a:r>
              <a:rPr lang="e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estudiantes realicen la actividad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de 10 minutos. A ellos se le suman </a:t>
            </a:r>
            <a:r>
              <a:rPr lang="es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 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lang="e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puesta en común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Por ello, el total dedicado a la actividad completa será de aproximadamente 15</a:t>
            </a:r>
            <a:r>
              <a:rPr lang="es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minutos.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72fbaefee_1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2172fbaefee_1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highlight>
                  <a:schemeClr val="accent4"/>
                </a:highlight>
              </a:rPr>
              <a:t>Opción DASH (ACTUALIZAR LAS OTRAS SLIDES)</a:t>
            </a:r>
            <a:endParaRPr>
              <a:highlight>
                <a:schemeClr val="accent4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72fbaef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72fbaef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72fbaef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172fbaef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72fbaefee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72fbaefee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172fbaefee_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2172fbaefee_1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Profesor, esta actividad de clase es opcional. Solo llevarla a cabo si queda tiempo libre.</a:t>
            </a:r>
            <a:endParaRPr b="1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Cómo compartir el PIN de juego con estudiantes:</a:t>
            </a:r>
            <a:endParaRPr b="1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Ingresar a este </a:t>
            </a:r>
            <a:r>
              <a:rPr lang="es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enlace </a:t>
            </a:r>
            <a:endParaRPr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Ingresar con una cuenta propia. Se puede acceder rápidamente seleccionda el entrar con una cuenta de google.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Empezar el “</a:t>
            </a:r>
            <a:r>
              <a:rPr lang="es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Modo clásico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Esperar el PIN de juego y compartirlo en el chat de Zoom.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Aguardar que los/as estudiantes se sumen al Kahoot con sus respectivos dispositivos. Pueden jugar con celulares o tablets. Deben ingresar el Pin en </a:t>
            </a:r>
            <a:r>
              <a:rPr lang="es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www.kahoot.it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. Iniciar el juego.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Para profes/tutores:</a:t>
            </a:r>
            <a:endParaRPr b="1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Utilizar Kahoot para identificar puntos de dolor y mejoras en los procesos de aprendizaje. </a:t>
            </a:r>
            <a:r>
              <a:rPr lang="es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 ejemplo: Si la mayoría de los/as estudiantes responden incorrectamente una pregunta, recuperarla en vivo para reforzar ese conocimiento. 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7ef2dd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17ef2dd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Editar: número y nombre de clase donde se plantea el primer desafío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7ef2dd7d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17ef2dd7d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las subsiguientes slides de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72fbaefee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2172fbaefee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EA90FF"/>
                </a:highlight>
                <a:latin typeface="DM Sans"/>
                <a:ea typeface="DM Sans"/>
                <a:cs typeface="DM Sans"/>
                <a:sym typeface="DM Sans"/>
              </a:rPr>
              <a:t>Profesor: Aquí la idea es dejar en claro cómo se hará la entrega del primer preentregable y resolver todas las dudas que surjan al respecto.</a:t>
            </a:r>
            <a:endParaRPr>
              <a:highlight>
                <a:srgbClr val="EA90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el link de los recursos en el nombre de cada uno.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que los estudiantes puedan explorar en sus casas los recursos vistos en clase: libros, artículos, herramientas, websites, videos (ajenos a Coder).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 Completar el resumen con palabras claves de lo visto. En caso de cerrar con el “mapa de conceptos” se puede sacar.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Utilizar para live session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Utilizar esta slide para Live Session </a:t>
            </a:r>
            <a:r>
              <a:rPr lang="es">
                <a:solidFill>
                  <a:schemeClr val="dk1"/>
                </a:solidFill>
                <a:highlight>
                  <a:srgbClr val="DEFC52"/>
                </a:highlight>
                <a:latin typeface="DM Sans"/>
                <a:ea typeface="DM Sans"/>
                <a:cs typeface="DM Sans"/>
                <a:sym typeface="DM Sans"/>
              </a:rPr>
              <a:t>(OPCIÓN DASH)</a:t>
            </a:r>
            <a:endParaRPr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Roadmap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Redactar los objetivos en función de los conocimientos y habilidades a desarrollar en la sesión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72fbaefee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172fbaefee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72fbaefee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172fbaefee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F4E2"/>
              </a:buClr>
              <a:buSzPts val="1000"/>
              <a:buFont typeface="DM Sans"/>
              <a:buChar char="✓"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ed3b6cf48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2" name="Google Shape;742;geed3b6cf48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459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1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o 1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sz="4000" b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34" name="Google Shape;34;p12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7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o 1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sz="40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2" name="Google Shape;42;p14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8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1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SECTION_HEADER_1_1_1_1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0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2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 1">
  <p:cSld name="SECTION_HEADER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4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SECTION_HEADER_1_1_1_1_1_1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8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 1">
  <p:cSld name="SECTION_HEADER_1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onts.googl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unsplash.com/es/fotos/Bss5nhYnLKU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ssreference.io/box-model/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cssreference.io/typography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sszengarden.com/" TargetMode="External"/><Relationship Id="rId5" Type="http://schemas.openxmlformats.org/officeDocument/2006/relationships/hyperlink" Target="https://archive.org/" TargetMode="External"/><Relationship Id="rId4" Type="http://schemas.openxmlformats.org/officeDocument/2006/relationships/hyperlink" Target="https://www.toptal.com/designers/subtlepatterns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hyperlink" Target="https://unsplash.com/es/fotos/cFFEeHNZEq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docs.google.com/presentation/d/1ofE6EEVfUxBiny6P1Cp4ett3Oq6v8et3KSPE1URBWeY/edit?usp=share_link" TargetMode="Externa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¡Les damos la bienvenida!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25"/>
          <p:cNvSpPr txBox="1"/>
          <p:nvPr/>
        </p:nvSpPr>
        <p:spPr>
          <a:xfrm>
            <a:off x="3315900" y="3421350"/>
            <a:ext cx="251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¿Comenzamos?</a:t>
            </a:r>
            <a:endParaRPr sz="200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1" name="Google Shape;71;p25" descr="Man Dancing on Apple iOS 12.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3900" y="808750"/>
            <a:ext cx="876200" cy="8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988" y="3567300"/>
            <a:ext cx="3818026" cy="1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404863" y="19413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CSS</a:t>
            </a:r>
            <a:endParaRPr sz="40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475500" y="894850"/>
            <a:ext cx="4849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Recuperamos el tema visto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515100" y="1914175"/>
            <a:ext cx="5158500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Algunas cosas que mencionar respecto al video:</a:t>
            </a: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Considera que es importante tener un solo archivo CSS para todos los HTML.</a:t>
            </a:r>
            <a:endParaRPr sz="1350" b="1" dirty="0">
              <a:solidFill>
                <a:srgbClr val="00206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Es una buena práctica elegir una nomenclatura de los nombres de las clases o id. Algunos ejemplos de nomenclaturas que puedes utilizar son las siguientes: </a:t>
            </a: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camelCase</a:t>
            </a: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kebab-case, </a:t>
            </a: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snake_case),</a:t>
            </a: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Tener una buena nomenclatura te servirá a lo largo del desarrollo de tu proceso.</a:t>
            </a:r>
            <a:endParaRPr sz="1350" b="1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930550" y="468275"/>
            <a:ext cx="38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3600" y="0"/>
            <a:ext cx="34704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/>
        </p:nvSpPr>
        <p:spPr>
          <a:xfrm>
            <a:off x="930550" y="468275"/>
            <a:ext cx="4743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VIDEO N°</a:t>
            </a: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2.1</a:t>
            </a:r>
            <a:r>
              <a:rPr lang="e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- </a:t>
            </a: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Otro buen amigo del desarrollo web: CSS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06" name="Google Shape;206;p35"/>
          <p:cNvGrpSpPr/>
          <p:nvPr/>
        </p:nvGrpSpPr>
        <p:grpSpPr>
          <a:xfrm>
            <a:off x="475509" y="468284"/>
            <a:ext cx="431100" cy="431100"/>
            <a:chOff x="1620134" y="2715534"/>
            <a:chExt cx="431100" cy="431100"/>
          </a:xfrm>
        </p:grpSpPr>
        <p:sp>
          <p:nvSpPr>
            <p:cNvPr id="207" name="Google Shape;207;p35"/>
            <p:cNvSpPr/>
            <p:nvPr/>
          </p:nvSpPr>
          <p:spPr>
            <a:xfrm>
              <a:off x="1620134" y="2715534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8" name="Google Shape;208;p35"/>
            <p:cNvSpPr txBox="1"/>
            <p:nvPr/>
          </p:nvSpPr>
          <p:spPr>
            <a:xfrm>
              <a:off x="1648707" y="2746418"/>
              <a:ext cx="25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" sz="12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🎥</a:t>
              </a:r>
              <a:endParaRPr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6"/>
          <p:cNvGrpSpPr/>
          <p:nvPr/>
        </p:nvGrpSpPr>
        <p:grpSpPr>
          <a:xfrm>
            <a:off x="4202556" y="994173"/>
            <a:ext cx="738900" cy="738900"/>
            <a:chOff x="974706" y="2467173"/>
            <a:chExt cx="738900" cy="738900"/>
          </a:xfrm>
        </p:grpSpPr>
        <p:sp>
          <p:nvSpPr>
            <p:cNvPr id="214" name="Google Shape;214;p36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" name="Google Shape;215;p36" title="ícono de actividad en clas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36"/>
          <p:cNvSpPr txBox="1"/>
          <p:nvPr/>
        </p:nvSpPr>
        <p:spPr>
          <a:xfrm>
            <a:off x="1461300" y="2208625"/>
            <a:ext cx="6221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s-AR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 formato CSS al trabajo de la semana pasada</a:t>
            </a:r>
            <a:endParaRPr sz="4000" b="1" i="0" u="none" strike="noStrike" cap="none" dirty="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18" name="Google Shape;218;p36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219" name="Google Shape;219;p36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/>
        </p:nvSpPr>
        <p:spPr>
          <a:xfrm>
            <a:off x="1461300" y="1598325"/>
            <a:ext cx="62214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" sz="5000" b="0" i="0" u="none" strike="noStrike" cap="non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</a:t>
            </a:r>
            <a:endParaRPr sz="5000" b="0" i="0" u="none" strike="noStrike" cap="non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Break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2809200" y="2971950"/>
            <a:ext cx="352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¡En </a:t>
            </a: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unos </a:t>
            </a:r>
            <a:r>
              <a:rPr lang="es" sz="20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minutos volvemos!</a:t>
            </a:r>
            <a:endParaRPr sz="200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89"/>
          <p:cNvSpPr txBox="1"/>
          <p:nvPr/>
        </p:nvSpPr>
        <p:spPr>
          <a:xfrm>
            <a:off x="1453047" y="270612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u="none" strike="noStrike" cap="none" dirty="0">
                <a:solidFill>
                  <a:schemeClr val="tx1"/>
                </a:solidFill>
                <a:latin typeface="DM Sans" pitchFamily="2" charset="0"/>
                <a:ea typeface="Anton"/>
                <a:cs typeface="Anton"/>
                <a:sym typeface="Anton"/>
              </a:rPr>
              <a:t>TIPOGRAFÍA LOCAL</a:t>
            </a:r>
            <a:endParaRPr sz="4000" b="0" u="none" strike="noStrike" cap="none" dirty="0">
              <a:solidFill>
                <a:schemeClr val="tx1"/>
              </a:solidFill>
              <a:latin typeface="DM Sans" pitchFamily="2" charset="0"/>
              <a:ea typeface="Anton"/>
              <a:cs typeface="Anton"/>
              <a:sym typeface="Anton"/>
            </a:endParaRPr>
          </a:p>
        </p:txBody>
      </p:sp>
      <p:sp>
        <p:nvSpPr>
          <p:cNvPr id="777" name="Google Shape;777;p89"/>
          <p:cNvSpPr txBox="1"/>
          <p:nvPr/>
        </p:nvSpPr>
        <p:spPr>
          <a:xfrm>
            <a:off x="1041597" y="2198816"/>
            <a:ext cx="3530400" cy="23731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@font-face {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font-family: “</a:t>
            </a:r>
            <a:r>
              <a:rPr lang="es-A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Raleway</a:t>
            </a:r>
            <a:r>
              <a:rPr lang="es-A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-Regular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src: url(“./</a:t>
            </a:r>
            <a:r>
              <a:rPr lang="es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s-A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Raleway-Regular.ttf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");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{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font-family: “Raleway-Regular";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89"/>
          <p:cNvSpPr txBox="1"/>
          <p:nvPr/>
        </p:nvSpPr>
        <p:spPr>
          <a:xfrm>
            <a:off x="4951101" y="2198816"/>
            <a:ext cx="3530400" cy="2373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chemeClr val="accent4"/>
                </a:solidFill>
                <a:latin typeface="DM Sans" pitchFamily="2" charset="0"/>
                <a:sym typeface="Arial"/>
              </a:rPr>
              <a:t>El valor de la propiedad src debe indicar en qué parte de nuestro directorio raíz guardamos nuestra tipografía post descarga.</a:t>
            </a:r>
            <a:endParaRPr sz="1400" b="0" i="0" u="none" strike="noStrike" cap="none" dirty="0">
              <a:solidFill>
                <a:schemeClr val="accent4"/>
              </a:solidFill>
              <a:latin typeface="DM Sans" pitchFamily="2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70;p88"/>
          <p:cNvSpPr txBox="1"/>
          <p:nvPr/>
        </p:nvSpPr>
        <p:spPr>
          <a:xfrm>
            <a:off x="1236076" y="1134807"/>
            <a:ext cx="6774597" cy="104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 dirty="0">
                <a:highlight>
                  <a:srgbClr val="FFFFFF"/>
                </a:highlight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U</a:t>
            </a:r>
            <a:r>
              <a:rPr lang="e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sando “</a:t>
            </a:r>
            <a:r>
              <a:rPr lang="es" sz="1600" b="0" i="1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font-family</a:t>
            </a:r>
            <a:r>
              <a:rPr lang="e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”, es posible agregar algunas limitadas fuentes, pero... podemos usar muchísimas opciones de fuentes si las descargamos y las agregamos a nuestro directorio raíz. </a:t>
            </a:r>
            <a:endParaRPr sz="1600" b="0" i="0" u="none" strike="noStrike" cap="none" dirty="0">
              <a:solidFill>
                <a:srgbClr val="000000"/>
              </a:solidFill>
              <a:latin typeface="DM Sans" pitchFamily="2" charset="0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457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91"/>
          <p:cNvSpPr txBox="1"/>
          <p:nvPr/>
        </p:nvSpPr>
        <p:spPr>
          <a:xfrm>
            <a:off x="1446608" y="125819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u="none" strike="noStrike" cap="none" dirty="0">
                <a:solidFill>
                  <a:schemeClr val="dk1"/>
                </a:solidFill>
                <a:latin typeface="DM Sans" pitchFamily="2" charset="0"/>
                <a:ea typeface="Anton"/>
                <a:cs typeface="Anton"/>
                <a:sym typeface="Anton"/>
              </a:rPr>
              <a:t>TIPOGRAFÍA WEB</a:t>
            </a:r>
            <a:endParaRPr sz="4000" b="0" u="none" strike="noStrike" cap="none" dirty="0">
              <a:solidFill>
                <a:schemeClr val="dk1"/>
              </a:solidFill>
              <a:latin typeface="DM Sans" pitchFamily="2" charset="0"/>
              <a:ea typeface="Anton"/>
              <a:cs typeface="Anton"/>
              <a:sym typeface="Anton"/>
            </a:endParaRPr>
          </a:p>
        </p:txBody>
      </p:sp>
      <p:sp>
        <p:nvSpPr>
          <p:cNvPr id="793" name="Google Shape;793;p91"/>
          <p:cNvSpPr txBox="1"/>
          <p:nvPr/>
        </p:nvSpPr>
        <p:spPr>
          <a:xfrm>
            <a:off x="1092975" y="1892700"/>
            <a:ext cx="3530400" cy="24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40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'Roboto'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 b="0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91"/>
          <p:cNvSpPr txBox="1"/>
          <p:nvPr/>
        </p:nvSpPr>
        <p:spPr>
          <a:xfrm>
            <a:off x="1119125" y="14833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sz="2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5" name="Google Shape;795;p91"/>
          <p:cNvSpPr txBox="1"/>
          <p:nvPr/>
        </p:nvSpPr>
        <p:spPr>
          <a:xfrm>
            <a:off x="6221963" y="1483300"/>
            <a:ext cx="13566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sz="2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6" name="Google Shape;796;p91"/>
          <p:cNvSpPr txBox="1"/>
          <p:nvPr/>
        </p:nvSpPr>
        <p:spPr>
          <a:xfrm>
            <a:off x="4911250" y="1929100"/>
            <a:ext cx="3530400" cy="24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"https://fonts.googleapis.com/css?family=Roboto&amp;display=swap"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s" sz="1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" sz="1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91"/>
          <p:cNvSpPr txBox="1"/>
          <p:nvPr/>
        </p:nvSpPr>
        <p:spPr>
          <a:xfrm>
            <a:off x="1101907" y="4309500"/>
            <a:ext cx="7339743" cy="3306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</a:t>
            </a:r>
            <a:r>
              <a:rPr lang="es" sz="1200" b="0" i="0" u="sng" strike="noStrike" cap="non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Google Fonts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786;p90"/>
          <p:cNvSpPr txBox="1"/>
          <p:nvPr/>
        </p:nvSpPr>
        <p:spPr>
          <a:xfrm>
            <a:off x="967725" y="849781"/>
            <a:ext cx="7311300" cy="67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Habíamos visto que usando “</a:t>
            </a:r>
            <a:r>
              <a:rPr lang="es" b="0" i="1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font-family</a:t>
            </a:r>
            <a:r>
              <a:rPr lang="es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”, es posible agregar algunas limitadas fuentes, pero... podemos usar muchísimas opciones de fuentes con “</a:t>
            </a:r>
            <a:r>
              <a:rPr lang="es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  <a:ea typeface="Helvetica Neue"/>
                <a:cs typeface="Helvetica Neue"/>
                <a:sym typeface="Helvetica Neue"/>
              </a:rPr>
              <a:t>Google Fonts</a:t>
            </a:r>
            <a:r>
              <a:rPr lang="es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”. </a:t>
            </a:r>
            <a:endParaRPr b="0" i="0" u="none" strike="noStrike" cap="none" dirty="0">
              <a:solidFill>
                <a:srgbClr val="000000"/>
              </a:solidFill>
              <a:latin typeface="DM Sans" pitchFamily="2" charset="0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60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/>
        </p:nvSpPr>
        <p:spPr>
          <a:xfrm>
            <a:off x="475500" y="894850"/>
            <a:ext cx="4849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Recuperamos el tema visto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476250" y="2428525"/>
            <a:ext cx="5158500" cy="164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Algunas cosas que mencionar respecto al video:</a:t>
            </a: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 Hay una amplia variedad de propiedades que se pueden utilizar en CSS, lo más importante es comprender las posibilidades que nos da, y adecuar nuestra creatividad a esto.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s" sz="1350" b="1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350" b="1" dirty="0">
                <a:latin typeface="DM Sans"/>
                <a:ea typeface="DM Sans"/>
                <a:cs typeface="DM Sans"/>
                <a:sym typeface="DM Sans"/>
              </a:rPr>
              <a:t>Entregar el archivo de CSS tricks</a:t>
            </a:r>
            <a:endParaRPr sz="1350" b="1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930550" y="468275"/>
            <a:ext cx="38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9" name="Google Shape;30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3600" y="0"/>
            <a:ext cx="34704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4"/>
          <p:cNvSpPr txBox="1"/>
          <p:nvPr/>
        </p:nvSpPr>
        <p:spPr>
          <a:xfrm>
            <a:off x="930550" y="468275"/>
            <a:ext cx="474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VIDEO N°</a:t>
            </a: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2.3 a 2.5</a:t>
            </a:r>
            <a:r>
              <a:rPr lang="e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- </a:t>
            </a: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CSS: Primeras propiedades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12" name="Google Shape;312;p44"/>
          <p:cNvGrpSpPr/>
          <p:nvPr/>
        </p:nvGrpSpPr>
        <p:grpSpPr>
          <a:xfrm>
            <a:off x="475509" y="468284"/>
            <a:ext cx="431100" cy="431100"/>
            <a:chOff x="1620134" y="2715534"/>
            <a:chExt cx="431100" cy="431100"/>
          </a:xfrm>
        </p:grpSpPr>
        <p:sp>
          <p:nvSpPr>
            <p:cNvPr id="313" name="Google Shape;313;p44"/>
            <p:cNvSpPr/>
            <p:nvPr/>
          </p:nvSpPr>
          <p:spPr>
            <a:xfrm>
              <a:off x="1620134" y="2715534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4" name="Google Shape;314;p44"/>
            <p:cNvSpPr txBox="1"/>
            <p:nvPr/>
          </p:nvSpPr>
          <p:spPr>
            <a:xfrm>
              <a:off x="1648707" y="2746418"/>
              <a:ext cx="25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" sz="12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🎥</a:t>
              </a:r>
              <a:endParaRPr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40"/>
          <p:cNvGrpSpPr/>
          <p:nvPr/>
        </p:nvGrpSpPr>
        <p:grpSpPr>
          <a:xfrm>
            <a:off x="4202556" y="994173"/>
            <a:ext cx="738900" cy="738900"/>
            <a:chOff x="974706" y="2467173"/>
            <a:chExt cx="738900" cy="738900"/>
          </a:xfrm>
        </p:grpSpPr>
        <p:sp>
          <p:nvSpPr>
            <p:cNvPr id="264" name="Google Shape;264;p40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5" name="Google Shape;265;p40" title="ícono de actividad en clas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40"/>
          <p:cNvSpPr txBox="1"/>
          <p:nvPr/>
        </p:nvSpPr>
        <p:spPr>
          <a:xfrm>
            <a:off x="1461300" y="220862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Modificando elementos</a:t>
            </a:r>
            <a:endParaRPr sz="4000" b="1" i="0" u="none" strike="noStrike" cap="none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703848" y="3269138"/>
            <a:ext cx="785587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Ejercicio de video como </a:t>
            </a:r>
            <a:r>
              <a:rPr lang="es-ES" sz="2000" b="1" i="0" u="none" strike="noStrike" cap="none" dirty="0" err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background</a:t>
            </a:r>
            <a:r>
              <a:rPr lang="es-ES" sz="20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agregando Google </a:t>
            </a:r>
            <a:r>
              <a:rPr lang="es-ES" sz="2000" b="1" i="0" u="none" strike="noStrike" cap="none" dirty="0" err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Fonts</a:t>
            </a:r>
            <a:endParaRPr sz="2000" b="1" i="0" u="none" strike="noStrike" cap="none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68" name="Google Shape;268;p40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269" name="Google Shape;269;p40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525" y="0"/>
            <a:ext cx="371948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46"/>
          <p:cNvGrpSpPr/>
          <p:nvPr/>
        </p:nvGrpSpPr>
        <p:grpSpPr>
          <a:xfrm>
            <a:off x="457347" y="468298"/>
            <a:ext cx="431074" cy="431074"/>
            <a:chOff x="974706" y="2467173"/>
            <a:chExt cx="738900" cy="738900"/>
          </a:xfrm>
        </p:grpSpPr>
        <p:sp>
          <p:nvSpPr>
            <p:cNvPr id="333" name="Google Shape;333;p46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" name="Google Shape;334;p46" title="ícono de actividad en clas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5" name="Google Shape;335;p46"/>
          <p:cNvSpPr txBox="1"/>
          <p:nvPr/>
        </p:nvSpPr>
        <p:spPr>
          <a:xfrm>
            <a:off x="501450" y="1081750"/>
            <a:ext cx="4987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Utilizando propiedades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6" name="Google Shape;33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/>
          <p:nvPr/>
        </p:nvSpPr>
        <p:spPr>
          <a:xfrm>
            <a:off x="501450" y="2505188"/>
            <a:ext cx="49872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Descripción de la actividad. </a:t>
            </a:r>
            <a:endParaRPr sz="1350" b="1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En tu documento CSS ya creado:</a:t>
            </a:r>
            <a:endParaRPr sz="135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-"/>
            </a:pPr>
            <a:r>
              <a:rPr lang="es" sz="135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Inserta fuente online desde google fonts</a:t>
            </a:r>
            <a:endParaRPr sz="1350" i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-"/>
            </a:pPr>
            <a:r>
              <a:rPr lang="es" sz="135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Aplica los distintos tipos de unidades de medidas sobre tus párrafos y encabezados con font-size</a:t>
            </a:r>
            <a:endParaRPr sz="1350" i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-"/>
            </a:pPr>
            <a:r>
              <a:rPr lang="es" sz="135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Inserta color o imagen de fondo en todo tu sitio a través del Body</a:t>
            </a:r>
            <a:endParaRPr sz="1350" i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 txBox="1"/>
          <p:nvPr/>
        </p:nvSpPr>
        <p:spPr>
          <a:xfrm>
            <a:off x="501450" y="4649063"/>
            <a:ext cx="663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595959"/>
                </a:solidFill>
                <a:latin typeface="DM Sans"/>
                <a:ea typeface="DM Sans"/>
                <a:cs typeface="DM Sans"/>
                <a:sym typeface="DM Sans"/>
              </a:rPr>
              <a:t>Fuente de la imagen: </a:t>
            </a:r>
            <a:r>
              <a:rPr lang="es" sz="110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Amza Andrei</a:t>
            </a:r>
            <a:endParaRPr sz="1100" b="0" i="0" u="none" strike="noStrike" cap="none">
              <a:solidFill>
                <a:srgbClr val="59595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9"/>
          <p:cNvGrpSpPr/>
          <p:nvPr/>
        </p:nvGrpSpPr>
        <p:grpSpPr>
          <a:xfrm>
            <a:off x="4202552" y="1088764"/>
            <a:ext cx="738900" cy="738974"/>
            <a:chOff x="3137108" y="2467173"/>
            <a:chExt cx="738900" cy="738900"/>
          </a:xfrm>
        </p:grpSpPr>
        <p:sp>
          <p:nvSpPr>
            <p:cNvPr id="369" name="Google Shape;369;p49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0" name="Google Shape;370;p49" title="ícono de desafío entregabl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49"/>
          <p:cNvSpPr txBox="1"/>
          <p:nvPr/>
        </p:nvSpPr>
        <p:spPr>
          <a:xfrm>
            <a:off x="1461300" y="21091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Pre-e</a:t>
            </a:r>
            <a:r>
              <a:rPr lang="es"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ntregable 1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6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26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" name="Google Shape;80;p26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0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77" name="Google Shape;377;p50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78" name="Google Shape;378;p50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9" name="Google Shape;379;p50"/>
          <p:cNvSpPr txBox="1"/>
          <p:nvPr/>
        </p:nvSpPr>
        <p:spPr>
          <a:xfrm>
            <a:off x="457350" y="1034325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0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2" name="Google Shape;382;p50"/>
          <p:cNvSpPr txBox="1"/>
          <p:nvPr/>
        </p:nvSpPr>
        <p:spPr>
          <a:xfrm>
            <a:off x="4527575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50"/>
          <p:cNvSpPr txBox="1"/>
          <p:nvPr/>
        </p:nvSpPr>
        <p:spPr>
          <a:xfrm>
            <a:off x="457350" y="2277475"/>
            <a:ext cx="3834600" cy="19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sz="1200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00"/>
              <a:buFont typeface="DM Sans"/>
              <a:buChar char="✓"/>
            </a:pP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Deberás hacer entrega de tu proyecto donde aparezca: Wireframe/prototipo (wireframe de todas tus páginas para vista mobile y desktop) + HTML (uso de etiquetas contenedoras, etiquetas multimedia y etiquetas de texto) + CSS (con modificadores de texto, colores, y listas)</a:t>
            </a:r>
            <a:endParaRPr sz="120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350" u="sng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4" name="Google Shape;384;p50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0"/>
          <p:cNvSpPr txBox="1"/>
          <p:nvPr/>
        </p:nvSpPr>
        <p:spPr>
          <a:xfrm>
            <a:off x="4798025" y="2365650"/>
            <a:ext cx="36753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00"/>
              <a:buFont typeface="DM Sans"/>
              <a:buChar char="✓"/>
            </a:pPr>
            <a:r>
              <a:rPr lang="es" sz="1200" b="1" dirty="0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Prototipar la web</a:t>
            </a:r>
            <a:r>
              <a:rPr lang="es" sz="1200" dirty="0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para tener una idea clara del resultado al que quieres llegar.</a:t>
            </a:r>
            <a:endParaRPr sz="1200" dirty="0">
              <a:solidFill>
                <a:srgbClr val="12121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00"/>
              <a:buFont typeface="DM Sans"/>
              <a:buChar char="✓"/>
            </a:pPr>
            <a:r>
              <a:rPr lang="es" sz="1200" b="1" dirty="0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Maquetar la web:</a:t>
            </a:r>
            <a:r>
              <a:rPr lang="es" sz="1200" dirty="0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utilizar los tags, en especial los semánticos, para describir la estructura de la web desde el código.</a:t>
            </a:r>
            <a:endParaRPr sz="1200" dirty="0">
              <a:solidFill>
                <a:srgbClr val="12121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00"/>
              <a:buFont typeface="DM Sans"/>
              <a:buChar char="✓"/>
            </a:pPr>
            <a:r>
              <a:rPr lang="es" sz="1200" b="1" dirty="0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Crear un estilo inicial:</a:t>
            </a:r>
            <a:r>
              <a:rPr lang="es" sz="1200" dirty="0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comenzar a darle estilo básico a la web.</a:t>
            </a:r>
            <a:endParaRPr sz="1200" dirty="0"/>
          </a:p>
        </p:txBody>
      </p:sp>
      <p:sp>
        <p:nvSpPr>
          <p:cNvPr id="386" name="Google Shape;386;p50"/>
          <p:cNvSpPr txBox="1"/>
          <p:nvPr/>
        </p:nvSpPr>
        <p:spPr>
          <a:xfrm>
            <a:off x="563000" y="1602775"/>
            <a:ext cx="7426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Aclaraciones: </a:t>
            </a:r>
            <a:r>
              <a:rPr lang="es" sz="1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 tener el nombre </a:t>
            </a:r>
            <a:r>
              <a:rPr lang="es" sz="125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“PreEntrega1+Apellido</a:t>
            </a:r>
            <a:r>
              <a:rPr lang="es" sz="1250">
                <a:solidFill>
                  <a:srgbClr val="999999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”</a:t>
            </a:r>
            <a:endParaRPr sz="125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2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Sugerencias: </a:t>
            </a:r>
            <a:r>
              <a:rPr lang="es" sz="1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Activar comentarios en el archivo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51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92" name="Google Shape;392;p51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3" name="Google Shape;393;p51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51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5" name="Google Shape;39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1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612850" y="1953950"/>
            <a:ext cx="3834600" cy="22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latin typeface="DM Sans"/>
                <a:ea typeface="DM Sans"/>
                <a:cs typeface="DM Sans"/>
                <a:sym typeface="DM Sans"/>
              </a:rPr>
              <a:t>Se debe entregar</a:t>
            </a:r>
            <a:endParaRPr sz="1200" b="1" dirty="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00"/>
              <a:buFont typeface="DM Sans"/>
              <a:buChar char="✓"/>
            </a:pP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Prototipo de la web: </a:t>
            </a: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versión que muestre cómo se verá el sitio cuando esté productivo.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una estructura donde se organicen los elementos que van a estar en la web. El nivel de detalle no es importante, sino más bien las posiciones que los elementos van a tener y su tamaño aproximado.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Formato:</a:t>
            </a: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Archivo PDF o de Imagen</a:t>
            </a:r>
            <a:endParaRPr sz="12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51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1"/>
          <p:cNvSpPr txBox="1"/>
          <p:nvPr/>
        </p:nvSpPr>
        <p:spPr>
          <a:xfrm>
            <a:off x="4503050" y="1856475"/>
            <a:ext cx="4222800" cy="26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00"/>
              <a:buFont typeface="Helvetica Neue"/>
              <a:buChar char="✓"/>
            </a:pP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inicial de la web en HTML:</a:t>
            </a: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llevar el contenido a la estructura HTML haciendo uso de los tags que corresponden para el contenido a insertar. 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Incluyendo: </a:t>
            </a: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etiquetas semánticas</a:t>
            </a: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(tags semánticos de HTML5), </a:t>
            </a: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contenido</a:t>
            </a: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(agregar etiquetas que van a servir para denotar dónde va a haber contenido como imágenes, párrafos y titulares) y </a:t>
            </a: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páginas</a:t>
            </a: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(incluir las secciones del sitio ya maquetadas con la estructura propia de cada página)   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Formato:</a:t>
            </a: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Archivos HTML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52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405" name="Google Shape;405;p52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6" name="Google Shape;406;p52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7" name="Google Shape;407;p52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08" name="Google Shape;4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2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0" name="Google Shape;410;p52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2"/>
          <p:cNvSpPr txBox="1"/>
          <p:nvPr/>
        </p:nvSpPr>
        <p:spPr>
          <a:xfrm>
            <a:off x="457357" y="1981425"/>
            <a:ext cx="813319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200"/>
              <a:buFont typeface="Helvetica Neue"/>
              <a:buChar char="✓"/>
            </a:pP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Estilo inicial de la web en CSS:</a:t>
            </a: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comenzar a darle estilo básico a una página de su sitio web (ej: index.html) aplicando con CSS las propiedades vistas hasta el momento para modificar textos, encabezados, img, colores, background)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documento debe estar linkeado en las páginas del proyecto.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Formato:</a:t>
            </a:r>
            <a:r>
              <a:rPr lang="e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Archivo CSS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*Box modelling y Flexbox </a:t>
            </a: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deben incluirse en esta entrega.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/>
        </p:nvSpPr>
        <p:spPr>
          <a:xfrm>
            <a:off x="1431550" y="53757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Cuestionario</a:t>
            </a:r>
            <a:endParaRPr sz="35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473350" y="1474850"/>
            <a:ext cx="7169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¿Te gustaría comprobar tus conocimientos de la clase?</a:t>
            </a:r>
            <a:endParaRPr sz="25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53"/>
          <p:cNvSpPr txBox="1"/>
          <p:nvPr/>
        </p:nvSpPr>
        <p:spPr>
          <a:xfrm>
            <a:off x="473350" y="3829300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Duración: </a:t>
            </a:r>
            <a:r>
              <a:rPr lang="es"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10 minutos</a:t>
            </a:r>
            <a:endParaRPr sz="2000" b="1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473350" y="2459625"/>
            <a:ext cx="71694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Te compartimos a través del chat de Zoom el enlace a un breve </a:t>
            </a:r>
            <a:r>
              <a:rPr lang="es" sz="25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cuestionario en KAHOOT</a:t>
            </a:r>
            <a:r>
              <a:rPr lang="es" sz="25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500" b="0" i="0" u="none" strike="noStrike" cap="none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21" name="Google Shape;421;p53"/>
          <p:cNvGrpSpPr/>
          <p:nvPr/>
        </p:nvGrpSpPr>
        <p:grpSpPr>
          <a:xfrm>
            <a:off x="473351" y="468273"/>
            <a:ext cx="738900" cy="738900"/>
            <a:chOff x="473351" y="468273"/>
            <a:chExt cx="738900" cy="738900"/>
          </a:xfrm>
        </p:grpSpPr>
        <p:sp>
          <p:nvSpPr>
            <p:cNvPr id="422" name="Google Shape;422;p53"/>
            <p:cNvSpPr/>
            <p:nvPr/>
          </p:nvSpPr>
          <p:spPr>
            <a:xfrm>
              <a:off x="473351" y="4682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3" name="Google Shape;423;p53" title="ícono de cuestionario de tarea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6500" y="591425"/>
              <a:ext cx="492600" cy="492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5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425" name="Google Shape;425;p5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1461300" y="220230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Incluyendo CSS a nuestro proyecto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2" name="Google Shape;432;p54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#Codertraining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/>
        </p:nvSpPr>
        <p:spPr>
          <a:xfrm>
            <a:off x="540125" y="926475"/>
            <a:ext cx="700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Aplicación de CSS al HTML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38" name="Google Shape;4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5"/>
          <p:cNvSpPr txBox="1"/>
          <p:nvPr/>
        </p:nvSpPr>
        <p:spPr>
          <a:xfrm>
            <a:off x="457725" y="2175850"/>
            <a:ext cx="74733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 opcional para hacer en casa. </a:t>
            </a: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 dirty="0">
                <a:latin typeface="DM Sans"/>
                <a:ea typeface="DM Sans"/>
                <a:cs typeface="DM Sans"/>
                <a:sym typeface="DM Sans"/>
              </a:rPr>
              <a:t>Descripción de la actividad. </a:t>
            </a: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250"/>
              <a:buFont typeface="DM Sans"/>
              <a:buChar char="✓"/>
            </a:pPr>
            <a:r>
              <a:rPr lang="es" sz="12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Aplicar con CSS las propiedades vistas hasta el momento para modificar textos, encabezados, img, colores, background a un archivo HTML de la actividad N°1 “Wireframe”.</a:t>
            </a:r>
            <a:endParaRPr sz="12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250"/>
              <a:buFont typeface="DM Sans"/>
              <a:buChar char="✓"/>
            </a:pPr>
            <a:r>
              <a:rPr lang="es" sz="12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Ejemplo: Modificar el color de todos los links que forman parte del menú, y retirarles el subrayado predeterminado.</a:t>
            </a:r>
            <a:endParaRPr sz="12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Podrás encontrar un ejemplo en la carpeta de clase. </a:t>
            </a:r>
            <a:endParaRPr sz="12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0" name="Google Shape;440;p55"/>
          <p:cNvSpPr txBox="1"/>
          <p:nvPr/>
        </p:nvSpPr>
        <p:spPr>
          <a:xfrm>
            <a:off x="930550" y="468275"/>
            <a:ext cx="246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580075" y="503075"/>
            <a:ext cx="2175300" cy="36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Actividad Nº 3</a:t>
            </a:r>
            <a:endParaRPr sz="1500" b="1" i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42" name="Google Shape;442;p55"/>
          <p:cNvGrpSpPr/>
          <p:nvPr/>
        </p:nvGrpSpPr>
        <p:grpSpPr>
          <a:xfrm>
            <a:off x="7964356" y="266054"/>
            <a:ext cx="702103" cy="660429"/>
            <a:chOff x="3137108" y="2467173"/>
            <a:chExt cx="738900" cy="738900"/>
          </a:xfrm>
        </p:grpSpPr>
        <p:sp>
          <p:nvSpPr>
            <p:cNvPr id="443" name="Google Shape;443;p55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44" name="Google Shape;444;p55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/>
        </p:nvSpPr>
        <p:spPr>
          <a:xfrm>
            <a:off x="1461300" y="147892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0" name="Google Shape;450;p56"/>
          <p:cNvSpPr txBox="1"/>
          <p:nvPr/>
        </p:nvSpPr>
        <p:spPr>
          <a:xfrm>
            <a:off x="2998200" y="2248575"/>
            <a:ext cx="3147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 invitamos a </a:t>
            </a: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abrir el micrófono y compartir tus dudas o ponerlas en el chat.</a:t>
            </a:r>
            <a:endParaRPr sz="2000" b="0" i="0" u="sng" strike="noStrike" cap="non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/>
          <p:nvPr/>
        </p:nvSpPr>
        <p:spPr>
          <a:xfrm>
            <a:off x="457358" y="468285"/>
            <a:ext cx="431074" cy="4310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57" title="ícono de material ampli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48" y="552384"/>
            <a:ext cx="262880" cy="26288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7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MATERIAL AMPLIADO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8" name="Google Shape;458;p57"/>
          <p:cNvSpPr txBox="1"/>
          <p:nvPr/>
        </p:nvSpPr>
        <p:spPr>
          <a:xfrm>
            <a:off x="545500" y="1769250"/>
            <a:ext cx="3834600" cy="1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Patrones sutiles</a:t>
            </a:r>
            <a:r>
              <a:rPr lang="es" sz="135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| </a:t>
            </a:r>
            <a:r>
              <a:rPr lang="es" sz="1350" b="1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Toptal</a:t>
            </a:r>
            <a:endParaRPr sz="1350" b="1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50"/>
              <a:buChar char="✓"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de Dominio Público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| </a:t>
            </a:r>
            <a:r>
              <a:rPr lang="es" sz="1350" b="1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Internet Archive</a:t>
            </a:r>
            <a:endParaRPr sz="1350" b="1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✓"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Jardin Zen CSS</a:t>
            </a:r>
            <a:r>
              <a:rPr lang="es" sz="135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|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 b="1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CSS Zen Garden</a:t>
            </a:r>
            <a:endParaRPr sz="1350" b="1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35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9" name="Google Shape;459;p57"/>
          <p:cNvSpPr txBox="1"/>
          <p:nvPr/>
        </p:nvSpPr>
        <p:spPr>
          <a:xfrm>
            <a:off x="4763900" y="1769250"/>
            <a:ext cx="38346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Referencias de reglas tipográficas</a:t>
            </a: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| </a:t>
            </a:r>
            <a:r>
              <a:rPr lang="es" sz="135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CSS Reference</a:t>
            </a:r>
            <a:endParaRPr sz="135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Referencias de box model</a:t>
            </a: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| </a:t>
            </a:r>
            <a:r>
              <a:rPr lang="es" sz="135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CSS Reference</a:t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/>
          <p:nvPr/>
        </p:nvSpPr>
        <p:spPr>
          <a:xfrm>
            <a:off x="1339500" y="693075"/>
            <a:ext cx="64650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Resumen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 la clase hoy</a:t>
            </a:r>
            <a:endParaRPr sz="400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2109143" y="2502363"/>
            <a:ext cx="49257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CSS</a:t>
            </a:r>
            <a:endParaRPr sz="135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CSS en HTML</a:t>
            </a:r>
            <a:endParaRPr sz="135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Propiedades de CSS</a:t>
            </a:r>
            <a:endParaRPr sz="135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9"/>
          <p:cNvSpPr txBox="1"/>
          <p:nvPr/>
        </p:nvSpPr>
        <p:spPr>
          <a:xfrm>
            <a:off x="570925" y="2090250"/>
            <a:ext cx="37614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"/>
              <a:buChar char="✓"/>
            </a:pP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Video 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.1 - 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Box Model</a:t>
            </a:r>
            <a:endParaRPr sz="12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"/>
              <a:buChar char="✓"/>
            </a:pP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Video 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.2 - 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Box Modeling: Propiedades de la caja</a:t>
            </a:r>
            <a:endParaRPr sz="12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"/>
              <a:buChar char="✓"/>
            </a:pP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Video 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.3 -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Box Modeling: Visualización (Display) </a:t>
            </a:r>
            <a:endParaRPr sz="12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"/>
              <a:buChar char="✓"/>
            </a:pP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Video 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.4 - 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Box Modeling: Posicionamiento (Postion)</a:t>
            </a:r>
            <a:endParaRPr sz="12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"/>
              <a:buChar char="✓"/>
            </a:pP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Video 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s" sz="12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.5 - </a:t>
            </a: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Flexbox: Introducción y propiedades - parte 1</a:t>
            </a:r>
            <a:endParaRPr sz="12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"/>
              <a:buChar char="✓"/>
            </a:pP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Video 3.6 - Flexbox propiedades - parte 2</a:t>
            </a:r>
            <a:endParaRPr sz="12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"/>
              <a:buChar char="✓"/>
            </a:pP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Video 3.7 - Repasemos algunos temas</a:t>
            </a:r>
            <a:endParaRPr sz="12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✓"/>
            </a:pPr>
            <a:r>
              <a:rPr lang="es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Microdesafío: Usando Box Model</a:t>
            </a:r>
            <a:endParaRPr sz="12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1" name="Google Shape;471;p59"/>
          <p:cNvSpPr txBox="1"/>
          <p:nvPr/>
        </p:nvSpPr>
        <p:spPr>
          <a:xfrm>
            <a:off x="4898825" y="2090250"/>
            <a:ext cx="370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FF6A"/>
              </a:buClr>
              <a:buSzPts val="1100"/>
              <a:buFont typeface="DM Sans"/>
              <a:buChar char="✓"/>
            </a:pPr>
            <a:r>
              <a:rPr lang="es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Box Model y Flexbox</a:t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2" name="Google Shape;472;p59"/>
          <p:cNvSpPr txBox="1"/>
          <p:nvPr/>
        </p:nvSpPr>
        <p:spPr>
          <a:xfrm>
            <a:off x="1529550" y="374113"/>
            <a:ext cx="6084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s" sz="4000" b="1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próxima </a:t>
            </a: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semana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3" name="Google Shape;473;p59"/>
          <p:cNvSpPr txBox="1"/>
          <p:nvPr/>
        </p:nvSpPr>
        <p:spPr>
          <a:xfrm>
            <a:off x="1309200" y="1113013"/>
            <a:ext cx="6186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Los próximos temas que vamos a 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59"/>
          <p:cNvGrpSpPr/>
          <p:nvPr/>
        </p:nvGrpSpPr>
        <p:grpSpPr>
          <a:xfrm>
            <a:off x="4898833" y="1497934"/>
            <a:ext cx="431100" cy="431100"/>
            <a:chOff x="674858" y="2943959"/>
            <a:chExt cx="431100" cy="431100"/>
          </a:xfrm>
        </p:grpSpPr>
        <p:sp>
          <p:nvSpPr>
            <p:cNvPr id="475" name="Google Shape;475;p59"/>
            <p:cNvSpPr/>
            <p:nvPr/>
          </p:nvSpPr>
          <p:spPr>
            <a:xfrm>
              <a:off x="674858" y="294395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" name="Google Shape;476;p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8875" y="3008475"/>
              <a:ext cx="323050" cy="323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" name="Google Shape;477;p59"/>
          <p:cNvGrpSpPr/>
          <p:nvPr/>
        </p:nvGrpSpPr>
        <p:grpSpPr>
          <a:xfrm>
            <a:off x="544983" y="1513384"/>
            <a:ext cx="431100" cy="431100"/>
            <a:chOff x="664733" y="656834"/>
            <a:chExt cx="431100" cy="431100"/>
          </a:xfrm>
        </p:grpSpPr>
        <p:sp>
          <p:nvSpPr>
            <p:cNvPr id="478" name="Google Shape;478;p59"/>
            <p:cNvSpPr/>
            <p:nvPr/>
          </p:nvSpPr>
          <p:spPr>
            <a:xfrm>
              <a:off x="664733" y="656834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9" name="Google Shape;479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8750" y="710875"/>
              <a:ext cx="323050" cy="32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0" name="Google Shape;480;p59"/>
          <p:cNvSpPr txBox="1"/>
          <p:nvPr/>
        </p:nvSpPr>
        <p:spPr>
          <a:xfrm>
            <a:off x="1035775" y="1528825"/>
            <a:ext cx="286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On demand</a:t>
            </a:r>
            <a:endParaRPr sz="14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1" name="Google Shape;481;p59"/>
          <p:cNvSpPr txBox="1"/>
          <p:nvPr/>
        </p:nvSpPr>
        <p:spPr>
          <a:xfrm>
            <a:off x="5354100" y="1513375"/>
            <a:ext cx="286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Clase en vivo </a:t>
            </a:r>
            <a:r>
              <a:rPr lang="es" sz="14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(2h)</a:t>
            </a:r>
            <a:endParaRPr sz="14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/>
        </p:nvSpPr>
        <p:spPr>
          <a:xfrm>
            <a:off x="2356504" y="2242725"/>
            <a:ext cx="4431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Clase en vivo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27"/>
          <p:cNvSpPr txBox="1"/>
          <p:nvPr/>
        </p:nvSpPr>
        <p:spPr>
          <a:xfrm>
            <a:off x="3124950" y="3082025"/>
            <a:ext cx="2894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¿Comenzamos?</a:t>
            </a:r>
            <a:endParaRPr sz="135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27"/>
          <p:cNvSpPr txBox="1"/>
          <p:nvPr/>
        </p:nvSpPr>
        <p:spPr>
          <a:xfrm>
            <a:off x="5764400" y="471175"/>
            <a:ext cx="2894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Semana 2</a:t>
            </a:r>
            <a:endParaRPr sz="135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27"/>
          <p:cNvSpPr txBox="1"/>
          <p:nvPr/>
        </p:nvSpPr>
        <p:spPr>
          <a:xfrm>
            <a:off x="467600" y="471175"/>
            <a:ext cx="529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DESARROLLO WEB</a:t>
            </a:r>
            <a:endParaRPr sz="135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9" name="Google Shape;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88" y="3567300"/>
            <a:ext cx="3818026" cy="1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1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/>
          <p:nvPr/>
        </p:nvSpPr>
        <p:spPr>
          <a:xfrm>
            <a:off x="475500" y="2287050"/>
            <a:ext cx="8193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#</a:t>
            </a:r>
            <a:r>
              <a:rPr lang="es" sz="31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DemocratizandoLaEducación</a:t>
            </a:r>
            <a:endParaRPr sz="31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/>
        </p:nvSpPr>
        <p:spPr>
          <a:xfrm>
            <a:off x="1461300" y="22529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CSS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28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Semana </a:t>
            </a:r>
            <a:r>
              <a:rPr lang="es"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r>
              <a:rPr lang="es" sz="18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lang="es" sz="1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DESARROLLO WEB</a:t>
            </a:r>
            <a:endParaRPr sz="160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6" name="Google Shape;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88" y="3567300"/>
            <a:ext cx="3818026" cy="1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463" y="622138"/>
            <a:ext cx="6679077" cy="38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9"/>
          <p:cNvSpPr txBox="1"/>
          <p:nvPr/>
        </p:nvSpPr>
        <p:spPr>
          <a:xfrm>
            <a:off x="327600" y="279675"/>
            <a:ext cx="3185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Roadmap</a:t>
            </a:r>
            <a:endParaRPr sz="3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29"/>
          <p:cNvSpPr txBox="1"/>
          <p:nvPr/>
        </p:nvSpPr>
        <p:spPr>
          <a:xfrm>
            <a:off x="885025" y="942050"/>
            <a:ext cx="105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Inicio: semana de bienvenida</a:t>
            </a:r>
            <a:endParaRPr sz="9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4" name="Google Shape;1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2400" y="924200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4225" y="924200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9150" y="924200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4850" y="924200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4850" y="2323050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4850" y="3656325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9150" y="3656325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4225" y="3656325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5950" y="3656325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35950" y="2323050"/>
            <a:ext cx="4974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2754800" y="924200"/>
            <a:ext cx="37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8E7E3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1500" b="1" i="0" u="none" strike="noStrike" cap="none">
              <a:solidFill>
                <a:srgbClr val="E8E7E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3951975" y="924200"/>
            <a:ext cx="37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0FF00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1500" b="1" i="0" u="none" strike="noStrike" cap="none">
              <a:solidFill>
                <a:srgbClr val="E0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29"/>
          <p:cNvSpPr txBox="1"/>
          <p:nvPr/>
        </p:nvSpPr>
        <p:spPr>
          <a:xfrm>
            <a:off x="5245725" y="924200"/>
            <a:ext cx="37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8E7E3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1500" b="1" i="0" u="none" strike="noStrike" cap="none">
              <a:solidFill>
                <a:srgbClr val="E8E7E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29"/>
          <p:cNvSpPr txBox="1"/>
          <p:nvPr/>
        </p:nvSpPr>
        <p:spPr>
          <a:xfrm>
            <a:off x="6594100" y="924200"/>
            <a:ext cx="37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8E7E3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sz="1500" b="1" i="0" u="none" strike="noStrike" cap="none">
              <a:solidFill>
                <a:srgbClr val="E8E7E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29"/>
          <p:cNvSpPr txBox="1"/>
          <p:nvPr/>
        </p:nvSpPr>
        <p:spPr>
          <a:xfrm>
            <a:off x="6609850" y="2331213"/>
            <a:ext cx="37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8E7E3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endParaRPr sz="1500" b="1" i="0" u="none" strike="noStrike" cap="none">
              <a:solidFill>
                <a:srgbClr val="E8E7E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6609850" y="3656350"/>
            <a:ext cx="37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8E7E3"/>
                </a:solidFill>
                <a:latin typeface="DM Sans"/>
                <a:ea typeface="DM Sans"/>
                <a:cs typeface="DM Sans"/>
                <a:sym typeface="DM Sans"/>
              </a:rPr>
              <a:t>6</a:t>
            </a:r>
            <a:endParaRPr sz="1500" b="1" i="0" u="none" strike="noStrike" cap="none">
              <a:solidFill>
                <a:srgbClr val="E8E7E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5245738" y="3656350"/>
            <a:ext cx="37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8E7E3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endParaRPr sz="1500" b="1" i="0" u="none" strike="noStrike" cap="none">
              <a:solidFill>
                <a:srgbClr val="E8E7E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29"/>
          <p:cNvSpPr txBox="1"/>
          <p:nvPr/>
        </p:nvSpPr>
        <p:spPr>
          <a:xfrm>
            <a:off x="3951975" y="3656350"/>
            <a:ext cx="37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8E7E3"/>
                </a:solidFill>
                <a:latin typeface="DM Sans"/>
                <a:ea typeface="DM Sans"/>
                <a:cs typeface="DM Sans"/>
                <a:sym typeface="DM Sans"/>
              </a:rPr>
              <a:t>8</a:t>
            </a:r>
            <a:endParaRPr sz="1500" b="1" i="0" u="none" strike="noStrike" cap="none">
              <a:solidFill>
                <a:srgbClr val="E8E7E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" name="Google Shape;122;p29"/>
          <p:cNvSpPr txBox="1"/>
          <p:nvPr/>
        </p:nvSpPr>
        <p:spPr>
          <a:xfrm>
            <a:off x="2525200" y="3656350"/>
            <a:ext cx="37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8E7E3"/>
                </a:solidFill>
                <a:latin typeface="DM Sans"/>
                <a:ea typeface="DM Sans"/>
                <a:cs typeface="DM Sans"/>
                <a:sym typeface="DM Sans"/>
              </a:rPr>
              <a:t>9</a:t>
            </a:r>
            <a:endParaRPr sz="1500" b="1" i="0" u="none" strike="noStrike" cap="none">
              <a:solidFill>
                <a:srgbClr val="E8E7E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2469100" y="2331225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E8E7E3"/>
                </a:solidFill>
                <a:latin typeface="DM Sans"/>
                <a:ea typeface="DM Sans"/>
                <a:cs typeface="DM Sans"/>
                <a:sym typeface="DM Sans"/>
              </a:rPr>
              <a:t>10</a:t>
            </a:r>
            <a:endParaRPr sz="1500" b="1" i="0" u="none" strike="noStrike" cap="none">
              <a:solidFill>
                <a:srgbClr val="E8E7E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29"/>
          <p:cNvSpPr txBox="1"/>
          <p:nvPr/>
        </p:nvSpPr>
        <p:spPr>
          <a:xfrm>
            <a:off x="1201275" y="1724300"/>
            <a:ext cx="114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Meta: entrega de Proyecto Final</a:t>
            </a:r>
            <a:endParaRPr sz="9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29"/>
          <p:cNvSpPr/>
          <p:nvPr/>
        </p:nvSpPr>
        <p:spPr>
          <a:xfrm rot="5400000">
            <a:off x="2287950" y="1899500"/>
            <a:ext cx="123000" cy="111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4065625" y="1421600"/>
            <a:ext cx="431100" cy="483600"/>
          </a:xfrm>
          <a:prstGeom prst="rtTriangle">
            <a:avLst/>
          </a:prstGeom>
          <a:solidFill>
            <a:srgbClr val="F0F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3229150" y="1798700"/>
            <a:ext cx="3018600" cy="1546800"/>
          </a:xfrm>
          <a:prstGeom prst="roundRect">
            <a:avLst>
              <a:gd name="adj" fmla="val 16667"/>
            </a:avLst>
          </a:prstGeom>
          <a:solidFill>
            <a:srgbClr val="F0F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016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DM Sans"/>
              <a:buChar char="✓"/>
            </a:pPr>
            <a:r>
              <a:rPr lang="es" sz="11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CSS</a:t>
            </a:r>
            <a:endParaRPr sz="115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016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Helvetica Neue"/>
              <a:buChar char="✓"/>
            </a:pPr>
            <a:r>
              <a:rPr lang="es" sz="11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Primeros pasos</a:t>
            </a:r>
            <a:endParaRPr sz="115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016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DM Sans"/>
              <a:buChar char="✓"/>
            </a:pPr>
            <a:r>
              <a:rPr lang="es" sz="11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Creación de listas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9"/>
          <p:cNvGrpSpPr/>
          <p:nvPr/>
        </p:nvGrpSpPr>
        <p:grpSpPr>
          <a:xfrm>
            <a:off x="4602913" y="931199"/>
            <a:ext cx="401518" cy="401518"/>
            <a:chOff x="3137108" y="2467173"/>
            <a:chExt cx="738900" cy="738900"/>
          </a:xfrm>
        </p:grpSpPr>
        <p:sp>
          <p:nvSpPr>
            <p:cNvPr id="129" name="Google Shape;129;p29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29" title="ícono de desafío entregabl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29"/>
          <p:cNvGrpSpPr/>
          <p:nvPr/>
        </p:nvGrpSpPr>
        <p:grpSpPr>
          <a:xfrm>
            <a:off x="5805289" y="3704287"/>
            <a:ext cx="401518" cy="401518"/>
            <a:chOff x="3137108" y="2467173"/>
            <a:chExt cx="738900" cy="738900"/>
          </a:xfrm>
        </p:grpSpPr>
        <p:sp>
          <p:nvSpPr>
            <p:cNvPr id="132" name="Google Shape;132;p29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29" title="ícono de desafío entregabl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29"/>
          <p:cNvGrpSpPr/>
          <p:nvPr/>
        </p:nvGrpSpPr>
        <p:grpSpPr>
          <a:xfrm>
            <a:off x="3241901" y="3704274"/>
            <a:ext cx="401518" cy="401518"/>
            <a:chOff x="3137108" y="2467173"/>
            <a:chExt cx="738900" cy="738900"/>
          </a:xfrm>
        </p:grpSpPr>
        <p:sp>
          <p:nvSpPr>
            <p:cNvPr id="135" name="Google Shape;135;p29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" name="Google Shape;136;p29" title="ícono de desafío entregabl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9"/>
          <p:cNvGrpSpPr/>
          <p:nvPr/>
        </p:nvGrpSpPr>
        <p:grpSpPr>
          <a:xfrm>
            <a:off x="2483885" y="1754386"/>
            <a:ext cx="401518" cy="401518"/>
            <a:chOff x="7208351" y="2467173"/>
            <a:chExt cx="738900" cy="738900"/>
          </a:xfrm>
        </p:grpSpPr>
        <p:sp>
          <p:nvSpPr>
            <p:cNvPr id="138" name="Google Shape;138;p2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9" title="ícono de proyecto fina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Objetivos de la sesión </a:t>
            </a:r>
            <a:endParaRPr sz="3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438" y="1827563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2690561" y="1733863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Generar una conexión de CSS con HTML </a:t>
            </a:r>
            <a:endParaRPr sz="135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138" y="2460963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2690561" y="2336988"/>
            <a:ext cx="42813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Identificar los ID, class, etiquetas como selectores para aplicar apariencia con código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138" y="3114938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>
            <a:off x="2690561" y="3017213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Repaso de propiedades principales</a:t>
            </a:r>
            <a:endParaRPr sz="135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51" name="Google Shape;151;p30"/>
          <p:cNvCxnSpPr>
            <a:stCxn id="145" idx="2"/>
            <a:endCxn id="147" idx="0"/>
          </p:cNvCxnSpPr>
          <p:nvPr/>
        </p:nvCxnSpPr>
        <p:spPr>
          <a:xfrm rot="-5400000" flipH="1">
            <a:off x="2052975" y="2242488"/>
            <a:ext cx="4365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30"/>
          <p:cNvCxnSpPr>
            <a:stCxn id="147" idx="2"/>
            <a:endCxn id="149" idx="0"/>
          </p:cNvCxnSpPr>
          <p:nvPr/>
        </p:nvCxnSpPr>
        <p:spPr>
          <a:xfrm rot="-5400000" flipH="1">
            <a:off x="2042475" y="2886088"/>
            <a:ext cx="456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1"/>
          <p:cNvGrpSpPr/>
          <p:nvPr/>
        </p:nvGrpSpPr>
        <p:grpSpPr>
          <a:xfrm>
            <a:off x="4202551" y="1088764"/>
            <a:ext cx="738900" cy="738974"/>
            <a:chOff x="974706" y="2467173"/>
            <a:chExt cx="738900" cy="738900"/>
          </a:xfrm>
        </p:grpSpPr>
        <p:sp>
          <p:nvSpPr>
            <p:cNvPr id="158" name="Google Shape;158;p31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31" title="ícono de actividad en clas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31"/>
          <p:cNvSpPr txBox="1"/>
          <p:nvPr/>
        </p:nvSpPr>
        <p:spPr>
          <a:xfrm>
            <a:off x="1547025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Puesta en común microdesafío</a:t>
            </a:r>
            <a:endParaRPr sz="4000" b="1" i="0" u="none" strike="noStrike" cap="none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987300" y="3287388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¡Vamos a recuperar lo trabajado durante la semana! </a:t>
            </a:r>
            <a:endParaRPr sz="2000" b="0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987300" y="3849138"/>
            <a:ext cx="71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Duración: </a:t>
            </a:r>
            <a:r>
              <a:rPr lang="es" sz="1800" b="1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10 </a:t>
            </a:r>
            <a:r>
              <a:rPr lang="es" sz="1800" b="1" i="0" u="none" strike="noStrike" cap="non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minutos</a:t>
            </a:r>
            <a:r>
              <a:rPr lang="es" sz="1800" b="0" i="0" u="none" strike="noStrike" cap="non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800" b="0" i="0" u="none" strike="noStrike" cap="non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3" name="Google Shape;163;p31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164" name="Google Shape;164;p31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919" y="-6775"/>
            <a:ext cx="342816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32"/>
          <p:cNvGrpSpPr/>
          <p:nvPr/>
        </p:nvGrpSpPr>
        <p:grpSpPr>
          <a:xfrm>
            <a:off x="475504" y="468236"/>
            <a:ext cx="431074" cy="431148"/>
            <a:chOff x="974706" y="2467173"/>
            <a:chExt cx="738900" cy="738900"/>
          </a:xfrm>
        </p:grpSpPr>
        <p:sp>
          <p:nvSpPr>
            <p:cNvPr id="172" name="Google Shape;172;p32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2" title="ícono de actividad en clas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 txBox="1"/>
          <p:nvPr/>
        </p:nvSpPr>
        <p:spPr>
          <a:xfrm>
            <a:off x="501450" y="2374750"/>
            <a:ext cx="4753200" cy="20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dirty="0">
                <a:latin typeface="DM Sans"/>
                <a:ea typeface="DM Sans"/>
                <a:cs typeface="DM Sans"/>
                <a:sym typeface="DM Sans"/>
              </a:rPr>
              <a:t>Para cumplir con la segunda prueba, la idea es que hayas generado una estructura con tu editor de texto donde se puedan utilizar algunas de las características fundamentales de CSS</a:t>
            </a:r>
            <a:endParaRPr sz="135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 i="0" u="sng" strike="noStrike" cap="none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Acceso a la consigna completa</a:t>
            </a:r>
            <a:r>
              <a:rPr lang="es" sz="1350" b="1" i="0" u="sng" strike="noStrike" cap="none" dirty="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🚀</a:t>
            </a:r>
            <a:endParaRPr sz="1350" b="1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01450" y="1081750"/>
            <a:ext cx="4987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Primeros pasos con CSS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930550" y="468275"/>
            <a:ext cx="382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PUESTA EN COMÚN - MICRODESAFÍO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501450" y="4649063"/>
            <a:ext cx="663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Fuente de la imagen: </a:t>
            </a:r>
            <a:r>
              <a:rPr lang="es" sz="11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Kevin Canlas</a:t>
            </a:r>
            <a:endParaRPr sz="11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85"/>
          <p:cNvSpPr txBox="1"/>
          <p:nvPr/>
        </p:nvSpPr>
        <p:spPr>
          <a:xfrm>
            <a:off x="1404924" y="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u="none" strike="noStrike" cap="none" dirty="0">
                <a:solidFill>
                  <a:schemeClr val="dk1"/>
                </a:solidFill>
                <a:latin typeface="DM Sans" pitchFamily="2" charset="0"/>
                <a:ea typeface="Anton"/>
                <a:cs typeface="Anton"/>
                <a:sym typeface="Anton"/>
              </a:rPr>
              <a:t>UNIDADES DE MEDIDAS</a:t>
            </a:r>
            <a:endParaRPr sz="4000" b="0" u="none" strike="noStrike" cap="none" dirty="0">
              <a:solidFill>
                <a:schemeClr val="dk1"/>
              </a:solidFill>
              <a:latin typeface="DM Sans" pitchFamily="2" charset="0"/>
              <a:ea typeface="Anton"/>
              <a:cs typeface="Anton"/>
              <a:sym typeface="Anton"/>
            </a:endParaRPr>
          </a:p>
        </p:txBody>
      </p:sp>
      <p:sp>
        <p:nvSpPr>
          <p:cNvPr id="746" name="Google Shape;746;p85"/>
          <p:cNvSpPr txBox="1"/>
          <p:nvPr/>
        </p:nvSpPr>
        <p:spPr>
          <a:xfrm>
            <a:off x="668124" y="642342"/>
            <a:ext cx="77115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DM Sans Medium" pitchFamily="2" charset="0"/>
                <a:ea typeface="Helvetica Neue Light"/>
                <a:cs typeface="Helvetica Neue Light"/>
                <a:sym typeface="Helvetica Neue Light"/>
              </a:rPr>
              <a:t>Hay una amplia variedad de absolutas y relativas, pero nos centraremos en:</a:t>
            </a:r>
            <a:endParaRPr sz="1600" b="0" i="0" u="none" strike="noStrike" cap="none" dirty="0">
              <a:solidFill>
                <a:srgbClr val="000000"/>
              </a:solidFill>
              <a:latin typeface="DM Sans Medium" pitchFamily="2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7" name="Google Shape;747;p85"/>
          <p:cNvSpPr/>
          <p:nvPr/>
        </p:nvSpPr>
        <p:spPr>
          <a:xfrm>
            <a:off x="747488" y="1340142"/>
            <a:ext cx="2316783" cy="140117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" dirty="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Absolutas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700"/>
              <a:buFont typeface="Didact Gothic"/>
              <a:buChar char="●"/>
            </a:pPr>
            <a:r>
              <a:rPr lang="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Px (pixels):</a:t>
            </a:r>
            <a:r>
              <a:rPr lang="es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unidad que usan las pantallas. </a:t>
            </a:r>
            <a:endParaRPr sz="1100" dirty="0"/>
          </a:p>
        </p:txBody>
      </p:sp>
      <p:sp>
        <p:nvSpPr>
          <p:cNvPr id="748" name="Google Shape;748;p85"/>
          <p:cNvSpPr/>
          <p:nvPr/>
        </p:nvSpPr>
        <p:spPr>
          <a:xfrm>
            <a:off x="389549" y="3078348"/>
            <a:ext cx="3032662" cy="162079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B050"/>
                </a:solidFill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Relativas</a:t>
            </a:r>
            <a:endParaRPr dirty="0">
              <a:solidFill>
                <a:srgbClr val="00B050"/>
              </a:solidFill>
              <a:latin typeface="DM Sans" pitchFamily="2" charset="0"/>
              <a:ea typeface="Helvetica Neue Light"/>
              <a:cs typeface="Helvetica Neue Light"/>
              <a:sym typeface="Helvetica Neue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700"/>
              <a:buFont typeface="Didact Gothic"/>
              <a:buChar char="●"/>
            </a:pPr>
            <a:r>
              <a:rPr lang="es" sz="1200" b="1" dirty="0">
                <a:solidFill>
                  <a:schemeClr val="dk1"/>
                </a:solidFill>
                <a:latin typeface="DM Sans" pitchFamily="2" charset="0"/>
                <a:ea typeface="Helvetica Neue"/>
                <a:cs typeface="Helvetica Neue"/>
                <a:sym typeface="Helvetica Neue"/>
              </a:rPr>
              <a:t>Rem:</a:t>
            </a:r>
            <a:r>
              <a:rPr lang="es" sz="1200" dirty="0">
                <a:solidFill>
                  <a:schemeClr val="dk1"/>
                </a:solidFill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 relativa a la configuración de tamaño de la raíz (etiqueta html). </a:t>
            </a:r>
            <a:endParaRPr sz="1200" dirty="0">
              <a:solidFill>
                <a:schemeClr val="dk1"/>
              </a:solidFill>
              <a:latin typeface="DM Sans" pitchFamily="2" charset="0"/>
              <a:ea typeface="Helvetica Neue Light"/>
              <a:cs typeface="Helvetica Neue Light"/>
              <a:sym typeface="Helvetica Neue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700"/>
              <a:buFont typeface="Didact Gothic"/>
              <a:buChar char="●"/>
            </a:pPr>
            <a:r>
              <a:rPr lang="es" sz="1200" b="1" dirty="0">
                <a:solidFill>
                  <a:schemeClr val="dk1"/>
                </a:solidFill>
                <a:latin typeface="DM Sans" pitchFamily="2" charset="0"/>
                <a:ea typeface="Helvetica Neue"/>
                <a:cs typeface="Helvetica Neue"/>
                <a:sym typeface="Helvetica Neue"/>
              </a:rPr>
              <a:t>Porcentaje:</a:t>
            </a:r>
            <a:r>
              <a:rPr lang="es" sz="1200" dirty="0">
                <a:solidFill>
                  <a:schemeClr val="dk1"/>
                </a:solidFill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 %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700"/>
              <a:buFont typeface="Didact Gothic"/>
              <a:buChar char="●"/>
            </a:pPr>
            <a:r>
              <a:rPr lang="es" sz="1200" b="1" dirty="0">
                <a:solidFill>
                  <a:schemeClr val="dk1"/>
                </a:solidFill>
                <a:latin typeface="DM Sans" pitchFamily="2" charset="0"/>
                <a:ea typeface="Helvetica Neue"/>
                <a:cs typeface="Helvetica Neue"/>
                <a:sym typeface="Helvetica Neue"/>
              </a:rPr>
              <a:t>Viewport:</a:t>
            </a:r>
            <a:r>
              <a:rPr lang="es" sz="1200" dirty="0">
                <a:solidFill>
                  <a:schemeClr val="dk1"/>
                </a:solidFill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 se utilizan para layouts responsivos (más adelante vw y vh).</a:t>
            </a:r>
            <a:endParaRPr sz="1200" dirty="0">
              <a:solidFill>
                <a:schemeClr val="dk1"/>
              </a:solidFill>
              <a:latin typeface="DM Sans" pitchFamily="2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755;p86">
            <a:extLst>
              <a:ext uri="{FF2B5EF4-FFF2-40B4-BE49-F238E27FC236}">
                <a16:creationId xmlns:a16="http://schemas.microsoft.com/office/drawing/2014/main" id="{BBE45DCE-369B-C10E-BC66-BAB8BDDE769C}"/>
              </a:ext>
            </a:extLst>
          </p:cNvPr>
          <p:cNvSpPr txBox="1"/>
          <p:nvPr/>
        </p:nvSpPr>
        <p:spPr>
          <a:xfrm>
            <a:off x="3875341" y="1256866"/>
            <a:ext cx="4685127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2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veamos qué medida es más conveniente para los textos.</a:t>
            </a:r>
            <a:endParaRPr sz="12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Google Shape;756;p86">
            <a:extLst>
              <a:ext uri="{FF2B5EF4-FFF2-40B4-BE49-F238E27FC236}">
                <a16:creationId xmlns:a16="http://schemas.microsoft.com/office/drawing/2014/main" id="{E8EDC726-CE44-4078-2C85-26999F8F1FB6}"/>
              </a:ext>
            </a:extLst>
          </p:cNvPr>
          <p:cNvSpPr txBox="1"/>
          <p:nvPr/>
        </p:nvSpPr>
        <p:spPr>
          <a:xfrm>
            <a:off x="4290188" y="1818621"/>
            <a:ext cx="3530400" cy="281452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s" sz="1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1{</a:t>
            </a:r>
          </a:p>
          <a:p>
            <a:pPr lvl="0">
              <a:lnSpc>
                <a:spcPct val="150000"/>
              </a:lnSpc>
              <a:buSzPts val="1400"/>
            </a:pPr>
            <a:r>
              <a:rPr lang="es-A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50000"/>
              </a:lnSpc>
              <a:buSzPts val="1400"/>
            </a:pPr>
            <a:r>
              <a:rPr lang="es-A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AR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s-A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2</a:t>
            </a:r>
            <a:r>
              <a:rPr lang="es-AR" dirty="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lang="es-A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50000"/>
              </a:lnSpc>
              <a:buSzPts val="1400"/>
            </a:pPr>
            <a:r>
              <a:rPr lang="es-A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"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</a:t>
            </a:r>
            <a:r>
              <a:rPr lang="es" sz="1400" b="0" i="0" u="none" strike="noStrike" cap="none" dirty="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758;p86">
            <a:extLst>
              <a:ext uri="{FF2B5EF4-FFF2-40B4-BE49-F238E27FC236}">
                <a16:creationId xmlns:a16="http://schemas.microsoft.com/office/drawing/2014/main" id="{B1D40C1A-CD67-FC9B-9BEF-E2E904E0AA17}"/>
              </a:ext>
            </a:extLst>
          </p:cNvPr>
          <p:cNvSpPr txBox="1"/>
          <p:nvPr/>
        </p:nvSpPr>
        <p:spPr>
          <a:xfrm>
            <a:off x="7373941" y="1871391"/>
            <a:ext cx="1186527" cy="2708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800" b="0" i="0" u="none" strike="noStrike" cap="none" dirty="0">
                <a:solidFill>
                  <a:schemeClr val="accent4"/>
                </a:solidFill>
                <a:latin typeface="DM Sans" pitchFamily="2" charset="0"/>
                <a:ea typeface="Helvetica Neue Light"/>
                <a:cs typeface="Helvetica Neue Light"/>
                <a:sym typeface="Helvetica Neue Light"/>
              </a:rPr>
              <a:t>El valor a tomar en general cuenta para calcular rem es 16px</a:t>
            </a:r>
            <a:endParaRPr sz="1800" b="0" i="0" u="none" strike="noStrike" cap="none" dirty="0">
              <a:solidFill>
                <a:schemeClr val="accent4"/>
              </a:solidFill>
              <a:latin typeface="DM Sans" pitchFamily="2" charset="0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CDE7FDB-DE1C-5936-F9EB-DFCF25B4FEF3}"/>
              </a:ext>
            </a:extLst>
          </p:cNvPr>
          <p:cNvCxnSpPr>
            <a:cxnSpLocks/>
          </p:cNvCxnSpPr>
          <p:nvPr/>
        </p:nvCxnSpPr>
        <p:spPr>
          <a:xfrm>
            <a:off x="3807995" y="1263316"/>
            <a:ext cx="0" cy="372698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99844"/>
      </p:ext>
    </p:extLst>
  </p:cSld>
  <p:clrMapOvr>
    <a:masterClrMapping/>
  </p:clrMapOvr>
</p:sld>
</file>

<file path=ppt/theme/theme1.xml><?xml version="1.0" encoding="utf-8"?>
<a:theme xmlns:a="http://schemas.openxmlformats.org/drawingml/2006/main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1804</Words>
  <Application>Microsoft Office PowerPoint</Application>
  <PresentationFormat>Presentación en pantalla (16:9)</PresentationFormat>
  <Paragraphs>222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Didact Gothic</vt:lpstr>
      <vt:lpstr>Arial</vt:lpstr>
      <vt:lpstr>DM Sans Medium</vt:lpstr>
      <vt:lpstr>DM Sans</vt:lpstr>
      <vt:lpstr>Helvetica Neue</vt:lpstr>
      <vt:lpstr>Helvetica Neue Light</vt:lpstr>
      <vt:lpstr>Consolas</vt:lpstr>
      <vt:lpstr>Coder</vt:lpstr>
      <vt:lpstr>Coder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Mercedes Passano</cp:lastModifiedBy>
  <cp:revision>3</cp:revision>
  <dcterms:modified xsi:type="dcterms:W3CDTF">2024-07-05T00:02:17Z</dcterms:modified>
</cp:coreProperties>
</file>