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3" r:id="rId5"/>
    <p:sldId id="264" r:id="rId6"/>
    <p:sldId id="259" r:id="rId7"/>
    <p:sldId id="260" r:id="rId8"/>
    <p:sldId id="261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70C6F-7557-4BB4-9EFE-EC7CE8C94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06C89A-A518-458F-BED4-9F1A2F85D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4D16BC-EFD9-4061-9729-E778B24D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6E3A-C178-4B4A-85D2-1112B4071F37}" type="datetimeFigureOut">
              <a:rPr lang="es-CO" smtClean="0"/>
              <a:t>18/07/2021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1F0935-6058-48A9-8773-A58381B3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EB823F-02C8-4558-B6C1-9DEF6561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C501-46F5-49DC-BB66-085C3BC933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339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18983-014B-4F86-BCDD-FCD77107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762A00-9A6A-498C-9B91-4ECBA2D6C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F01AD6-8CA8-4479-9E8D-9513C53B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6E3A-C178-4B4A-85D2-1112B4071F37}" type="datetimeFigureOut">
              <a:rPr lang="es-CO" smtClean="0"/>
              <a:t>18/07/2021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04A2DA-776D-4C4D-9D2C-DC7396B7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124E91-F4AA-496B-8437-BB7A71F6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C501-46F5-49DC-BB66-085C3BC933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572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BC9E12-37D9-47CC-9DA7-CF93E5EC3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DDD2555-3BE5-4BFE-9487-733D043E9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84163E-CFE6-41FA-8958-45B6D07D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6E3A-C178-4B4A-85D2-1112B4071F37}" type="datetimeFigureOut">
              <a:rPr lang="es-CO" smtClean="0"/>
              <a:t>18/07/2021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639AAE-7624-4881-8C59-3B27D642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EF224B-62EA-437C-99AA-F9DD5E80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C501-46F5-49DC-BB66-085C3BC933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009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39A28-DE04-412D-A762-AEC84118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97C6-0C36-49F8-863E-375144A6F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29DFC3-2D26-4F0B-8FC7-769405E5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6E3A-C178-4B4A-85D2-1112B4071F37}" type="datetimeFigureOut">
              <a:rPr lang="es-CO" smtClean="0"/>
              <a:t>18/07/2021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75D763-3EFD-41C0-B02A-10F8460E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052799-5856-422C-B64E-7D052296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C501-46F5-49DC-BB66-085C3BC933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216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084C3-C514-4EA6-A4E2-2DCBCC2DA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C7EA62-0594-4D1E-92D8-F86BCBFED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AF8F36-56BD-4740-9DDC-28AEEF81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6E3A-C178-4B4A-85D2-1112B4071F37}" type="datetimeFigureOut">
              <a:rPr lang="es-CO" smtClean="0"/>
              <a:t>18/07/2021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3703C4-BC57-4CC9-93F4-629A7448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42DC03-4FC7-49DB-AD98-B279C608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C501-46F5-49DC-BB66-085C3BC933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18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BE8D7-90C5-4BA5-B691-B6249EB7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911CCC-3D87-43D6-8689-16BF627BB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AB6238-DFF0-4231-A229-B2565059B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A365C3-6986-4FC5-9B1B-393C515C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6E3A-C178-4B4A-85D2-1112B4071F37}" type="datetimeFigureOut">
              <a:rPr lang="es-CO" smtClean="0"/>
              <a:t>18/07/2021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803195-512E-4551-85B7-3753F27E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BD193B-10F4-4C83-8193-617AA835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C501-46F5-49DC-BB66-085C3BC933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811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600EA-C1AD-41E7-AA00-36580633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9480E1-959F-40D1-8537-7A55E2A21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7022B9-571B-40B3-9CEF-8600C9872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D70030-4E53-4C6F-89A1-D6041CEB2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4FE66A-85B8-49F3-B846-DF2FF259F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5D76284-73FF-4194-9D74-084D52F6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6E3A-C178-4B4A-85D2-1112B4071F37}" type="datetimeFigureOut">
              <a:rPr lang="es-CO" smtClean="0"/>
              <a:t>18/07/2021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009476-90B2-4E61-95D2-76233C50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34C69C-F975-4E04-BA3A-E5AA3352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C501-46F5-49DC-BB66-085C3BC933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302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6DAEE-FA52-4BD5-9B46-06B0696E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83D900-F3E9-4883-AFE2-B08DD392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6E3A-C178-4B4A-85D2-1112B4071F37}" type="datetimeFigureOut">
              <a:rPr lang="es-CO" smtClean="0"/>
              <a:t>18/07/2021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0F8CFC-404C-4DF9-AB6B-1F96E580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5BE076-0916-492C-A724-0046255D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C501-46F5-49DC-BB66-085C3BC933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613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833E0D-55BE-4E4F-96E2-58CBB865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6E3A-C178-4B4A-85D2-1112B4071F37}" type="datetimeFigureOut">
              <a:rPr lang="es-CO" smtClean="0"/>
              <a:t>18/07/2021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2F8FFB-61D9-4E4C-89DC-5327442D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81CEA3-088D-4ABF-A818-2680A0E1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C501-46F5-49DC-BB66-085C3BC933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498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48824-5318-4157-9896-E8F53EAE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FD62C0-7DF9-4905-9D5A-C06D14D17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BB38DC-184B-4F00-8063-99C45C73A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8C6C62-1D01-415F-93F0-E24BE40C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6E3A-C178-4B4A-85D2-1112B4071F37}" type="datetimeFigureOut">
              <a:rPr lang="es-CO" smtClean="0"/>
              <a:t>18/07/2021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375991-25FE-4049-8E16-08168376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AF179E-76D0-48E3-965B-2FFB8BAC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C501-46F5-49DC-BB66-085C3BC933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516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41128-F3A5-4F96-9538-C589E4302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5F0FDE3-FA1D-4FD9-8521-A2FCA9A46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01F35B-D0EA-4D0F-B01E-186245431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14AB37-3709-4630-8170-527881A3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6E3A-C178-4B4A-85D2-1112B4071F37}" type="datetimeFigureOut">
              <a:rPr lang="es-CO" smtClean="0"/>
              <a:t>18/07/2021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C7F42C-57CC-45E9-91E6-A27691A5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AF6D44-42BD-481A-8114-97112330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4C501-46F5-49DC-BB66-085C3BC933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250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7190DE-5895-4E1C-BAD4-733AFEF0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6E67FC-ACF3-477B-BE98-6907A0382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25EB14-0988-4AC0-89ED-3CD6BFF8A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36E3A-C178-4B4A-85D2-1112B4071F37}" type="datetimeFigureOut">
              <a:rPr lang="es-CO" smtClean="0"/>
              <a:t>18/07/2021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4878B7-210D-4A3A-AF27-C255C86FB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F6F84C-A7DE-43FF-8653-7D2CFBC12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C501-46F5-49DC-BB66-085C3BC933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840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7C697-ADFB-4255-A298-DA387176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 de la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480209-AB50-4609-8B53-6390D55D8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Conectar a los campesinos con sus proveedores y sus clientes a través de una plataforma de compraventa y promoción de bienes y servicios.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8DC2E3-3562-4E19-8B4B-B4F613B38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598" y="2731826"/>
            <a:ext cx="69246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915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FE8BE-B0E3-4DBF-9CA5-298E32F3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Estrategia DevOps recomendada</a:t>
            </a:r>
          </a:p>
        </p:txBody>
      </p:sp>
      <p:pic>
        <p:nvPicPr>
          <p:cNvPr id="2050" name="Picture 2" descr="Diagrama de la arquitectura">
            <a:extLst>
              <a:ext uri="{FF2B5EF4-FFF2-40B4-BE49-F238E27FC236}">
                <a16:creationId xmlns:a16="http://schemas.microsoft.com/office/drawing/2014/main" id="{7DDFF3E0-2936-4E2E-8BC0-18C58B74C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72" y="1481340"/>
            <a:ext cx="6913192" cy="525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26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17063-C982-4F02-894C-4208AC9B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Estrategia DevOps recomendada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922D12-946F-4298-9953-EEDAD0412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/>
              <a:t>1. El desarrollador usa un IDE, como Visual Studio, para confirmar los cambios en GitHub.</a:t>
            </a:r>
          </a:p>
          <a:p>
            <a:pPr marL="0" indent="0">
              <a:buNone/>
            </a:pPr>
            <a:r>
              <a:rPr lang="es-ES" dirty="0"/>
              <a:t>2. GitHub desencadena una nueva compilación en Azure DevOps.</a:t>
            </a:r>
          </a:p>
          <a:p>
            <a:pPr marL="0" indent="0">
              <a:buNone/>
            </a:pPr>
            <a:r>
              <a:rPr lang="es-ES" dirty="0"/>
              <a:t>3. Azure DevOps empaqueta los microservicios como contenedores y los envía a Azure Container </a:t>
            </a:r>
            <a:r>
              <a:rPr lang="es-ES" dirty="0" err="1"/>
              <a:t>Registry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4. Los contenedores se implementan en el clúster de AKS.</a:t>
            </a:r>
          </a:p>
          <a:p>
            <a:pPr marL="0" indent="0">
              <a:buNone/>
            </a:pPr>
            <a:r>
              <a:rPr lang="es-ES" dirty="0"/>
              <a:t>5. Los usuarios acceden a los servicios a través de aplicaciones y de un sitio web.</a:t>
            </a:r>
          </a:p>
          <a:p>
            <a:pPr marL="0" indent="0">
              <a:buNone/>
            </a:pPr>
            <a:r>
              <a:rPr lang="es-ES" dirty="0"/>
              <a:t>6. Azure Active </a:t>
            </a:r>
            <a:r>
              <a:rPr lang="es-ES" dirty="0" err="1"/>
              <a:t>Directory</a:t>
            </a:r>
            <a:r>
              <a:rPr lang="es-ES" dirty="0"/>
              <a:t> se usa para proteger el acceso a los recursos.</a:t>
            </a:r>
          </a:p>
          <a:p>
            <a:pPr marL="0" indent="0">
              <a:buNone/>
            </a:pPr>
            <a:r>
              <a:rPr lang="es-ES" dirty="0"/>
              <a:t>7. Los microservicios emplean bases de datos para almacenar y recuperar información.</a:t>
            </a:r>
          </a:p>
          <a:p>
            <a:pPr marL="0" indent="0">
              <a:buNone/>
            </a:pPr>
            <a:r>
              <a:rPr lang="es-ES" dirty="0"/>
              <a:t>8. El administrador accede a través de un portal de administración independiente.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7863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21F5F-90AC-4A5D-9801-7C573B39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 de la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64C6F1-1B48-4B9C-A634-00BBD884E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El campesino puede:</a:t>
            </a:r>
          </a:p>
          <a:p>
            <a:r>
              <a:rPr lang="es-CO" dirty="0"/>
              <a:t>Ofrecer sus productos en la plataforma</a:t>
            </a:r>
          </a:p>
          <a:p>
            <a:r>
              <a:rPr lang="es-CO" dirty="0"/>
              <a:t>Buscar/comprar sus insumos</a:t>
            </a:r>
          </a:p>
          <a:p>
            <a:r>
              <a:rPr lang="es-CO" dirty="0"/>
              <a:t>Buscar/contratar servicio de transporte</a:t>
            </a:r>
          </a:p>
          <a:p>
            <a:r>
              <a:rPr lang="es-CO" dirty="0"/>
              <a:t>Solicitar financiamiento al Banco Unión Colombiana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8496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81558-E155-4E06-BE97-31C39824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Temáticas a mitigar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3C747D-4149-4592-BDB8-D7B7FCDC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/>
              <a:t>Dificultad en la comercialización de productos.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La plataforma abrirá nuevas opciones de comercialización, con sus capacidades de mostrar productos en distintos idiomas, habilitar promociones de productos con exceso de oferta, e incluso ofreciendo consejos sobre qué cultivar en qué época </a:t>
            </a:r>
            <a:r>
              <a:rPr lang="es-CO" dirty="0" err="1"/>
              <a:t>edl</a:t>
            </a:r>
            <a:r>
              <a:rPr lang="es-CO" dirty="0"/>
              <a:t> año.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dirty="0"/>
              <a:t>Limitación del número de clúster empresariales en sectores relevantes de la economía, ya que solo tenemos un único modelo de </a:t>
            </a:r>
            <a:r>
              <a:rPr lang="es-CO" dirty="0" err="1"/>
              <a:t>commodities</a:t>
            </a:r>
            <a:r>
              <a:rPr lang="es-CO" dirty="0"/>
              <a:t>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En la plataforma se podrán conectar las partes de acuerdo a su ubicación geográfica / grupos de productos de interés.</a:t>
            </a:r>
          </a:p>
        </p:txBody>
      </p:sp>
    </p:spTree>
    <p:extLst>
      <p:ext uri="{BB962C8B-B14F-4D97-AF65-F5344CB8AC3E}">
        <p14:creationId xmlns:p14="http://schemas.microsoft.com/office/powerpoint/2010/main" val="118734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81558-E155-4E06-BE97-31C39824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Temáticas a mitigar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3C747D-4149-4592-BDB8-D7B7FCDC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Falta de adherencia y no uso de tecnologías de la información aplicadas al campo.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Se buscará alianza con el programa de Kioscos Digitales de MINTIC para capacitar en el uso de la plataforma a los campesinos y para permitir su uso. Además, se habilitará un robot de WhatsApp usando Azure Bot </a:t>
            </a:r>
            <a:r>
              <a:rPr lang="es-CO" dirty="0" err="1"/>
              <a:t>Service</a:t>
            </a:r>
            <a:r>
              <a:rPr lang="es-CO" dirty="0"/>
              <a:t> para consultas sobre la plataforma y temas de interés para los agricultores.</a:t>
            </a:r>
          </a:p>
        </p:txBody>
      </p:sp>
    </p:spTree>
    <p:extLst>
      <p:ext uri="{BB962C8B-B14F-4D97-AF65-F5344CB8AC3E}">
        <p14:creationId xmlns:p14="http://schemas.microsoft.com/office/powerpoint/2010/main" val="197579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81558-E155-4E06-BE97-31C39824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Temáticas a mitigar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3C747D-4149-4592-BDB8-D7B7FCDC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Falta empleo en el campo.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Como efecto a largo plazo se espera que la formación de </a:t>
            </a:r>
            <a:r>
              <a:rPr lang="es-CO" dirty="0" err="1"/>
              <a:t>clústers</a:t>
            </a:r>
            <a:r>
              <a:rPr lang="es-CO" dirty="0"/>
              <a:t> empresariales propicie la creación de nuevos puestos de trabajo.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2557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C9792-B97C-4D94-8F44-7E33700D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Supuestos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DE7013-9C4F-435D-81A5-6C7D2F3FB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Apoyo económico del Banco Unión Colombiana</a:t>
            </a:r>
          </a:p>
          <a:p>
            <a:r>
              <a:rPr lang="es-CO" dirty="0"/>
              <a:t>Apoyo de conocimientos en ejecución de proyectos de NTT Data</a:t>
            </a:r>
          </a:p>
          <a:p>
            <a:r>
              <a:rPr lang="es-CO" dirty="0"/>
              <a:t>Apoyo en </a:t>
            </a:r>
            <a:r>
              <a:rPr lang="es-CO" dirty="0" err="1"/>
              <a:t>backbone</a:t>
            </a:r>
            <a:r>
              <a:rPr lang="es-CO" dirty="0"/>
              <a:t> e infraestructura de Microsoft (Azure)</a:t>
            </a:r>
          </a:p>
          <a:p>
            <a:r>
              <a:rPr lang="es-CO" dirty="0"/>
              <a:t>La fase inicial de implementación comprende el altiplano cundiboyacense</a:t>
            </a:r>
          </a:p>
          <a:p>
            <a:pPr lvl="1"/>
            <a:r>
              <a:rPr lang="es-CO" dirty="0"/>
              <a:t>Población rural de aproximadamente 1’338.000 personas (DANE – 2018)</a:t>
            </a:r>
          </a:p>
          <a:p>
            <a:r>
              <a:rPr lang="es-CO" dirty="0"/>
              <a:t>Hay movilidad y capacidad de transporte de bienes agrícolas en la mayor parte del altiplano (en cuanto a infraestructura y situación de orden público)</a:t>
            </a:r>
          </a:p>
        </p:txBody>
      </p:sp>
    </p:spTree>
    <p:extLst>
      <p:ext uri="{BB962C8B-B14F-4D97-AF65-F5344CB8AC3E}">
        <p14:creationId xmlns:p14="http://schemas.microsoft.com/office/powerpoint/2010/main" val="52808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49E30-837A-459A-8E91-BBF1BBE1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Arquitectura general de solución </a:t>
            </a:r>
            <a:r>
              <a:rPr lang="es-CO" dirty="0" err="1"/>
              <a:t>cloud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DD80B5-B06F-4450-A95D-449FD873F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80" y="1363837"/>
            <a:ext cx="8567044" cy="537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56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68852-B4BF-4C2B-98DC-7EBA1032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Arquitectura de red e integración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1853F5-3106-4BE1-807A-2AC658AA1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090" y="2040255"/>
            <a:ext cx="68199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88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710E5-A627-453E-AC5D-C61EA6A8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Arquitectura de datos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AFE869-B434-4335-A03D-D74B84EC0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55" y="1513735"/>
            <a:ext cx="95726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1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467</Words>
  <Application>Microsoft Office PowerPoint</Application>
  <PresentationFormat>Panorámica</PresentationFormat>
  <Paragraphs>44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Objetivo de la solución</vt:lpstr>
      <vt:lpstr>Objetivo de la solución</vt:lpstr>
      <vt:lpstr>Temáticas a mitigar</vt:lpstr>
      <vt:lpstr>Temáticas a mitigar</vt:lpstr>
      <vt:lpstr>Temáticas a mitigar</vt:lpstr>
      <vt:lpstr>Supuestos</vt:lpstr>
      <vt:lpstr>Arquitectura general de solución cloud</vt:lpstr>
      <vt:lpstr>Arquitectura de red e integración</vt:lpstr>
      <vt:lpstr>Arquitectura de datos</vt:lpstr>
      <vt:lpstr>Estrategia DevOps recomendada</vt:lpstr>
      <vt:lpstr>Estrategia DevOps recomendada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Humberto David Corredor Portilla</dc:creator>
  <cp:lastModifiedBy>Humberto David Corredor Portilla</cp:lastModifiedBy>
  <cp:revision>29</cp:revision>
  <dcterms:created xsi:type="dcterms:W3CDTF">2021-07-18T15:38:08Z</dcterms:created>
  <dcterms:modified xsi:type="dcterms:W3CDTF">2021-07-19T04:03:46Z</dcterms:modified>
</cp:coreProperties>
</file>