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4"/>
  </p:notesMasterIdLst>
  <p:sldIdLst>
    <p:sldId id="418" r:id="rId2"/>
    <p:sldId id="640" r:id="rId3"/>
    <p:sldId id="290" r:id="rId4"/>
    <p:sldId id="291" r:id="rId5"/>
    <p:sldId id="328" r:id="rId6"/>
    <p:sldId id="292" r:id="rId7"/>
    <p:sldId id="327" r:id="rId8"/>
    <p:sldId id="293" r:id="rId9"/>
    <p:sldId id="294" r:id="rId10"/>
    <p:sldId id="295" r:id="rId11"/>
    <p:sldId id="296" r:id="rId12"/>
    <p:sldId id="310" r:id="rId13"/>
    <p:sldId id="311" r:id="rId14"/>
    <p:sldId id="297" r:id="rId15"/>
    <p:sldId id="329" r:id="rId16"/>
    <p:sldId id="330" r:id="rId17"/>
    <p:sldId id="333" r:id="rId18"/>
    <p:sldId id="335" r:id="rId19"/>
    <p:sldId id="336" r:id="rId20"/>
    <p:sldId id="338" r:id="rId21"/>
    <p:sldId id="337" r:id="rId22"/>
    <p:sldId id="339" r:id="rId23"/>
    <p:sldId id="299" r:id="rId24"/>
    <p:sldId id="300" r:id="rId25"/>
    <p:sldId id="331" r:id="rId26"/>
    <p:sldId id="332" r:id="rId27"/>
    <p:sldId id="313" r:id="rId28"/>
    <p:sldId id="319" r:id="rId29"/>
    <p:sldId id="322" r:id="rId30"/>
    <p:sldId id="325" r:id="rId31"/>
    <p:sldId id="326" r:id="rId32"/>
    <p:sldId id="603" r:id="rId3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99FF"/>
    <a:srgbClr val="000099"/>
    <a:srgbClr val="FFFF11"/>
    <a:srgbClr val="008000"/>
    <a:srgbClr val="FF66CC"/>
    <a:srgbClr val="FF66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83330D-E755-4DBD-A235-E0D4B25C14A1}" v="2" dt="2024-02-14T01:29:18.1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5" autoAdjust="0"/>
    <p:restoredTop sz="60678" autoAdjust="0"/>
  </p:normalViewPr>
  <p:slideViewPr>
    <p:cSldViewPr>
      <p:cViewPr varScale="1">
        <p:scale>
          <a:sx n="50" d="100"/>
          <a:sy n="50" d="100"/>
        </p:scale>
        <p:origin x="2390"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4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el Montrond" userId="3d746ec0db3500e1" providerId="LiveId" clId="{D0712323-A0B0-42F1-B16F-723EBF7B72C3}"/>
    <pc:docChg chg="modSld">
      <pc:chgData name="Manuel Montrond" userId="3d746ec0db3500e1" providerId="LiveId" clId="{D0712323-A0B0-42F1-B16F-723EBF7B72C3}" dt="2024-02-14T23:45:26.978" v="3" actId="20577"/>
      <pc:docMkLst>
        <pc:docMk/>
      </pc:docMkLst>
      <pc:sldChg chg="modSp mod">
        <pc:chgData name="Manuel Montrond" userId="3d746ec0db3500e1" providerId="LiveId" clId="{D0712323-A0B0-42F1-B16F-723EBF7B72C3}" dt="2024-02-14T23:45:26.978" v="3" actId="20577"/>
        <pc:sldMkLst>
          <pc:docMk/>
          <pc:sldMk cId="0" sldId="418"/>
        </pc:sldMkLst>
        <pc:spChg chg="mod">
          <ac:chgData name="Manuel Montrond" userId="3d746ec0db3500e1" providerId="LiveId" clId="{D0712323-A0B0-42F1-B16F-723EBF7B72C3}" dt="2024-02-14T23:45:26.978" v="3" actId="20577"/>
          <ac:spMkLst>
            <pc:docMk/>
            <pc:sldMk cId="0" sldId="418"/>
            <ac:spMk id="3074" creationId="{650753D5-06C9-6E14-C617-985ED830651C}"/>
          </ac:spMkLst>
        </pc:spChg>
      </pc:sldChg>
    </pc:docChg>
  </pc:docChgLst>
  <pc:docChgLst>
    <pc:chgData name="Manuel Montrond" userId="3d746ec0db3500e1" providerId="LiveId" clId="{C72B9C6B-AADE-4DED-8D8B-C8813A412E6C}"/>
    <pc:docChg chg="undo custSel addSld delSld modSld">
      <pc:chgData name="Manuel Montrond" userId="3d746ec0db3500e1" providerId="LiveId" clId="{C72B9C6B-AADE-4DED-8D8B-C8813A412E6C}" dt="2024-02-05T00:38:20.051" v="57"/>
      <pc:docMkLst>
        <pc:docMk/>
      </pc:docMkLst>
      <pc:sldChg chg="modSp mod">
        <pc:chgData name="Manuel Montrond" userId="3d746ec0db3500e1" providerId="LiveId" clId="{C72B9C6B-AADE-4DED-8D8B-C8813A412E6C}" dt="2024-02-04T22:27:21.099" v="28" actId="20577"/>
        <pc:sldMkLst>
          <pc:docMk/>
          <pc:sldMk cId="0" sldId="299"/>
        </pc:sldMkLst>
        <pc:spChg chg="mod">
          <ac:chgData name="Manuel Montrond" userId="3d746ec0db3500e1" providerId="LiveId" clId="{C72B9C6B-AADE-4DED-8D8B-C8813A412E6C}" dt="2024-02-04T22:27:21.099" v="28" actId="20577"/>
          <ac:spMkLst>
            <pc:docMk/>
            <pc:sldMk cId="0" sldId="299"/>
            <ac:spMk id="228380" creationId="{F4DA0516-FC22-40BA-9195-06DCE38F7201}"/>
          </ac:spMkLst>
        </pc:spChg>
      </pc:sldChg>
      <pc:sldChg chg="addSp modSp mod">
        <pc:chgData name="Manuel Montrond" userId="3d746ec0db3500e1" providerId="LiveId" clId="{C72B9C6B-AADE-4DED-8D8B-C8813A412E6C}" dt="2024-02-04T22:28:31.396" v="53" actId="20577"/>
        <pc:sldMkLst>
          <pc:docMk/>
          <pc:sldMk cId="0" sldId="313"/>
        </pc:sldMkLst>
        <pc:spChg chg="add mod">
          <ac:chgData name="Manuel Montrond" userId="3d746ec0db3500e1" providerId="LiveId" clId="{C72B9C6B-AADE-4DED-8D8B-C8813A412E6C}" dt="2024-02-04T22:28:26.664" v="52" actId="1076"/>
          <ac:spMkLst>
            <pc:docMk/>
            <pc:sldMk cId="0" sldId="313"/>
            <ac:spMk id="2" creationId="{2164543F-B649-F796-FC71-7A50FE5DD863}"/>
          </ac:spMkLst>
        </pc:spChg>
        <pc:spChg chg="mod">
          <ac:chgData name="Manuel Montrond" userId="3d746ec0db3500e1" providerId="LiveId" clId="{C72B9C6B-AADE-4DED-8D8B-C8813A412E6C}" dt="2024-02-04T22:28:31.396" v="53" actId="20577"/>
          <ac:spMkLst>
            <pc:docMk/>
            <pc:sldMk cId="0" sldId="313"/>
            <ac:spMk id="102405" creationId="{0646891C-CFAB-49F2-87CC-38D6F0729BC0}"/>
          </ac:spMkLst>
        </pc:spChg>
      </pc:sldChg>
      <pc:sldChg chg="modSp mod">
        <pc:chgData name="Manuel Montrond" userId="3d746ec0db3500e1" providerId="LiveId" clId="{C72B9C6B-AADE-4DED-8D8B-C8813A412E6C}" dt="2024-02-04T22:28:42.338" v="55" actId="20577"/>
        <pc:sldMkLst>
          <pc:docMk/>
          <pc:sldMk cId="0" sldId="319"/>
        </pc:sldMkLst>
        <pc:spChg chg="mod">
          <ac:chgData name="Manuel Montrond" userId="3d746ec0db3500e1" providerId="LiveId" clId="{C72B9C6B-AADE-4DED-8D8B-C8813A412E6C}" dt="2024-02-04T22:28:42.338" v="55" actId="20577"/>
          <ac:spMkLst>
            <pc:docMk/>
            <pc:sldMk cId="0" sldId="319"/>
            <ac:spMk id="2" creationId="{8C6390F4-F9B5-4DDF-A576-04059BD7CEAC}"/>
          </ac:spMkLst>
        </pc:spChg>
      </pc:sldChg>
      <pc:sldChg chg="modSp">
        <pc:chgData name="Manuel Montrond" userId="3d746ec0db3500e1" providerId="LiveId" clId="{C72B9C6B-AADE-4DED-8D8B-C8813A412E6C}" dt="2024-02-05T00:36:46.593" v="56" actId="1076"/>
        <pc:sldMkLst>
          <pc:docMk/>
          <pc:sldMk cId="0" sldId="325"/>
        </pc:sldMkLst>
        <pc:picChg chg="mod">
          <ac:chgData name="Manuel Montrond" userId="3d746ec0db3500e1" providerId="LiveId" clId="{C72B9C6B-AADE-4DED-8D8B-C8813A412E6C}" dt="2024-02-05T00:36:46.593" v="56" actId="1076"/>
          <ac:picMkLst>
            <pc:docMk/>
            <pc:sldMk cId="0" sldId="325"/>
            <ac:picMk id="119812" creationId="{1ED6BDA4-FCD8-4382-A793-3CED53BCD2FD}"/>
          </ac:picMkLst>
        </pc:picChg>
      </pc:sldChg>
      <pc:sldChg chg="modSp mod">
        <pc:chgData name="Manuel Montrond" userId="3d746ec0db3500e1" providerId="LiveId" clId="{C72B9C6B-AADE-4DED-8D8B-C8813A412E6C}" dt="2024-02-04T22:27:39.935" v="35" actId="1076"/>
        <pc:sldMkLst>
          <pc:docMk/>
          <pc:sldMk cId="1027376233" sldId="331"/>
        </pc:sldMkLst>
        <pc:spChg chg="mod">
          <ac:chgData name="Manuel Montrond" userId="3d746ec0db3500e1" providerId="LiveId" clId="{C72B9C6B-AADE-4DED-8D8B-C8813A412E6C}" dt="2024-02-04T22:27:39.935" v="35" actId="1076"/>
          <ac:spMkLst>
            <pc:docMk/>
            <pc:sldMk cId="1027376233" sldId="331"/>
            <ac:spMk id="228380" creationId="{F4DA0516-FC22-40BA-9195-06DCE38F7201}"/>
          </ac:spMkLst>
        </pc:spChg>
      </pc:sldChg>
      <pc:sldChg chg="modSp mod">
        <pc:chgData name="Manuel Montrond" userId="3d746ec0db3500e1" providerId="LiveId" clId="{C72B9C6B-AADE-4DED-8D8B-C8813A412E6C}" dt="2024-02-04T22:27:53.651" v="42" actId="20577"/>
        <pc:sldMkLst>
          <pc:docMk/>
          <pc:sldMk cId="2572302668" sldId="332"/>
        </pc:sldMkLst>
        <pc:spChg chg="mod">
          <ac:chgData name="Manuel Montrond" userId="3d746ec0db3500e1" providerId="LiveId" clId="{C72B9C6B-AADE-4DED-8D8B-C8813A412E6C}" dt="2024-02-04T22:27:53.651" v="42" actId="20577"/>
          <ac:spMkLst>
            <pc:docMk/>
            <pc:sldMk cId="2572302668" sldId="332"/>
            <ac:spMk id="228380" creationId="{F4DA0516-FC22-40BA-9195-06DCE38F7201}"/>
          </ac:spMkLst>
        </pc:spChg>
      </pc:sldChg>
      <pc:sldChg chg="modSp mod">
        <pc:chgData name="Manuel Montrond" userId="3d746ec0db3500e1" providerId="LiveId" clId="{C72B9C6B-AADE-4DED-8D8B-C8813A412E6C}" dt="2024-02-04T22:24:13.251" v="12" actId="20577"/>
        <pc:sldMkLst>
          <pc:docMk/>
          <pc:sldMk cId="0" sldId="418"/>
        </pc:sldMkLst>
        <pc:spChg chg="mod">
          <ac:chgData name="Manuel Montrond" userId="3d746ec0db3500e1" providerId="LiveId" clId="{C72B9C6B-AADE-4DED-8D8B-C8813A412E6C}" dt="2024-02-04T22:24:13.251" v="12" actId="20577"/>
          <ac:spMkLst>
            <pc:docMk/>
            <pc:sldMk cId="0" sldId="418"/>
            <ac:spMk id="3075" creationId="{C14F55BB-2373-67AC-CB00-BB0F4324E9AB}"/>
          </ac:spMkLst>
        </pc:spChg>
      </pc:sldChg>
      <pc:sldChg chg="add del">
        <pc:chgData name="Manuel Montrond" userId="3d746ec0db3500e1" providerId="LiveId" clId="{C72B9C6B-AADE-4DED-8D8B-C8813A412E6C}" dt="2024-02-05T00:38:20.051" v="57"/>
        <pc:sldMkLst>
          <pc:docMk/>
          <pc:sldMk cId="3608871965" sldId="639"/>
        </pc:sldMkLst>
      </pc:sldChg>
    </pc:docChg>
  </pc:docChgLst>
  <pc:docChgLst>
    <pc:chgData name="Manuel Montrond" userId="3d746ec0db3500e1" providerId="LiveId" clId="{26002F84-5312-49B1-84DF-31A0EE0FDC89}"/>
    <pc:docChg chg="modSld">
      <pc:chgData name="Manuel Montrond" userId="3d746ec0db3500e1" providerId="LiveId" clId="{26002F84-5312-49B1-84DF-31A0EE0FDC89}" dt="2024-02-11T17:54:13.291" v="3" actId="14100"/>
      <pc:docMkLst>
        <pc:docMk/>
      </pc:docMkLst>
      <pc:sldChg chg="modSp">
        <pc:chgData name="Manuel Montrond" userId="3d746ec0db3500e1" providerId="LiveId" clId="{26002F84-5312-49B1-84DF-31A0EE0FDC89}" dt="2024-02-11T17:54:13.291" v="3" actId="14100"/>
        <pc:sldMkLst>
          <pc:docMk/>
          <pc:sldMk cId="0" sldId="324"/>
        </pc:sldMkLst>
        <pc:picChg chg="mod">
          <ac:chgData name="Manuel Montrond" userId="3d746ec0db3500e1" providerId="LiveId" clId="{26002F84-5312-49B1-84DF-31A0EE0FDC89}" dt="2024-02-11T17:54:13.291" v="3" actId="14100"/>
          <ac:picMkLst>
            <pc:docMk/>
            <pc:sldMk cId="0" sldId="324"/>
            <ac:picMk id="82947" creationId="{F5CD379F-3FA7-4388-BD3C-DE2CCF31F38D}"/>
          </ac:picMkLst>
        </pc:picChg>
      </pc:sldChg>
      <pc:sldChg chg="addSp delSp modSp mod">
        <pc:chgData name="Manuel Montrond" userId="3d746ec0db3500e1" providerId="LiveId" clId="{26002F84-5312-49B1-84DF-31A0EE0FDC89}" dt="2024-02-06T11:05:57.576" v="2" actId="1076"/>
        <pc:sldMkLst>
          <pc:docMk/>
          <pc:sldMk cId="0" sldId="326"/>
        </pc:sldMkLst>
        <pc:picChg chg="add mod">
          <ac:chgData name="Manuel Montrond" userId="3d746ec0db3500e1" providerId="LiveId" clId="{26002F84-5312-49B1-84DF-31A0EE0FDC89}" dt="2024-02-06T11:05:57.576" v="2" actId="1076"/>
          <ac:picMkLst>
            <pc:docMk/>
            <pc:sldMk cId="0" sldId="326"/>
            <ac:picMk id="5" creationId="{63B1FDF1-0AD9-108F-BA28-6CE3674E372D}"/>
          </ac:picMkLst>
        </pc:picChg>
        <pc:picChg chg="del">
          <ac:chgData name="Manuel Montrond" userId="3d746ec0db3500e1" providerId="LiveId" clId="{26002F84-5312-49B1-84DF-31A0EE0FDC89}" dt="2024-02-06T11:05:53.236" v="0" actId="478"/>
          <ac:picMkLst>
            <pc:docMk/>
            <pc:sldMk cId="0" sldId="326"/>
            <ac:picMk id="121862" creationId="{1F0412B8-E03D-4F5C-A8CC-0DC329263F07}"/>
          </ac:picMkLst>
        </pc:picChg>
      </pc:sldChg>
    </pc:docChg>
  </pc:docChgLst>
  <pc:docChgLst>
    <pc:chgData name="Manuel Montrond" userId="3d746ec0db3500e1" providerId="LiveId" clId="{4B83330D-E755-4DBD-A235-E0D4B25C14A1}"/>
    <pc:docChg chg="undo custSel addSld delSld modSld">
      <pc:chgData name="Manuel Montrond" userId="3d746ec0db3500e1" providerId="LiveId" clId="{4B83330D-E755-4DBD-A235-E0D4B25C14A1}" dt="2024-02-14T01:29:25.693" v="10" actId="14100"/>
      <pc:docMkLst>
        <pc:docMk/>
      </pc:docMkLst>
      <pc:sldChg chg="add del">
        <pc:chgData name="Manuel Montrond" userId="3d746ec0db3500e1" providerId="LiveId" clId="{4B83330D-E755-4DBD-A235-E0D4B25C14A1}" dt="2024-02-14T01:23:23.452" v="4" actId="47"/>
        <pc:sldMkLst>
          <pc:docMk/>
          <pc:sldMk cId="0" sldId="323"/>
        </pc:sldMkLst>
      </pc:sldChg>
      <pc:sldChg chg="add del">
        <pc:chgData name="Manuel Montrond" userId="3d746ec0db3500e1" providerId="LiveId" clId="{4B83330D-E755-4DBD-A235-E0D4B25C14A1}" dt="2024-02-14T01:23:26.515" v="5" actId="47"/>
        <pc:sldMkLst>
          <pc:docMk/>
          <pc:sldMk cId="0" sldId="324"/>
        </pc:sldMkLst>
      </pc:sldChg>
      <pc:sldChg chg="modSp mod">
        <pc:chgData name="Manuel Montrond" userId="3d746ec0db3500e1" providerId="LiveId" clId="{4B83330D-E755-4DBD-A235-E0D4B25C14A1}" dt="2024-02-14T01:29:25.693" v="10" actId="14100"/>
        <pc:sldMkLst>
          <pc:docMk/>
          <pc:sldMk cId="0" sldId="326"/>
        </pc:sldMkLst>
        <pc:picChg chg="mod">
          <ac:chgData name="Manuel Montrond" userId="3d746ec0db3500e1" providerId="LiveId" clId="{4B83330D-E755-4DBD-A235-E0D4B25C14A1}" dt="2024-02-14T01:29:25.693" v="10" actId="14100"/>
          <ac:picMkLst>
            <pc:docMk/>
            <pc:sldMk cId="0" sldId="326"/>
            <ac:picMk id="5" creationId="{63B1FDF1-0AD9-108F-BA28-6CE3674E372D}"/>
          </ac:picMkLst>
        </pc:picChg>
        <pc:picChg chg="mod">
          <ac:chgData name="Manuel Montrond" userId="3d746ec0db3500e1" providerId="LiveId" clId="{4B83330D-E755-4DBD-A235-E0D4B25C14A1}" dt="2024-02-14T01:29:18.108" v="9" actId="14100"/>
          <ac:picMkLst>
            <pc:docMk/>
            <pc:sldMk cId="0" sldId="326"/>
            <ac:picMk id="121861" creationId="{3A91E2BC-D54C-443A-A44F-F24165477ADA}"/>
          </ac:picMkLst>
        </pc:picChg>
      </pc:sldChg>
      <pc:sldChg chg="add del">
        <pc:chgData name="Manuel Montrond" userId="3d746ec0db3500e1" providerId="LiveId" clId="{4B83330D-E755-4DBD-A235-E0D4B25C14A1}" dt="2024-02-14T01:23:41.849" v="6" actId="47"/>
        <pc:sldMkLst>
          <pc:docMk/>
          <pc:sldMk cId="3608871965" sldId="639"/>
        </pc:sldMkLst>
      </pc:sldChg>
    </pc:docChg>
  </pc:docChgLst>
  <pc:docChgLst>
    <pc:chgData name="Manuel Montrond" userId="3d746ec0db3500e1" providerId="LiveId" clId="{DB6383AA-3A3C-45B0-A84B-4E9280CF0E38}"/>
    <pc:docChg chg="undo custSel addSld modSld">
      <pc:chgData name="Manuel Montrond" userId="3d746ec0db3500e1" providerId="LiveId" clId="{DB6383AA-3A3C-45B0-A84B-4E9280CF0E38}" dt="2023-07-16T21:16:23.810" v="112" actId="1076"/>
      <pc:docMkLst>
        <pc:docMk/>
      </pc:docMkLst>
      <pc:sldChg chg="modSp mod">
        <pc:chgData name="Manuel Montrond" userId="3d746ec0db3500e1" providerId="LiveId" clId="{DB6383AA-3A3C-45B0-A84B-4E9280CF0E38}" dt="2023-07-16T21:11:37.141" v="80" actId="20577"/>
        <pc:sldMkLst>
          <pc:docMk/>
          <pc:sldMk cId="0" sldId="260"/>
        </pc:sldMkLst>
        <pc:spChg chg="mod">
          <ac:chgData name="Manuel Montrond" userId="3d746ec0db3500e1" providerId="LiveId" clId="{DB6383AA-3A3C-45B0-A84B-4E9280CF0E38}" dt="2023-07-16T21:11:37.141" v="80" actId="20577"/>
          <ac:spMkLst>
            <pc:docMk/>
            <pc:sldMk cId="0" sldId="260"/>
            <ac:spMk id="157698" creationId="{9D851A80-A5D9-4D7F-96B6-F09B40409E7D}"/>
          </ac:spMkLst>
        </pc:spChg>
      </pc:sldChg>
      <pc:sldChg chg="modSp">
        <pc:chgData name="Manuel Montrond" userId="3d746ec0db3500e1" providerId="LiveId" clId="{DB6383AA-3A3C-45B0-A84B-4E9280CF0E38}" dt="2023-07-16T21:11:10.826" v="73" actId="1076"/>
        <pc:sldMkLst>
          <pc:docMk/>
          <pc:sldMk cId="0" sldId="263"/>
        </pc:sldMkLst>
        <pc:spChg chg="mod">
          <ac:chgData name="Manuel Montrond" userId="3d746ec0db3500e1" providerId="LiveId" clId="{DB6383AA-3A3C-45B0-A84B-4E9280CF0E38}" dt="2023-07-16T21:11:10.826" v="73" actId="1076"/>
          <ac:spMkLst>
            <pc:docMk/>
            <pc:sldMk cId="0" sldId="263"/>
            <ac:spMk id="22532" creationId="{6EE2D22A-97F2-43F9-8F4E-F4D60144C5B6}"/>
          </ac:spMkLst>
        </pc:spChg>
        <pc:spChg chg="mod">
          <ac:chgData name="Manuel Montrond" userId="3d746ec0db3500e1" providerId="LiveId" clId="{DB6383AA-3A3C-45B0-A84B-4E9280CF0E38}" dt="2023-07-16T21:11:02.931" v="70" actId="1076"/>
          <ac:spMkLst>
            <pc:docMk/>
            <pc:sldMk cId="0" sldId="263"/>
            <ac:spMk id="160773" creationId="{1B6E1D63-2D29-41B3-8057-046993DCB91C}"/>
          </ac:spMkLst>
        </pc:spChg>
        <pc:picChg chg="mod">
          <ac:chgData name="Manuel Montrond" userId="3d746ec0db3500e1" providerId="LiveId" clId="{DB6383AA-3A3C-45B0-A84B-4E9280CF0E38}" dt="2023-07-16T21:11:06.338" v="72" actId="1076"/>
          <ac:picMkLst>
            <pc:docMk/>
            <pc:sldMk cId="0" sldId="263"/>
            <ac:picMk id="22534" creationId="{5B92750E-05DD-4ED1-A8B6-FE92108ED102}"/>
          </ac:picMkLst>
        </pc:picChg>
      </pc:sldChg>
      <pc:sldChg chg="modSp">
        <pc:chgData name="Manuel Montrond" userId="3d746ec0db3500e1" providerId="LiveId" clId="{DB6383AA-3A3C-45B0-A84B-4E9280CF0E38}" dt="2023-07-16T21:10:56.170" v="69" actId="14100"/>
        <pc:sldMkLst>
          <pc:docMk/>
          <pc:sldMk cId="0" sldId="264"/>
        </pc:sldMkLst>
        <pc:spChg chg="mod">
          <ac:chgData name="Manuel Montrond" userId="3d746ec0db3500e1" providerId="LiveId" clId="{DB6383AA-3A3C-45B0-A84B-4E9280CF0E38}" dt="2023-07-16T21:10:40.289" v="64" actId="1076"/>
          <ac:spMkLst>
            <pc:docMk/>
            <pc:sldMk cId="0" sldId="264"/>
            <ac:spMk id="24579" creationId="{4AE45FE1-E5B5-483D-962E-E98FBAB5BED6}"/>
          </ac:spMkLst>
        </pc:spChg>
        <pc:spChg chg="mod">
          <ac:chgData name="Manuel Montrond" userId="3d746ec0db3500e1" providerId="LiveId" clId="{DB6383AA-3A3C-45B0-A84B-4E9280CF0E38}" dt="2023-07-16T21:10:44.266" v="65" actId="1076"/>
          <ac:spMkLst>
            <pc:docMk/>
            <pc:sldMk cId="0" sldId="264"/>
            <ac:spMk id="24582" creationId="{C1041A1B-143E-4853-8500-E9C4824B305A}"/>
          </ac:spMkLst>
        </pc:spChg>
        <pc:spChg chg="mod">
          <ac:chgData name="Manuel Montrond" userId="3d746ec0db3500e1" providerId="LiveId" clId="{DB6383AA-3A3C-45B0-A84B-4E9280CF0E38}" dt="2023-07-16T21:10:52.930" v="68" actId="1076"/>
          <ac:spMkLst>
            <pc:docMk/>
            <pc:sldMk cId="0" sldId="264"/>
            <ac:spMk id="161797" creationId="{BE28917A-11CE-4349-A8D4-1162FB6DD925}"/>
          </ac:spMkLst>
        </pc:spChg>
        <pc:picChg chg="mod">
          <ac:chgData name="Manuel Montrond" userId="3d746ec0db3500e1" providerId="LiveId" clId="{DB6383AA-3A3C-45B0-A84B-4E9280CF0E38}" dt="2023-07-16T21:10:56.170" v="69" actId="14100"/>
          <ac:picMkLst>
            <pc:docMk/>
            <pc:sldMk cId="0" sldId="264"/>
            <ac:picMk id="24583" creationId="{B905CC1C-976E-46BA-9F3B-DBDEC650E360}"/>
          </ac:picMkLst>
        </pc:picChg>
      </pc:sldChg>
      <pc:sldChg chg="modSp">
        <pc:chgData name="Manuel Montrond" userId="3d746ec0db3500e1" providerId="LiveId" clId="{DB6383AA-3A3C-45B0-A84B-4E9280CF0E38}" dt="2023-07-16T21:10:22.147" v="61" actId="14100"/>
        <pc:sldMkLst>
          <pc:docMk/>
          <pc:sldMk cId="0" sldId="266"/>
        </pc:sldMkLst>
        <pc:spChg chg="mod">
          <ac:chgData name="Manuel Montrond" userId="3d746ec0db3500e1" providerId="LiveId" clId="{DB6383AA-3A3C-45B0-A84B-4E9280CF0E38}" dt="2023-07-16T21:10:22.147" v="61" actId="14100"/>
          <ac:spMkLst>
            <pc:docMk/>
            <pc:sldMk cId="0" sldId="266"/>
            <ac:spMk id="28680" creationId="{2476E13F-CB0B-4ECE-B2F4-9BD1B17FCAD1}"/>
          </ac:spMkLst>
        </pc:spChg>
        <pc:spChg chg="mod">
          <ac:chgData name="Manuel Montrond" userId="3d746ec0db3500e1" providerId="LiveId" clId="{DB6383AA-3A3C-45B0-A84B-4E9280CF0E38}" dt="2023-07-16T21:10:22.147" v="61" actId="14100"/>
          <ac:spMkLst>
            <pc:docMk/>
            <pc:sldMk cId="0" sldId="266"/>
            <ac:spMk id="28681" creationId="{7C315010-31B6-4731-B44C-646113FC69C2}"/>
          </ac:spMkLst>
        </pc:spChg>
        <pc:grpChg chg="mod">
          <ac:chgData name="Manuel Montrond" userId="3d746ec0db3500e1" providerId="LiveId" clId="{DB6383AA-3A3C-45B0-A84B-4E9280CF0E38}" dt="2023-07-16T21:10:22.147" v="61" actId="14100"/>
          <ac:grpSpMkLst>
            <pc:docMk/>
            <pc:sldMk cId="0" sldId="266"/>
            <ac:grpSpMk id="2" creationId="{66D304AC-45A9-44CD-B5C5-6A38E87E27FA}"/>
          </ac:grpSpMkLst>
        </pc:grpChg>
        <pc:picChg chg="mod">
          <ac:chgData name="Manuel Montrond" userId="3d746ec0db3500e1" providerId="LiveId" clId="{DB6383AA-3A3C-45B0-A84B-4E9280CF0E38}" dt="2023-07-16T21:10:16.282" v="59" actId="14100"/>
          <ac:picMkLst>
            <pc:docMk/>
            <pc:sldMk cId="0" sldId="266"/>
            <ac:picMk id="28674" creationId="{FAD27E24-7CE9-45D8-8B15-8313C545948D}"/>
          </ac:picMkLst>
        </pc:picChg>
      </pc:sldChg>
      <pc:sldChg chg="modSp">
        <pc:chgData name="Manuel Montrond" userId="3d746ec0db3500e1" providerId="LiveId" clId="{DB6383AA-3A3C-45B0-A84B-4E9280CF0E38}" dt="2023-07-16T21:10:01.890" v="57" actId="14100"/>
        <pc:sldMkLst>
          <pc:docMk/>
          <pc:sldMk cId="0" sldId="268"/>
        </pc:sldMkLst>
        <pc:picChg chg="mod">
          <ac:chgData name="Manuel Montrond" userId="3d746ec0db3500e1" providerId="LiveId" clId="{DB6383AA-3A3C-45B0-A84B-4E9280CF0E38}" dt="2023-07-16T21:10:01.890" v="57" actId="14100"/>
          <ac:picMkLst>
            <pc:docMk/>
            <pc:sldMk cId="0" sldId="268"/>
            <ac:picMk id="31746" creationId="{0568D3DC-D0FC-4038-A9F6-E670CE617BA1}"/>
          </ac:picMkLst>
        </pc:picChg>
      </pc:sldChg>
      <pc:sldChg chg="modSp">
        <pc:chgData name="Manuel Montrond" userId="3d746ec0db3500e1" providerId="LiveId" clId="{DB6383AA-3A3C-45B0-A84B-4E9280CF0E38}" dt="2023-07-16T21:09:57.250" v="56" actId="14100"/>
        <pc:sldMkLst>
          <pc:docMk/>
          <pc:sldMk cId="0" sldId="271"/>
        </pc:sldMkLst>
        <pc:picChg chg="mod">
          <ac:chgData name="Manuel Montrond" userId="3d746ec0db3500e1" providerId="LiveId" clId="{DB6383AA-3A3C-45B0-A84B-4E9280CF0E38}" dt="2023-07-16T21:09:57.250" v="56" actId="14100"/>
          <ac:picMkLst>
            <pc:docMk/>
            <pc:sldMk cId="0" sldId="271"/>
            <ac:picMk id="37890" creationId="{02EF01AF-2F36-49CF-BC72-5ECF42F405B1}"/>
          </ac:picMkLst>
        </pc:picChg>
      </pc:sldChg>
      <pc:sldChg chg="modSp">
        <pc:chgData name="Manuel Montrond" userId="3d746ec0db3500e1" providerId="LiveId" clId="{DB6383AA-3A3C-45B0-A84B-4E9280CF0E38}" dt="2023-07-16T21:09:45.282" v="55" actId="14100"/>
        <pc:sldMkLst>
          <pc:docMk/>
          <pc:sldMk cId="0" sldId="276"/>
        </pc:sldMkLst>
        <pc:spChg chg="mod">
          <ac:chgData name="Manuel Montrond" userId="3d746ec0db3500e1" providerId="LiveId" clId="{DB6383AA-3A3C-45B0-A84B-4E9280CF0E38}" dt="2023-07-16T21:09:39.947" v="53" actId="1076"/>
          <ac:spMkLst>
            <pc:docMk/>
            <pc:sldMk cId="0" sldId="276"/>
            <ac:spMk id="47107" creationId="{1B3CFA56-2866-4820-975C-82DC383AAB15}"/>
          </ac:spMkLst>
        </pc:spChg>
        <pc:picChg chg="mod">
          <ac:chgData name="Manuel Montrond" userId="3d746ec0db3500e1" providerId="LiveId" clId="{DB6383AA-3A3C-45B0-A84B-4E9280CF0E38}" dt="2023-07-16T21:09:45.282" v="55" actId="14100"/>
          <ac:picMkLst>
            <pc:docMk/>
            <pc:sldMk cId="0" sldId="276"/>
            <ac:picMk id="47108" creationId="{DF3E239D-BEBB-4BEC-BB5D-F0936C21F59A}"/>
          </ac:picMkLst>
        </pc:picChg>
      </pc:sldChg>
      <pc:sldChg chg="delSp modSp mod">
        <pc:chgData name="Manuel Montrond" userId="3d746ec0db3500e1" providerId="LiveId" clId="{DB6383AA-3A3C-45B0-A84B-4E9280CF0E38}" dt="2023-07-16T21:08:58.501" v="45"/>
        <pc:sldMkLst>
          <pc:docMk/>
          <pc:sldMk cId="0" sldId="277"/>
        </pc:sldMkLst>
        <pc:spChg chg="del">
          <ac:chgData name="Manuel Montrond" userId="3d746ec0db3500e1" providerId="LiveId" clId="{DB6383AA-3A3C-45B0-A84B-4E9280CF0E38}" dt="2023-07-16T21:08:51.915" v="43" actId="478"/>
          <ac:spMkLst>
            <pc:docMk/>
            <pc:sldMk cId="0" sldId="277"/>
            <ac:spMk id="4" creationId="{42F1F3E8-0C21-4D1D-A010-5A4F22F13047}"/>
          </ac:spMkLst>
        </pc:spChg>
        <pc:spChg chg="mod">
          <ac:chgData name="Manuel Montrond" userId="3d746ec0db3500e1" providerId="LiveId" clId="{DB6383AA-3A3C-45B0-A84B-4E9280CF0E38}" dt="2023-07-16T21:08:58.501" v="45"/>
          <ac:spMkLst>
            <pc:docMk/>
            <pc:sldMk cId="0" sldId="277"/>
            <ac:spMk id="175107" creationId="{5FEC511E-F1E8-4CC8-8A51-22F3CB2CD38F}"/>
          </ac:spMkLst>
        </pc:spChg>
      </pc:sldChg>
      <pc:sldChg chg="delSp mod">
        <pc:chgData name="Manuel Montrond" userId="3d746ec0db3500e1" providerId="LiveId" clId="{DB6383AA-3A3C-45B0-A84B-4E9280CF0E38}" dt="2023-07-16T21:08:28.707" v="41" actId="478"/>
        <pc:sldMkLst>
          <pc:docMk/>
          <pc:sldMk cId="0" sldId="278"/>
        </pc:sldMkLst>
        <pc:spChg chg="del">
          <ac:chgData name="Manuel Montrond" userId="3d746ec0db3500e1" providerId="LiveId" clId="{DB6383AA-3A3C-45B0-A84B-4E9280CF0E38}" dt="2023-07-16T21:08:28.707" v="41" actId="478"/>
          <ac:spMkLst>
            <pc:docMk/>
            <pc:sldMk cId="0" sldId="278"/>
            <ac:spMk id="5" creationId="{348AA534-8243-4CEE-8477-05EE56264271}"/>
          </ac:spMkLst>
        </pc:spChg>
      </pc:sldChg>
      <pc:sldChg chg="delSp mod">
        <pc:chgData name="Manuel Montrond" userId="3d746ec0db3500e1" providerId="LiveId" clId="{DB6383AA-3A3C-45B0-A84B-4E9280CF0E38}" dt="2023-07-16T21:08:25.883" v="40" actId="478"/>
        <pc:sldMkLst>
          <pc:docMk/>
          <pc:sldMk cId="0" sldId="279"/>
        </pc:sldMkLst>
        <pc:spChg chg="del">
          <ac:chgData name="Manuel Montrond" userId="3d746ec0db3500e1" providerId="LiveId" clId="{DB6383AA-3A3C-45B0-A84B-4E9280CF0E38}" dt="2023-07-16T21:08:25.883" v="40" actId="478"/>
          <ac:spMkLst>
            <pc:docMk/>
            <pc:sldMk cId="0" sldId="279"/>
            <ac:spMk id="5" creationId="{FF58E9FF-49E4-49BA-AB58-E12717498307}"/>
          </ac:spMkLst>
        </pc:spChg>
      </pc:sldChg>
      <pc:sldChg chg="delSp mod">
        <pc:chgData name="Manuel Montrond" userId="3d746ec0db3500e1" providerId="LiveId" clId="{DB6383AA-3A3C-45B0-A84B-4E9280CF0E38}" dt="2023-07-16T21:08:03.861" v="35" actId="478"/>
        <pc:sldMkLst>
          <pc:docMk/>
          <pc:sldMk cId="0" sldId="289"/>
        </pc:sldMkLst>
        <pc:spChg chg="del">
          <ac:chgData name="Manuel Montrond" userId="3d746ec0db3500e1" providerId="LiveId" clId="{DB6383AA-3A3C-45B0-A84B-4E9280CF0E38}" dt="2023-07-16T21:08:03.861" v="35" actId="478"/>
          <ac:spMkLst>
            <pc:docMk/>
            <pc:sldMk cId="0" sldId="289"/>
            <ac:spMk id="4" creationId="{CB58BF5E-2CF4-4852-A54D-2776ECE744D1}"/>
          </ac:spMkLst>
        </pc:spChg>
      </pc:sldChg>
      <pc:sldChg chg="modSp modNotesTx">
        <pc:chgData name="Manuel Montrond" userId="3d746ec0db3500e1" providerId="LiveId" clId="{DB6383AA-3A3C-45B0-A84B-4E9280CF0E38}" dt="2023-07-16T21:13:02.711" v="103"/>
        <pc:sldMkLst>
          <pc:docMk/>
          <pc:sldMk cId="0" sldId="290"/>
        </pc:sldMkLst>
        <pc:spChg chg="mod">
          <ac:chgData name="Manuel Montrond" userId="3d746ec0db3500e1" providerId="LiveId" clId="{DB6383AA-3A3C-45B0-A84B-4E9280CF0E38}" dt="2023-07-16T21:12:33.674" v="102" actId="14100"/>
          <ac:spMkLst>
            <pc:docMk/>
            <pc:sldMk cId="0" sldId="290"/>
            <ac:spMk id="190467" creationId="{D95CFB4C-7F7D-4F7F-845F-819C9F084ADB}"/>
          </ac:spMkLst>
        </pc:spChg>
      </pc:sldChg>
      <pc:sldChg chg="modSp mod">
        <pc:chgData name="Manuel Montrond" userId="3d746ec0db3500e1" providerId="LiveId" clId="{DB6383AA-3A3C-45B0-A84B-4E9280CF0E38}" dt="2023-07-16T21:11:53.722" v="84" actId="20577"/>
        <pc:sldMkLst>
          <pc:docMk/>
          <pc:sldMk cId="0" sldId="291"/>
        </pc:sldMkLst>
        <pc:spChg chg="mod">
          <ac:chgData name="Manuel Montrond" userId="3d746ec0db3500e1" providerId="LiveId" clId="{DB6383AA-3A3C-45B0-A84B-4E9280CF0E38}" dt="2023-07-16T21:11:53.722" v="84" actId="20577"/>
          <ac:spMkLst>
            <pc:docMk/>
            <pc:sldMk cId="0" sldId="291"/>
            <ac:spMk id="153602" creationId="{26927B28-CF25-42B3-B01D-5AFD9215CB6E}"/>
          </ac:spMkLst>
        </pc:spChg>
      </pc:sldChg>
      <pc:sldChg chg="delSp modSp mod">
        <pc:chgData name="Manuel Montrond" userId="3d746ec0db3500e1" providerId="LiveId" clId="{DB6383AA-3A3C-45B0-A84B-4E9280CF0E38}" dt="2023-07-16T21:09:24.642" v="51" actId="14100"/>
        <pc:sldMkLst>
          <pc:docMk/>
          <pc:sldMk cId="0" sldId="293"/>
        </pc:sldMkLst>
        <pc:spChg chg="del">
          <ac:chgData name="Manuel Montrond" userId="3d746ec0db3500e1" providerId="LiveId" clId="{DB6383AA-3A3C-45B0-A84B-4E9280CF0E38}" dt="2023-07-16T21:09:09.923" v="46" actId="478"/>
          <ac:spMkLst>
            <pc:docMk/>
            <pc:sldMk cId="0" sldId="293"/>
            <ac:spMk id="2" creationId="{D8519E40-8A47-4B44-8166-BDE1261FF5C2}"/>
          </ac:spMkLst>
        </pc:spChg>
        <pc:picChg chg="mod">
          <ac:chgData name="Manuel Montrond" userId="3d746ec0db3500e1" providerId="LiveId" clId="{DB6383AA-3A3C-45B0-A84B-4E9280CF0E38}" dt="2023-07-16T21:09:24.642" v="51" actId="14100"/>
          <ac:picMkLst>
            <pc:docMk/>
            <pc:sldMk cId="0" sldId="293"/>
            <ac:picMk id="50179" creationId="{2535001E-2BCF-4A42-A694-A7F1EA6EDE2A}"/>
          </ac:picMkLst>
        </pc:picChg>
      </pc:sldChg>
      <pc:sldChg chg="delSp mod">
        <pc:chgData name="Manuel Montrond" userId="3d746ec0db3500e1" providerId="LiveId" clId="{DB6383AA-3A3C-45B0-A84B-4E9280CF0E38}" dt="2023-07-16T21:08:22.706" v="39" actId="478"/>
        <pc:sldMkLst>
          <pc:docMk/>
          <pc:sldMk cId="0" sldId="294"/>
        </pc:sldMkLst>
        <pc:spChg chg="del">
          <ac:chgData name="Manuel Montrond" userId="3d746ec0db3500e1" providerId="LiveId" clId="{DB6383AA-3A3C-45B0-A84B-4E9280CF0E38}" dt="2023-07-16T21:08:22.706" v="39" actId="478"/>
          <ac:spMkLst>
            <pc:docMk/>
            <pc:sldMk cId="0" sldId="294"/>
            <ac:spMk id="5" creationId="{2EA7B4B6-75EF-40A2-B951-2595CEB9D33E}"/>
          </ac:spMkLst>
        </pc:spChg>
      </pc:sldChg>
      <pc:sldChg chg="delSp mod">
        <pc:chgData name="Manuel Montrond" userId="3d746ec0db3500e1" providerId="LiveId" clId="{DB6383AA-3A3C-45B0-A84B-4E9280CF0E38}" dt="2023-07-16T21:08:20.139" v="38" actId="478"/>
        <pc:sldMkLst>
          <pc:docMk/>
          <pc:sldMk cId="0" sldId="295"/>
        </pc:sldMkLst>
        <pc:spChg chg="del">
          <ac:chgData name="Manuel Montrond" userId="3d746ec0db3500e1" providerId="LiveId" clId="{DB6383AA-3A3C-45B0-A84B-4E9280CF0E38}" dt="2023-07-16T21:08:20.139" v="38" actId="478"/>
          <ac:spMkLst>
            <pc:docMk/>
            <pc:sldMk cId="0" sldId="295"/>
            <ac:spMk id="4" creationId="{0B0EB25A-5EF0-41BD-8394-6B1A68C993B1}"/>
          </ac:spMkLst>
        </pc:spChg>
      </pc:sldChg>
      <pc:sldChg chg="delSp mod">
        <pc:chgData name="Manuel Montrond" userId="3d746ec0db3500e1" providerId="LiveId" clId="{DB6383AA-3A3C-45B0-A84B-4E9280CF0E38}" dt="2023-07-16T21:08:16.106" v="37" actId="478"/>
        <pc:sldMkLst>
          <pc:docMk/>
          <pc:sldMk cId="0" sldId="296"/>
        </pc:sldMkLst>
        <pc:spChg chg="del">
          <ac:chgData name="Manuel Montrond" userId="3d746ec0db3500e1" providerId="LiveId" clId="{DB6383AA-3A3C-45B0-A84B-4E9280CF0E38}" dt="2023-07-16T21:08:16.106" v="37" actId="478"/>
          <ac:spMkLst>
            <pc:docMk/>
            <pc:sldMk cId="0" sldId="296"/>
            <ac:spMk id="4" creationId="{C7B2A2FB-6726-4F58-979A-52CA70586842}"/>
          </ac:spMkLst>
        </pc:spChg>
      </pc:sldChg>
      <pc:sldChg chg="delSp modSp mod">
        <pc:chgData name="Manuel Montrond" userId="3d746ec0db3500e1" providerId="LiveId" clId="{DB6383AA-3A3C-45B0-A84B-4E9280CF0E38}" dt="2023-07-16T21:08:10.251" v="36" actId="478"/>
        <pc:sldMkLst>
          <pc:docMk/>
          <pc:sldMk cId="0" sldId="297"/>
        </pc:sldMkLst>
        <pc:spChg chg="del">
          <ac:chgData name="Manuel Montrond" userId="3d746ec0db3500e1" providerId="LiveId" clId="{DB6383AA-3A3C-45B0-A84B-4E9280CF0E38}" dt="2023-07-16T21:08:10.251" v="36" actId="478"/>
          <ac:spMkLst>
            <pc:docMk/>
            <pc:sldMk cId="0" sldId="297"/>
            <ac:spMk id="4" creationId="{B885B9D2-6F29-4ED7-9F18-C03D046569AE}"/>
          </ac:spMkLst>
        </pc:spChg>
        <pc:spChg chg="mod">
          <ac:chgData name="Manuel Montrond" userId="3d746ec0db3500e1" providerId="LiveId" clId="{DB6383AA-3A3C-45B0-A84B-4E9280CF0E38}" dt="2023-07-16T21:07:55.603" v="34" actId="1076"/>
          <ac:spMkLst>
            <pc:docMk/>
            <pc:sldMk cId="0" sldId="297"/>
            <ac:spMk id="66564" creationId="{388DB8DB-1BE8-4703-AA0E-0DE9BEFAD41E}"/>
          </ac:spMkLst>
        </pc:spChg>
        <pc:picChg chg="mod">
          <ac:chgData name="Manuel Montrond" userId="3d746ec0db3500e1" providerId="LiveId" clId="{DB6383AA-3A3C-45B0-A84B-4E9280CF0E38}" dt="2023-07-16T21:07:50.115" v="33" actId="14100"/>
          <ac:picMkLst>
            <pc:docMk/>
            <pc:sldMk cId="0" sldId="297"/>
            <ac:picMk id="66565" creationId="{D7C87B7B-26FA-43E1-B2A0-A0E5E9392435}"/>
          </ac:picMkLst>
        </pc:picChg>
      </pc:sldChg>
      <pc:sldChg chg="modSp mod">
        <pc:chgData name="Manuel Montrond" userId="3d746ec0db3500e1" providerId="LiveId" clId="{DB6383AA-3A3C-45B0-A84B-4E9280CF0E38}" dt="2023-07-16T21:07:32.459" v="32" actId="14100"/>
        <pc:sldMkLst>
          <pc:docMk/>
          <pc:sldMk cId="1902628275" sldId="300"/>
        </pc:sldMkLst>
        <pc:picChg chg="mod">
          <ac:chgData name="Manuel Montrond" userId="3d746ec0db3500e1" providerId="LiveId" clId="{DB6383AA-3A3C-45B0-A84B-4E9280CF0E38}" dt="2023-07-16T21:07:32.459" v="32" actId="14100"/>
          <ac:picMkLst>
            <pc:docMk/>
            <pc:sldMk cId="1902628275" sldId="300"/>
            <ac:picMk id="2" creationId="{0CA45841-2F08-43F2-ACB5-88D5D8A4E9F4}"/>
          </ac:picMkLst>
        </pc:picChg>
      </pc:sldChg>
      <pc:sldChg chg="modSp">
        <pc:chgData name="Manuel Montrond" userId="3d746ec0db3500e1" providerId="LiveId" clId="{DB6383AA-3A3C-45B0-A84B-4E9280CF0E38}" dt="2023-07-16T21:09:32.977" v="52" actId="1076"/>
        <pc:sldMkLst>
          <pc:docMk/>
          <pc:sldMk cId="2035882999" sldId="303"/>
        </pc:sldMkLst>
        <pc:spChg chg="mod">
          <ac:chgData name="Manuel Montrond" userId="3d746ec0db3500e1" providerId="LiveId" clId="{DB6383AA-3A3C-45B0-A84B-4E9280CF0E38}" dt="2023-07-16T21:09:32.977" v="52" actId="1076"/>
          <ac:spMkLst>
            <pc:docMk/>
            <pc:sldMk cId="2035882999" sldId="303"/>
            <ac:spMk id="3" creationId="{F9D9E2F5-97A8-43B9-BF4F-89C5BC8ACE64}"/>
          </ac:spMkLst>
        </pc:spChg>
      </pc:sldChg>
      <pc:sldChg chg="modSp mod">
        <pc:chgData name="Manuel Montrond" userId="3d746ec0db3500e1" providerId="LiveId" clId="{DB6383AA-3A3C-45B0-A84B-4E9280CF0E38}" dt="2023-07-16T21:07:15.845" v="30" actId="20577"/>
        <pc:sldMkLst>
          <pc:docMk/>
          <pc:sldMk cId="3608871965" sldId="639"/>
        </pc:sldMkLst>
        <pc:spChg chg="mod">
          <ac:chgData name="Manuel Montrond" userId="3d746ec0db3500e1" providerId="LiveId" clId="{DB6383AA-3A3C-45B0-A84B-4E9280CF0E38}" dt="2023-07-16T21:07:15.845" v="30" actId="20577"/>
          <ac:spMkLst>
            <pc:docMk/>
            <pc:sldMk cId="3608871965" sldId="639"/>
            <ac:spMk id="3" creationId="{93704815-BBB9-5400-C55C-0E0AC3BECB4F}"/>
          </ac:spMkLst>
        </pc:spChg>
      </pc:sldChg>
      <pc:sldChg chg="addSp delSp modSp new">
        <pc:chgData name="Manuel Montrond" userId="3d746ec0db3500e1" providerId="LiveId" clId="{DB6383AA-3A3C-45B0-A84B-4E9280CF0E38}" dt="2023-07-16T21:16:23.810" v="112" actId="1076"/>
        <pc:sldMkLst>
          <pc:docMk/>
          <pc:sldMk cId="4092851930" sldId="645"/>
        </pc:sldMkLst>
        <pc:spChg chg="del">
          <ac:chgData name="Manuel Montrond" userId="3d746ec0db3500e1" providerId="LiveId" clId="{DB6383AA-3A3C-45B0-A84B-4E9280CF0E38}" dt="2023-07-16T21:16:15.210" v="111"/>
          <ac:spMkLst>
            <pc:docMk/>
            <pc:sldMk cId="4092851930" sldId="645"/>
            <ac:spMk id="2" creationId="{E2E78FF0-9A0F-6BF1-6795-800EFE382AC4}"/>
          </ac:spMkLst>
        </pc:spChg>
        <pc:spChg chg="del">
          <ac:chgData name="Manuel Montrond" userId="3d746ec0db3500e1" providerId="LiveId" clId="{DB6383AA-3A3C-45B0-A84B-4E9280CF0E38}" dt="2023-07-16T21:15:48.829" v="105"/>
          <ac:spMkLst>
            <pc:docMk/>
            <pc:sldMk cId="4092851930" sldId="645"/>
            <ac:spMk id="3" creationId="{5F00141C-46D3-3105-5DE8-F3A8ABBA61E1}"/>
          </ac:spMkLst>
        </pc:spChg>
        <pc:spChg chg="add mod">
          <ac:chgData name="Manuel Montrond" userId="3d746ec0db3500e1" providerId="LiveId" clId="{DB6383AA-3A3C-45B0-A84B-4E9280CF0E38}" dt="2023-07-16T21:16:15.210" v="111"/>
          <ac:spMkLst>
            <pc:docMk/>
            <pc:sldMk cId="4092851930" sldId="645"/>
            <ac:spMk id="4" creationId="{54185EFB-417A-2B9E-6327-405D3BCD5370}"/>
          </ac:spMkLst>
        </pc:spChg>
        <pc:picChg chg="add mod">
          <ac:chgData name="Manuel Montrond" userId="3d746ec0db3500e1" providerId="LiveId" clId="{DB6383AA-3A3C-45B0-A84B-4E9280CF0E38}" dt="2023-07-16T21:16:23.810" v="112" actId="1076"/>
          <ac:picMkLst>
            <pc:docMk/>
            <pc:sldMk cId="4092851930" sldId="645"/>
            <ac:picMk id="1026" creationId="{852032CB-4755-10CB-A939-C84FDC49A9E0}"/>
          </ac:picMkLst>
        </pc:picChg>
      </pc:sldChg>
    </pc:docChg>
  </pc:docChgLst>
  <pc:docChgLst>
    <pc:chgData name="Manuel Montrond" userId="3d746ec0db3500e1" providerId="LiveId" clId="{BB077DCF-3565-49B5-A209-A4F73C713D75}"/>
    <pc:docChg chg="modSld">
      <pc:chgData name="Manuel Montrond" userId="3d746ec0db3500e1" providerId="LiveId" clId="{BB077DCF-3565-49B5-A209-A4F73C713D75}" dt="2023-07-10T23:56:16.024" v="61" actId="404"/>
      <pc:docMkLst>
        <pc:docMk/>
      </pc:docMkLst>
      <pc:sldChg chg="modSp mod">
        <pc:chgData name="Manuel Montrond" userId="3d746ec0db3500e1" providerId="LiveId" clId="{BB077DCF-3565-49B5-A209-A4F73C713D75}" dt="2023-07-10T23:56:16.024" v="61" actId="404"/>
        <pc:sldMkLst>
          <pc:docMk/>
          <pc:sldMk cId="3608871965" sldId="639"/>
        </pc:sldMkLst>
        <pc:spChg chg="mod">
          <ac:chgData name="Manuel Montrond" userId="3d746ec0db3500e1" providerId="LiveId" clId="{BB077DCF-3565-49B5-A209-A4F73C713D75}" dt="2023-07-10T23:56:16.024" v="61" actId="404"/>
          <ac:spMkLst>
            <pc:docMk/>
            <pc:sldMk cId="3608871965" sldId="639"/>
            <ac:spMk id="3" creationId="{93704815-BBB9-5400-C55C-0E0AC3BECB4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06F388A4-70BE-A68E-FAA5-FFA055E8CC2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7891" name="Rectangle 3">
            <a:extLst>
              <a:ext uri="{FF2B5EF4-FFF2-40B4-BE49-F238E27FC236}">
                <a16:creationId xmlns:a16="http://schemas.microsoft.com/office/drawing/2014/main" id="{87DE2F09-218A-3162-0381-5587AAA4A12A}"/>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2052" name="Rectangle 4">
            <a:extLst>
              <a:ext uri="{FF2B5EF4-FFF2-40B4-BE49-F238E27FC236}">
                <a16:creationId xmlns:a16="http://schemas.microsoft.com/office/drawing/2014/main" id="{1975EA3F-D802-7141-0CDF-4D92244D9075}"/>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3" name="Rectangle 5">
            <a:extLst>
              <a:ext uri="{FF2B5EF4-FFF2-40B4-BE49-F238E27FC236}">
                <a16:creationId xmlns:a16="http://schemas.microsoft.com/office/drawing/2014/main" id="{9C8D2384-8F75-EA68-D114-91C29721A5F9}"/>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7894" name="Rectangle 6">
            <a:extLst>
              <a:ext uri="{FF2B5EF4-FFF2-40B4-BE49-F238E27FC236}">
                <a16:creationId xmlns:a16="http://schemas.microsoft.com/office/drawing/2014/main" id="{5DAC64E3-4552-B4B6-1537-E879D900EC89}"/>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7895" name="Rectangle 7">
            <a:extLst>
              <a:ext uri="{FF2B5EF4-FFF2-40B4-BE49-F238E27FC236}">
                <a16:creationId xmlns:a16="http://schemas.microsoft.com/office/drawing/2014/main" id="{EE01E088-A77C-90CC-E2CA-A73F49AF21AC}"/>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DF7DA0D-D0F7-4A39-8E09-76A31863A07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F5390E88-E61B-B4C2-8089-DC06B278B6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5BA2BF9-0B1E-41E3-B4A3-314EF6176C06}" type="slidenum">
              <a:rPr lang="en-US" altLang="en-US" smtClean="0"/>
              <a:pPr/>
              <a:t>1</a:t>
            </a:fld>
            <a:endParaRPr lang="en-US" altLang="en-US"/>
          </a:p>
        </p:txBody>
      </p:sp>
      <p:sp>
        <p:nvSpPr>
          <p:cNvPr id="4099" name="Rectangle 2">
            <a:extLst>
              <a:ext uri="{FF2B5EF4-FFF2-40B4-BE49-F238E27FC236}">
                <a16:creationId xmlns:a16="http://schemas.microsoft.com/office/drawing/2014/main" id="{23C3F154-6274-2B63-A5C6-050AD924AC94}"/>
              </a:ext>
            </a:extLst>
          </p:cNvPr>
          <p:cNvSpPr>
            <a:spLocks noGrp="1" noRot="1" noChangeAspect="1" noChangeArrowheads="1" noTextEdit="1"/>
          </p:cNvSpPr>
          <p:nvPr>
            <p:ph type="sldImg"/>
          </p:nvPr>
        </p:nvSpPr>
        <p:spPr>
          <a:ln/>
        </p:spPr>
      </p:sp>
      <p:sp>
        <p:nvSpPr>
          <p:cNvPr id="4100" name="Rectangle 3">
            <a:extLst>
              <a:ext uri="{FF2B5EF4-FFF2-40B4-BE49-F238E27FC236}">
                <a16:creationId xmlns:a16="http://schemas.microsoft.com/office/drawing/2014/main" id="{F424698C-1C5F-E39F-16D0-14686E9F55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14001E00-87ED-4D8E-982B-4A376D1BD31B}"/>
              </a:ext>
            </a:extLst>
          </p:cNvPr>
          <p:cNvSpPr>
            <a:spLocks noGrp="1" noRot="1" noChangeAspect="1" noChangeArrowheads="1" noTextEdit="1"/>
          </p:cNvSpPr>
          <p:nvPr>
            <p:ph type="sldImg"/>
          </p:nvPr>
        </p:nvSpPr>
        <p:spPr>
          <a:xfrm>
            <a:off x="1150938" y="692150"/>
            <a:ext cx="4556125" cy="3416300"/>
          </a:xfrm>
          <a:ln/>
        </p:spPr>
      </p:sp>
      <p:sp>
        <p:nvSpPr>
          <p:cNvPr id="84995" name="Notes Placeholder 2">
            <a:extLst>
              <a:ext uri="{FF2B5EF4-FFF2-40B4-BE49-F238E27FC236}">
                <a16:creationId xmlns:a16="http://schemas.microsoft.com/office/drawing/2014/main" id="{EF0523A4-ED35-4979-B610-BB5344BDAFB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We will go over these steps one by one. </a:t>
            </a:r>
          </a:p>
          <a:p>
            <a:pPr eaLnBrk="1" hangingPunct="1"/>
            <a:r>
              <a:rPr lang="en-US" altLang="en-US" dirty="0">
                <a:cs typeface="Arial" panose="020B0604020202020204" pitchFamily="34" charset="0"/>
              </a:rPr>
              <a:t>Typically, the third normal form is what you want.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BE78B873-171F-49FA-BD67-0EF0198FAECF}"/>
              </a:ext>
            </a:extLst>
          </p:cNvPr>
          <p:cNvSpPr>
            <a:spLocks noGrp="1" noRot="1" noChangeAspect="1" noChangeArrowheads="1" noTextEdit="1"/>
          </p:cNvSpPr>
          <p:nvPr>
            <p:ph type="sldImg"/>
          </p:nvPr>
        </p:nvSpPr>
        <p:spPr>
          <a:xfrm>
            <a:off x="1150938" y="692150"/>
            <a:ext cx="4556125" cy="3416300"/>
          </a:xfrm>
          <a:ln/>
        </p:spPr>
      </p:sp>
      <p:sp>
        <p:nvSpPr>
          <p:cNvPr id="87043" name="Notes Placeholder 2">
            <a:extLst>
              <a:ext uri="{FF2B5EF4-FFF2-40B4-BE49-F238E27FC236}">
                <a16:creationId xmlns:a16="http://schemas.microsoft.com/office/drawing/2014/main" id="{E34BFB29-D642-444D-AC31-4BD95E022041}"/>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916FE013-5590-4C90-A452-66728CE8A0F0}"/>
              </a:ext>
            </a:extLst>
          </p:cNvPr>
          <p:cNvSpPr>
            <a:spLocks noGrp="1" noRot="1" noChangeAspect="1" noChangeArrowheads="1" noTextEdit="1"/>
          </p:cNvSpPr>
          <p:nvPr>
            <p:ph type="sldImg"/>
          </p:nvPr>
        </p:nvSpPr>
        <p:spPr>
          <a:xfrm>
            <a:off x="1150938" y="692150"/>
            <a:ext cx="4556125" cy="3416300"/>
          </a:xfrm>
          <a:ln/>
        </p:spPr>
      </p:sp>
      <p:sp>
        <p:nvSpPr>
          <p:cNvPr id="89091" name="Notes Placeholder 2">
            <a:extLst>
              <a:ext uri="{FF2B5EF4-FFF2-40B4-BE49-F238E27FC236}">
                <a16:creationId xmlns:a16="http://schemas.microsoft.com/office/drawing/2014/main" id="{0FFEDABE-04E1-4B78-B15C-8DCA5687DD24}"/>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Product information are multivalued. This isn’t a relation.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E868CEBD-7829-45BA-8741-EA6C7AEFA44D}"/>
              </a:ext>
            </a:extLst>
          </p:cNvPr>
          <p:cNvSpPr>
            <a:spLocks noGrp="1" noRot="1" noChangeAspect="1" noChangeArrowheads="1" noTextEdit="1"/>
          </p:cNvSpPr>
          <p:nvPr>
            <p:ph type="sldImg"/>
          </p:nvPr>
        </p:nvSpPr>
        <p:spPr>
          <a:xfrm>
            <a:off x="1150938" y="692150"/>
            <a:ext cx="4556125" cy="3416300"/>
          </a:xfrm>
          <a:ln/>
        </p:spPr>
      </p:sp>
      <p:sp>
        <p:nvSpPr>
          <p:cNvPr id="91139" name="Notes Placeholder 2">
            <a:extLst>
              <a:ext uri="{FF2B5EF4-FFF2-40B4-BE49-F238E27FC236}">
                <a16:creationId xmlns:a16="http://schemas.microsoft.com/office/drawing/2014/main" id="{85F31527-C291-4E53-9AC2-FA5AF5EDE025}"/>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defRPr/>
            </a:pPr>
            <a:r>
              <a:rPr lang="en-US" b="1" dirty="0">
                <a:solidFill>
                  <a:srgbClr val="000000"/>
                </a:solidFill>
                <a:effectLst>
                  <a:outerShdw blurRad="38100" dist="38100" dir="2700000" algn="tl">
                    <a:srgbClr val="FFFFFF"/>
                  </a:outerShdw>
                </a:effectLst>
              </a:rPr>
              <a:t>Insertion</a:t>
            </a:r>
            <a:r>
              <a:rPr lang="en-US" dirty="0">
                <a:solidFill>
                  <a:srgbClr val="000000"/>
                </a:solidFill>
                <a:effectLst>
                  <a:outerShdw blurRad="38100" dist="38100" dir="2700000" algn="tl">
                    <a:srgbClr val="FFFFFF"/>
                  </a:outerShdw>
                </a:effectLst>
              </a:rPr>
              <a:t>–if new product is ordered for order 1007 of existing customer, customer data must be re-entered, causing duplication</a:t>
            </a:r>
          </a:p>
          <a:p>
            <a:pPr eaLnBrk="1" hangingPunct="1">
              <a:lnSpc>
                <a:spcPct val="80000"/>
              </a:lnSpc>
              <a:defRPr/>
            </a:pPr>
            <a:r>
              <a:rPr lang="en-US" b="1" dirty="0">
                <a:solidFill>
                  <a:srgbClr val="000000"/>
                </a:solidFill>
                <a:effectLst>
                  <a:outerShdw blurRad="38100" dist="38100" dir="2700000" algn="tl">
                    <a:srgbClr val="FFFFFF"/>
                  </a:outerShdw>
                </a:effectLst>
              </a:rPr>
              <a:t>Deletion</a:t>
            </a:r>
            <a:r>
              <a:rPr lang="en-US" dirty="0">
                <a:solidFill>
                  <a:srgbClr val="000000"/>
                </a:solidFill>
                <a:effectLst>
                  <a:outerShdw blurRad="38100" dist="38100" dir="2700000" algn="tl">
                    <a:srgbClr val="FFFFFF"/>
                  </a:outerShdw>
                </a:effectLst>
              </a:rPr>
              <a:t>–if we delete the Dining Table from Order 1006, we lose information concerning this item's finish and price</a:t>
            </a:r>
            <a:r>
              <a:rPr lang="en-US" dirty="0"/>
              <a:t> </a:t>
            </a:r>
            <a:endParaRPr lang="en-US" dirty="0">
              <a:solidFill>
                <a:srgbClr val="000000"/>
              </a:solidFill>
              <a:effectLst>
                <a:outerShdw blurRad="38100" dist="38100" dir="2700000" algn="tl">
                  <a:srgbClr val="FFFFFF"/>
                </a:outerShdw>
              </a:effectLst>
            </a:endParaRPr>
          </a:p>
          <a:p>
            <a:pPr eaLnBrk="1" hangingPunct="1">
              <a:lnSpc>
                <a:spcPct val="80000"/>
              </a:lnSpc>
              <a:defRPr/>
            </a:pPr>
            <a:r>
              <a:rPr lang="en-US" b="1" dirty="0">
                <a:solidFill>
                  <a:srgbClr val="000000"/>
                </a:solidFill>
                <a:effectLst>
                  <a:outerShdw blurRad="38100" dist="38100" dir="2700000" algn="tl">
                    <a:srgbClr val="FFFFFF"/>
                  </a:outerShdw>
                </a:effectLst>
              </a:rPr>
              <a:t>Update</a:t>
            </a:r>
            <a:r>
              <a:rPr lang="en-US" dirty="0">
                <a:solidFill>
                  <a:srgbClr val="000000"/>
                </a:solidFill>
                <a:effectLst>
                  <a:outerShdw blurRad="38100" dist="38100" dir="2700000" algn="tl">
                    <a:srgbClr val="FFFFFF"/>
                  </a:outerShdw>
                </a:effectLst>
              </a:rPr>
              <a:t>–changing the price of product ID 4 requires update in several records</a:t>
            </a:r>
          </a:p>
          <a:p>
            <a:pPr eaLnBrk="1" hangingPunct="1"/>
            <a:endParaRPr lang="en-US" altLang="en-US" dirty="0">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id="{0EE70F8C-A998-42DC-A720-7E781DE26A00}"/>
              </a:ext>
            </a:extLst>
          </p:cNvPr>
          <p:cNvSpPr>
            <a:spLocks noGrp="1" noRot="1" noChangeAspect="1" noChangeArrowheads="1" noTextEdit="1"/>
          </p:cNvSpPr>
          <p:nvPr>
            <p:ph type="sldImg"/>
          </p:nvPr>
        </p:nvSpPr>
        <p:spPr>
          <a:xfrm>
            <a:off x="1150938" y="692150"/>
            <a:ext cx="4556125" cy="3416300"/>
          </a:xfrm>
          <a:ln/>
        </p:spPr>
      </p:sp>
      <p:sp>
        <p:nvSpPr>
          <p:cNvPr id="95235" name="Notes Placeholder 2">
            <a:extLst>
              <a:ext uri="{FF2B5EF4-FFF2-40B4-BE49-F238E27FC236}">
                <a16:creationId xmlns:a16="http://schemas.microsoft.com/office/drawing/2014/main" id="{EF75841F-2491-4192-AD42-0E47EC913556}"/>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E868CEBD-7829-45BA-8741-EA6C7AEFA44D}"/>
              </a:ext>
            </a:extLst>
          </p:cNvPr>
          <p:cNvSpPr>
            <a:spLocks noGrp="1" noRot="1" noChangeAspect="1" noChangeArrowheads="1" noTextEdit="1"/>
          </p:cNvSpPr>
          <p:nvPr>
            <p:ph type="sldImg"/>
          </p:nvPr>
        </p:nvSpPr>
        <p:spPr>
          <a:xfrm>
            <a:off x="1150938" y="692150"/>
            <a:ext cx="4556125" cy="3416300"/>
          </a:xfrm>
          <a:ln/>
        </p:spPr>
      </p:sp>
      <p:sp>
        <p:nvSpPr>
          <p:cNvPr id="91139" name="Notes Placeholder 2">
            <a:extLst>
              <a:ext uri="{FF2B5EF4-FFF2-40B4-BE49-F238E27FC236}">
                <a16:creationId xmlns:a16="http://schemas.microsoft.com/office/drawing/2014/main" id="{85F31527-C291-4E53-9AC2-FA5AF5EDE025}"/>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Order ID + </a:t>
            </a:r>
            <a:r>
              <a:rPr lang="en-US" altLang="en-US" dirty="0" err="1">
                <a:cs typeface="Arial" panose="020B0604020202020204" pitchFamily="34" charset="0"/>
              </a:rPr>
              <a:t>ProductID</a:t>
            </a:r>
            <a:endParaRPr lang="en-US" altLang="en-US" dirty="0">
              <a:cs typeface="Arial" panose="020B0604020202020204" pitchFamily="34" charset="0"/>
            </a:endParaRPr>
          </a:p>
        </p:txBody>
      </p:sp>
    </p:spTree>
    <p:extLst>
      <p:ext uri="{BB962C8B-B14F-4D97-AF65-F5344CB8AC3E}">
        <p14:creationId xmlns:p14="http://schemas.microsoft.com/office/powerpoint/2010/main" val="1817160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E868CEBD-7829-45BA-8741-EA6C7AEFA44D}"/>
              </a:ext>
            </a:extLst>
          </p:cNvPr>
          <p:cNvSpPr>
            <a:spLocks noGrp="1" noRot="1" noChangeAspect="1" noChangeArrowheads="1" noTextEdit="1"/>
          </p:cNvSpPr>
          <p:nvPr>
            <p:ph type="sldImg"/>
          </p:nvPr>
        </p:nvSpPr>
        <p:spPr>
          <a:xfrm>
            <a:off x="1150938" y="692150"/>
            <a:ext cx="4556125" cy="3416300"/>
          </a:xfrm>
          <a:ln/>
        </p:spPr>
      </p:sp>
      <p:sp>
        <p:nvSpPr>
          <p:cNvPr id="91139" name="Notes Placeholder 2">
            <a:extLst>
              <a:ext uri="{FF2B5EF4-FFF2-40B4-BE49-F238E27FC236}">
                <a16:creationId xmlns:a16="http://schemas.microsoft.com/office/drawing/2014/main" id="{85F31527-C291-4E53-9AC2-FA5AF5EDE025}"/>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extLst>
      <p:ext uri="{BB962C8B-B14F-4D97-AF65-F5344CB8AC3E}">
        <p14:creationId xmlns:p14="http://schemas.microsoft.com/office/powerpoint/2010/main" val="2887781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3148754A-5D90-45CF-AD9D-3DAA05AA5303}"/>
              </a:ext>
            </a:extLst>
          </p:cNvPr>
          <p:cNvSpPr>
            <a:spLocks noGrp="1" noRot="1" noChangeAspect="1" noChangeArrowheads="1" noTextEdit="1"/>
          </p:cNvSpPr>
          <p:nvPr>
            <p:ph type="sldImg"/>
          </p:nvPr>
        </p:nvSpPr>
        <p:spPr>
          <a:xfrm>
            <a:off x="1150938" y="692150"/>
            <a:ext cx="4556125" cy="3416300"/>
          </a:xfrm>
          <a:ln/>
        </p:spPr>
      </p:sp>
      <p:sp>
        <p:nvSpPr>
          <p:cNvPr id="97283" name="Notes Placeholder 2">
            <a:extLst>
              <a:ext uri="{FF2B5EF4-FFF2-40B4-BE49-F238E27FC236}">
                <a16:creationId xmlns:a16="http://schemas.microsoft.com/office/drawing/2014/main" id="{F5D5A265-78AA-4547-96FA-42E019BE605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Full dependency-&gt; an attribute is functionally dependent of that attribute, and not on any of its proper subset</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Transitive dependency-&gt; when an indirect relationship causes functional dependency</a:t>
            </a:r>
          </a:p>
          <a:p>
            <a:pPr eaLnBrk="1" hangingPunct="1"/>
            <a:r>
              <a:rPr lang="en-US" altLang="en-US" dirty="0">
                <a:cs typeface="Arial" panose="020B0604020202020204" pitchFamily="34" charset="0"/>
              </a:rPr>
              <a:t>O-&gt;C,  Customer -&gt; Customer Name</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Partial dependency -&gt;</a:t>
            </a:r>
          </a:p>
          <a:p>
            <a:pPr eaLnBrk="1" hangingPunct="1"/>
            <a:r>
              <a:rPr lang="en-US" altLang="en-US" dirty="0">
                <a:cs typeface="Arial" panose="020B0604020202020204" pitchFamily="34" charset="0"/>
              </a:rPr>
              <a:t>When an attribute is dependent on part of the candidate key</a:t>
            </a:r>
          </a:p>
          <a:p>
            <a:pPr eaLnBrk="1" hangingPunct="1"/>
            <a:endParaRPr lang="en-US" altLang="en-US" dirty="0">
              <a:cs typeface="Arial" panose="020B0604020202020204" pitchFamily="34" charset="0"/>
            </a:endParaRPr>
          </a:p>
        </p:txBody>
      </p:sp>
    </p:spTree>
    <p:extLst>
      <p:ext uri="{BB962C8B-B14F-4D97-AF65-F5344CB8AC3E}">
        <p14:creationId xmlns:p14="http://schemas.microsoft.com/office/powerpoint/2010/main" val="36928927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3148754A-5D90-45CF-AD9D-3DAA05AA5303}"/>
              </a:ext>
            </a:extLst>
          </p:cNvPr>
          <p:cNvSpPr>
            <a:spLocks noGrp="1" noRot="1" noChangeAspect="1" noChangeArrowheads="1" noTextEdit="1"/>
          </p:cNvSpPr>
          <p:nvPr>
            <p:ph type="sldImg"/>
          </p:nvPr>
        </p:nvSpPr>
        <p:spPr>
          <a:xfrm>
            <a:off x="1150938" y="692150"/>
            <a:ext cx="4556125" cy="3416300"/>
          </a:xfrm>
          <a:ln/>
        </p:spPr>
      </p:sp>
      <p:sp>
        <p:nvSpPr>
          <p:cNvPr id="97283" name="Notes Placeholder 2">
            <a:extLst>
              <a:ext uri="{FF2B5EF4-FFF2-40B4-BE49-F238E27FC236}">
                <a16:creationId xmlns:a16="http://schemas.microsoft.com/office/drawing/2014/main" id="{F5D5A265-78AA-4547-96FA-42E019BE605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Full dependency-&gt; an attribute is functionally dependent of that attribute, and not on any of its proper subset</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Transitive dependency-&gt; when an indirect relationship causes functional dependency</a:t>
            </a:r>
          </a:p>
          <a:p>
            <a:pPr eaLnBrk="1" hangingPunct="1"/>
            <a:r>
              <a:rPr lang="en-US" altLang="en-US" dirty="0">
                <a:cs typeface="Arial" panose="020B0604020202020204" pitchFamily="34" charset="0"/>
              </a:rPr>
              <a:t>O-&gt;C,  Customer -&gt; Customer Name</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Partial dependency -&gt;</a:t>
            </a:r>
          </a:p>
          <a:p>
            <a:pPr eaLnBrk="1" hangingPunct="1"/>
            <a:r>
              <a:rPr lang="en-US" altLang="en-US" dirty="0">
                <a:cs typeface="Arial" panose="020B0604020202020204" pitchFamily="34" charset="0"/>
              </a:rPr>
              <a:t>When an attribute is dependent on part of the candidate key</a:t>
            </a:r>
          </a:p>
          <a:p>
            <a:pPr eaLnBrk="1" hangingPunct="1"/>
            <a:endParaRPr lang="en-US" altLang="en-US" dirty="0">
              <a:cs typeface="Arial" panose="020B0604020202020204" pitchFamily="34" charset="0"/>
            </a:endParaRPr>
          </a:p>
        </p:txBody>
      </p:sp>
    </p:spTree>
    <p:extLst>
      <p:ext uri="{BB962C8B-B14F-4D97-AF65-F5344CB8AC3E}">
        <p14:creationId xmlns:p14="http://schemas.microsoft.com/office/powerpoint/2010/main" val="33636449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3148754A-5D90-45CF-AD9D-3DAA05AA5303}"/>
              </a:ext>
            </a:extLst>
          </p:cNvPr>
          <p:cNvSpPr>
            <a:spLocks noGrp="1" noRot="1" noChangeAspect="1" noChangeArrowheads="1" noTextEdit="1"/>
          </p:cNvSpPr>
          <p:nvPr>
            <p:ph type="sldImg"/>
          </p:nvPr>
        </p:nvSpPr>
        <p:spPr>
          <a:xfrm>
            <a:off x="1150938" y="692150"/>
            <a:ext cx="4556125" cy="3416300"/>
          </a:xfrm>
          <a:ln/>
        </p:spPr>
      </p:sp>
      <p:sp>
        <p:nvSpPr>
          <p:cNvPr id="97283" name="Notes Placeholder 2">
            <a:extLst>
              <a:ext uri="{FF2B5EF4-FFF2-40B4-BE49-F238E27FC236}">
                <a16:creationId xmlns:a16="http://schemas.microsoft.com/office/drawing/2014/main" id="{F5D5A265-78AA-4547-96FA-42E019BE605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Full dependency-&gt; an attribute is functionally dependent of that attribute, and not on any of its proper subset</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Transitive dependency-&gt; when an indirect relationship causes functional dependency</a:t>
            </a:r>
          </a:p>
          <a:p>
            <a:pPr eaLnBrk="1" hangingPunct="1"/>
            <a:r>
              <a:rPr lang="en-US" altLang="en-US" dirty="0">
                <a:cs typeface="Arial" panose="020B0604020202020204" pitchFamily="34" charset="0"/>
              </a:rPr>
              <a:t>O-&gt;C,  Customer -&gt; Customer Name</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Partial dependency -&gt;</a:t>
            </a:r>
          </a:p>
          <a:p>
            <a:pPr eaLnBrk="1" hangingPunct="1"/>
            <a:r>
              <a:rPr lang="en-US" altLang="en-US" dirty="0">
                <a:cs typeface="Arial" panose="020B0604020202020204" pitchFamily="34" charset="0"/>
              </a:rPr>
              <a:t>When an attribute is dependent on part of the candidate key</a:t>
            </a:r>
          </a:p>
          <a:p>
            <a:pPr eaLnBrk="1" hangingPunct="1"/>
            <a:endParaRPr lang="en-US" altLang="en-US" dirty="0">
              <a:cs typeface="Arial" panose="020B0604020202020204" pitchFamily="34" charset="0"/>
            </a:endParaRPr>
          </a:p>
        </p:txBody>
      </p:sp>
    </p:spTree>
    <p:extLst>
      <p:ext uri="{BB962C8B-B14F-4D97-AF65-F5344CB8AC3E}">
        <p14:creationId xmlns:p14="http://schemas.microsoft.com/office/powerpoint/2010/main" val="2191635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11A1BA25-F7D6-446A-AAD5-3C32E7A0689B}"/>
              </a:ext>
            </a:extLst>
          </p:cNvPr>
          <p:cNvSpPr>
            <a:spLocks noGrp="1" noRot="1" noChangeAspect="1" noChangeArrowheads="1" noTextEdit="1"/>
          </p:cNvSpPr>
          <p:nvPr>
            <p:ph type="sldImg"/>
          </p:nvPr>
        </p:nvSpPr>
        <p:spPr>
          <a:xfrm>
            <a:off x="1150938" y="692150"/>
            <a:ext cx="4556125" cy="3416300"/>
          </a:xfrm>
          <a:ln/>
        </p:spPr>
      </p:sp>
      <p:sp>
        <p:nvSpPr>
          <p:cNvPr id="7171" name="Notes Placeholder 2">
            <a:extLst>
              <a:ext uri="{FF2B5EF4-FFF2-40B4-BE49-F238E27FC236}">
                <a16:creationId xmlns:a16="http://schemas.microsoft.com/office/drawing/2014/main" id="{631574AD-9E2B-4062-8BCF-7F39FC0B11E6}"/>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3148754A-5D90-45CF-AD9D-3DAA05AA5303}"/>
              </a:ext>
            </a:extLst>
          </p:cNvPr>
          <p:cNvSpPr>
            <a:spLocks noGrp="1" noRot="1" noChangeAspect="1" noChangeArrowheads="1" noTextEdit="1"/>
          </p:cNvSpPr>
          <p:nvPr>
            <p:ph type="sldImg"/>
          </p:nvPr>
        </p:nvSpPr>
        <p:spPr>
          <a:xfrm>
            <a:off x="1150938" y="692150"/>
            <a:ext cx="4556125" cy="3416300"/>
          </a:xfrm>
          <a:ln/>
        </p:spPr>
      </p:sp>
      <p:sp>
        <p:nvSpPr>
          <p:cNvPr id="97283" name="Notes Placeholder 2">
            <a:extLst>
              <a:ext uri="{FF2B5EF4-FFF2-40B4-BE49-F238E27FC236}">
                <a16:creationId xmlns:a16="http://schemas.microsoft.com/office/drawing/2014/main" id="{F5D5A265-78AA-4547-96FA-42E019BE605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Full dependency-&gt; an attribute is functionally dependent of that attribute, and not on any of its proper subset</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Transitive dependency-&gt; when an indirect relationship causes functional dependency</a:t>
            </a:r>
          </a:p>
          <a:p>
            <a:pPr eaLnBrk="1" hangingPunct="1"/>
            <a:r>
              <a:rPr lang="en-US" altLang="en-US" dirty="0">
                <a:cs typeface="Arial" panose="020B0604020202020204" pitchFamily="34" charset="0"/>
              </a:rPr>
              <a:t>O-&gt;C,  Customer -&gt; Customer Name</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Partial dependency -&gt;</a:t>
            </a:r>
          </a:p>
          <a:p>
            <a:pPr eaLnBrk="1" hangingPunct="1"/>
            <a:r>
              <a:rPr lang="en-US" altLang="en-US" dirty="0">
                <a:cs typeface="Arial" panose="020B0604020202020204" pitchFamily="34" charset="0"/>
              </a:rPr>
              <a:t>When an attribute is dependent on part of the candidate key</a:t>
            </a:r>
          </a:p>
          <a:p>
            <a:pPr eaLnBrk="1" hangingPunct="1"/>
            <a:endParaRPr lang="en-US" altLang="en-US" dirty="0">
              <a:cs typeface="Arial" panose="020B0604020202020204" pitchFamily="34" charset="0"/>
            </a:endParaRPr>
          </a:p>
        </p:txBody>
      </p:sp>
    </p:spTree>
    <p:extLst>
      <p:ext uri="{BB962C8B-B14F-4D97-AF65-F5344CB8AC3E}">
        <p14:creationId xmlns:p14="http://schemas.microsoft.com/office/powerpoint/2010/main" val="22079216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3148754A-5D90-45CF-AD9D-3DAA05AA5303}"/>
              </a:ext>
            </a:extLst>
          </p:cNvPr>
          <p:cNvSpPr>
            <a:spLocks noGrp="1" noRot="1" noChangeAspect="1" noChangeArrowheads="1" noTextEdit="1"/>
          </p:cNvSpPr>
          <p:nvPr>
            <p:ph type="sldImg"/>
          </p:nvPr>
        </p:nvSpPr>
        <p:spPr>
          <a:xfrm>
            <a:off x="1150938" y="692150"/>
            <a:ext cx="4556125" cy="3416300"/>
          </a:xfrm>
          <a:ln/>
        </p:spPr>
      </p:sp>
      <p:sp>
        <p:nvSpPr>
          <p:cNvPr id="97283" name="Notes Placeholder 2">
            <a:extLst>
              <a:ext uri="{FF2B5EF4-FFF2-40B4-BE49-F238E27FC236}">
                <a16:creationId xmlns:a16="http://schemas.microsoft.com/office/drawing/2014/main" id="{F5D5A265-78AA-4547-96FA-42E019BE605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Full dependency-&gt; an attribute is functionally dependent of that attribute, and not on any of its proper subset</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Transitive dependency-&gt; when an indirect relationship causes functional dependency</a:t>
            </a:r>
          </a:p>
          <a:p>
            <a:pPr eaLnBrk="1" hangingPunct="1"/>
            <a:r>
              <a:rPr lang="en-US" altLang="en-US" dirty="0">
                <a:cs typeface="Arial" panose="020B0604020202020204" pitchFamily="34" charset="0"/>
              </a:rPr>
              <a:t>O-&gt;C,  Customer -&gt; Customer Name</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Partial dependency -&gt;</a:t>
            </a:r>
          </a:p>
          <a:p>
            <a:pPr eaLnBrk="1" hangingPunct="1"/>
            <a:r>
              <a:rPr lang="en-US" altLang="en-US" dirty="0">
                <a:cs typeface="Arial" panose="020B0604020202020204" pitchFamily="34" charset="0"/>
              </a:rPr>
              <a:t>When an attribute is dependent on part of the candidate key</a:t>
            </a:r>
          </a:p>
          <a:p>
            <a:pPr eaLnBrk="1" hangingPunct="1"/>
            <a:endParaRPr lang="en-US" altLang="en-US" dirty="0">
              <a:cs typeface="Arial" panose="020B0604020202020204" pitchFamily="34" charset="0"/>
            </a:endParaRPr>
          </a:p>
        </p:txBody>
      </p:sp>
    </p:spTree>
    <p:extLst>
      <p:ext uri="{BB962C8B-B14F-4D97-AF65-F5344CB8AC3E}">
        <p14:creationId xmlns:p14="http://schemas.microsoft.com/office/powerpoint/2010/main" val="28101008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3148754A-5D90-45CF-AD9D-3DAA05AA5303}"/>
              </a:ext>
            </a:extLst>
          </p:cNvPr>
          <p:cNvSpPr>
            <a:spLocks noGrp="1" noRot="1" noChangeAspect="1" noChangeArrowheads="1" noTextEdit="1"/>
          </p:cNvSpPr>
          <p:nvPr>
            <p:ph type="sldImg"/>
          </p:nvPr>
        </p:nvSpPr>
        <p:spPr>
          <a:xfrm>
            <a:off x="1150938" y="692150"/>
            <a:ext cx="4556125" cy="3416300"/>
          </a:xfrm>
          <a:ln/>
        </p:spPr>
      </p:sp>
      <p:sp>
        <p:nvSpPr>
          <p:cNvPr id="97283" name="Notes Placeholder 2">
            <a:extLst>
              <a:ext uri="{FF2B5EF4-FFF2-40B4-BE49-F238E27FC236}">
                <a16:creationId xmlns:a16="http://schemas.microsoft.com/office/drawing/2014/main" id="{F5D5A265-78AA-4547-96FA-42E019BE605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Full dependency-&gt; an attribute is functionally dependent of that attribute, and not on any of its proper subset</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Transitive dependency-&gt; when an indirect relationship causes functional dependency</a:t>
            </a:r>
          </a:p>
          <a:p>
            <a:pPr eaLnBrk="1" hangingPunct="1"/>
            <a:r>
              <a:rPr lang="en-US" altLang="en-US" dirty="0">
                <a:cs typeface="Arial" panose="020B0604020202020204" pitchFamily="34" charset="0"/>
              </a:rPr>
              <a:t>O-&gt;C,  Customer -&gt; Customer Name</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Partial dependency -&gt;</a:t>
            </a:r>
          </a:p>
          <a:p>
            <a:pPr eaLnBrk="1" hangingPunct="1"/>
            <a:r>
              <a:rPr lang="en-US" altLang="en-US" dirty="0">
                <a:cs typeface="Arial" panose="020B0604020202020204" pitchFamily="34" charset="0"/>
              </a:rPr>
              <a:t>When an attribute is dependent on part of the candidate key</a:t>
            </a:r>
          </a:p>
          <a:p>
            <a:pPr eaLnBrk="1" hangingPunct="1"/>
            <a:endParaRPr lang="en-US" altLang="en-US" dirty="0">
              <a:cs typeface="Arial" panose="020B0604020202020204" pitchFamily="34" charset="0"/>
            </a:endParaRPr>
          </a:p>
        </p:txBody>
      </p:sp>
    </p:spTree>
    <p:extLst>
      <p:ext uri="{BB962C8B-B14F-4D97-AF65-F5344CB8AC3E}">
        <p14:creationId xmlns:p14="http://schemas.microsoft.com/office/powerpoint/2010/main" val="42084981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id="{4B4630A8-88D2-4737-85F5-3714D073FDAF}"/>
              </a:ext>
            </a:extLst>
          </p:cNvPr>
          <p:cNvSpPr>
            <a:spLocks noGrp="1" noRot="1" noChangeAspect="1" noChangeArrowheads="1" noTextEdit="1"/>
          </p:cNvSpPr>
          <p:nvPr>
            <p:ph type="sldImg"/>
          </p:nvPr>
        </p:nvSpPr>
        <p:spPr>
          <a:xfrm>
            <a:off x="1150938" y="692150"/>
            <a:ext cx="4556125" cy="3416300"/>
          </a:xfrm>
          <a:ln/>
        </p:spPr>
      </p:sp>
      <p:sp>
        <p:nvSpPr>
          <p:cNvPr id="99331" name="Notes Placeholder 2">
            <a:extLst>
              <a:ext uri="{FF2B5EF4-FFF2-40B4-BE49-F238E27FC236}">
                <a16:creationId xmlns:a16="http://schemas.microsoft.com/office/drawing/2014/main" id="{172DF320-2080-486F-9777-94F70C26D042}"/>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a:extLst>
              <a:ext uri="{FF2B5EF4-FFF2-40B4-BE49-F238E27FC236}">
                <a16:creationId xmlns:a16="http://schemas.microsoft.com/office/drawing/2014/main" id="{684F58B5-9A4F-4CAF-90A7-A0632462B88B}"/>
              </a:ext>
            </a:extLst>
          </p:cNvPr>
          <p:cNvSpPr>
            <a:spLocks noGrp="1" noRot="1" noChangeAspect="1" noChangeArrowheads="1" noTextEdit="1"/>
          </p:cNvSpPr>
          <p:nvPr>
            <p:ph type="sldImg"/>
          </p:nvPr>
        </p:nvSpPr>
        <p:spPr>
          <a:xfrm>
            <a:off x="1150938" y="692150"/>
            <a:ext cx="4556125" cy="3416300"/>
          </a:xfrm>
          <a:ln/>
        </p:spPr>
      </p:sp>
      <p:sp>
        <p:nvSpPr>
          <p:cNvPr id="101379" name="Notes Placeholder 2">
            <a:extLst>
              <a:ext uri="{FF2B5EF4-FFF2-40B4-BE49-F238E27FC236}">
                <a16:creationId xmlns:a16="http://schemas.microsoft.com/office/drawing/2014/main" id="{F4E4F84B-A25D-453D-8EAA-0CDD5219C313}"/>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id="{4B4630A8-88D2-4737-85F5-3714D073FDAF}"/>
              </a:ext>
            </a:extLst>
          </p:cNvPr>
          <p:cNvSpPr>
            <a:spLocks noGrp="1" noRot="1" noChangeAspect="1" noChangeArrowheads="1" noTextEdit="1"/>
          </p:cNvSpPr>
          <p:nvPr>
            <p:ph type="sldImg"/>
          </p:nvPr>
        </p:nvSpPr>
        <p:spPr>
          <a:xfrm>
            <a:off x="1150938" y="692150"/>
            <a:ext cx="4556125" cy="3416300"/>
          </a:xfrm>
          <a:ln/>
        </p:spPr>
      </p:sp>
      <p:sp>
        <p:nvSpPr>
          <p:cNvPr id="99331" name="Notes Placeholder 2">
            <a:extLst>
              <a:ext uri="{FF2B5EF4-FFF2-40B4-BE49-F238E27FC236}">
                <a16:creationId xmlns:a16="http://schemas.microsoft.com/office/drawing/2014/main" id="{172DF320-2080-486F-9777-94F70C26D042}"/>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1648549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id="{4B4630A8-88D2-4737-85F5-3714D073FDAF}"/>
              </a:ext>
            </a:extLst>
          </p:cNvPr>
          <p:cNvSpPr>
            <a:spLocks noGrp="1" noRot="1" noChangeAspect="1" noChangeArrowheads="1" noTextEdit="1"/>
          </p:cNvSpPr>
          <p:nvPr>
            <p:ph type="sldImg"/>
          </p:nvPr>
        </p:nvSpPr>
        <p:spPr>
          <a:xfrm>
            <a:off x="1150938" y="692150"/>
            <a:ext cx="4556125" cy="3416300"/>
          </a:xfrm>
          <a:ln/>
        </p:spPr>
      </p:sp>
      <p:sp>
        <p:nvSpPr>
          <p:cNvPr id="99331" name="Notes Placeholder 2">
            <a:extLst>
              <a:ext uri="{FF2B5EF4-FFF2-40B4-BE49-F238E27FC236}">
                <a16:creationId xmlns:a16="http://schemas.microsoft.com/office/drawing/2014/main" id="{172DF320-2080-486F-9777-94F70C26D042}"/>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2986901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1AA446D2-086E-4170-AE0B-04D1F38C980B}"/>
              </a:ext>
            </a:extLst>
          </p:cNvPr>
          <p:cNvSpPr>
            <a:spLocks noGrp="1" noRot="1" noChangeAspect="1" noChangeArrowheads="1" noTextEdit="1"/>
          </p:cNvSpPr>
          <p:nvPr>
            <p:ph type="sldImg"/>
          </p:nvPr>
        </p:nvSpPr>
        <p:spPr>
          <a:xfrm>
            <a:off x="1150938" y="692150"/>
            <a:ext cx="4556125" cy="3416300"/>
          </a:xfrm>
          <a:ln/>
        </p:spPr>
      </p:sp>
      <p:sp>
        <p:nvSpPr>
          <p:cNvPr id="103427" name="Notes Placeholder 2">
            <a:extLst>
              <a:ext uri="{FF2B5EF4-FFF2-40B4-BE49-F238E27FC236}">
                <a16:creationId xmlns:a16="http://schemas.microsoft.com/office/drawing/2014/main" id="{D04D5945-A23B-42E8-BC05-296E072E1623}"/>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a:extLst>
              <a:ext uri="{FF2B5EF4-FFF2-40B4-BE49-F238E27FC236}">
                <a16:creationId xmlns:a16="http://schemas.microsoft.com/office/drawing/2014/main" id="{1815D347-E3CA-410F-894E-6D8BA97C3BDF}"/>
              </a:ext>
            </a:extLst>
          </p:cNvPr>
          <p:cNvSpPr>
            <a:spLocks noGrp="1" noRot="1" noChangeAspect="1" noChangeArrowheads="1" noTextEdit="1"/>
          </p:cNvSpPr>
          <p:nvPr>
            <p:ph type="sldImg"/>
          </p:nvPr>
        </p:nvSpPr>
        <p:spPr>
          <a:xfrm>
            <a:off x="1150938" y="692150"/>
            <a:ext cx="4556125" cy="3416300"/>
          </a:xfrm>
          <a:ln/>
        </p:spPr>
      </p:sp>
      <p:sp>
        <p:nvSpPr>
          <p:cNvPr id="118787" name="Notes Placeholder 2">
            <a:extLst>
              <a:ext uri="{FF2B5EF4-FFF2-40B4-BE49-F238E27FC236}">
                <a16:creationId xmlns:a16="http://schemas.microsoft.com/office/drawing/2014/main" id="{FD5AA3DF-D80B-411A-93E8-7EAD5CCFC22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a:cs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BE63914D-A130-48DC-A027-2EABD87B1447}"/>
              </a:ext>
            </a:extLst>
          </p:cNvPr>
          <p:cNvSpPr>
            <a:spLocks noGrp="1" noRot="1" noChangeAspect="1" noChangeArrowheads="1" noTextEdit="1"/>
          </p:cNvSpPr>
          <p:nvPr>
            <p:ph type="sldImg"/>
          </p:nvPr>
        </p:nvSpPr>
        <p:spPr>
          <a:xfrm>
            <a:off x="1150938" y="692150"/>
            <a:ext cx="4556125" cy="3416300"/>
          </a:xfrm>
          <a:ln/>
        </p:spPr>
      </p:sp>
      <p:sp>
        <p:nvSpPr>
          <p:cNvPr id="44035" name="Notes Placeholder 2">
            <a:extLst>
              <a:ext uri="{FF2B5EF4-FFF2-40B4-BE49-F238E27FC236}">
                <a16:creationId xmlns:a16="http://schemas.microsoft.com/office/drawing/2014/main" id="{7926BE5D-24B4-4F7A-8E5E-8530B460341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5C013677-395E-44DD-B1D1-1967BC646B30}"/>
              </a:ext>
            </a:extLst>
          </p:cNvPr>
          <p:cNvSpPr>
            <a:spLocks noGrp="1" noRot="1" noChangeAspect="1" noChangeArrowheads="1" noTextEdit="1"/>
          </p:cNvSpPr>
          <p:nvPr>
            <p:ph type="sldImg"/>
          </p:nvPr>
        </p:nvSpPr>
        <p:spPr>
          <a:xfrm>
            <a:off x="1150938" y="692150"/>
            <a:ext cx="4556125" cy="3416300"/>
          </a:xfrm>
          <a:ln/>
        </p:spPr>
      </p:sp>
      <p:sp>
        <p:nvSpPr>
          <p:cNvPr id="74755" name="Notes Placeholder 2">
            <a:extLst>
              <a:ext uri="{FF2B5EF4-FFF2-40B4-BE49-F238E27FC236}">
                <a16:creationId xmlns:a16="http://schemas.microsoft.com/office/drawing/2014/main" id="{9F4ABEEC-F76B-4732-A960-3BC1F7902D1B}"/>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Data normalization – extremely important.  They will ask you about this in an interview</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The whole premise of Data Normalization is to avoid unnecessary data duplication, and create well-structure relations</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It must add. “It decreases the code you will have to write”  The design comes to life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a:extLst>
              <a:ext uri="{FF2B5EF4-FFF2-40B4-BE49-F238E27FC236}">
                <a16:creationId xmlns:a16="http://schemas.microsoft.com/office/drawing/2014/main" id="{4A8BB45B-8C8D-4A93-8204-572DF02BD305}"/>
              </a:ext>
            </a:extLst>
          </p:cNvPr>
          <p:cNvSpPr>
            <a:spLocks noGrp="1" noRot="1" noChangeAspect="1" noChangeArrowheads="1" noTextEdit="1"/>
          </p:cNvSpPr>
          <p:nvPr>
            <p:ph type="sldImg"/>
          </p:nvPr>
        </p:nvSpPr>
        <p:spPr>
          <a:xfrm>
            <a:off x="1150938" y="692150"/>
            <a:ext cx="4556125" cy="3416300"/>
          </a:xfrm>
          <a:ln/>
        </p:spPr>
      </p:sp>
      <p:sp>
        <p:nvSpPr>
          <p:cNvPr id="120835" name="Notes Placeholder 2">
            <a:extLst>
              <a:ext uri="{FF2B5EF4-FFF2-40B4-BE49-F238E27FC236}">
                <a16:creationId xmlns:a16="http://schemas.microsoft.com/office/drawing/2014/main" id="{7E53C7CD-A8A4-42C3-B62F-D5647BAA1DD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cs typeface="Arial" panose="020B0604020202020204" pitchFamily="34" charset="0"/>
              </a:rPr>
              <a:t>Problem  7</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178C9AE3-2BA1-4F17-BA04-21578CF296EF}"/>
              </a:ext>
            </a:extLst>
          </p:cNvPr>
          <p:cNvSpPr>
            <a:spLocks noGrp="1" noRot="1" noChangeAspect="1" noChangeArrowheads="1" noTextEdit="1"/>
          </p:cNvSpPr>
          <p:nvPr>
            <p:ph type="sldImg"/>
          </p:nvPr>
        </p:nvSpPr>
        <p:spPr>
          <a:xfrm>
            <a:off x="1150938" y="692150"/>
            <a:ext cx="4556125" cy="3416300"/>
          </a:xfrm>
          <a:ln/>
        </p:spPr>
      </p:sp>
      <p:sp>
        <p:nvSpPr>
          <p:cNvPr id="76803" name="Notes Placeholder 2">
            <a:extLst>
              <a:ext uri="{FF2B5EF4-FFF2-40B4-BE49-F238E27FC236}">
                <a16:creationId xmlns:a16="http://schemas.microsoft.com/office/drawing/2014/main" id="{CD308C50-AE84-488D-83B7-9A0558308528}"/>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What do we mean by well structure relations: it avoid anomalies:</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Rule of Thumb</a:t>
            </a:r>
          </a:p>
          <a:p>
            <a:pPr eaLnBrk="1" hangingPunct="1"/>
            <a:endParaRPr lang="en-US" altLang="en-US" dirty="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178C9AE3-2BA1-4F17-BA04-21578CF296EF}"/>
              </a:ext>
            </a:extLst>
          </p:cNvPr>
          <p:cNvSpPr>
            <a:spLocks noGrp="1" noRot="1" noChangeAspect="1" noChangeArrowheads="1" noTextEdit="1"/>
          </p:cNvSpPr>
          <p:nvPr>
            <p:ph type="sldImg"/>
          </p:nvPr>
        </p:nvSpPr>
        <p:spPr>
          <a:xfrm>
            <a:off x="1150938" y="692150"/>
            <a:ext cx="4556125" cy="3416300"/>
          </a:xfrm>
          <a:ln/>
        </p:spPr>
      </p:sp>
      <p:sp>
        <p:nvSpPr>
          <p:cNvPr id="76803" name="Notes Placeholder 2">
            <a:extLst>
              <a:ext uri="{FF2B5EF4-FFF2-40B4-BE49-F238E27FC236}">
                <a16:creationId xmlns:a16="http://schemas.microsoft.com/office/drawing/2014/main" id="{CD308C50-AE84-488D-83B7-9A0558308528}"/>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What do we mean by well structure relations: it avoid anomalies:</a:t>
            </a:r>
          </a:p>
          <a:p>
            <a:pPr eaLnBrk="1" hangingPunct="1"/>
            <a:endParaRPr lang="en-US" altLang="en-US" dirty="0">
              <a:cs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sz="1200" b="1" dirty="0">
                <a:solidFill>
                  <a:srgbClr val="990000"/>
                </a:solidFill>
                <a:latin typeface="Times New Roman" panose="02020603050405020304" pitchFamily="18" charset="0"/>
              </a:rPr>
              <a:t>General rule of thumb: A table should not pertain to more than one entity type</a:t>
            </a:r>
          </a:p>
          <a:p>
            <a:pPr eaLnBrk="1" hangingPunct="1"/>
            <a:endParaRPr lang="en-US" altLang="en-US" dirty="0">
              <a:cs typeface="Arial" panose="020B0604020202020204" pitchFamily="34" charset="0"/>
            </a:endParaRPr>
          </a:p>
          <a:p>
            <a:pPr eaLnBrk="1" hangingPunct="1"/>
            <a:endParaRPr lang="en-US" altLang="en-US" dirty="0">
              <a:cs typeface="Arial" panose="020B0604020202020204" pitchFamily="34" charset="0"/>
            </a:endParaRPr>
          </a:p>
        </p:txBody>
      </p:sp>
    </p:spTree>
    <p:extLst>
      <p:ext uri="{BB962C8B-B14F-4D97-AF65-F5344CB8AC3E}">
        <p14:creationId xmlns:p14="http://schemas.microsoft.com/office/powerpoint/2010/main" val="2402847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A72978B6-211E-4600-9510-50719D53FE4B}"/>
              </a:ext>
            </a:extLst>
          </p:cNvPr>
          <p:cNvSpPr>
            <a:spLocks noGrp="1" noRot="1" noChangeAspect="1" noChangeArrowheads="1" noTextEdit="1"/>
          </p:cNvSpPr>
          <p:nvPr>
            <p:ph type="sldImg"/>
          </p:nvPr>
        </p:nvSpPr>
        <p:spPr>
          <a:xfrm>
            <a:off x="1150938" y="692150"/>
            <a:ext cx="4556125" cy="3416300"/>
          </a:xfrm>
          <a:ln/>
        </p:spPr>
      </p:sp>
      <p:sp>
        <p:nvSpPr>
          <p:cNvPr id="78851" name="Notes Placeholder 2">
            <a:extLst>
              <a:ext uri="{FF2B5EF4-FFF2-40B4-BE49-F238E27FC236}">
                <a16:creationId xmlns:a16="http://schemas.microsoft.com/office/drawing/2014/main" id="{D2D0703B-AA42-4548-9BA0-21468620E487}"/>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Is this a well-designed table? No.</a:t>
            </a:r>
          </a:p>
          <a:p>
            <a:pPr eaLnBrk="1" hangingPunct="1"/>
            <a:r>
              <a:rPr lang="en-US" altLang="en-US" dirty="0">
                <a:cs typeface="Arial" panose="020B0604020202020204" pitchFamily="34" charset="0"/>
              </a:rPr>
              <a:t>What are some of the issue do you see with this?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A72978B6-211E-4600-9510-50719D53FE4B}"/>
              </a:ext>
            </a:extLst>
          </p:cNvPr>
          <p:cNvSpPr>
            <a:spLocks noGrp="1" noRot="1" noChangeAspect="1" noChangeArrowheads="1" noTextEdit="1"/>
          </p:cNvSpPr>
          <p:nvPr>
            <p:ph type="sldImg"/>
          </p:nvPr>
        </p:nvSpPr>
        <p:spPr>
          <a:xfrm>
            <a:off x="1150938" y="692150"/>
            <a:ext cx="4556125" cy="3416300"/>
          </a:xfrm>
          <a:ln/>
        </p:spPr>
      </p:sp>
      <p:sp>
        <p:nvSpPr>
          <p:cNvPr id="78851" name="Notes Placeholder 2">
            <a:extLst>
              <a:ext uri="{FF2B5EF4-FFF2-40B4-BE49-F238E27FC236}">
                <a16:creationId xmlns:a16="http://schemas.microsoft.com/office/drawing/2014/main" id="{D2D0703B-AA42-4548-9BA0-21468620E487}"/>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b="1" dirty="0">
                <a:solidFill>
                  <a:srgbClr val="000000"/>
                </a:solidFill>
                <a:effectLst>
                  <a:outerShdw blurRad="38100" dist="38100" dir="2700000" algn="tl">
                    <a:srgbClr val="FFFFFF"/>
                  </a:outerShdw>
                </a:effectLst>
              </a:rPr>
              <a:t>Insertion</a:t>
            </a:r>
            <a:r>
              <a:rPr lang="en-US" dirty="0">
                <a:solidFill>
                  <a:srgbClr val="000000"/>
                </a:solidFill>
                <a:effectLst>
                  <a:outerShdw blurRad="38100" dist="38100" dir="2700000" algn="tl">
                    <a:srgbClr val="FFFFFF"/>
                  </a:outerShdw>
                </a:effectLst>
              </a:rPr>
              <a:t>–can’t enter a new employee without having the employee take a class</a:t>
            </a:r>
          </a:p>
          <a:p>
            <a:pPr eaLnBrk="1" hangingPunct="1">
              <a:defRPr/>
            </a:pPr>
            <a:r>
              <a:rPr lang="en-US" b="1" dirty="0">
                <a:solidFill>
                  <a:srgbClr val="000000"/>
                </a:solidFill>
                <a:effectLst>
                  <a:outerShdw blurRad="38100" dist="38100" dir="2700000" algn="tl">
                    <a:srgbClr val="FFFFFF"/>
                  </a:outerShdw>
                </a:effectLst>
              </a:rPr>
              <a:t>Deletion</a:t>
            </a:r>
            <a:r>
              <a:rPr lang="en-US" dirty="0">
                <a:solidFill>
                  <a:srgbClr val="000000"/>
                </a:solidFill>
                <a:effectLst>
                  <a:outerShdw blurRad="38100" dist="38100" dir="2700000" algn="tl">
                    <a:srgbClr val="FFFFFF"/>
                  </a:outerShdw>
                </a:effectLst>
              </a:rPr>
              <a:t>–if we remove employee 140, we lose information about the existence of a Tax Acc class</a:t>
            </a:r>
          </a:p>
          <a:p>
            <a:pPr eaLnBrk="1" hangingPunct="1">
              <a:defRPr/>
            </a:pPr>
            <a:r>
              <a:rPr lang="en-US" b="1" dirty="0">
                <a:solidFill>
                  <a:srgbClr val="000000"/>
                </a:solidFill>
                <a:effectLst>
                  <a:outerShdw blurRad="38100" dist="38100" dir="2700000" algn="tl">
                    <a:srgbClr val="FFFFFF"/>
                  </a:outerShdw>
                </a:effectLst>
              </a:rPr>
              <a:t>Modification</a:t>
            </a:r>
            <a:r>
              <a:rPr lang="en-US" dirty="0">
                <a:solidFill>
                  <a:srgbClr val="000000"/>
                </a:solidFill>
                <a:effectLst>
                  <a:outerShdw blurRad="38100" dist="38100" dir="2700000" algn="tl">
                    <a:srgbClr val="FFFFFF"/>
                  </a:outerShdw>
                </a:effectLst>
              </a:rPr>
              <a:t>–giving a salary increase to employee 100 forces us to update multiple records</a:t>
            </a:r>
          </a:p>
        </p:txBody>
      </p:sp>
    </p:spTree>
    <p:extLst>
      <p:ext uri="{BB962C8B-B14F-4D97-AF65-F5344CB8AC3E}">
        <p14:creationId xmlns:p14="http://schemas.microsoft.com/office/powerpoint/2010/main" val="2146901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D7DD789B-3D16-401A-A6D5-39C00F31041B}"/>
              </a:ext>
            </a:extLst>
          </p:cNvPr>
          <p:cNvSpPr>
            <a:spLocks noGrp="1" noRot="1" noChangeAspect="1" noChangeArrowheads="1" noTextEdit="1"/>
          </p:cNvSpPr>
          <p:nvPr>
            <p:ph type="sldImg"/>
          </p:nvPr>
        </p:nvSpPr>
        <p:spPr>
          <a:xfrm>
            <a:off x="1150938" y="692150"/>
            <a:ext cx="4556125" cy="3416300"/>
          </a:xfrm>
          <a:ln/>
        </p:spPr>
      </p:sp>
      <p:sp>
        <p:nvSpPr>
          <p:cNvPr id="80899" name="Notes Placeholder 2">
            <a:extLst>
              <a:ext uri="{FF2B5EF4-FFF2-40B4-BE49-F238E27FC236}">
                <a16:creationId xmlns:a16="http://schemas.microsoft.com/office/drawing/2014/main" id="{C768B757-59E3-448B-930E-D5EED931FDE4}"/>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Unfortunate example like these exist in every organization. </a:t>
            </a:r>
          </a:p>
          <a:p>
            <a:pPr eaLnBrk="1" hangingPunct="1"/>
            <a:r>
              <a:rPr lang="en-US" altLang="en-US" dirty="0">
                <a:cs typeface="Arial" panose="020B0604020202020204" pitchFamily="34" charset="0"/>
              </a:rPr>
              <a:t>They didn’t take this course. </a:t>
            </a:r>
          </a:p>
          <a:p>
            <a:pPr eaLnBrk="1" hangingPunct="1"/>
            <a:endParaRPr lang="en-US" altLang="en-US" dirty="0">
              <a:cs typeface="Arial" panose="020B0604020202020204" pitchFamily="34" charset="0"/>
            </a:endParaRPr>
          </a:p>
          <a:p>
            <a:pPr>
              <a:spcBef>
                <a:spcPct val="0"/>
              </a:spcBef>
              <a:buClrTx/>
              <a:buSzTx/>
              <a:buFontTx/>
              <a:buNone/>
            </a:pPr>
            <a:r>
              <a:rPr lang="en-US" altLang="en-US" sz="1950" dirty="0">
                <a:solidFill>
                  <a:srgbClr val="990000"/>
                </a:solidFill>
                <a:latin typeface="Times New Roman" panose="02020603050405020304" pitchFamily="18" charset="0"/>
              </a:rPr>
              <a:t>Why do these anomalies exist? </a:t>
            </a:r>
          </a:p>
          <a:p>
            <a:pPr lvl="1">
              <a:spcBef>
                <a:spcPct val="0"/>
              </a:spcBef>
              <a:buClrTx/>
              <a:buSzTx/>
              <a:buFontTx/>
              <a:buNone/>
            </a:pPr>
            <a:r>
              <a:rPr lang="en-US" altLang="en-US" sz="1950" dirty="0">
                <a:solidFill>
                  <a:srgbClr val="990000"/>
                </a:solidFill>
                <a:latin typeface="Times New Roman" panose="02020603050405020304" pitchFamily="18" charset="0"/>
              </a:rPr>
              <a:t>Because there are two themes (entity types) in this one relation. This results in data duplication and an unnecessary dependency between the entities</a:t>
            </a:r>
          </a:p>
          <a:p>
            <a:pPr eaLnBrk="1" hangingPunct="1"/>
            <a:endParaRPr lang="en-US" altLang="en-US" dirty="0">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CD15DF80-92B6-4124-8DA9-896E0AD92040}"/>
              </a:ext>
            </a:extLst>
          </p:cNvPr>
          <p:cNvSpPr>
            <a:spLocks noGrp="1" noRot="1" noChangeAspect="1" noChangeArrowheads="1" noTextEdit="1"/>
          </p:cNvSpPr>
          <p:nvPr>
            <p:ph type="sldImg"/>
          </p:nvPr>
        </p:nvSpPr>
        <p:spPr>
          <a:xfrm>
            <a:off x="1150938" y="692150"/>
            <a:ext cx="4556125" cy="3416300"/>
          </a:xfrm>
          <a:ln/>
        </p:spPr>
      </p:sp>
      <p:sp>
        <p:nvSpPr>
          <p:cNvPr id="82947" name="Notes Placeholder 2">
            <a:extLst>
              <a:ext uri="{FF2B5EF4-FFF2-40B4-BE49-F238E27FC236}">
                <a16:creationId xmlns:a16="http://schemas.microsoft.com/office/drawing/2014/main" id="{43EBCE55-2FF4-4A9F-8FD1-FC97BB7B719C}"/>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How to we solve that problem.</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One way to look at it this problem is through functional dependencies:</a:t>
            </a:r>
          </a:p>
          <a:p>
            <a:pPr eaLnBrk="1" hangingPunct="1"/>
            <a:r>
              <a:rPr lang="en-US" altLang="en-US" dirty="0">
                <a:cs typeface="Arial" panose="020B0604020202020204" pitchFamily="34" charset="0"/>
              </a:rPr>
              <a:t>The value of one attribute depends the values of others. </a:t>
            </a:r>
          </a:p>
          <a:p>
            <a:pPr eaLnBrk="1" hangingPunct="1"/>
            <a:r>
              <a:rPr lang="en-US" altLang="en-US" dirty="0">
                <a:cs typeface="Arial" panose="020B0604020202020204" pitchFamily="34" charset="0"/>
              </a:rPr>
              <a:t>Example, maybe both are unique…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5B4B3D4A-64F8-040E-2818-4E4DE797160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A76F150-D77B-F01E-818F-E172B234F7F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6ABE8BB-8409-054B-4447-28304FBCDFC7}"/>
              </a:ext>
            </a:extLst>
          </p:cNvPr>
          <p:cNvSpPr>
            <a:spLocks noGrp="1" noChangeArrowheads="1"/>
          </p:cNvSpPr>
          <p:nvPr>
            <p:ph type="sldNum" sz="quarter" idx="12"/>
          </p:nvPr>
        </p:nvSpPr>
        <p:spPr>
          <a:ln/>
        </p:spPr>
        <p:txBody>
          <a:bodyPr/>
          <a:lstStyle>
            <a:lvl1pPr>
              <a:defRPr/>
            </a:lvl1pPr>
          </a:lstStyle>
          <a:p>
            <a:pPr>
              <a:defRPr/>
            </a:pPr>
            <a:fld id="{DB1AC359-A200-4A48-AB17-D56B657EB836}" type="slidenum">
              <a:rPr lang="en-US" altLang="en-US"/>
              <a:pPr>
                <a:defRPr/>
              </a:pPr>
              <a:t>‹#›</a:t>
            </a:fld>
            <a:endParaRPr lang="en-US" altLang="en-US"/>
          </a:p>
        </p:txBody>
      </p:sp>
    </p:spTree>
    <p:extLst>
      <p:ext uri="{BB962C8B-B14F-4D97-AF65-F5344CB8AC3E}">
        <p14:creationId xmlns:p14="http://schemas.microsoft.com/office/powerpoint/2010/main" val="211984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514D47C-3B69-5D42-FFA4-C5CA968F518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5FA2359-E260-25FA-18D5-1841394F600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EDAF932-1F3C-EA1A-2101-D9D643AB1CA6}"/>
              </a:ext>
            </a:extLst>
          </p:cNvPr>
          <p:cNvSpPr>
            <a:spLocks noGrp="1" noChangeArrowheads="1"/>
          </p:cNvSpPr>
          <p:nvPr>
            <p:ph type="sldNum" sz="quarter" idx="12"/>
          </p:nvPr>
        </p:nvSpPr>
        <p:spPr>
          <a:ln/>
        </p:spPr>
        <p:txBody>
          <a:bodyPr/>
          <a:lstStyle>
            <a:lvl1pPr>
              <a:defRPr/>
            </a:lvl1pPr>
          </a:lstStyle>
          <a:p>
            <a:pPr>
              <a:defRPr/>
            </a:pPr>
            <a:fld id="{4ABF3F1E-A617-413D-A3DA-A0AEBC2C9AAC}" type="slidenum">
              <a:rPr lang="en-US" altLang="en-US"/>
              <a:pPr>
                <a:defRPr/>
              </a:pPr>
              <a:t>‹#›</a:t>
            </a:fld>
            <a:endParaRPr lang="en-US" altLang="en-US"/>
          </a:p>
        </p:txBody>
      </p:sp>
    </p:spTree>
    <p:extLst>
      <p:ext uri="{BB962C8B-B14F-4D97-AF65-F5344CB8AC3E}">
        <p14:creationId xmlns:p14="http://schemas.microsoft.com/office/powerpoint/2010/main" val="380137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B4B2B9C-5DAC-18BF-D1D7-A51FA6F6A3D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EC68C94-EB11-08EE-E2C3-729C6A62A29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21B54D1-B8A1-52D3-C290-2DA8A1C4D2B7}"/>
              </a:ext>
            </a:extLst>
          </p:cNvPr>
          <p:cNvSpPr>
            <a:spLocks noGrp="1" noChangeArrowheads="1"/>
          </p:cNvSpPr>
          <p:nvPr>
            <p:ph type="sldNum" sz="quarter" idx="12"/>
          </p:nvPr>
        </p:nvSpPr>
        <p:spPr>
          <a:ln/>
        </p:spPr>
        <p:txBody>
          <a:bodyPr/>
          <a:lstStyle>
            <a:lvl1pPr>
              <a:defRPr/>
            </a:lvl1pPr>
          </a:lstStyle>
          <a:p>
            <a:pPr>
              <a:defRPr/>
            </a:pPr>
            <a:fld id="{2855AADE-FDE2-4684-AEF8-0FEBC02AC74B}" type="slidenum">
              <a:rPr lang="en-US" altLang="en-US"/>
              <a:pPr>
                <a:defRPr/>
              </a:pPr>
              <a:t>‹#›</a:t>
            </a:fld>
            <a:endParaRPr lang="en-US" altLang="en-US"/>
          </a:p>
        </p:txBody>
      </p:sp>
    </p:spTree>
    <p:extLst>
      <p:ext uri="{BB962C8B-B14F-4D97-AF65-F5344CB8AC3E}">
        <p14:creationId xmlns:p14="http://schemas.microsoft.com/office/powerpoint/2010/main" val="2595184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hart Placeholder 2"/>
          <p:cNvSpPr>
            <a:spLocks noGrp="1"/>
          </p:cNvSpPr>
          <p:nvPr>
            <p:ph type="chart" idx="1"/>
          </p:nvPr>
        </p:nvSpPr>
        <p:spPr>
          <a:xfrm>
            <a:off x="685800" y="1981200"/>
            <a:ext cx="7772400" cy="4114800"/>
          </a:xfrm>
        </p:spPr>
        <p:txBody>
          <a:bodyPr/>
          <a:lstStyle/>
          <a:p>
            <a:pPr lvl="0"/>
            <a:endParaRPr lang="en-US" noProof="0"/>
          </a:p>
        </p:txBody>
      </p:sp>
      <p:sp>
        <p:nvSpPr>
          <p:cNvPr id="4" name="Rectangle 4">
            <a:extLst>
              <a:ext uri="{FF2B5EF4-FFF2-40B4-BE49-F238E27FC236}">
                <a16:creationId xmlns:a16="http://schemas.microsoft.com/office/drawing/2014/main" id="{F99A89C5-6499-A9F3-48B6-0A55EC81B67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111D61C-C81D-BB49-8878-12B1BFB4A4F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40DC980-E310-DDD9-3CE3-F70A6CCE07A8}"/>
              </a:ext>
            </a:extLst>
          </p:cNvPr>
          <p:cNvSpPr>
            <a:spLocks noGrp="1" noChangeArrowheads="1"/>
          </p:cNvSpPr>
          <p:nvPr>
            <p:ph type="sldNum" sz="quarter" idx="12"/>
          </p:nvPr>
        </p:nvSpPr>
        <p:spPr>
          <a:ln/>
        </p:spPr>
        <p:txBody>
          <a:bodyPr/>
          <a:lstStyle>
            <a:lvl1pPr>
              <a:defRPr/>
            </a:lvl1pPr>
          </a:lstStyle>
          <a:p>
            <a:pPr>
              <a:defRPr/>
            </a:pPr>
            <a:fld id="{27BB2BFE-C9C9-4FE6-81CB-8519828C71F4}" type="slidenum">
              <a:rPr lang="en-US" altLang="en-US"/>
              <a:pPr>
                <a:defRPr/>
              </a:pPr>
              <a:t>‹#›</a:t>
            </a:fld>
            <a:endParaRPr lang="en-US" altLang="en-US"/>
          </a:p>
        </p:txBody>
      </p:sp>
    </p:spTree>
    <p:extLst>
      <p:ext uri="{BB962C8B-B14F-4D97-AF65-F5344CB8AC3E}">
        <p14:creationId xmlns:p14="http://schemas.microsoft.com/office/powerpoint/2010/main" val="238648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8371AAFB-7FC9-D912-4521-3C29F9130F4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BBA0167-F958-A648-1806-8F1B2F8933C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8A1AF09-A180-B942-A720-1711700BC2E2}"/>
              </a:ext>
            </a:extLst>
          </p:cNvPr>
          <p:cNvSpPr>
            <a:spLocks noGrp="1" noChangeArrowheads="1"/>
          </p:cNvSpPr>
          <p:nvPr>
            <p:ph type="sldNum" sz="quarter" idx="12"/>
          </p:nvPr>
        </p:nvSpPr>
        <p:spPr>
          <a:ln/>
        </p:spPr>
        <p:txBody>
          <a:bodyPr/>
          <a:lstStyle>
            <a:lvl1pPr>
              <a:defRPr/>
            </a:lvl1pPr>
          </a:lstStyle>
          <a:p>
            <a:pPr>
              <a:defRPr/>
            </a:pPr>
            <a:fld id="{7A5E5D62-9F33-4BB4-9A5C-A463C94B73AB}" type="slidenum">
              <a:rPr lang="en-US" altLang="en-US"/>
              <a:pPr>
                <a:defRPr/>
              </a:pPr>
              <a:t>‹#›</a:t>
            </a:fld>
            <a:endParaRPr lang="en-US" altLang="en-US"/>
          </a:p>
        </p:txBody>
      </p:sp>
    </p:spTree>
    <p:extLst>
      <p:ext uri="{BB962C8B-B14F-4D97-AF65-F5344CB8AC3E}">
        <p14:creationId xmlns:p14="http://schemas.microsoft.com/office/powerpoint/2010/main" val="1742509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54BB76E-1CB6-2E1D-F22B-42ED275C0C5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747AEBF-F92D-E9EA-0FBD-2B948E31CA3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116E7B0-F4C3-3E9D-F4A1-09ECE9A1C06B}"/>
              </a:ext>
            </a:extLst>
          </p:cNvPr>
          <p:cNvSpPr>
            <a:spLocks noGrp="1" noChangeArrowheads="1"/>
          </p:cNvSpPr>
          <p:nvPr>
            <p:ph type="sldNum" sz="quarter" idx="12"/>
          </p:nvPr>
        </p:nvSpPr>
        <p:spPr>
          <a:ln/>
        </p:spPr>
        <p:txBody>
          <a:bodyPr/>
          <a:lstStyle>
            <a:lvl1pPr>
              <a:defRPr/>
            </a:lvl1pPr>
          </a:lstStyle>
          <a:p>
            <a:pPr>
              <a:defRPr/>
            </a:pPr>
            <a:fld id="{9EA9F89E-647B-4BEB-90C7-3401F835FDBF}" type="slidenum">
              <a:rPr lang="en-US" altLang="en-US"/>
              <a:pPr>
                <a:defRPr/>
              </a:pPr>
              <a:t>‹#›</a:t>
            </a:fld>
            <a:endParaRPr lang="en-US" altLang="en-US"/>
          </a:p>
        </p:txBody>
      </p:sp>
    </p:spTree>
    <p:extLst>
      <p:ext uri="{BB962C8B-B14F-4D97-AF65-F5344CB8AC3E}">
        <p14:creationId xmlns:p14="http://schemas.microsoft.com/office/powerpoint/2010/main" val="807391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6C7F175E-BA79-B113-0199-3329068905E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B98EA10-AA25-182D-2672-C61266FDCB8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B5C78B7-3D94-2B84-0149-3F0E01484F50}"/>
              </a:ext>
            </a:extLst>
          </p:cNvPr>
          <p:cNvSpPr>
            <a:spLocks noGrp="1" noChangeArrowheads="1"/>
          </p:cNvSpPr>
          <p:nvPr>
            <p:ph type="sldNum" sz="quarter" idx="12"/>
          </p:nvPr>
        </p:nvSpPr>
        <p:spPr>
          <a:ln/>
        </p:spPr>
        <p:txBody>
          <a:bodyPr/>
          <a:lstStyle>
            <a:lvl1pPr>
              <a:defRPr/>
            </a:lvl1pPr>
          </a:lstStyle>
          <a:p>
            <a:pPr>
              <a:defRPr/>
            </a:pPr>
            <a:fld id="{9C1D76D8-2D46-4F85-B207-09C7B55CB59F}" type="slidenum">
              <a:rPr lang="en-US" altLang="en-US"/>
              <a:pPr>
                <a:defRPr/>
              </a:pPr>
              <a:t>‹#›</a:t>
            </a:fld>
            <a:endParaRPr lang="en-US" altLang="en-US"/>
          </a:p>
        </p:txBody>
      </p:sp>
    </p:spTree>
    <p:extLst>
      <p:ext uri="{BB962C8B-B14F-4D97-AF65-F5344CB8AC3E}">
        <p14:creationId xmlns:p14="http://schemas.microsoft.com/office/powerpoint/2010/main" val="4118440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1A70F207-200F-73FF-4EF4-9D79DC6A1FE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DF3538B-0D4D-A76A-3BB4-85791E29B26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AD00A71-CF78-A30A-71DF-5523A132DBD0}"/>
              </a:ext>
            </a:extLst>
          </p:cNvPr>
          <p:cNvSpPr>
            <a:spLocks noGrp="1" noChangeArrowheads="1"/>
          </p:cNvSpPr>
          <p:nvPr>
            <p:ph type="sldNum" sz="quarter" idx="12"/>
          </p:nvPr>
        </p:nvSpPr>
        <p:spPr>
          <a:ln/>
        </p:spPr>
        <p:txBody>
          <a:bodyPr/>
          <a:lstStyle>
            <a:lvl1pPr>
              <a:defRPr/>
            </a:lvl1pPr>
          </a:lstStyle>
          <a:p>
            <a:pPr>
              <a:defRPr/>
            </a:pPr>
            <a:fld id="{6D5B3879-0A6F-4E57-AAD7-D3CB10C0C1FA}" type="slidenum">
              <a:rPr lang="en-US" altLang="en-US"/>
              <a:pPr>
                <a:defRPr/>
              </a:pPr>
              <a:t>‹#›</a:t>
            </a:fld>
            <a:endParaRPr lang="en-US" altLang="en-US"/>
          </a:p>
        </p:txBody>
      </p:sp>
    </p:spTree>
    <p:extLst>
      <p:ext uri="{BB962C8B-B14F-4D97-AF65-F5344CB8AC3E}">
        <p14:creationId xmlns:p14="http://schemas.microsoft.com/office/powerpoint/2010/main" val="898967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28A648C5-3230-D1BA-9F8C-0847E1D6EA0F}"/>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34187C7A-604E-3D92-BE76-80498CB9ECF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04B2E931-CDCC-5CD8-3C70-AAEEB9FDB974}"/>
              </a:ext>
            </a:extLst>
          </p:cNvPr>
          <p:cNvSpPr>
            <a:spLocks noGrp="1" noChangeArrowheads="1"/>
          </p:cNvSpPr>
          <p:nvPr>
            <p:ph type="sldNum" sz="quarter" idx="12"/>
          </p:nvPr>
        </p:nvSpPr>
        <p:spPr>
          <a:ln/>
        </p:spPr>
        <p:txBody>
          <a:bodyPr/>
          <a:lstStyle>
            <a:lvl1pPr>
              <a:defRPr/>
            </a:lvl1pPr>
          </a:lstStyle>
          <a:p>
            <a:pPr>
              <a:defRPr/>
            </a:pPr>
            <a:fld id="{E1A731F1-E1CF-4227-9051-FA76BC071FC8}" type="slidenum">
              <a:rPr lang="en-US" altLang="en-US"/>
              <a:pPr>
                <a:defRPr/>
              </a:pPr>
              <a:t>‹#›</a:t>
            </a:fld>
            <a:endParaRPr lang="en-US" altLang="en-US"/>
          </a:p>
        </p:txBody>
      </p:sp>
    </p:spTree>
    <p:extLst>
      <p:ext uri="{BB962C8B-B14F-4D97-AF65-F5344CB8AC3E}">
        <p14:creationId xmlns:p14="http://schemas.microsoft.com/office/powerpoint/2010/main" val="3123630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6CAF69C4-A553-BC3E-6F39-95B05874EAA4}"/>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9AE3013F-32B1-BAA2-C010-208D7382082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AE7B9B51-A585-AEE8-1E39-50F6D064C0BD}"/>
              </a:ext>
            </a:extLst>
          </p:cNvPr>
          <p:cNvSpPr>
            <a:spLocks noGrp="1" noChangeArrowheads="1"/>
          </p:cNvSpPr>
          <p:nvPr>
            <p:ph type="sldNum" sz="quarter" idx="12"/>
          </p:nvPr>
        </p:nvSpPr>
        <p:spPr>
          <a:ln/>
        </p:spPr>
        <p:txBody>
          <a:bodyPr/>
          <a:lstStyle>
            <a:lvl1pPr>
              <a:defRPr/>
            </a:lvl1pPr>
          </a:lstStyle>
          <a:p>
            <a:pPr>
              <a:defRPr/>
            </a:pPr>
            <a:fld id="{1FF61B28-09A5-43AE-BD8D-9208FF2159EF}" type="slidenum">
              <a:rPr lang="en-US" altLang="en-US"/>
              <a:pPr>
                <a:defRPr/>
              </a:pPr>
              <a:t>‹#›</a:t>
            </a:fld>
            <a:endParaRPr lang="en-US" altLang="en-US"/>
          </a:p>
        </p:txBody>
      </p:sp>
    </p:spTree>
    <p:extLst>
      <p:ext uri="{BB962C8B-B14F-4D97-AF65-F5344CB8AC3E}">
        <p14:creationId xmlns:p14="http://schemas.microsoft.com/office/powerpoint/2010/main" val="2625238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1B8F2D2-1863-BB87-3455-77B96F01495B}"/>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82B308FD-AA63-6509-75DD-C19F6F09AC2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E3CB69E1-9097-4EAA-0C22-DC5572D8C03A}"/>
              </a:ext>
            </a:extLst>
          </p:cNvPr>
          <p:cNvSpPr>
            <a:spLocks noGrp="1" noChangeArrowheads="1"/>
          </p:cNvSpPr>
          <p:nvPr>
            <p:ph type="sldNum" sz="quarter" idx="12"/>
          </p:nvPr>
        </p:nvSpPr>
        <p:spPr>
          <a:ln/>
        </p:spPr>
        <p:txBody>
          <a:bodyPr/>
          <a:lstStyle>
            <a:lvl1pPr>
              <a:defRPr/>
            </a:lvl1pPr>
          </a:lstStyle>
          <a:p>
            <a:pPr>
              <a:defRPr/>
            </a:pPr>
            <a:fld id="{23B084E7-AE37-40B6-9C36-DA9ECDB8FCD9}" type="slidenum">
              <a:rPr lang="en-US" altLang="en-US"/>
              <a:pPr>
                <a:defRPr/>
              </a:pPr>
              <a:t>‹#›</a:t>
            </a:fld>
            <a:endParaRPr lang="en-US" altLang="en-US"/>
          </a:p>
        </p:txBody>
      </p:sp>
    </p:spTree>
    <p:extLst>
      <p:ext uri="{BB962C8B-B14F-4D97-AF65-F5344CB8AC3E}">
        <p14:creationId xmlns:p14="http://schemas.microsoft.com/office/powerpoint/2010/main" val="3703578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F3605A6-6411-20B3-888B-DE7D842564C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817B6609-20B3-C46B-49DB-3DD16832BDC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0A07D79-13A9-BC1E-1BEB-4C1CC014F35F}"/>
              </a:ext>
            </a:extLst>
          </p:cNvPr>
          <p:cNvSpPr>
            <a:spLocks noGrp="1" noChangeArrowheads="1"/>
          </p:cNvSpPr>
          <p:nvPr>
            <p:ph type="sldNum" sz="quarter" idx="12"/>
          </p:nvPr>
        </p:nvSpPr>
        <p:spPr>
          <a:ln/>
        </p:spPr>
        <p:txBody>
          <a:bodyPr/>
          <a:lstStyle>
            <a:lvl1pPr>
              <a:defRPr/>
            </a:lvl1pPr>
          </a:lstStyle>
          <a:p>
            <a:pPr>
              <a:defRPr/>
            </a:pPr>
            <a:fld id="{88B23358-8EC7-4773-AA65-8DEBF1835F70}" type="slidenum">
              <a:rPr lang="en-US" altLang="en-US"/>
              <a:pPr>
                <a:defRPr/>
              </a:pPr>
              <a:t>‹#›</a:t>
            </a:fld>
            <a:endParaRPr lang="en-US" altLang="en-US"/>
          </a:p>
        </p:txBody>
      </p:sp>
    </p:spTree>
    <p:extLst>
      <p:ext uri="{BB962C8B-B14F-4D97-AF65-F5344CB8AC3E}">
        <p14:creationId xmlns:p14="http://schemas.microsoft.com/office/powerpoint/2010/main" val="1556639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A097B885-F038-4C46-4DDD-E3279B71BCB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327FBA9-A3E7-434E-24AE-201D3FA6704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4A3C252-0A96-E938-25B5-544DEA16A91C}"/>
              </a:ext>
            </a:extLst>
          </p:cNvPr>
          <p:cNvSpPr>
            <a:spLocks noGrp="1" noChangeArrowheads="1"/>
          </p:cNvSpPr>
          <p:nvPr>
            <p:ph type="sldNum" sz="quarter" idx="12"/>
          </p:nvPr>
        </p:nvSpPr>
        <p:spPr>
          <a:ln/>
        </p:spPr>
        <p:txBody>
          <a:bodyPr/>
          <a:lstStyle>
            <a:lvl1pPr>
              <a:defRPr/>
            </a:lvl1pPr>
          </a:lstStyle>
          <a:p>
            <a:pPr>
              <a:defRPr/>
            </a:pPr>
            <a:fld id="{283F4EA8-E22B-4E8B-837D-EE8C1A76D9B6}" type="slidenum">
              <a:rPr lang="en-US" altLang="en-US"/>
              <a:pPr>
                <a:defRPr/>
              </a:pPr>
              <a:t>‹#›</a:t>
            </a:fld>
            <a:endParaRPr lang="en-US" altLang="en-US"/>
          </a:p>
        </p:txBody>
      </p:sp>
    </p:spTree>
    <p:extLst>
      <p:ext uri="{BB962C8B-B14F-4D97-AF65-F5344CB8AC3E}">
        <p14:creationId xmlns:p14="http://schemas.microsoft.com/office/powerpoint/2010/main" val="311289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DA61627-A7F8-149B-2F5D-EFC2FBB16738}"/>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7044713-671B-0C7D-3C53-EA7F31C3B5BE}"/>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8420C209-B5E0-F7A4-EF2B-20E02E956FC2}"/>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9" name="Rectangle 5">
            <a:extLst>
              <a:ext uri="{FF2B5EF4-FFF2-40B4-BE49-F238E27FC236}">
                <a16:creationId xmlns:a16="http://schemas.microsoft.com/office/drawing/2014/main" id="{3EFD94BF-3E8A-B8AB-5254-1E7564C84DB1}"/>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1030" name="Rectangle 6">
            <a:extLst>
              <a:ext uri="{FF2B5EF4-FFF2-40B4-BE49-F238E27FC236}">
                <a16:creationId xmlns:a16="http://schemas.microsoft.com/office/drawing/2014/main" id="{E2944570-7118-D255-E4AC-289B5E14C993}"/>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40D2098D-9E7F-4E8E-9C88-799F9FD053D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074" name="Text Box 2">
            <a:extLst>
              <a:ext uri="{FF2B5EF4-FFF2-40B4-BE49-F238E27FC236}">
                <a16:creationId xmlns:a16="http://schemas.microsoft.com/office/drawing/2014/main" id="{650753D5-06C9-6E14-C617-985ED830651C}"/>
              </a:ext>
            </a:extLst>
          </p:cNvPr>
          <p:cNvSpPr txBox="1">
            <a:spLocks noChangeArrowheads="1"/>
          </p:cNvSpPr>
          <p:nvPr/>
        </p:nvSpPr>
        <p:spPr bwMode="auto">
          <a:xfrm>
            <a:off x="152400" y="152400"/>
            <a:ext cx="8839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800" b="1" dirty="0"/>
          </a:p>
          <a:p>
            <a:pPr algn="ctr" eaLnBrk="1" hangingPunct="1">
              <a:spcBef>
                <a:spcPct val="0"/>
              </a:spcBef>
              <a:buFontTx/>
              <a:buNone/>
            </a:pPr>
            <a:r>
              <a:rPr lang="en-US" altLang="en-US" b="1" dirty="0"/>
              <a:t>Week </a:t>
            </a:r>
            <a:r>
              <a:rPr lang="en-US" altLang="en-US" b="1"/>
              <a:t>06 </a:t>
            </a:r>
          </a:p>
          <a:p>
            <a:pPr algn="ctr" eaLnBrk="1" hangingPunct="1">
              <a:spcBef>
                <a:spcPct val="0"/>
              </a:spcBef>
              <a:buFontTx/>
              <a:buNone/>
            </a:pPr>
            <a:r>
              <a:rPr lang="en-US" altLang="en-US" b="1"/>
              <a:t>- </a:t>
            </a:r>
            <a:r>
              <a:rPr lang="en-US" altLang="en-US" b="1" dirty="0"/>
              <a:t>Normalization</a:t>
            </a:r>
          </a:p>
        </p:txBody>
      </p:sp>
      <p:sp>
        <p:nvSpPr>
          <p:cNvPr id="3075" name="Text Box 3">
            <a:extLst>
              <a:ext uri="{FF2B5EF4-FFF2-40B4-BE49-F238E27FC236}">
                <a16:creationId xmlns:a16="http://schemas.microsoft.com/office/drawing/2014/main" id="{C14F55BB-2373-67AC-CB00-BB0F4324E9AB}"/>
              </a:ext>
            </a:extLst>
          </p:cNvPr>
          <p:cNvSpPr txBox="1">
            <a:spLocks noChangeArrowheads="1"/>
          </p:cNvSpPr>
          <p:nvPr/>
        </p:nvSpPr>
        <p:spPr bwMode="auto">
          <a:xfrm>
            <a:off x="199292" y="5626787"/>
            <a:ext cx="756443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dirty="0">
                <a:latin typeface="Helvetica" panose="020B0604020202020204" pitchFamily="34" charset="0"/>
              </a:rPr>
              <a:t>Manuel D. Montrond</a:t>
            </a:r>
          </a:p>
          <a:p>
            <a:pPr eaLnBrk="1" hangingPunct="1">
              <a:spcBef>
                <a:spcPct val="0"/>
              </a:spcBef>
              <a:buFontTx/>
              <a:buNone/>
            </a:pPr>
            <a:r>
              <a:rPr lang="en-US" altLang="en-US" sz="1200" dirty="0">
                <a:latin typeface="Helvetica" panose="020B0604020202020204" pitchFamily="34" charset="0"/>
              </a:rPr>
              <a:t>Northeastern University - Graduate School of Engineering</a:t>
            </a:r>
          </a:p>
          <a:p>
            <a:pPr eaLnBrk="1" hangingPunct="1">
              <a:spcBef>
                <a:spcPct val="0"/>
              </a:spcBef>
              <a:buFontTx/>
              <a:buNone/>
            </a:pPr>
            <a:endParaRPr lang="en-US" altLang="en-US" sz="400" dirty="0">
              <a:latin typeface="Helvetica" panose="020B0604020202020204" pitchFamily="34" charset="0"/>
            </a:endParaRPr>
          </a:p>
          <a:p>
            <a:pPr eaLnBrk="1" hangingPunct="1">
              <a:spcBef>
                <a:spcPct val="0"/>
              </a:spcBef>
              <a:buFontTx/>
              <a:buNone/>
            </a:pPr>
            <a:r>
              <a:rPr lang="en-US" altLang="en-US" sz="1200" dirty="0">
                <a:latin typeface="Helvetica" panose="020B0604020202020204" pitchFamily="34" charset="0"/>
              </a:rPr>
              <a:t>Spring 2024</a:t>
            </a:r>
          </a:p>
        </p:txBody>
      </p:sp>
      <p:sp>
        <p:nvSpPr>
          <p:cNvPr id="3076" name="Text Box 5">
            <a:extLst>
              <a:ext uri="{FF2B5EF4-FFF2-40B4-BE49-F238E27FC236}">
                <a16:creationId xmlns:a16="http://schemas.microsoft.com/office/drawing/2014/main" id="{041CEB4A-C784-B403-DDC1-36CDF235E8B0}"/>
              </a:ext>
            </a:extLst>
          </p:cNvPr>
          <p:cNvSpPr txBox="1">
            <a:spLocks noChangeArrowheads="1"/>
          </p:cNvSpPr>
          <p:nvPr/>
        </p:nvSpPr>
        <p:spPr bwMode="auto">
          <a:xfrm>
            <a:off x="8959850" y="35814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latin typeface="Helvetica" panose="020B0604020202020204" pitchFamily="34" charset="0"/>
            </a:endParaRPr>
          </a:p>
        </p:txBody>
      </p:sp>
      <p:sp>
        <p:nvSpPr>
          <p:cNvPr id="3077" name="TextBox 3">
            <a:extLst>
              <a:ext uri="{FF2B5EF4-FFF2-40B4-BE49-F238E27FC236}">
                <a16:creationId xmlns:a16="http://schemas.microsoft.com/office/drawing/2014/main" id="{895D0EB8-A622-F1FA-3409-E9F39991B284}"/>
              </a:ext>
            </a:extLst>
          </p:cNvPr>
          <p:cNvSpPr txBox="1">
            <a:spLocks noChangeArrowheads="1"/>
          </p:cNvSpPr>
          <p:nvPr/>
        </p:nvSpPr>
        <p:spPr bwMode="auto">
          <a:xfrm>
            <a:off x="2286000" y="4029210"/>
            <a:ext cx="441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800" b="1" dirty="0"/>
              <a:t>Data Management &amp; Database Design DAMG 6210</a:t>
            </a:r>
          </a:p>
        </p:txBody>
      </p:sp>
      <p:pic>
        <p:nvPicPr>
          <p:cNvPr id="3079" name="Picture 7" descr="Northeastern University Logo - Kaplan Construction">
            <a:extLst>
              <a:ext uri="{FF2B5EF4-FFF2-40B4-BE49-F238E27FC236}">
                <a16:creationId xmlns:a16="http://schemas.microsoft.com/office/drawing/2014/main" id="{E39AA42F-CA12-D675-0834-0DADE38E65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3730" y="5504104"/>
            <a:ext cx="846870" cy="86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1" name="Picture 9" descr="Moving from Open Data to Open Knowledge: Announcing the Commerce Data  Usability Project | whitehouse.gov">
            <a:extLst>
              <a:ext uri="{FF2B5EF4-FFF2-40B4-BE49-F238E27FC236}">
                <a16:creationId xmlns:a16="http://schemas.microsoft.com/office/drawing/2014/main" id="{A44ADBD5-8651-171F-7BF2-0308AA59F5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6287" y="2111692"/>
            <a:ext cx="4899025" cy="14697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Text Box 3">
            <a:extLst>
              <a:ext uri="{FF2B5EF4-FFF2-40B4-BE49-F238E27FC236}">
                <a16:creationId xmlns:a16="http://schemas.microsoft.com/office/drawing/2014/main" id="{DF283943-0845-4174-A85B-AEF7C53C1DC6}"/>
              </a:ext>
            </a:extLst>
          </p:cNvPr>
          <p:cNvSpPr txBox="1">
            <a:spLocks noChangeArrowheads="1"/>
          </p:cNvSpPr>
          <p:nvPr/>
        </p:nvSpPr>
        <p:spPr bwMode="auto">
          <a:xfrm>
            <a:off x="1371600" y="381001"/>
            <a:ext cx="57721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800" dirty="0">
                <a:solidFill>
                  <a:srgbClr val="000000"/>
                </a:solidFill>
                <a:latin typeface="Arial" panose="020B0604020202020204" pitchFamily="34" charset="0"/>
              </a:rPr>
              <a:t>Figure 5.22 Steps in normalization</a:t>
            </a:r>
          </a:p>
        </p:txBody>
      </p:sp>
      <p:pic>
        <p:nvPicPr>
          <p:cNvPr id="83972" name="Picture 4">
            <a:extLst>
              <a:ext uri="{FF2B5EF4-FFF2-40B4-BE49-F238E27FC236}">
                <a16:creationId xmlns:a16="http://schemas.microsoft.com/office/drawing/2014/main" id="{ECC328DF-BD6F-4DD8-A775-4BBB809C502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8422" y="914400"/>
            <a:ext cx="7987156" cy="5360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a:extLst>
              <a:ext uri="{FF2B5EF4-FFF2-40B4-BE49-F238E27FC236}">
                <a16:creationId xmlns:a16="http://schemas.microsoft.com/office/drawing/2014/main" id="{90B2B449-7D4D-4420-85C4-879C5C8CA571}"/>
              </a:ext>
            </a:extLst>
          </p:cNvPr>
          <p:cNvSpPr>
            <a:spLocks noGrp="1" noChangeArrowheads="1"/>
          </p:cNvSpPr>
          <p:nvPr>
            <p:ph type="title"/>
          </p:nvPr>
        </p:nvSpPr>
        <p:spPr>
          <a:xfrm>
            <a:off x="692458" y="1028700"/>
            <a:ext cx="6737042" cy="857250"/>
          </a:xfrm>
        </p:spPr>
        <p:txBody>
          <a:bodyPr/>
          <a:lstStyle/>
          <a:p>
            <a:pPr eaLnBrk="1" hangingPunct="1">
              <a:defRPr/>
            </a:pPr>
            <a:r>
              <a:rPr lang="en-US" dirty="0">
                <a:solidFill>
                  <a:srgbClr val="000000"/>
                </a:solidFill>
                <a:effectLst>
                  <a:outerShdw blurRad="38100" dist="38100" dir="2700000" algn="tl">
                    <a:srgbClr val="FFFFFF"/>
                  </a:outerShdw>
                </a:effectLst>
              </a:rPr>
              <a:t>First Normal Form</a:t>
            </a:r>
          </a:p>
        </p:txBody>
      </p:sp>
      <p:sp>
        <p:nvSpPr>
          <p:cNvPr id="225283" name="Rectangle 3">
            <a:extLst>
              <a:ext uri="{FF2B5EF4-FFF2-40B4-BE49-F238E27FC236}">
                <a16:creationId xmlns:a16="http://schemas.microsoft.com/office/drawing/2014/main" id="{3045D3FD-7176-493D-A35E-FA408C3EC809}"/>
              </a:ext>
            </a:extLst>
          </p:cNvPr>
          <p:cNvSpPr>
            <a:spLocks noGrp="1" noChangeArrowheads="1"/>
          </p:cNvSpPr>
          <p:nvPr>
            <p:ph type="body" idx="1"/>
          </p:nvPr>
        </p:nvSpPr>
        <p:spPr>
          <a:xfrm>
            <a:off x="628650" y="2000250"/>
            <a:ext cx="6800850" cy="3278080"/>
          </a:xfrm>
        </p:spPr>
        <p:txBody>
          <a:bodyPr>
            <a:normAutofit/>
          </a:bodyPr>
          <a:lstStyle/>
          <a:p>
            <a:pPr eaLnBrk="1" hangingPunct="1">
              <a:lnSpc>
                <a:spcPct val="90000"/>
              </a:lnSpc>
              <a:defRPr/>
            </a:pPr>
            <a:r>
              <a:rPr lang="en-US" sz="2700" dirty="0">
                <a:solidFill>
                  <a:srgbClr val="000000"/>
                </a:solidFill>
                <a:effectLst>
                  <a:outerShdw blurRad="38100" dist="38100" dir="2700000" algn="tl">
                    <a:srgbClr val="FFFFFF"/>
                  </a:outerShdw>
                </a:effectLst>
              </a:rPr>
              <a:t>No multivalued attributes</a:t>
            </a:r>
          </a:p>
          <a:p>
            <a:pPr eaLnBrk="1" hangingPunct="1">
              <a:lnSpc>
                <a:spcPct val="90000"/>
              </a:lnSpc>
              <a:defRPr/>
            </a:pPr>
            <a:r>
              <a:rPr lang="en-US" sz="2700" dirty="0">
                <a:solidFill>
                  <a:srgbClr val="000000"/>
                </a:solidFill>
                <a:effectLst>
                  <a:outerShdw blurRad="38100" dist="38100" dir="2700000" algn="tl">
                    <a:srgbClr val="FFFFFF"/>
                  </a:outerShdw>
                </a:effectLst>
              </a:rPr>
              <a:t>Every attribute value is atomic</a:t>
            </a:r>
          </a:p>
          <a:p>
            <a:pPr eaLnBrk="1" hangingPunct="1">
              <a:lnSpc>
                <a:spcPct val="90000"/>
              </a:lnSpc>
              <a:defRPr/>
            </a:pPr>
            <a:endParaRPr lang="en-US" sz="2700" dirty="0">
              <a:solidFill>
                <a:srgbClr val="000000"/>
              </a:solidFill>
              <a:effectLst>
                <a:outerShdw blurRad="38100" dist="38100" dir="2700000" algn="tl">
                  <a:srgbClr val="FFFFFF"/>
                </a:outerShdw>
              </a:effectLst>
            </a:endParaRPr>
          </a:p>
          <a:p>
            <a:pPr eaLnBrk="1" hangingPunct="1">
              <a:lnSpc>
                <a:spcPct val="90000"/>
              </a:lnSpc>
              <a:defRPr/>
            </a:pPr>
            <a:r>
              <a:rPr lang="en-US" sz="2700" b="1" i="1" dirty="0">
                <a:solidFill>
                  <a:srgbClr val="000000"/>
                </a:solidFill>
                <a:effectLst>
                  <a:outerShdw blurRad="38100" dist="38100" dir="2700000" algn="tl">
                    <a:srgbClr val="FFFFFF"/>
                  </a:outerShdw>
                </a:effectLst>
              </a:rPr>
              <a:t>All relations</a:t>
            </a:r>
            <a:r>
              <a:rPr lang="en-US" sz="2700" b="1" dirty="0">
                <a:solidFill>
                  <a:srgbClr val="000000"/>
                </a:solidFill>
                <a:effectLst>
                  <a:outerShdw blurRad="38100" dist="38100" dir="2700000" algn="tl">
                    <a:srgbClr val="FFFFFF"/>
                  </a:outerShdw>
                </a:effectLst>
              </a:rPr>
              <a:t> are in 1</a:t>
            </a:r>
            <a:r>
              <a:rPr lang="en-US" sz="2700" b="1" baseline="30000" dirty="0">
                <a:solidFill>
                  <a:srgbClr val="000000"/>
                </a:solidFill>
                <a:effectLst>
                  <a:outerShdw blurRad="38100" dist="38100" dir="2700000" algn="tl">
                    <a:srgbClr val="FFFFFF"/>
                  </a:outerShdw>
                </a:effectLst>
              </a:rPr>
              <a:t>st</a:t>
            </a:r>
            <a:r>
              <a:rPr lang="en-US" sz="2700" b="1" dirty="0">
                <a:solidFill>
                  <a:srgbClr val="000000"/>
                </a:solidFill>
                <a:effectLst>
                  <a:outerShdw blurRad="38100" dist="38100" dir="2700000" algn="tl">
                    <a:srgbClr val="FFFFFF"/>
                  </a:outerShdw>
                </a:effectLst>
              </a:rPr>
              <a:t> Normal Form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283">
                                            <p:txEl>
                                              <p:pRg st="0" end="0"/>
                                            </p:txEl>
                                          </p:spTgt>
                                        </p:tgtEl>
                                        <p:attrNameLst>
                                          <p:attrName>style.visibility</p:attrName>
                                        </p:attrNameLst>
                                      </p:cBhvr>
                                      <p:to>
                                        <p:strVal val="visible"/>
                                      </p:to>
                                    </p:set>
                                    <p:animEffect transition="in" filter="blinds(horizontal)">
                                      <p:cBhvr>
                                        <p:cTn id="7" dur="500"/>
                                        <p:tgtEl>
                                          <p:spTgt spid="225283">
                                            <p:txEl>
                                              <p:pRg st="0" end="0"/>
                                            </p:txEl>
                                          </p:spTgt>
                                        </p:tgtEl>
                                      </p:cBhvr>
                                    </p:animEffect>
                                  </p:childTnLst>
                                  <p:subTnLst>
                                    <p:animClr clrSpc="rgb" dir="cw">
                                      <p:cBhvr override="childStyle">
                                        <p:cTn dur="1" fill="hold" display="0" masterRel="nextClick" afterEffect="1"/>
                                        <p:tgtEl>
                                          <p:spTgt spid="225283">
                                            <p:txEl>
                                              <p:pRg st="0" end="0"/>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283">
                                            <p:txEl>
                                              <p:pRg st="1" end="1"/>
                                            </p:txEl>
                                          </p:spTgt>
                                        </p:tgtEl>
                                        <p:attrNameLst>
                                          <p:attrName>style.visibility</p:attrName>
                                        </p:attrNameLst>
                                      </p:cBhvr>
                                      <p:to>
                                        <p:strVal val="visible"/>
                                      </p:to>
                                    </p:set>
                                    <p:animEffect transition="in" filter="blinds(horizontal)">
                                      <p:cBhvr>
                                        <p:cTn id="12" dur="500"/>
                                        <p:tgtEl>
                                          <p:spTgt spid="225283">
                                            <p:txEl>
                                              <p:pRg st="1" end="1"/>
                                            </p:txEl>
                                          </p:spTgt>
                                        </p:tgtEl>
                                      </p:cBhvr>
                                    </p:animEffect>
                                  </p:childTnLst>
                                  <p:subTnLst>
                                    <p:animClr clrSpc="rgb" dir="cw">
                                      <p:cBhvr override="childStyle">
                                        <p:cTn dur="1" fill="hold" display="0" masterRel="nextClick" afterEffect="1"/>
                                        <p:tgtEl>
                                          <p:spTgt spid="225283">
                                            <p:txEl>
                                              <p:pRg st="1" end="1"/>
                                            </p:txEl>
                                          </p:spTgt>
                                        </p:tgtEl>
                                        <p:attrNameLst>
                                          <p:attrName>ppt_c</p:attrName>
                                        </p:attrNameLst>
                                      </p:cBhvr>
                                      <p:to>
                                        <a:schemeClr val="accent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5283">
                                            <p:txEl>
                                              <p:pRg st="3" end="3"/>
                                            </p:txEl>
                                          </p:spTgt>
                                        </p:tgtEl>
                                        <p:attrNameLst>
                                          <p:attrName>style.visibility</p:attrName>
                                        </p:attrNameLst>
                                      </p:cBhvr>
                                      <p:to>
                                        <p:strVal val="visible"/>
                                      </p:to>
                                    </p:set>
                                    <p:animEffect transition="in" filter="blinds(horizontal)">
                                      <p:cBhvr>
                                        <p:cTn id="17" dur="500"/>
                                        <p:tgtEl>
                                          <p:spTgt spid="225283">
                                            <p:txEl>
                                              <p:pRg st="3" end="3"/>
                                            </p:txEl>
                                          </p:spTgt>
                                        </p:tgtEl>
                                      </p:cBhvr>
                                    </p:animEffect>
                                  </p:childTnLst>
                                  <p:subTnLst>
                                    <p:animClr clrSpc="rgb" dir="cw">
                                      <p:cBhvr override="childStyle">
                                        <p:cTn dur="1" fill="hold" display="0" masterRel="nextClick" afterEffect="1"/>
                                        <p:tgtEl>
                                          <p:spTgt spid="225283">
                                            <p:txEl>
                                              <p:pRg st="3" end="3"/>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Text Box 4">
            <a:extLst>
              <a:ext uri="{FF2B5EF4-FFF2-40B4-BE49-F238E27FC236}">
                <a16:creationId xmlns:a16="http://schemas.microsoft.com/office/drawing/2014/main" id="{B038BBC5-4619-4573-B672-29300596E860}"/>
              </a:ext>
            </a:extLst>
          </p:cNvPr>
          <p:cNvSpPr txBox="1">
            <a:spLocks noChangeArrowheads="1"/>
          </p:cNvSpPr>
          <p:nvPr/>
        </p:nvSpPr>
        <p:spPr bwMode="auto">
          <a:xfrm>
            <a:off x="1657350" y="1314450"/>
            <a:ext cx="6115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800" dirty="0">
                <a:solidFill>
                  <a:srgbClr val="000000"/>
                </a:solidFill>
                <a:latin typeface="Arial" panose="020B0604020202020204" pitchFamily="34" charset="0"/>
              </a:rPr>
              <a:t>Table with multivalued attributes, not in 1</a:t>
            </a:r>
            <a:r>
              <a:rPr lang="en-US" altLang="en-US" sz="1800" baseline="30000" dirty="0">
                <a:solidFill>
                  <a:srgbClr val="000000"/>
                </a:solidFill>
                <a:latin typeface="Arial" panose="020B0604020202020204" pitchFamily="34" charset="0"/>
              </a:rPr>
              <a:t>st</a:t>
            </a:r>
            <a:r>
              <a:rPr lang="en-US" altLang="en-US" sz="1800" dirty="0">
                <a:solidFill>
                  <a:srgbClr val="000000"/>
                </a:solidFill>
                <a:latin typeface="Arial" panose="020B0604020202020204" pitchFamily="34" charset="0"/>
              </a:rPr>
              <a:t> normal form</a:t>
            </a:r>
          </a:p>
        </p:txBody>
      </p:sp>
      <p:sp>
        <p:nvSpPr>
          <p:cNvPr id="242694" name="Text Box 6">
            <a:extLst>
              <a:ext uri="{FF2B5EF4-FFF2-40B4-BE49-F238E27FC236}">
                <a16:creationId xmlns:a16="http://schemas.microsoft.com/office/drawing/2014/main" id="{8AA7DBF8-F29E-41A9-9F51-BBEDC707E876}"/>
              </a:ext>
            </a:extLst>
          </p:cNvPr>
          <p:cNvSpPr txBox="1">
            <a:spLocks noChangeArrowheads="1"/>
          </p:cNvSpPr>
          <p:nvPr/>
        </p:nvSpPr>
        <p:spPr bwMode="auto">
          <a:xfrm>
            <a:off x="3048000" y="5902151"/>
            <a:ext cx="254204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650" dirty="0">
                <a:solidFill>
                  <a:srgbClr val="990000"/>
                </a:solidFill>
                <a:latin typeface="Times New Roman" panose="02020603050405020304" pitchFamily="18" charset="0"/>
              </a:rPr>
              <a:t>Note: this is NOT a relation</a:t>
            </a:r>
            <a:endParaRPr lang="en-US" altLang="en-US" sz="1950" dirty="0">
              <a:solidFill>
                <a:srgbClr val="990000"/>
              </a:solidFill>
              <a:latin typeface="Times New Roman" panose="02020603050405020304" pitchFamily="18" charset="0"/>
            </a:endParaRPr>
          </a:p>
        </p:txBody>
      </p:sp>
      <p:pic>
        <p:nvPicPr>
          <p:cNvPr id="88069" name="Picture 5">
            <a:extLst>
              <a:ext uri="{FF2B5EF4-FFF2-40B4-BE49-F238E27FC236}">
                <a16:creationId xmlns:a16="http://schemas.microsoft.com/office/drawing/2014/main" id="{F06D2F3C-3110-4AE1-904D-6A61DBE7A5E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1056" y="1817370"/>
            <a:ext cx="8265980" cy="3211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8069"/>
                                        </p:tgtEl>
                                        <p:attrNameLst>
                                          <p:attrName>style.visibility</p:attrName>
                                        </p:attrNameLst>
                                      </p:cBhvr>
                                      <p:to>
                                        <p:strVal val="visible"/>
                                      </p:to>
                                    </p:set>
                                    <p:animEffect transition="in" filter="fade">
                                      <p:cBhvr>
                                        <p:cTn id="7" dur="1000"/>
                                        <p:tgtEl>
                                          <p:spTgt spid="88069"/>
                                        </p:tgtEl>
                                      </p:cBhvr>
                                    </p:animEffect>
                                    <p:anim calcmode="lin" valueType="num">
                                      <p:cBhvr>
                                        <p:cTn id="8" dur="1000" fill="hold"/>
                                        <p:tgtEl>
                                          <p:spTgt spid="88069"/>
                                        </p:tgtEl>
                                        <p:attrNameLst>
                                          <p:attrName>ppt_x</p:attrName>
                                        </p:attrNameLst>
                                      </p:cBhvr>
                                      <p:tavLst>
                                        <p:tav tm="0">
                                          <p:val>
                                            <p:strVal val="#ppt_x"/>
                                          </p:val>
                                        </p:tav>
                                        <p:tav tm="100000">
                                          <p:val>
                                            <p:strVal val="#ppt_x"/>
                                          </p:val>
                                        </p:tav>
                                      </p:tavLst>
                                    </p:anim>
                                    <p:anim calcmode="lin" valueType="num">
                                      <p:cBhvr>
                                        <p:cTn id="9" dur="1000" fill="hold"/>
                                        <p:tgtEl>
                                          <p:spTgt spid="8806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8067"/>
                                        </p:tgtEl>
                                        <p:attrNameLst>
                                          <p:attrName>style.visibility</p:attrName>
                                        </p:attrNameLst>
                                      </p:cBhvr>
                                      <p:to>
                                        <p:strVal val="visible"/>
                                      </p:to>
                                    </p:set>
                                    <p:animEffect transition="in" filter="barn(inVertical)">
                                      <p:cBhvr>
                                        <p:cTn id="14" dur="500"/>
                                        <p:tgtEl>
                                          <p:spTgt spid="8806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42694"/>
                                        </p:tgtEl>
                                        <p:attrNameLst>
                                          <p:attrName>style.visibility</p:attrName>
                                        </p:attrNameLst>
                                      </p:cBhvr>
                                      <p:to>
                                        <p:strVal val="visible"/>
                                      </p:to>
                                    </p:set>
                                    <p:animEffect transition="in" filter="fade">
                                      <p:cBhvr>
                                        <p:cTn id="19" dur="1000"/>
                                        <p:tgtEl>
                                          <p:spTgt spid="242694"/>
                                        </p:tgtEl>
                                      </p:cBhvr>
                                    </p:animEffect>
                                    <p:anim calcmode="lin" valueType="num">
                                      <p:cBhvr>
                                        <p:cTn id="20" dur="1000" fill="hold"/>
                                        <p:tgtEl>
                                          <p:spTgt spid="242694"/>
                                        </p:tgtEl>
                                        <p:attrNameLst>
                                          <p:attrName>ppt_x</p:attrName>
                                        </p:attrNameLst>
                                      </p:cBhvr>
                                      <p:tavLst>
                                        <p:tav tm="0">
                                          <p:val>
                                            <p:strVal val="#ppt_x"/>
                                          </p:val>
                                        </p:tav>
                                        <p:tav tm="100000">
                                          <p:val>
                                            <p:strVal val="#ppt_x"/>
                                          </p:val>
                                        </p:tav>
                                      </p:tavLst>
                                    </p:anim>
                                    <p:anim calcmode="lin" valueType="num">
                                      <p:cBhvr>
                                        <p:cTn id="21" dur="1000" fill="hold"/>
                                        <p:tgtEl>
                                          <p:spTgt spid="2426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p:bldP spid="24269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Text Box 2">
            <a:extLst>
              <a:ext uri="{FF2B5EF4-FFF2-40B4-BE49-F238E27FC236}">
                <a16:creationId xmlns:a16="http://schemas.microsoft.com/office/drawing/2014/main" id="{6BDD2242-A0B7-4C42-AAF5-16AB20868DD6}"/>
              </a:ext>
            </a:extLst>
          </p:cNvPr>
          <p:cNvSpPr txBox="1">
            <a:spLocks noChangeArrowheads="1"/>
          </p:cNvSpPr>
          <p:nvPr/>
        </p:nvSpPr>
        <p:spPr bwMode="auto">
          <a:xfrm>
            <a:off x="914400" y="457200"/>
            <a:ext cx="78501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800" dirty="0">
                <a:solidFill>
                  <a:srgbClr val="000000"/>
                </a:solidFill>
                <a:latin typeface="Arial" panose="020B0604020202020204" pitchFamily="34" charset="0"/>
              </a:rPr>
              <a:t>Table with no multivalued attributes and unique rows, in 1</a:t>
            </a:r>
            <a:r>
              <a:rPr lang="en-US" altLang="en-US" sz="1800" baseline="30000" dirty="0">
                <a:solidFill>
                  <a:srgbClr val="000000"/>
                </a:solidFill>
                <a:latin typeface="Arial" panose="020B0604020202020204" pitchFamily="34" charset="0"/>
              </a:rPr>
              <a:t>st</a:t>
            </a:r>
            <a:r>
              <a:rPr lang="en-US" altLang="en-US" sz="1800" dirty="0">
                <a:solidFill>
                  <a:srgbClr val="000000"/>
                </a:solidFill>
                <a:latin typeface="Arial" panose="020B0604020202020204" pitchFamily="34" charset="0"/>
              </a:rPr>
              <a:t> normal form</a:t>
            </a:r>
          </a:p>
        </p:txBody>
      </p:sp>
      <p:sp>
        <p:nvSpPr>
          <p:cNvPr id="243717" name="Text Box 5">
            <a:extLst>
              <a:ext uri="{FF2B5EF4-FFF2-40B4-BE49-F238E27FC236}">
                <a16:creationId xmlns:a16="http://schemas.microsoft.com/office/drawing/2014/main" id="{73D7E34E-6612-41D9-8A4E-6FEE0F4A3381}"/>
              </a:ext>
            </a:extLst>
          </p:cNvPr>
          <p:cNvSpPr txBox="1">
            <a:spLocks noChangeArrowheads="1"/>
          </p:cNvSpPr>
          <p:nvPr/>
        </p:nvSpPr>
        <p:spPr bwMode="auto">
          <a:xfrm>
            <a:off x="1905000" y="5693568"/>
            <a:ext cx="460254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650" dirty="0">
                <a:solidFill>
                  <a:srgbClr val="990000"/>
                </a:solidFill>
                <a:latin typeface="Times New Roman" panose="02020603050405020304" pitchFamily="18" charset="0"/>
              </a:rPr>
              <a:t>Note: this is a relation, but not a well-structured one</a:t>
            </a:r>
            <a:endParaRPr lang="en-US" altLang="en-US" sz="1950" dirty="0">
              <a:solidFill>
                <a:srgbClr val="990000"/>
              </a:solidFill>
              <a:latin typeface="Times New Roman" panose="02020603050405020304" pitchFamily="18" charset="0"/>
            </a:endParaRPr>
          </a:p>
        </p:txBody>
      </p:sp>
      <p:pic>
        <p:nvPicPr>
          <p:cNvPr id="90117" name="Picture 5">
            <a:extLst>
              <a:ext uri="{FF2B5EF4-FFF2-40B4-BE49-F238E27FC236}">
                <a16:creationId xmlns:a16="http://schemas.microsoft.com/office/drawing/2014/main" id="{1AD2E5E5-F746-4E12-A0DE-448A1F61043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6902" y="1905506"/>
            <a:ext cx="7850196"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3717"/>
                                        </p:tgtEl>
                                        <p:attrNameLst>
                                          <p:attrName>style.visibility</p:attrName>
                                        </p:attrNameLst>
                                      </p:cBhvr>
                                      <p:to>
                                        <p:strVal val="visible"/>
                                      </p:to>
                                    </p:set>
                                    <p:animEffect transition="in" filter="blinds(horizontal)">
                                      <p:cBhvr>
                                        <p:cTn id="7" dur="500"/>
                                        <p:tgtEl>
                                          <p:spTgt spid="243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6306" name="Rectangle 2">
            <a:extLst>
              <a:ext uri="{FF2B5EF4-FFF2-40B4-BE49-F238E27FC236}">
                <a16:creationId xmlns:a16="http://schemas.microsoft.com/office/drawing/2014/main" id="{E54C48BF-91B5-4C92-A4BF-88113CFC675C}"/>
              </a:ext>
            </a:extLst>
          </p:cNvPr>
          <p:cNvSpPr>
            <a:spLocks noGrp="1" noChangeArrowheads="1"/>
          </p:cNvSpPr>
          <p:nvPr>
            <p:ph type="title"/>
          </p:nvPr>
        </p:nvSpPr>
        <p:spPr>
          <a:xfrm>
            <a:off x="857250" y="1085850"/>
            <a:ext cx="6629400" cy="857250"/>
          </a:xfrm>
        </p:spPr>
        <p:txBody>
          <a:bodyPr/>
          <a:lstStyle/>
          <a:p>
            <a:pPr eaLnBrk="1" hangingPunct="1">
              <a:defRPr/>
            </a:pPr>
            <a:r>
              <a:rPr lang="en-US" dirty="0">
                <a:solidFill>
                  <a:srgbClr val="000000"/>
                </a:solidFill>
                <a:effectLst>
                  <a:outerShdw blurRad="38100" dist="38100" dir="2700000" algn="tl">
                    <a:srgbClr val="FFFFFF"/>
                  </a:outerShdw>
                </a:effectLst>
              </a:rPr>
              <a:t>Second Normal Form</a:t>
            </a:r>
          </a:p>
        </p:txBody>
      </p:sp>
      <p:sp>
        <p:nvSpPr>
          <p:cNvPr id="226307" name="Rectangle 3">
            <a:extLst>
              <a:ext uri="{FF2B5EF4-FFF2-40B4-BE49-F238E27FC236}">
                <a16:creationId xmlns:a16="http://schemas.microsoft.com/office/drawing/2014/main" id="{A9FFA8E6-ACFF-471D-B4E1-162926B5529B}"/>
              </a:ext>
            </a:extLst>
          </p:cNvPr>
          <p:cNvSpPr>
            <a:spLocks noGrp="1" noChangeArrowheads="1"/>
          </p:cNvSpPr>
          <p:nvPr>
            <p:ph type="body" idx="1"/>
          </p:nvPr>
        </p:nvSpPr>
        <p:spPr>
          <a:xfrm>
            <a:off x="857250" y="1943100"/>
            <a:ext cx="7753350" cy="3086100"/>
          </a:xfrm>
        </p:spPr>
        <p:txBody>
          <a:bodyPr/>
          <a:lstStyle/>
          <a:p>
            <a:pPr eaLnBrk="1" hangingPunct="1">
              <a:defRPr/>
            </a:pPr>
            <a:r>
              <a:rPr lang="en-US" dirty="0">
                <a:solidFill>
                  <a:srgbClr val="000000"/>
                </a:solidFill>
                <a:effectLst>
                  <a:outerShdw blurRad="38100" dist="38100" dir="2700000" algn="tl">
                    <a:srgbClr val="FFFFFF"/>
                  </a:outerShdw>
                </a:effectLst>
              </a:rPr>
              <a:t>1NF PLUS </a:t>
            </a:r>
            <a:r>
              <a:rPr lang="en-US" b="1" i="1" dirty="0">
                <a:solidFill>
                  <a:srgbClr val="000000"/>
                </a:solidFill>
                <a:effectLst>
                  <a:outerShdw blurRad="38100" dist="38100" dir="2700000" algn="tl">
                    <a:srgbClr val="FFFFFF"/>
                  </a:outerShdw>
                </a:effectLst>
              </a:rPr>
              <a:t>every non-key attribute is fully functionally dependent on the </a:t>
            </a:r>
            <a:r>
              <a:rPr lang="en-US" b="1" i="1" dirty="0">
                <a:solidFill>
                  <a:srgbClr val="FF0000"/>
                </a:solidFill>
                <a:effectLst>
                  <a:outerShdw blurRad="38100" dist="38100" dir="2700000" algn="tl">
                    <a:srgbClr val="FFFFFF"/>
                  </a:outerShdw>
                </a:effectLst>
              </a:rPr>
              <a:t>ENTIRE primary key</a:t>
            </a:r>
          </a:p>
          <a:p>
            <a:pPr lvl="1" eaLnBrk="1" hangingPunct="1">
              <a:defRPr/>
            </a:pPr>
            <a:r>
              <a:rPr lang="en-US" dirty="0">
                <a:solidFill>
                  <a:srgbClr val="000000"/>
                </a:solidFill>
                <a:effectLst>
                  <a:outerShdw blurRad="38100" dist="38100" dir="2700000" algn="tl">
                    <a:srgbClr val="FFFFFF"/>
                  </a:outerShdw>
                </a:effectLst>
              </a:rPr>
              <a:t>Every non-key attribute must be defined by the entire key, not by only part of the key</a:t>
            </a:r>
          </a:p>
          <a:p>
            <a:pPr lvl="1" eaLnBrk="1" hangingPunct="1">
              <a:defRPr/>
            </a:pPr>
            <a:r>
              <a:rPr lang="en-US" dirty="0">
                <a:solidFill>
                  <a:srgbClr val="000000"/>
                </a:solidFill>
                <a:effectLst>
                  <a:outerShdw blurRad="38100" dist="38100" dir="2700000" algn="tl">
                    <a:srgbClr val="FFFFFF"/>
                  </a:outerShdw>
                </a:effectLst>
              </a:rPr>
              <a:t>No partial functional dependencies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6307">
                                            <p:txEl>
                                              <p:pRg st="0" end="0"/>
                                            </p:txEl>
                                          </p:spTgt>
                                        </p:tgtEl>
                                        <p:attrNameLst>
                                          <p:attrName>style.visibility</p:attrName>
                                        </p:attrNameLst>
                                      </p:cBhvr>
                                      <p:to>
                                        <p:strVal val="visible"/>
                                      </p:to>
                                    </p:set>
                                    <p:animEffect transition="in" filter="wipe(left)">
                                      <p:cBhvr>
                                        <p:cTn id="7" dur="500"/>
                                        <p:tgtEl>
                                          <p:spTgt spid="226307">
                                            <p:txEl>
                                              <p:pRg st="0" end="0"/>
                                            </p:txEl>
                                          </p:spTgt>
                                        </p:tgtEl>
                                      </p:cBhvr>
                                    </p:animEffect>
                                  </p:childTnLst>
                                  <p:subTnLst>
                                    <p:animClr clrSpc="rgb" dir="cw">
                                      <p:cBhvr override="childStyle">
                                        <p:cTn dur="1" fill="hold" display="0" masterRel="nextClick" afterEffect="1"/>
                                        <p:tgtEl>
                                          <p:spTgt spid="226307">
                                            <p:txEl>
                                              <p:pRg st="0" end="0"/>
                                            </p:txEl>
                                          </p:spTgt>
                                        </p:tgtEl>
                                        <p:attrNameLst>
                                          <p:attrName>ppt_c</p:attrName>
                                        </p:attrNameLst>
                                      </p:cBhvr>
                                      <p:to>
                                        <a:schemeClr val="accent1"/>
                                      </p:to>
                                    </p:animClr>
                                  </p:subTnLst>
                                </p:cTn>
                              </p:par>
                              <p:par>
                                <p:cTn id="8" presetID="22" presetClass="entr" presetSubtype="8" fill="hold" grpId="0" nodeType="withEffect">
                                  <p:stCondLst>
                                    <p:cond delay="0"/>
                                  </p:stCondLst>
                                  <p:childTnLst>
                                    <p:set>
                                      <p:cBhvr>
                                        <p:cTn id="9" dur="1" fill="hold">
                                          <p:stCondLst>
                                            <p:cond delay="0"/>
                                          </p:stCondLst>
                                        </p:cTn>
                                        <p:tgtEl>
                                          <p:spTgt spid="226307">
                                            <p:txEl>
                                              <p:pRg st="1" end="1"/>
                                            </p:txEl>
                                          </p:spTgt>
                                        </p:tgtEl>
                                        <p:attrNameLst>
                                          <p:attrName>style.visibility</p:attrName>
                                        </p:attrNameLst>
                                      </p:cBhvr>
                                      <p:to>
                                        <p:strVal val="visible"/>
                                      </p:to>
                                    </p:set>
                                    <p:animEffect transition="in" filter="wipe(left)">
                                      <p:cBhvr>
                                        <p:cTn id="10" dur="500"/>
                                        <p:tgtEl>
                                          <p:spTgt spid="226307">
                                            <p:txEl>
                                              <p:pRg st="1" end="1"/>
                                            </p:txEl>
                                          </p:spTgt>
                                        </p:tgtEl>
                                      </p:cBhvr>
                                    </p:animEffect>
                                  </p:childTnLst>
                                  <p:subTnLst>
                                    <p:animClr clrSpc="rgb" dir="cw">
                                      <p:cBhvr override="childStyle">
                                        <p:cTn dur="1" fill="hold" display="0" masterRel="nextClick" afterEffect="1"/>
                                        <p:tgtEl>
                                          <p:spTgt spid="226307">
                                            <p:txEl>
                                              <p:pRg st="1" end="1"/>
                                            </p:txEl>
                                          </p:spTgt>
                                        </p:tgtEl>
                                        <p:attrNameLst>
                                          <p:attrName>ppt_c</p:attrName>
                                        </p:attrNameLst>
                                      </p:cBhvr>
                                      <p:to>
                                        <a:schemeClr val="accent1"/>
                                      </p:to>
                                    </p:animClr>
                                  </p:subTnLst>
                                </p:cTn>
                              </p:par>
                              <p:par>
                                <p:cTn id="11" presetID="22" presetClass="entr" presetSubtype="8" fill="hold" grpId="0" nodeType="withEffect">
                                  <p:stCondLst>
                                    <p:cond delay="0"/>
                                  </p:stCondLst>
                                  <p:childTnLst>
                                    <p:set>
                                      <p:cBhvr>
                                        <p:cTn id="12" dur="1" fill="hold">
                                          <p:stCondLst>
                                            <p:cond delay="0"/>
                                          </p:stCondLst>
                                        </p:cTn>
                                        <p:tgtEl>
                                          <p:spTgt spid="226307">
                                            <p:txEl>
                                              <p:pRg st="2" end="2"/>
                                            </p:txEl>
                                          </p:spTgt>
                                        </p:tgtEl>
                                        <p:attrNameLst>
                                          <p:attrName>style.visibility</p:attrName>
                                        </p:attrNameLst>
                                      </p:cBhvr>
                                      <p:to>
                                        <p:strVal val="visible"/>
                                      </p:to>
                                    </p:set>
                                    <p:animEffect transition="in" filter="wipe(left)">
                                      <p:cBhvr>
                                        <p:cTn id="13" dur="500"/>
                                        <p:tgtEl>
                                          <p:spTgt spid="226307">
                                            <p:txEl>
                                              <p:pRg st="2" end="2"/>
                                            </p:txEl>
                                          </p:spTgt>
                                        </p:tgtEl>
                                      </p:cBhvr>
                                    </p:animEffect>
                                  </p:childTnLst>
                                  <p:subTnLst>
                                    <p:animClr clrSpc="rgb" dir="cw">
                                      <p:cBhvr override="childStyle">
                                        <p:cTn dur="1" fill="hold" display="0" masterRel="nextClick" afterEffect="1"/>
                                        <p:tgtEl>
                                          <p:spTgt spid="226307">
                                            <p:txEl>
                                              <p:pRg st="2" end="2"/>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Text Box 2">
            <a:extLst>
              <a:ext uri="{FF2B5EF4-FFF2-40B4-BE49-F238E27FC236}">
                <a16:creationId xmlns:a16="http://schemas.microsoft.com/office/drawing/2014/main" id="{6BDD2242-A0B7-4C42-AAF5-16AB20868DD6}"/>
              </a:ext>
            </a:extLst>
          </p:cNvPr>
          <p:cNvSpPr txBox="1">
            <a:spLocks noChangeArrowheads="1"/>
          </p:cNvSpPr>
          <p:nvPr/>
        </p:nvSpPr>
        <p:spPr bwMode="auto">
          <a:xfrm>
            <a:off x="1229917" y="1164432"/>
            <a:ext cx="65424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800" dirty="0">
                <a:solidFill>
                  <a:srgbClr val="000000"/>
                </a:solidFill>
                <a:latin typeface="Arial" panose="020B0604020202020204" pitchFamily="34" charset="0"/>
              </a:rPr>
              <a:t>What is the primary key?</a:t>
            </a:r>
          </a:p>
        </p:txBody>
      </p:sp>
      <p:pic>
        <p:nvPicPr>
          <p:cNvPr id="90117" name="Picture 5">
            <a:extLst>
              <a:ext uri="{FF2B5EF4-FFF2-40B4-BE49-F238E27FC236}">
                <a16:creationId xmlns:a16="http://schemas.microsoft.com/office/drawing/2014/main" id="{1AD2E5E5-F746-4E12-A0DE-448A1F61043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14525"/>
            <a:ext cx="8839200" cy="343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9041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Text Box 2">
            <a:extLst>
              <a:ext uri="{FF2B5EF4-FFF2-40B4-BE49-F238E27FC236}">
                <a16:creationId xmlns:a16="http://schemas.microsoft.com/office/drawing/2014/main" id="{6BDD2242-A0B7-4C42-AAF5-16AB20868DD6}"/>
              </a:ext>
            </a:extLst>
          </p:cNvPr>
          <p:cNvSpPr txBox="1">
            <a:spLocks noChangeArrowheads="1"/>
          </p:cNvSpPr>
          <p:nvPr/>
        </p:nvSpPr>
        <p:spPr bwMode="auto">
          <a:xfrm>
            <a:off x="1229917" y="1164432"/>
            <a:ext cx="65424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800" dirty="0">
                <a:solidFill>
                  <a:srgbClr val="000000"/>
                </a:solidFill>
                <a:latin typeface="Arial" panose="020B0604020202020204" pitchFamily="34" charset="0"/>
              </a:rPr>
              <a:t>Create a functional dependency </a:t>
            </a:r>
          </a:p>
        </p:txBody>
      </p:sp>
      <p:pic>
        <p:nvPicPr>
          <p:cNvPr id="3" name="Picture 2">
            <a:extLst>
              <a:ext uri="{FF2B5EF4-FFF2-40B4-BE49-F238E27FC236}">
                <a16:creationId xmlns:a16="http://schemas.microsoft.com/office/drawing/2014/main" id="{3870A247-4907-4562-AE7F-ADC4B170A30D}"/>
              </a:ext>
            </a:extLst>
          </p:cNvPr>
          <p:cNvPicPr>
            <a:picLocks noChangeAspect="1"/>
          </p:cNvPicPr>
          <p:nvPr/>
        </p:nvPicPr>
        <p:blipFill>
          <a:blip r:embed="rId3"/>
          <a:stretch>
            <a:fillRect/>
          </a:stretch>
        </p:blipFill>
        <p:spPr>
          <a:xfrm>
            <a:off x="1068722" y="2583180"/>
            <a:ext cx="7689057" cy="501243"/>
          </a:xfrm>
          <a:prstGeom prst="rect">
            <a:avLst/>
          </a:prstGeom>
        </p:spPr>
      </p:pic>
      <p:sp>
        <p:nvSpPr>
          <p:cNvPr id="4" name="TextBox 3">
            <a:extLst>
              <a:ext uri="{FF2B5EF4-FFF2-40B4-BE49-F238E27FC236}">
                <a16:creationId xmlns:a16="http://schemas.microsoft.com/office/drawing/2014/main" id="{FBCE6E5F-4A12-4232-824A-93C7BA8976BA}"/>
              </a:ext>
            </a:extLst>
          </p:cNvPr>
          <p:cNvSpPr txBox="1"/>
          <p:nvPr/>
        </p:nvSpPr>
        <p:spPr>
          <a:xfrm>
            <a:off x="1077788" y="2619132"/>
            <a:ext cx="471488" cy="369332"/>
          </a:xfrm>
          <a:prstGeom prst="rect">
            <a:avLst/>
          </a:prstGeom>
          <a:noFill/>
          <a:ln>
            <a:solidFill>
              <a:srgbClr val="FF0000"/>
            </a:solidFill>
          </a:ln>
        </p:spPr>
        <p:txBody>
          <a:bodyPr wrap="square" rtlCol="0">
            <a:spAutoFit/>
          </a:bodyPr>
          <a:lstStyle/>
          <a:p>
            <a:endParaRPr lang="en-US" dirty="0"/>
          </a:p>
        </p:txBody>
      </p:sp>
      <p:sp>
        <p:nvSpPr>
          <p:cNvPr id="9" name="TextBox 8">
            <a:extLst>
              <a:ext uri="{FF2B5EF4-FFF2-40B4-BE49-F238E27FC236}">
                <a16:creationId xmlns:a16="http://schemas.microsoft.com/office/drawing/2014/main" id="{47339311-A187-4B27-8004-6BE402B3FAAC}"/>
              </a:ext>
            </a:extLst>
          </p:cNvPr>
          <p:cNvSpPr txBox="1"/>
          <p:nvPr/>
        </p:nvSpPr>
        <p:spPr>
          <a:xfrm>
            <a:off x="4762479" y="2517224"/>
            <a:ext cx="802644" cy="501242"/>
          </a:xfrm>
          <a:prstGeom prst="rect">
            <a:avLst/>
          </a:prstGeom>
          <a:noFill/>
          <a:ln>
            <a:solidFill>
              <a:srgbClr val="FF0000"/>
            </a:solidFill>
          </a:ln>
        </p:spPr>
        <p:txBody>
          <a:bodyPr wrap="square" rtlCol="0">
            <a:spAutoFit/>
          </a:bodyPr>
          <a:lstStyle/>
          <a:p>
            <a:endParaRPr lang="en-US" dirty="0"/>
          </a:p>
        </p:txBody>
      </p:sp>
      <p:sp>
        <p:nvSpPr>
          <p:cNvPr id="6" name="TextBox 5">
            <a:extLst>
              <a:ext uri="{FF2B5EF4-FFF2-40B4-BE49-F238E27FC236}">
                <a16:creationId xmlns:a16="http://schemas.microsoft.com/office/drawing/2014/main" id="{3F8AADA8-C2B4-4BE4-B3A0-29121102E74E}"/>
              </a:ext>
            </a:extLst>
          </p:cNvPr>
          <p:cNvSpPr txBox="1"/>
          <p:nvPr/>
        </p:nvSpPr>
        <p:spPr>
          <a:xfrm>
            <a:off x="1353026" y="1843088"/>
            <a:ext cx="5276373" cy="369332"/>
          </a:xfrm>
          <a:prstGeom prst="rect">
            <a:avLst/>
          </a:prstGeom>
          <a:noFill/>
        </p:spPr>
        <p:txBody>
          <a:bodyPr wrap="square" rtlCol="0">
            <a:spAutoFit/>
          </a:bodyPr>
          <a:lstStyle/>
          <a:p>
            <a:r>
              <a:rPr lang="en-US" dirty="0"/>
              <a:t>Are there any partial dependency?</a:t>
            </a:r>
          </a:p>
        </p:txBody>
      </p:sp>
    </p:spTree>
    <p:extLst>
      <p:ext uri="{BB962C8B-B14F-4D97-AF65-F5344CB8AC3E}">
        <p14:creationId xmlns:p14="http://schemas.microsoft.com/office/powerpoint/2010/main" val="3158856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4" name="Text Box 34">
            <a:extLst>
              <a:ext uri="{FF2B5EF4-FFF2-40B4-BE49-F238E27FC236}">
                <a16:creationId xmlns:a16="http://schemas.microsoft.com/office/drawing/2014/main" id="{E83044DE-7AC5-45F4-84B5-5A6AB215ABC8}"/>
              </a:ext>
            </a:extLst>
          </p:cNvPr>
          <p:cNvSpPr txBox="1">
            <a:spLocks noChangeArrowheads="1"/>
          </p:cNvSpPr>
          <p:nvPr/>
        </p:nvSpPr>
        <p:spPr bwMode="auto">
          <a:xfrm>
            <a:off x="1657350" y="1314450"/>
            <a:ext cx="6115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800" dirty="0">
                <a:solidFill>
                  <a:srgbClr val="000000"/>
                </a:solidFill>
                <a:latin typeface="Arial" panose="020B0604020202020204" pitchFamily="34" charset="0"/>
              </a:rPr>
              <a:t>Partial Dependency</a:t>
            </a:r>
          </a:p>
        </p:txBody>
      </p:sp>
      <p:pic>
        <p:nvPicPr>
          <p:cNvPr id="96265" name="Picture 9">
            <a:extLst>
              <a:ext uri="{FF2B5EF4-FFF2-40B4-BE49-F238E27FC236}">
                <a16:creationId xmlns:a16="http://schemas.microsoft.com/office/drawing/2014/main" id="{CF21139E-5E6D-452A-86BA-467A6A01AFE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57301" y="1860354"/>
            <a:ext cx="6640115" cy="177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5A671DCA-BEC9-47C5-ACFC-A11828E2F70A}"/>
              </a:ext>
            </a:extLst>
          </p:cNvPr>
          <p:cNvPicPr>
            <a:picLocks noChangeAspect="1"/>
          </p:cNvPicPr>
          <p:nvPr/>
        </p:nvPicPr>
        <p:blipFill>
          <a:blip r:embed="rId4"/>
          <a:stretch>
            <a:fillRect/>
          </a:stretch>
        </p:blipFill>
        <p:spPr>
          <a:xfrm>
            <a:off x="1257300" y="1955602"/>
            <a:ext cx="6392008" cy="754919"/>
          </a:xfrm>
          <a:prstGeom prst="rect">
            <a:avLst/>
          </a:prstGeom>
        </p:spPr>
      </p:pic>
      <p:pic>
        <p:nvPicPr>
          <p:cNvPr id="2" name="Picture 1">
            <a:extLst>
              <a:ext uri="{FF2B5EF4-FFF2-40B4-BE49-F238E27FC236}">
                <a16:creationId xmlns:a16="http://schemas.microsoft.com/office/drawing/2014/main" id="{5536EA2A-29DB-0557-B9CD-8A8D3190CF95}"/>
              </a:ext>
            </a:extLst>
          </p:cNvPr>
          <p:cNvPicPr>
            <a:picLocks noChangeAspect="1"/>
          </p:cNvPicPr>
          <p:nvPr/>
        </p:nvPicPr>
        <p:blipFill>
          <a:blip r:embed="rId4"/>
          <a:stretch>
            <a:fillRect/>
          </a:stretch>
        </p:blipFill>
        <p:spPr>
          <a:xfrm>
            <a:off x="4540449" y="3106525"/>
            <a:ext cx="3346251" cy="450530"/>
          </a:xfrm>
          <a:prstGeom prst="rect">
            <a:avLst/>
          </a:prstGeom>
        </p:spPr>
      </p:pic>
      <p:sp>
        <p:nvSpPr>
          <p:cNvPr id="4" name="Oval 3">
            <a:extLst>
              <a:ext uri="{FF2B5EF4-FFF2-40B4-BE49-F238E27FC236}">
                <a16:creationId xmlns:a16="http://schemas.microsoft.com/office/drawing/2014/main" id="{C0EE489D-72B3-F5CE-21D6-D54174EA47BF}"/>
              </a:ext>
            </a:extLst>
          </p:cNvPr>
          <p:cNvSpPr/>
          <p:nvPr/>
        </p:nvSpPr>
        <p:spPr>
          <a:xfrm>
            <a:off x="4468223" y="2694841"/>
            <a:ext cx="547011" cy="41168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25F1C5A-49F6-85DB-58C4-741CE18ADA33}"/>
              </a:ext>
            </a:extLst>
          </p:cNvPr>
          <p:cNvPicPr>
            <a:picLocks noChangeAspect="1"/>
          </p:cNvPicPr>
          <p:nvPr/>
        </p:nvPicPr>
        <p:blipFill>
          <a:blip r:embed="rId4"/>
          <a:stretch>
            <a:fillRect/>
          </a:stretch>
        </p:blipFill>
        <p:spPr>
          <a:xfrm>
            <a:off x="2122408" y="2244312"/>
            <a:ext cx="2282540" cy="450530"/>
          </a:xfrm>
          <a:prstGeom prst="rect">
            <a:avLst/>
          </a:prstGeom>
        </p:spPr>
      </p:pic>
      <p:sp>
        <p:nvSpPr>
          <p:cNvPr id="6" name="Oval 5">
            <a:extLst>
              <a:ext uri="{FF2B5EF4-FFF2-40B4-BE49-F238E27FC236}">
                <a16:creationId xmlns:a16="http://schemas.microsoft.com/office/drawing/2014/main" id="{2AD799E1-CDC8-CC4D-546E-D8528E68FC8C}"/>
              </a:ext>
            </a:extLst>
          </p:cNvPr>
          <p:cNvSpPr/>
          <p:nvPr/>
        </p:nvSpPr>
        <p:spPr>
          <a:xfrm>
            <a:off x="1246585" y="2694841"/>
            <a:ext cx="485501" cy="41168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0517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4" name="Text Box 34">
            <a:extLst>
              <a:ext uri="{FF2B5EF4-FFF2-40B4-BE49-F238E27FC236}">
                <a16:creationId xmlns:a16="http://schemas.microsoft.com/office/drawing/2014/main" id="{E83044DE-7AC5-45F4-84B5-5A6AB215ABC8}"/>
              </a:ext>
            </a:extLst>
          </p:cNvPr>
          <p:cNvSpPr txBox="1">
            <a:spLocks noChangeArrowheads="1"/>
          </p:cNvSpPr>
          <p:nvPr/>
        </p:nvSpPr>
        <p:spPr bwMode="auto">
          <a:xfrm>
            <a:off x="1657350" y="1314450"/>
            <a:ext cx="6115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800" dirty="0">
                <a:solidFill>
                  <a:srgbClr val="000000"/>
                </a:solidFill>
                <a:latin typeface="Arial" panose="020B0604020202020204" pitchFamily="34" charset="0"/>
              </a:rPr>
              <a:t>Partial Dependency</a:t>
            </a:r>
          </a:p>
        </p:txBody>
      </p:sp>
      <p:pic>
        <p:nvPicPr>
          <p:cNvPr id="96265" name="Picture 9">
            <a:extLst>
              <a:ext uri="{FF2B5EF4-FFF2-40B4-BE49-F238E27FC236}">
                <a16:creationId xmlns:a16="http://schemas.microsoft.com/office/drawing/2014/main" id="{CF21139E-5E6D-452A-86BA-467A6A01AFE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57301" y="1860354"/>
            <a:ext cx="6640115" cy="177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5A671DCA-BEC9-47C5-ACFC-A11828E2F70A}"/>
              </a:ext>
            </a:extLst>
          </p:cNvPr>
          <p:cNvPicPr>
            <a:picLocks noChangeAspect="1"/>
          </p:cNvPicPr>
          <p:nvPr/>
        </p:nvPicPr>
        <p:blipFill>
          <a:blip r:embed="rId4"/>
          <a:stretch>
            <a:fillRect/>
          </a:stretch>
        </p:blipFill>
        <p:spPr>
          <a:xfrm>
            <a:off x="1257300" y="1955602"/>
            <a:ext cx="6392008" cy="754919"/>
          </a:xfrm>
          <a:prstGeom prst="rect">
            <a:avLst/>
          </a:prstGeom>
        </p:spPr>
      </p:pic>
      <p:sp>
        <p:nvSpPr>
          <p:cNvPr id="4" name="Oval 3">
            <a:extLst>
              <a:ext uri="{FF2B5EF4-FFF2-40B4-BE49-F238E27FC236}">
                <a16:creationId xmlns:a16="http://schemas.microsoft.com/office/drawing/2014/main" id="{C0EE489D-72B3-F5CE-21D6-D54174EA47BF}"/>
              </a:ext>
            </a:extLst>
          </p:cNvPr>
          <p:cNvSpPr/>
          <p:nvPr/>
        </p:nvSpPr>
        <p:spPr>
          <a:xfrm>
            <a:off x="4468223" y="2694841"/>
            <a:ext cx="547011" cy="41168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25F1C5A-49F6-85DB-58C4-741CE18ADA33}"/>
              </a:ext>
            </a:extLst>
          </p:cNvPr>
          <p:cNvPicPr>
            <a:picLocks noChangeAspect="1"/>
          </p:cNvPicPr>
          <p:nvPr/>
        </p:nvPicPr>
        <p:blipFill>
          <a:blip r:embed="rId4"/>
          <a:stretch>
            <a:fillRect/>
          </a:stretch>
        </p:blipFill>
        <p:spPr>
          <a:xfrm>
            <a:off x="2122408" y="2244312"/>
            <a:ext cx="2282540" cy="450530"/>
          </a:xfrm>
          <a:prstGeom prst="rect">
            <a:avLst/>
          </a:prstGeom>
        </p:spPr>
      </p:pic>
      <p:sp>
        <p:nvSpPr>
          <p:cNvPr id="6" name="Oval 5">
            <a:extLst>
              <a:ext uri="{FF2B5EF4-FFF2-40B4-BE49-F238E27FC236}">
                <a16:creationId xmlns:a16="http://schemas.microsoft.com/office/drawing/2014/main" id="{2AD799E1-CDC8-CC4D-546E-D8528E68FC8C}"/>
              </a:ext>
            </a:extLst>
          </p:cNvPr>
          <p:cNvSpPr/>
          <p:nvPr/>
        </p:nvSpPr>
        <p:spPr>
          <a:xfrm>
            <a:off x="1246585" y="2694841"/>
            <a:ext cx="485501" cy="41168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2910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4" name="Text Box 34">
            <a:extLst>
              <a:ext uri="{FF2B5EF4-FFF2-40B4-BE49-F238E27FC236}">
                <a16:creationId xmlns:a16="http://schemas.microsoft.com/office/drawing/2014/main" id="{E83044DE-7AC5-45F4-84B5-5A6AB215ABC8}"/>
              </a:ext>
            </a:extLst>
          </p:cNvPr>
          <p:cNvSpPr txBox="1">
            <a:spLocks noChangeArrowheads="1"/>
          </p:cNvSpPr>
          <p:nvPr/>
        </p:nvSpPr>
        <p:spPr bwMode="auto">
          <a:xfrm>
            <a:off x="1657350" y="1314450"/>
            <a:ext cx="6115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800" dirty="0">
                <a:solidFill>
                  <a:srgbClr val="000000"/>
                </a:solidFill>
                <a:latin typeface="Arial" panose="020B0604020202020204" pitchFamily="34" charset="0"/>
              </a:rPr>
              <a:t>Partial Dependency</a:t>
            </a:r>
          </a:p>
        </p:txBody>
      </p:sp>
      <p:pic>
        <p:nvPicPr>
          <p:cNvPr id="96265" name="Picture 9">
            <a:extLst>
              <a:ext uri="{FF2B5EF4-FFF2-40B4-BE49-F238E27FC236}">
                <a16:creationId xmlns:a16="http://schemas.microsoft.com/office/drawing/2014/main" id="{CF21139E-5E6D-452A-86BA-467A6A01AFE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57301" y="1860354"/>
            <a:ext cx="6640115" cy="177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a:extLst>
              <a:ext uri="{FF2B5EF4-FFF2-40B4-BE49-F238E27FC236}">
                <a16:creationId xmlns:a16="http://schemas.microsoft.com/office/drawing/2014/main" id="{C0EE489D-72B3-F5CE-21D6-D54174EA47BF}"/>
              </a:ext>
            </a:extLst>
          </p:cNvPr>
          <p:cNvSpPr/>
          <p:nvPr/>
        </p:nvSpPr>
        <p:spPr>
          <a:xfrm>
            <a:off x="4468223" y="2694841"/>
            <a:ext cx="547011" cy="41168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25F1C5A-49F6-85DB-58C4-741CE18ADA33}"/>
              </a:ext>
            </a:extLst>
          </p:cNvPr>
          <p:cNvPicPr>
            <a:picLocks noChangeAspect="1"/>
          </p:cNvPicPr>
          <p:nvPr/>
        </p:nvPicPr>
        <p:blipFill>
          <a:blip r:embed="rId4"/>
          <a:stretch>
            <a:fillRect/>
          </a:stretch>
        </p:blipFill>
        <p:spPr>
          <a:xfrm>
            <a:off x="2122408" y="2244312"/>
            <a:ext cx="2282540" cy="450530"/>
          </a:xfrm>
          <a:prstGeom prst="rect">
            <a:avLst/>
          </a:prstGeom>
        </p:spPr>
      </p:pic>
      <p:sp>
        <p:nvSpPr>
          <p:cNvPr id="6" name="Oval 5">
            <a:extLst>
              <a:ext uri="{FF2B5EF4-FFF2-40B4-BE49-F238E27FC236}">
                <a16:creationId xmlns:a16="http://schemas.microsoft.com/office/drawing/2014/main" id="{2AD799E1-CDC8-CC4D-546E-D8528E68FC8C}"/>
              </a:ext>
            </a:extLst>
          </p:cNvPr>
          <p:cNvSpPr/>
          <p:nvPr/>
        </p:nvSpPr>
        <p:spPr>
          <a:xfrm>
            <a:off x="1246585" y="2694841"/>
            <a:ext cx="485501" cy="41168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Box 25">
            <a:extLst>
              <a:ext uri="{FF2B5EF4-FFF2-40B4-BE49-F238E27FC236}">
                <a16:creationId xmlns:a16="http://schemas.microsoft.com/office/drawing/2014/main" id="{658C1390-090D-249A-6708-08E4A1EF5AD6}"/>
              </a:ext>
            </a:extLst>
          </p:cNvPr>
          <p:cNvSpPr txBox="1">
            <a:spLocks noChangeArrowheads="1"/>
          </p:cNvSpPr>
          <p:nvPr/>
        </p:nvSpPr>
        <p:spPr bwMode="auto">
          <a:xfrm>
            <a:off x="1841989" y="4585690"/>
            <a:ext cx="4695966"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250" b="1" dirty="0">
                <a:solidFill>
                  <a:srgbClr val="0066FF"/>
                </a:solidFill>
                <a:latin typeface="Times New Roman" panose="02020603050405020304" pitchFamily="18" charset="0"/>
              </a:rPr>
              <a:t>Therefore, NOT in 2</a:t>
            </a:r>
            <a:r>
              <a:rPr lang="en-US" altLang="en-US" sz="2250" b="1" baseline="30000" dirty="0">
                <a:solidFill>
                  <a:srgbClr val="0066FF"/>
                </a:solidFill>
                <a:latin typeface="Times New Roman" panose="02020603050405020304" pitchFamily="18" charset="0"/>
              </a:rPr>
              <a:t>nd</a:t>
            </a:r>
            <a:r>
              <a:rPr lang="en-US" altLang="en-US" sz="2250" b="1" dirty="0">
                <a:solidFill>
                  <a:srgbClr val="0066FF"/>
                </a:solidFill>
                <a:latin typeface="Times New Roman" panose="02020603050405020304" pitchFamily="18" charset="0"/>
              </a:rPr>
              <a:t> Normal Form</a:t>
            </a:r>
          </a:p>
        </p:txBody>
      </p:sp>
    </p:spTree>
    <p:extLst>
      <p:ext uri="{BB962C8B-B14F-4D97-AF65-F5344CB8AC3E}">
        <p14:creationId xmlns:p14="http://schemas.microsoft.com/office/powerpoint/2010/main" val="3787715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1906" name="Rectangle 2">
            <a:extLst>
              <a:ext uri="{FF2B5EF4-FFF2-40B4-BE49-F238E27FC236}">
                <a16:creationId xmlns:a16="http://schemas.microsoft.com/office/drawing/2014/main" id="{986938E3-D308-4A73-8F3A-CDBCFE332499}"/>
              </a:ext>
            </a:extLst>
          </p:cNvPr>
          <p:cNvSpPr>
            <a:spLocks noGrp="1" noChangeArrowheads="1"/>
          </p:cNvSpPr>
          <p:nvPr>
            <p:ph type="title"/>
          </p:nvPr>
        </p:nvSpPr>
        <p:spPr>
          <a:xfrm>
            <a:off x="1485900" y="1028700"/>
            <a:ext cx="6172200" cy="1028700"/>
          </a:xfrm>
        </p:spPr>
        <p:txBody>
          <a:bodyPr/>
          <a:lstStyle/>
          <a:p>
            <a:pPr eaLnBrk="1" hangingPunct="1">
              <a:defRPr/>
            </a:pPr>
            <a:r>
              <a:rPr lang="en-US">
                <a:solidFill>
                  <a:srgbClr val="000000"/>
                </a:solidFill>
                <a:effectLst>
                  <a:outerShdw blurRad="38100" dist="38100" dir="2700000" algn="tl">
                    <a:srgbClr val="FFFFFF"/>
                  </a:outerShdw>
                </a:effectLst>
              </a:rPr>
              <a:t>Objectives</a:t>
            </a:r>
          </a:p>
        </p:txBody>
      </p:sp>
      <p:sp>
        <p:nvSpPr>
          <p:cNvPr id="251907" name="Rectangle 3">
            <a:extLst>
              <a:ext uri="{FF2B5EF4-FFF2-40B4-BE49-F238E27FC236}">
                <a16:creationId xmlns:a16="http://schemas.microsoft.com/office/drawing/2014/main" id="{021F766C-52C7-4624-8ADE-1D382A092062}"/>
              </a:ext>
            </a:extLst>
          </p:cNvPr>
          <p:cNvSpPr>
            <a:spLocks noGrp="1" noChangeArrowheads="1"/>
          </p:cNvSpPr>
          <p:nvPr>
            <p:ph type="body" idx="1"/>
          </p:nvPr>
        </p:nvSpPr>
        <p:spPr>
          <a:xfrm>
            <a:off x="533400" y="2057400"/>
            <a:ext cx="8610600" cy="4343400"/>
          </a:xfrm>
        </p:spPr>
        <p:txBody>
          <a:bodyPr/>
          <a:lstStyle/>
          <a:p>
            <a:pPr eaLnBrk="1" hangingPunct="1">
              <a:lnSpc>
                <a:spcPct val="80000"/>
              </a:lnSpc>
              <a:defRPr/>
            </a:pPr>
            <a:r>
              <a:rPr lang="en-US" dirty="0">
                <a:solidFill>
                  <a:srgbClr val="000000"/>
                </a:solidFill>
                <a:effectLst>
                  <a:outerShdw blurRad="38100" dist="38100" dir="2700000" algn="tl">
                    <a:srgbClr val="FFFFFF"/>
                  </a:outerShdw>
                </a:effectLst>
              </a:rPr>
              <a:t>Types of anomalies</a:t>
            </a:r>
          </a:p>
          <a:p>
            <a:pPr eaLnBrk="1" hangingPunct="1">
              <a:lnSpc>
                <a:spcPct val="80000"/>
              </a:lnSpc>
              <a:defRPr/>
            </a:pPr>
            <a:r>
              <a:rPr lang="en-US" dirty="0">
                <a:solidFill>
                  <a:srgbClr val="000000"/>
                </a:solidFill>
                <a:effectLst>
                  <a:outerShdw blurRad="38100" dist="38100" dir="2700000" algn="tl">
                    <a:srgbClr val="FFFFFF"/>
                  </a:outerShdw>
                </a:effectLst>
              </a:rPr>
              <a:t>Use normalization to convert anomalous tables to well-structured relations</a:t>
            </a:r>
          </a:p>
          <a:p>
            <a:pPr>
              <a:lnSpc>
                <a:spcPct val="80000"/>
              </a:lnSpc>
              <a:defRPr/>
            </a:pPr>
            <a:r>
              <a:rPr lang="en-US" dirty="0">
                <a:solidFill>
                  <a:srgbClr val="000000"/>
                </a:solidFill>
                <a:effectLst>
                  <a:outerShdw blurRad="38100" dist="38100" dir="2700000" algn="tl">
                    <a:srgbClr val="FFFFFF"/>
                  </a:outerShdw>
                </a:effectLst>
              </a:rPr>
              <a:t>Define first, second, and third normal form</a:t>
            </a:r>
          </a:p>
          <a:p>
            <a:pPr marL="0" indent="0" eaLnBrk="1" hangingPunct="1">
              <a:lnSpc>
                <a:spcPct val="80000"/>
              </a:lnSpc>
              <a:buNone/>
              <a:defRPr/>
            </a:pPr>
            <a:endParaRPr lang="en-US" dirty="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190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51907">
                                            <p:txEl>
                                              <p:pRg st="0" end="0"/>
                                            </p:txEl>
                                          </p:spTgt>
                                        </p:tgtEl>
                                        <p:attrNameLst>
                                          <p:attrName>ppt_c</p:attrName>
                                        </p:attrNameLst>
                                      </p:cBhvr>
                                      <p:to>
                                        <a:schemeClr val="accent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190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51907">
                                            <p:txEl>
                                              <p:pRg st="1" end="1"/>
                                            </p:txEl>
                                          </p:spTgt>
                                        </p:tgtEl>
                                        <p:attrNameLst>
                                          <p:attrName>ppt_c</p:attrName>
                                        </p:attrNameLst>
                                      </p:cBhvr>
                                      <p:to>
                                        <a:schemeClr val="accent1"/>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190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51907">
                                            <p:txEl>
                                              <p:pRg st="2" end="2"/>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4" name="Text Box 34">
            <a:extLst>
              <a:ext uri="{FF2B5EF4-FFF2-40B4-BE49-F238E27FC236}">
                <a16:creationId xmlns:a16="http://schemas.microsoft.com/office/drawing/2014/main" id="{E83044DE-7AC5-45F4-84B5-5A6AB215ABC8}"/>
              </a:ext>
            </a:extLst>
          </p:cNvPr>
          <p:cNvSpPr txBox="1">
            <a:spLocks noChangeArrowheads="1"/>
          </p:cNvSpPr>
          <p:nvPr/>
        </p:nvSpPr>
        <p:spPr bwMode="auto">
          <a:xfrm>
            <a:off x="1657350" y="1314450"/>
            <a:ext cx="6115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800" dirty="0">
                <a:solidFill>
                  <a:srgbClr val="000000"/>
                </a:solidFill>
                <a:latin typeface="Arial" panose="020B0604020202020204" pitchFamily="34" charset="0"/>
              </a:rPr>
              <a:t>Remove Partial Dependency</a:t>
            </a:r>
          </a:p>
        </p:txBody>
      </p:sp>
      <p:pic>
        <p:nvPicPr>
          <p:cNvPr id="96265" name="Picture 9">
            <a:extLst>
              <a:ext uri="{FF2B5EF4-FFF2-40B4-BE49-F238E27FC236}">
                <a16:creationId xmlns:a16="http://schemas.microsoft.com/office/drawing/2014/main" id="{CF21139E-5E6D-452A-86BA-467A6A01AFE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57301" y="1860354"/>
            <a:ext cx="6640115" cy="177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a:extLst>
              <a:ext uri="{FF2B5EF4-FFF2-40B4-BE49-F238E27FC236}">
                <a16:creationId xmlns:a16="http://schemas.microsoft.com/office/drawing/2014/main" id="{C0EE489D-72B3-F5CE-21D6-D54174EA47BF}"/>
              </a:ext>
            </a:extLst>
          </p:cNvPr>
          <p:cNvSpPr/>
          <p:nvPr/>
        </p:nvSpPr>
        <p:spPr>
          <a:xfrm>
            <a:off x="4468223" y="2694841"/>
            <a:ext cx="547011" cy="41168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25F1C5A-49F6-85DB-58C4-741CE18ADA33}"/>
              </a:ext>
            </a:extLst>
          </p:cNvPr>
          <p:cNvPicPr>
            <a:picLocks noChangeAspect="1"/>
          </p:cNvPicPr>
          <p:nvPr/>
        </p:nvPicPr>
        <p:blipFill>
          <a:blip r:embed="rId4"/>
          <a:stretch>
            <a:fillRect/>
          </a:stretch>
        </p:blipFill>
        <p:spPr>
          <a:xfrm>
            <a:off x="2122408" y="2244312"/>
            <a:ext cx="2282540" cy="450530"/>
          </a:xfrm>
          <a:prstGeom prst="rect">
            <a:avLst/>
          </a:prstGeom>
        </p:spPr>
      </p:pic>
      <p:sp>
        <p:nvSpPr>
          <p:cNvPr id="6" name="Oval 5">
            <a:extLst>
              <a:ext uri="{FF2B5EF4-FFF2-40B4-BE49-F238E27FC236}">
                <a16:creationId xmlns:a16="http://schemas.microsoft.com/office/drawing/2014/main" id="{2AD799E1-CDC8-CC4D-546E-D8528E68FC8C}"/>
              </a:ext>
            </a:extLst>
          </p:cNvPr>
          <p:cNvSpPr/>
          <p:nvPr/>
        </p:nvSpPr>
        <p:spPr>
          <a:xfrm>
            <a:off x="1246585" y="2694841"/>
            <a:ext cx="485501" cy="41168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D678735-210A-F7D9-0BB1-6252A2D63C41}"/>
              </a:ext>
            </a:extLst>
          </p:cNvPr>
          <p:cNvSpPr/>
          <p:nvPr/>
        </p:nvSpPr>
        <p:spPr>
          <a:xfrm>
            <a:off x="1257301" y="2628270"/>
            <a:ext cx="3210923" cy="47825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8828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4" name="Text Box 34">
            <a:extLst>
              <a:ext uri="{FF2B5EF4-FFF2-40B4-BE49-F238E27FC236}">
                <a16:creationId xmlns:a16="http://schemas.microsoft.com/office/drawing/2014/main" id="{E83044DE-7AC5-45F4-84B5-5A6AB215ABC8}"/>
              </a:ext>
            </a:extLst>
          </p:cNvPr>
          <p:cNvSpPr txBox="1">
            <a:spLocks noChangeArrowheads="1"/>
          </p:cNvSpPr>
          <p:nvPr/>
        </p:nvSpPr>
        <p:spPr bwMode="auto">
          <a:xfrm>
            <a:off x="1657350" y="1314450"/>
            <a:ext cx="6115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800" dirty="0">
                <a:solidFill>
                  <a:srgbClr val="000000"/>
                </a:solidFill>
                <a:latin typeface="Arial" panose="020B0604020202020204" pitchFamily="34" charset="0"/>
              </a:rPr>
              <a:t>Remove Partial Dependency</a:t>
            </a:r>
          </a:p>
        </p:txBody>
      </p:sp>
      <p:pic>
        <p:nvPicPr>
          <p:cNvPr id="96265" name="Picture 9">
            <a:extLst>
              <a:ext uri="{FF2B5EF4-FFF2-40B4-BE49-F238E27FC236}">
                <a16:creationId xmlns:a16="http://schemas.microsoft.com/office/drawing/2014/main" id="{CF21139E-5E6D-452A-86BA-467A6A01AFE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57301" y="1860354"/>
            <a:ext cx="6640115" cy="177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a:extLst>
              <a:ext uri="{FF2B5EF4-FFF2-40B4-BE49-F238E27FC236}">
                <a16:creationId xmlns:a16="http://schemas.microsoft.com/office/drawing/2014/main" id="{C0EE489D-72B3-F5CE-21D6-D54174EA47BF}"/>
              </a:ext>
            </a:extLst>
          </p:cNvPr>
          <p:cNvSpPr/>
          <p:nvPr/>
        </p:nvSpPr>
        <p:spPr>
          <a:xfrm>
            <a:off x="4468223" y="2694841"/>
            <a:ext cx="547011" cy="41168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25F1C5A-49F6-85DB-58C4-741CE18ADA33}"/>
              </a:ext>
            </a:extLst>
          </p:cNvPr>
          <p:cNvPicPr>
            <a:picLocks noChangeAspect="1"/>
          </p:cNvPicPr>
          <p:nvPr/>
        </p:nvPicPr>
        <p:blipFill>
          <a:blip r:embed="rId4"/>
          <a:stretch>
            <a:fillRect/>
          </a:stretch>
        </p:blipFill>
        <p:spPr>
          <a:xfrm>
            <a:off x="2122408" y="2244312"/>
            <a:ext cx="2282540" cy="450530"/>
          </a:xfrm>
          <a:prstGeom prst="rect">
            <a:avLst/>
          </a:prstGeom>
        </p:spPr>
      </p:pic>
      <p:sp>
        <p:nvSpPr>
          <p:cNvPr id="6" name="Oval 5">
            <a:extLst>
              <a:ext uri="{FF2B5EF4-FFF2-40B4-BE49-F238E27FC236}">
                <a16:creationId xmlns:a16="http://schemas.microsoft.com/office/drawing/2014/main" id="{2AD799E1-CDC8-CC4D-546E-D8528E68FC8C}"/>
              </a:ext>
            </a:extLst>
          </p:cNvPr>
          <p:cNvSpPr/>
          <p:nvPr/>
        </p:nvSpPr>
        <p:spPr>
          <a:xfrm>
            <a:off x="1246585" y="2694841"/>
            <a:ext cx="485501" cy="41168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D678735-210A-F7D9-0BB1-6252A2D63C41}"/>
              </a:ext>
            </a:extLst>
          </p:cNvPr>
          <p:cNvSpPr/>
          <p:nvPr/>
        </p:nvSpPr>
        <p:spPr>
          <a:xfrm>
            <a:off x="1257301" y="2628270"/>
            <a:ext cx="3210923" cy="47825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2697BB2-9E47-FD2A-6782-BBDD21DC7E3A}"/>
              </a:ext>
            </a:extLst>
          </p:cNvPr>
          <p:cNvPicPr>
            <a:picLocks noChangeAspect="1"/>
          </p:cNvPicPr>
          <p:nvPr/>
        </p:nvPicPr>
        <p:blipFill>
          <a:blip r:embed="rId4"/>
          <a:stretch>
            <a:fillRect/>
          </a:stretch>
        </p:blipFill>
        <p:spPr>
          <a:xfrm>
            <a:off x="1742801" y="2507646"/>
            <a:ext cx="2788698" cy="1057635"/>
          </a:xfrm>
          <a:prstGeom prst="rect">
            <a:avLst/>
          </a:prstGeom>
        </p:spPr>
      </p:pic>
      <p:pic>
        <p:nvPicPr>
          <p:cNvPr id="10" name="Picture 9">
            <a:extLst>
              <a:ext uri="{FF2B5EF4-FFF2-40B4-BE49-F238E27FC236}">
                <a16:creationId xmlns:a16="http://schemas.microsoft.com/office/drawing/2014/main" id="{A2BB1B3B-628E-DE4D-C732-FAACDBC5E1AB}"/>
              </a:ext>
            </a:extLst>
          </p:cNvPr>
          <p:cNvPicPr>
            <a:picLocks noChangeAspect="1"/>
          </p:cNvPicPr>
          <p:nvPr/>
        </p:nvPicPr>
        <p:blipFill>
          <a:blip r:embed="rId4"/>
          <a:stretch>
            <a:fillRect/>
          </a:stretch>
        </p:blipFill>
        <p:spPr>
          <a:xfrm>
            <a:off x="1291701" y="3122382"/>
            <a:ext cx="2788698" cy="340376"/>
          </a:xfrm>
          <a:prstGeom prst="rect">
            <a:avLst/>
          </a:prstGeom>
        </p:spPr>
      </p:pic>
      <p:sp>
        <p:nvSpPr>
          <p:cNvPr id="11" name="Text Box 18">
            <a:extLst>
              <a:ext uri="{FF2B5EF4-FFF2-40B4-BE49-F238E27FC236}">
                <a16:creationId xmlns:a16="http://schemas.microsoft.com/office/drawing/2014/main" id="{714EF3AE-D0A6-B6DB-5EAF-B9B792AE54F9}"/>
              </a:ext>
            </a:extLst>
          </p:cNvPr>
          <p:cNvSpPr txBox="1">
            <a:spLocks noChangeArrowheads="1"/>
          </p:cNvSpPr>
          <p:nvPr/>
        </p:nvSpPr>
        <p:spPr bwMode="auto">
          <a:xfrm>
            <a:off x="1210647" y="4017152"/>
            <a:ext cx="698988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500" b="1" dirty="0" err="1">
                <a:solidFill>
                  <a:srgbClr val="990000"/>
                </a:solidFill>
                <a:latin typeface="Times New Roman" panose="02020603050405020304" pitchFamily="18" charset="0"/>
              </a:rPr>
              <a:t>Order_ID</a:t>
            </a:r>
            <a:r>
              <a:rPr lang="en-US" altLang="en-US" sz="1500" b="1" dirty="0">
                <a:solidFill>
                  <a:srgbClr val="990000"/>
                </a:solidFill>
                <a:latin typeface="Times New Roman" panose="02020603050405020304" pitchFamily="18" charset="0"/>
              </a:rPr>
              <a:t> </a:t>
            </a:r>
            <a:r>
              <a:rPr lang="en-US" altLang="en-US" sz="1500" b="1" dirty="0">
                <a:solidFill>
                  <a:srgbClr val="990000"/>
                </a:solidFill>
                <a:latin typeface="Times New Roman" panose="02020603050405020304" pitchFamily="18" charset="0"/>
                <a:sym typeface="Wingdings" panose="05000000000000000000" pitchFamily="2" charset="2"/>
              </a:rPr>
              <a:t> </a:t>
            </a:r>
            <a:r>
              <a:rPr lang="en-US" altLang="en-US" sz="1500" b="1" dirty="0" err="1">
                <a:solidFill>
                  <a:srgbClr val="990000"/>
                </a:solidFill>
                <a:latin typeface="Times New Roman" panose="02020603050405020304" pitchFamily="18" charset="0"/>
                <a:sym typeface="Wingdings" panose="05000000000000000000" pitchFamily="2" charset="2"/>
              </a:rPr>
              <a:t>Order_Date</a:t>
            </a:r>
            <a:r>
              <a:rPr lang="en-US" altLang="en-US" sz="1500" b="1" dirty="0">
                <a:solidFill>
                  <a:srgbClr val="990000"/>
                </a:solidFill>
                <a:latin typeface="Times New Roman" panose="02020603050405020304" pitchFamily="18" charset="0"/>
                <a:sym typeface="Wingdings" panose="05000000000000000000" pitchFamily="2" charset="2"/>
              </a:rPr>
              <a:t>, </a:t>
            </a:r>
            <a:r>
              <a:rPr lang="en-US" altLang="en-US" sz="1500" b="1" dirty="0" err="1">
                <a:solidFill>
                  <a:srgbClr val="990000"/>
                </a:solidFill>
                <a:latin typeface="Times New Roman" panose="02020603050405020304" pitchFamily="18" charset="0"/>
                <a:sym typeface="Wingdings" panose="05000000000000000000" pitchFamily="2" charset="2"/>
              </a:rPr>
              <a:t>Customer_ID</a:t>
            </a:r>
            <a:r>
              <a:rPr lang="en-US" altLang="en-US" sz="1500" b="1" dirty="0">
                <a:solidFill>
                  <a:srgbClr val="990000"/>
                </a:solidFill>
                <a:latin typeface="Times New Roman" panose="02020603050405020304" pitchFamily="18" charset="0"/>
                <a:sym typeface="Wingdings" panose="05000000000000000000" pitchFamily="2" charset="2"/>
              </a:rPr>
              <a:t>, </a:t>
            </a:r>
            <a:r>
              <a:rPr lang="en-US" altLang="en-US" sz="1500" b="1" dirty="0" err="1">
                <a:solidFill>
                  <a:srgbClr val="990000"/>
                </a:solidFill>
                <a:latin typeface="Times New Roman" panose="02020603050405020304" pitchFamily="18" charset="0"/>
                <a:sym typeface="Wingdings" panose="05000000000000000000" pitchFamily="2" charset="2"/>
              </a:rPr>
              <a:t>Customer_Name</a:t>
            </a:r>
            <a:r>
              <a:rPr lang="en-US" altLang="en-US" sz="1500" b="1" dirty="0">
                <a:solidFill>
                  <a:srgbClr val="990000"/>
                </a:solidFill>
                <a:latin typeface="Times New Roman" panose="02020603050405020304" pitchFamily="18" charset="0"/>
                <a:sym typeface="Wingdings" panose="05000000000000000000" pitchFamily="2" charset="2"/>
              </a:rPr>
              <a:t>, </a:t>
            </a:r>
            <a:r>
              <a:rPr lang="en-US" altLang="en-US" sz="1500" b="1" dirty="0" err="1">
                <a:solidFill>
                  <a:srgbClr val="990000"/>
                </a:solidFill>
                <a:latin typeface="Times New Roman" panose="02020603050405020304" pitchFamily="18" charset="0"/>
                <a:sym typeface="Wingdings" panose="05000000000000000000" pitchFamily="2" charset="2"/>
              </a:rPr>
              <a:t>Customer_Address</a:t>
            </a:r>
            <a:endParaRPr lang="en-US" altLang="en-US" sz="1500" b="1" dirty="0">
              <a:solidFill>
                <a:srgbClr val="990000"/>
              </a:solidFill>
              <a:latin typeface="Times New Roman" panose="02020603050405020304" pitchFamily="18" charset="0"/>
            </a:endParaRPr>
          </a:p>
        </p:txBody>
      </p:sp>
    </p:spTree>
    <p:extLst>
      <p:ext uri="{BB962C8B-B14F-4D97-AF65-F5344CB8AC3E}">
        <p14:creationId xmlns:p14="http://schemas.microsoft.com/office/powerpoint/2010/main" val="3930329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4" name="Text Box 34">
            <a:extLst>
              <a:ext uri="{FF2B5EF4-FFF2-40B4-BE49-F238E27FC236}">
                <a16:creationId xmlns:a16="http://schemas.microsoft.com/office/drawing/2014/main" id="{E83044DE-7AC5-45F4-84B5-5A6AB215ABC8}"/>
              </a:ext>
            </a:extLst>
          </p:cNvPr>
          <p:cNvSpPr txBox="1">
            <a:spLocks noChangeArrowheads="1"/>
          </p:cNvSpPr>
          <p:nvPr/>
        </p:nvSpPr>
        <p:spPr bwMode="auto">
          <a:xfrm>
            <a:off x="1657350" y="1314450"/>
            <a:ext cx="6115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800" dirty="0">
                <a:solidFill>
                  <a:srgbClr val="000000"/>
                </a:solidFill>
                <a:latin typeface="Arial" panose="020B0604020202020204" pitchFamily="34" charset="0"/>
              </a:rPr>
              <a:t>Remove Partial Dependency</a:t>
            </a:r>
          </a:p>
        </p:txBody>
      </p:sp>
      <p:pic>
        <p:nvPicPr>
          <p:cNvPr id="96265" name="Picture 9">
            <a:extLst>
              <a:ext uri="{FF2B5EF4-FFF2-40B4-BE49-F238E27FC236}">
                <a16:creationId xmlns:a16="http://schemas.microsoft.com/office/drawing/2014/main" id="{CF21139E-5E6D-452A-86BA-467A6A01AFE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57301" y="1860354"/>
            <a:ext cx="6640115" cy="177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a:extLst>
              <a:ext uri="{FF2B5EF4-FFF2-40B4-BE49-F238E27FC236}">
                <a16:creationId xmlns:a16="http://schemas.microsoft.com/office/drawing/2014/main" id="{C0EE489D-72B3-F5CE-21D6-D54174EA47BF}"/>
              </a:ext>
            </a:extLst>
          </p:cNvPr>
          <p:cNvSpPr/>
          <p:nvPr/>
        </p:nvSpPr>
        <p:spPr>
          <a:xfrm>
            <a:off x="4468223" y="2694841"/>
            <a:ext cx="547011" cy="41168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25F1C5A-49F6-85DB-58C4-741CE18ADA33}"/>
              </a:ext>
            </a:extLst>
          </p:cNvPr>
          <p:cNvPicPr>
            <a:picLocks noChangeAspect="1"/>
          </p:cNvPicPr>
          <p:nvPr/>
        </p:nvPicPr>
        <p:blipFill>
          <a:blip r:embed="rId4"/>
          <a:stretch>
            <a:fillRect/>
          </a:stretch>
        </p:blipFill>
        <p:spPr>
          <a:xfrm>
            <a:off x="2122408" y="2244312"/>
            <a:ext cx="2282540" cy="450530"/>
          </a:xfrm>
          <a:prstGeom prst="rect">
            <a:avLst/>
          </a:prstGeom>
        </p:spPr>
      </p:pic>
      <p:sp>
        <p:nvSpPr>
          <p:cNvPr id="6" name="Oval 5">
            <a:extLst>
              <a:ext uri="{FF2B5EF4-FFF2-40B4-BE49-F238E27FC236}">
                <a16:creationId xmlns:a16="http://schemas.microsoft.com/office/drawing/2014/main" id="{2AD799E1-CDC8-CC4D-546E-D8528E68FC8C}"/>
              </a:ext>
            </a:extLst>
          </p:cNvPr>
          <p:cNvSpPr/>
          <p:nvPr/>
        </p:nvSpPr>
        <p:spPr>
          <a:xfrm>
            <a:off x="1246585" y="2694841"/>
            <a:ext cx="485501" cy="41168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D678735-210A-F7D9-0BB1-6252A2D63C41}"/>
              </a:ext>
            </a:extLst>
          </p:cNvPr>
          <p:cNvSpPr/>
          <p:nvPr/>
        </p:nvSpPr>
        <p:spPr>
          <a:xfrm>
            <a:off x="1257301" y="2628270"/>
            <a:ext cx="3210923" cy="47825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2697BB2-9E47-FD2A-6782-BBDD21DC7E3A}"/>
              </a:ext>
            </a:extLst>
          </p:cNvPr>
          <p:cNvPicPr>
            <a:picLocks noChangeAspect="1"/>
          </p:cNvPicPr>
          <p:nvPr/>
        </p:nvPicPr>
        <p:blipFill>
          <a:blip r:embed="rId4"/>
          <a:stretch>
            <a:fillRect/>
          </a:stretch>
        </p:blipFill>
        <p:spPr>
          <a:xfrm>
            <a:off x="1742801" y="2507646"/>
            <a:ext cx="2788698" cy="1057635"/>
          </a:xfrm>
          <a:prstGeom prst="rect">
            <a:avLst/>
          </a:prstGeom>
        </p:spPr>
      </p:pic>
      <p:pic>
        <p:nvPicPr>
          <p:cNvPr id="10" name="Picture 9">
            <a:extLst>
              <a:ext uri="{FF2B5EF4-FFF2-40B4-BE49-F238E27FC236}">
                <a16:creationId xmlns:a16="http://schemas.microsoft.com/office/drawing/2014/main" id="{A2BB1B3B-628E-DE4D-C732-FAACDBC5E1AB}"/>
              </a:ext>
            </a:extLst>
          </p:cNvPr>
          <p:cNvPicPr>
            <a:picLocks noChangeAspect="1"/>
          </p:cNvPicPr>
          <p:nvPr/>
        </p:nvPicPr>
        <p:blipFill>
          <a:blip r:embed="rId4"/>
          <a:stretch>
            <a:fillRect/>
          </a:stretch>
        </p:blipFill>
        <p:spPr>
          <a:xfrm>
            <a:off x="1291701" y="3122382"/>
            <a:ext cx="2788698" cy="340376"/>
          </a:xfrm>
          <a:prstGeom prst="rect">
            <a:avLst/>
          </a:prstGeom>
        </p:spPr>
      </p:pic>
      <p:sp>
        <p:nvSpPr>
          <p:cNvPr id="11" name="Text Box 18">
            <a:extLst>
              <a:ext uri="{FF2B5EF4-FFF2-40B4-BE49-F238E27FC236}">
                <a16:creationId xmlns:a16="http://schemas.microsoft.com/office/drawing/2014/main" id="{714EF3AE-D0A6-B6DB-5EAF-B9B792AE54F9}"/>
              </a:ext>
            </a:extLst>
          </p:cNvPr>
          <p:cNvSpPr txBox="1">
            <a:spLocks noChangeArrowheads="1"/>
          </p:cNvSpPr>
          <p:nvPr/>
        </p:nvSpPr>
        <p:spPr bwMode="auto">
          <a:xfrm>
            <a:off x="1210647" y="4017152"/>
            <a:ext cx="698988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500" b="1" dirty="0" err="1">
                <a:solidFill>
                  <a:srgbClr val="990000"/>
                </a:solidFill>
                <a:latin typeface="Times New Roman" panose="02020603050405020304" pitchFamily="18" charset="0"/>
              </a:rPr>
              <a:t>Order_ID</a:t>
            </a:r>
            <a:r>
              <a:rPr lang="en-US" altLang="en-US" sz="1500" b="1" dirty="0">
                <a:solidFill>
                  <a:srgbClr val="990000"/>
                </a:solidFill>
                <a:latin typeface="Times New Roman" panose="02020603050405020304" pitchFamily="18" charset="0"/>
              </a:rPr>
              <a:t> </a:t>
            </a:r>
            <a:r>
              <a:rPr lang="en-US" altLang="en-US" sz="1500" b="1" dirty="0">
                <a:solidFill>
                  <a:srgbClr val="990000"/>
                </a:solidFill>
                <a:latin typeface="Times New Roman" panose="02020603050405020304" pitchFamily="18" charset="0"/>
                <a:sym typeface="Wingdings" panose="05000000000000000000" pitchFamily="2" charset="2"/>
              </a:rPr>
              <a:t> </a:t>
            </a:r>
            <a:r>
              <a:rPr lang="en-US" altLang="en-US" sz="1500" b="1" dirty="0" err="1">
                <a:solidFill>
                  <a:srgbClr val="990000"/>
                </a:solidFill>
                <a:latin typeface="Times New Roman" panose="02020603050405020304" pitchFamily="18" charset="0"/>
                <a:sym typeface="Wingdings" panose="05000000000000000000" pitchFamily="2" charset="2"/>
              </a:rPr>
              <a:t>Order_Date</a:t>
            </a:r>
            <a:r>
              <a:rPr lang="en-US" altLang="en-US" sz="1500" b="1" dirty="0">
                <a:solidFill>
                  <a:srgbClr val="990000"/>
                </a:solidFill>
                <a:latin typeface="Times New Roman" panose="02020603050405020304" pitchFamily="18" charset="0"/>
                <a:sym typeface="Wingdings" panose="05000000000000000000" pitchFamily="2" charset="2"/>
              </a:rPr>
              <a:t>, </a:t>
            </a:r>
            <a:r>
              <a:rPr lang="en-US" altLang="en-US" sz="1500" b="1" dirty="0" err="1">
                <a:solidFill>
                  <a:srgbClr val="990000"/>
                </a:solidFill>
                <a:latin typeface="Times New Roman" panose="02020603050405020304" pitchFamily="18" charset="0"/>
                <a:sym typeface="Wingdings" panose="05000000000000000000" pitchFamily="2" charset="2"/>
              </a:rPr>
              <a:t>Customer_ID</a:t>
            </a:r>
            <a:r>
              <a:rPr lang="en-US" altLang="en-US" sz="1500" b="1" dirty="0">
                <a:solidFill>
                  <a:srgbClr val="990000"/>
                </a:solidFill>
                <a:latin typeface="Times New Roman" panose="02020603050405020304" pitchFamily="18" charset="0"/>
                <a:sym typeface="Wingdings" panose="05000000000000000000" pitchFamily="2" charset="2"/>
              </a:rPr>
              <a:t>, </a:t>
            </a:r>
            <a:r>
              <a:rPr lang="en-US" altLang="en-US" sz="1500" b="1" dirty="0" err="1">
                <a:solidFill>
                  <a:srgbClr val="990000"/>
                </a:solidFill>
                <a:latin typeface="Times New Roman" panose="02020603050405020304" pitchFamily="18" charset="0"/>
                <a:sym typeface="Wingdings" panose="05000000000000000000" pitchFamily="2" charset="2"/>
              </a:rPr>
              <a:t>Customer_Name</a:t>
            </a:r>
            <a:r>
              <a:rPr lang="en-US" altLang="en-US" sz="1500" b="1" dirty="0">
                <a:solidFill>
                  <a:srgbClr val="990000"/>
                </a:solidFill>
                <a:latin typeface="Times New Roman" panose="02020603050405020304" pitchFamily="18" charset="0"/>
                <a:sym typeface="Wingdings" panose="05000000000000000000" pitchFamily="2" charset="2"/>
              </a:rPr>
              <a:t>, </a:t>
            </a:r>
            <a:r>
              <a:rPr lang="en-US" altLang="en-US" sz="1500" b="1" dirty="0" err="1">
                <a:solidFill>
                  <a:srgbClr val="990000"/>
                </a:solidFill>
                <a:latin typeface="Times New Roman" panose="02020603050405020304" pitchFamily="18" charset="0"/>
                <a:sym typeface="Wingdings" panose="05000000000000000000" pitchFamily="2" charset="2"/>
              </a:rPr>
              <a:t>Customer_Address</a:t>
            </a:r>
            <a:endParaRPr lang="en-US" altLang="en-US" sz="1500" b="1" dirty="0">
              <a:solidFill>
                <a:srgbClr val="990000"/>
              </a:solidFill>
              <a:latin typeface="Times New Roman" panose="02020603050405020304" pitchFamily="18" charset="0"/>
            </a:endParaRPr>
          </a:p>
        </p:txBody>
      </p:sp>
      <p:pic>
        <p:nvPicPr>
          <p:cNvPr id="2" name="Picture 1">
            <a:extLst>
              <a:ext uri="{FF2B5EF4-FFF2-40B4-BE49-F238E27FC236}">
                <a16:creationId xmlns:a16="http://schemas.microsoft.com/office/drawing/2014/main" id="{DF6F5FF3-863F-6CAA-62EC-B258CC3BC211}"/>
              </a:ext>
            </a:extLst>
          </p:cNvPr>
          <p:cNvPicPr>
            <a:picLocks noChangeAspect="1"/>
          </p:cNvPicPr>
          <p:nvPr/>
        </p:nvPicPr>
        <p:blipFill>
          <a:blip r:embed="rId4"/>
          <a:stretch>
            <a:fillRect/>
          </a:stretch>
        </p:blipFill>
        <p:spPr>
          <a:xfrm>
            <a:off x="4982599" y="2567977"/>
            <a:ext cx="1954532" cy="997304"/>
          </a:xfrm>
          <a:prstGeom prst="rect">
            <a:avLst/>
          </a:prstGeom>
        </p:spPr>
      </p:pic>
      <p:sp>
        <p:nvSpPr>
          <p:cNvPr id="3" name="Text Box 28">
            <a:extLst>
              <a:ext uri="{FF2B5EF4-FFF2-40B4-BE49-F238E27FC236}">
                <a16:creationId xmlns:a16="http://schemas.microsoft.com/office/drawing/2014/main" id="{312DF1D3-838E-B453-378F-C67E9A48DA97}"/>
              </a:ext>
            </a:extLst>
          </p:cNvPr>
          <p:cNvSpPr txBox="1">
            <a:spLocks noChangeArrowheads="1"/>
          </p:cNvSpPr>
          <p:nvPr/>
        </p:nvSpPr>
        <p:spPr bwMode="auto">
          <a:xfrm>
            <a:off x="1239716" y="4391757"/>
            <a:ext cx="543612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500" b="1" dirty="0" err="1">
                <a:solidFill>
                  <a:srgbClr val="990000"/>
                </a:solidFill>
                <a:latin typeface="Times New Roman" panose="02020603050405020304" pitchFamily="18" charset="0"/>
              </a:rPr>
              <a:t>Product_ID</a:t>
            </a:r>
            <a:r>
              <a:rPr lang="en-US" altLang="en-US" sz="1500" b="1" dirty="0">
                <a:solidFill>
                  <a:srgbClr val="990000"/>
                </a:solidFill>
                <a:latin typeface="Times New Roman" panose="02020603050405020304" pitchFamily="18" charset="0"/>
              </a:rPr>
              <a:t> </a:t>
            </a:r>
            <a:r>
              <a:rPr lang="en-US" altLang="en-US" sz="1500" b="1" dirty="0">
                <a:solidFill>
                  <a:srgbClr val="990000"/>
                </a:solidFill>
                <a:latin typeface="Times New Roman" panose="02020603050405020304" pitchFamily="18" charset="0"/>
                <a:sym typeface="Wingdings" panose="05000000000000000000" pitchFamily="2" charset="2"/>
              </a:rPr>
              <a:t> </a:t>
            </a:r>
            <a:r>
              <a:rPr lang="en-US" altLang="en-US" sz="1500" b="1" dirty="0" err="1">
                <a:solidFill>
                  <a:srgbClr val="990000"/>
                </a:solidFill>
                <a:latin typeface="Times New Roman" panose="02020603050405020304" pitchFamily="18" charset="0"/>
                <a:sym typeface="Wingdings" panose="05000000000000000000" pitchFamily="2" charset="2"/>
              </a:rPr>
              <a:t>Product_Description</a:t>
            </a:r>
            <a:r>
              <a:rPr lang="en-US" altLang="en-US" sz="1500" b="1" dirty="0">
                <a:solidFill>
                  <a:srgbClr val="990000"/>
                </a:solidFill>
                <a:latin typeface="Times New Roman" panose="02020603050405020304" pitchFamily="18" charset="0"/>
                <a:sym typeface="Wingdings" panose="05000000000000000000" pitchFamily="2" charset="2"/>
              </a:rPr>
              <a:t>, </a:t>
            </a:r>
            <a:r>
              <a:rPr lang="en-US" altLang="en-US" sz="1500" b="1" dirty="0" err="1">
                <a:solidFill>
                  <a:srgbClr val="990000"/>
                </a:solidFill>
                <a:latin typeface="Times New Roman" panose="02020603050405020304" pitchFamily="18" charset="0"/>
                <a:sym typeface="Wingdings" panose="05000000000000000000" pitchFamily="2" charset="2"/>
              </a:rPr>
              <a:t>Product_Finish</a:t>
            </a:r>
            <a:r>
              <a:rPr lang="en-US" altLang="en-US" sz="1500" b="1" dirty="0">
                <a:solidFill>
                  <a:srgbClr val="990000"/>
                </a:solidFill>
                <a:latin typeface="Times New Roman" panose="02020603050405020304" pitchFamily="18" charset="0"/>
                <a:sym typeface="Wingdings" panose="05000000000000000000" pitchFamily="2" charset="2"/>
              </a:rPr>
              <a:t>, </a:t>
            </a:r>
            <a:r>
              <a:rPr lang="en-US" altLang="en-US" sz="1500" b="1" dirty="0" err="1">
                <a:solidFill>
                  <a:srgbClr val="990000"/>
                </a:solidFill>
                <a:latin typeface="Times New Roman" panose="02020603050405020304" pitchFamily="18" charset="0"/>
                <a:sym typeface="Wingdings" panose="05000000000000000000" pitchFamily="2" charset="2"/>
              </a:rPr>
              <a:t>Unit_Price</a:t>
            </a:r>
            <a:endParaRPr lang="en-US" altLang="en-US" sz="1500" b="1" dirty="0">
              <a:solidFill>
                <a:srgbClr val="990000"/>
              </a:solidFill>
              <a:latin typeface="Times New Roman" panose="02020603050405020304" pitchFamily="18" charset="0"/>
            </a:endParaRPr>
          </a:p>
        </p:txBody>
      </p:sp>
      <p:pic>
        <p:nvPicPr>
          <p:cNvPr id="12" name="Picture 11">
            <a:extLst>
              <a:ext uri="{FF2B5EF4-FFF2-40B4-BE49-F238E27FC236}">
                <a16:creationId xmlns:a16="http://schemas.microsoft.com/office/drawing/2014/main" id="{1DB93524-5D94-7FF2-B2C5-5BE8B8AD8950}"/>
              </a:ext>
            </a:extLst>
          </p:cNvPr>
          <p:cNvPicPr>
            <a:picLocks noChangeAspect="1"/>
          </p:cNvPicPr>
          <p:nvPr/>
        </p:nvPicPr>
        <p:blipFill>
          <a:blip r:embed="rId4"/>
          <a:stretch>
            <a:fillRect/>
          </a:stretch>
        </p:blipFill>
        <p:spPr>
          <a:xfrm>
            <a:off x="3461971" y="3106524"/>
            <a:ext cx="2788698" cy="514609"/>
          </a:xfrm>
          <a:prstGeom prst="rect">
            <a:avLst/>
          </a:prstGeom>
        </p:spPr>
      </p:pic>
      <p:sp>
        <p:nvSpPr>
          <p:cNvPr id="13" name="Text Box 29">
            <a:extLst>
              <a:ext uri="{FF2B5EF4-FFF2-40B4-BE49-F238E27FC236}">
                <a16:creationId xmlns:a16="http://schemas.microsoft.com/office/drawing/2014/main" id="{F0798E0D-E940-D687-27A3-C53968DA86B8}"/>
              </a:ext>
            </a:extLst>
          </p:cNvPr>
          <p:cNvSpPr txBox="1">
            <a:spLocks noChangeArrowheads="1"/>
          </p:cNvSpPr>
          <p:nvPr/>
        </p:nvSpPr>
        <p:spPr bwMode="auto">
          <a:xfrm>
            <a:off x="1257301" y="4788695"/>
            <a:ext cx="37190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500" b="1" dirty="0" err="1">
                <a:solidFill>
                  <a:srgbClr val="990000"/>
                </a:solidFill>
                <a:latin typeface="Times New Roman" panose="02020603050405020304" pitchFamily="18" charset="0"/>
              </a:rPr>
              <a:t>Order_ID</a:t>
            </a:r>
            <a:r>
              <a:rPr lang="en-US" altLang="en-US" sz="1500" b="1" dirty="0">
                <a:solidFill>
                  <a:srgbClr val="990000"/>
                </a:solidFill>
                <a:latin typeface="Times New Roman" panose="02020603050405020304" pitchFamily="18" charset="0"/>
              </a:rPr>
              <a:t>, </a:t>
            </a:r>
            <a:r>
              <a:rPr lang="en-US" altLang="en-US" sz="1500" b="1" dirty="0" err="1">
                <a:solidFill>
                  <a:srgbClr val="990000"/>
                </a:solidFill>
                <a:latin typeface="Times New Roman" panose="02020603050405020304" pitchFamily="18" charset="0"/>
              </a:rPr>
              <a:t>Product_ID</a:t>
            </a:r>
            <a:r>
              <a:rPr lang="en-US" altLang="en-US" sz="1500" b="1" dirty="0">
                <a:solidFill>
                  <a:srgbClr val="990000"/>
                </a:solidFill>
                <a:latin typeface="Times New Roman" panose="02020603050405020304" pitchFamily="18" charset="0"/>
              </a:rPr>
              <a:t> </a:t>
            </a:r>
            <a:r>
              <a:rPr lang="en-US" altLang="en-US" sz="1500" b="1" dirty="0">
                <a:solidFill>
                  <a:srgbClr val="990000"/>
                </a:solidFill>
                <a:latin typeface="Times New Roman" panose="02020603050405020304" pitchFamily="18" charset="0"/>
                <a:sym typeface="Wingdings" panose="05000000000000000000" pitchFamily="2" charset="2"/>
              </a:rPr>
              <a:t> </a:t>
            </a:r>
            <a:r>
              <a:rPr lang="en-US" altLang="en-US" sz="1500" b="1" dirty="0" err="1">
                <a:solidFill>
                  <a:srgbClr val="990000"/>
                </a:solidFill>
                <a:latin typeface="Times New Roman" panose="02020603050405020304" pitchFamily="18" charset="0"/>
                <a:sym typeface="Wingdings" panose="05000000000000000000" pitchFamily="2" charset="2"/>
              </a:rPr>
              <a:t>Order_Quantity</a:t>
            </a:r>
            <a:endParaRPr lang="en-US" altLang="en-US" sz="1500" b="1" dirty="0">
              <a:solidFill>
                <a:srgbClr val="990000"/>
              </a:solidFill>
              <a:latin typeface="Times New Roman" panose="02020603050405020304" pitchFamily="18" charset="0"/>
            </a:endParaRPr>
          </a:p>
        </p:txBody>
      </p:sp>
    </p:spTree>
    <p:extLst>
      <p:ext uri="{BB962C8B-B14F-4D97-AF65-F5344CB8AC3E}">
        <p14:creationId xmlns:p14="http://schemas.microsoft.com/office/powerpoint/2010/main" val="3813956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6">
            <a:extLst>
              <a:ext uri="{FF2B5EF4-FFF2-40B4-BE49-F238E27FC236}">
                <a16:creationId xmlns:a16="http://schemas.microsoft.com/office/drawing/2014/main" id="{40D161DA-84EF-45B1-A2E9-D02408BBE64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1553" y="2036015"/>
            <a:ext cx="6606779"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8374" name="Text Box 22">
            <a:extLst>
              <a:ext uri="{FF2B5EF4-FFF2-40B4-BE49-F238E27FC236}">
                <a16:creationId xmlns:a16="http://schemas.microsoft.com/office/drawing/2014/main" id="{FD340C40-BEE5-489D-B2DC-29B5787F9971}"/>
              </a:ext>
            </a:extLst>
          </p:cNvPr>
          <p:cNvSpPr txBox="1">
            <a:spLocks noChangeArrowheads="1"/>
          </p:cNvSpPr>
          <p:nvPr/>
        </p:nvSpPr>
        <p:spPr bwMode="auto">
          <a:xfrm>
            <a:off x="1273969" y="4814888"/>
            <a:ext cx="4572000"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950" dirty="0">
                <a:solidFill>
                  <a:srgbClr val="990000"/>
                </a:solidFill>
                <a:latin typeface="Times New Roman" panose="02020603050405020304" pitchFamily="18" charset="0"/>
              </a:rPr>
              <a:t>Partial dependencies are removed, Therefore it is now in 2</a:t>
            </a:r>
            <a:r>
              <a:rPr lang="en-US" altLang="en-US" sz="1950" baseline="30000" dirty="0">
                <a:solidFill>
                  <a:srgbClr val="990000"/>
                </a:solidFill>
                <a:latin typeface="Times New Roman" panose="02020603050405020304" pitchFamily="18" charset="0"/>
              </a:rPr>
              <a:t>nd</a:t>
            </a:r>
            <a:r>
              <a:rPr lang="en-US" altLang="en-US" sz="1950" dirty="0">
                <a:solidFill>
                  <a:srgbClr val="990000"/>
                </a:solidFill>
                <a:latin typeface="Times New Roman" panose="02020603050405020304" pitchFamily="18" charset="0"/>
              </a:rPr>
              <a:t> Normal Form </a:t>
            </a:r>
          </a:p>
        </p:txBody>
      </p:sp>
      <p:sp>
        <p:nvSpPr>
          <p:cNvPr id="228380" name="Rectangle 28">
            <a:extLst>
              <a:ext uri="{FF2B5EF4-FFF2-40B4-BE49-F238E27FC236}">
                <a16:creationId xmlns:a16="http://schemas.microsoft.com/office/drawing/2014/main" id="{F4DA0516-FC22-40BA-9195-06DCE38F7201}"/>
              </a:ext>
            </a:extLst>
          </p:cNvPr>
          <p:cNvSpPr>
            <a:spLocks noChangeArrowheads="1"/>
          </p:cNvSpPr>
          <p:nvPr/>
        </p:nvSpPr>
        <p:spPr bwMode="auto">
          <a:xfrm>
            <a:off x="2112069" y="5969084"/>
            <a:ext cx="4429237" cy="369332"/>
          </a:xfrm>
          <a:prstGeom prst="rect">
            <a:avLst/>
          </a:prstGeom>
          <a:noFill/>
          <a:ln w="12700">
            <a:noFill/>
            <a:miter lim="800000"/>
            <a:headEnd/>
            <a:tailEnd/>
          </a:ln>
          <a:effectLst/>
        </p:spPr>
        <p:txBody>
          <a:bodyPr wrap="square">
            <a:spAutoFit/>
          </a:bodyPr>
          <a:lstStyle/>
          <a:p>
            <a:pPr eaLnBrk="1" hangingPunct="1">
              <a:defRPr/>
            </a:pPr>
            <a:r>
              <a:rPr lang="en-US" dirty="0">
                <a:solidFill>
                  <a:srgbClr val="000000"/>
                </a:solidFill>
                <a:effectLst>
                  <a:outerShdw blurRad="38100" dist="38100" dir="2700000" algn="tl">
                    <a:srgbClr val="FFFFFF"/>
                  </a:outerShdw>
                </a:effectLst>
                <a:cs typeface="Arial" charset="0"/>
              </a:rPr>
              <a:t>Now in Second Normal Form</a:t>
            </a:r>
          </a:p>
        </p:txBody>
      </p:sp>
      <p:sp>
        <p:nvSpPr>
          <p:cNvPr id="98310" name="Text Box 29">
            <a:extLst>
              <a:ext uri="{FF2B5EF4-FFF2-40B4-BE49-F238E27FC236}">
                <a16:creationId xmlns:a16="http://schemas.microsoft.com/office/drawing/2014/main" id="{C5B80107-F8C2-4B25-B850-6C8D5D9B86D4}"/>
              </a:ext>
            </a:extLst>
          </p:cNvPr>
          <p:cNvSpPr txBox="1">
            <a:spLocks noChangeArrowheads="1"/>
          </p:cNvSpPr>
          <p:nvPr/>
        </p:nvSpPr>
        <p:spPr bwMode="auto">
          <a:xfrm>
            <a:off x="1657350" y="1314450"/>
            <a:ext cx="6115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800" dirty="0">
                <a:solidFill>
                  <a:srgbClr val="000000"/>
                </a:solidFill>
                <a:latin typeface="Arial" panose="020B0604020202020204" pitchFamily="34" charset="0"/>
              </a:rPr>
              <a:t>After Removing partial dependencies</a:t>
            </a:r>
          </a:p>
        </p:txBody>
      </p:sp>
      <p:pic>
        <p:nvPicPr>
          <p:cNvPr id="3" name="Picture 2">
            <a:extLst>
              <a:ext uri="{FF2B5EF4-FFF2-40B4-BE49-F238E27FC236}">
                <a16:creationId xmlns:a16="http://schemas.microsoft.com/office/drawing/2014/main" id="{9828A7C6-948B-4069-BF85-7F870601802B}"/>
              </a:ext>
            </a:extLst>
          </p:cNvPr>
          <p:cNvPicPr>
            <a:picLocks noChangeAspect="1"/>
          </p:cNvPicPr>
          <p:nvPr/>
        </p:nvPicPr>
        <p:blipFill>
          <a:blip r:embed="rId4"/>
          <a:stretch>
            <a:fillRect/>
          </a:stretch>
        </p:blipFill>
        <p:spPr>
          <a:xfrm>
            <a:off x="4900777" y="2116932"/>
            <a:ext cx="1593278" cy="484584"/>
          </a:xfrm>
          <a:prstGeom prst="rect">
            <a:avLst/>
          </a:prstGeom>
        </p:spPr>
      </p:pic>
      <p:pic>
        <p:nvPicPr>
          <p:cNvPr id="5" name="Picture 4">
            <a:extLst>
              <a:ext uri="{FF2B5EF4-FFF2-40B4-BE49-F238E27FC236}">
                <a16:creationId xmlns:a16="http://schemas.microsoft.com/office/drawing/2014/main" id="{00C32974-DF2C-417D-8A41-7A4D5C62AFD9}"/>
              </a:ext>
            </a:extLst>
          </p:cNvPr>
          <p:cNvPicPr>
            <a:picLocks noChangeAspect="1"/>
          </p:cNvPicPr>
          <p:nvPr/>
        </p:nvPicPr>
        <p:blipFill>
          <a:blip r:embed="rId4"/>
          <a:stretch>
            <a:fillRect/>
          </a:stretch>
        </p:blipFill>
        <p:spPr>
          <a:xfrm>
            <a:off x="5994798" y="2908651"/>
            <a:ext cx="1593278" cy="221487"/>
          </a:xfrm>
          <a:prstGeom prst="rect">
            <a:avLst/>
          </a:prstGeom>
        </p:spPr>
      </p:pic>
      <p:pic>
        <p:nvPicPr>
          <p:cNvPr id="8" name="Picture 7">
            <a:extLst>
              <a:ext uri="{FF2B5EF4-FFF2-40B4-BE49-F238E27FC236}">
                <a16:creationId xmlns:a16="http://schemas.microsoft.com/office/drawing/2014/main" id="{A11EE1FF-DE90-4325-BE84-C19CFA632A83}"/>
              </a:ext>
            </a:extLst>
          </p:cNvPr>
          <p:cNvPicPr>
            <a:picLocks noChangeAspect="1"/>
          </p:cNvPicPr>
          <p:nvPr/>
        </p:nvPicPr>
        <p:blipFill>
          <a:blip r:embed="rId5"/>
          <a:stretch>
            <a:fillRect/>
          </a:stretch>
        </p:blipFill>
        <p:spPr>
          <a:xfrm>
            <a:off x="7461603" y="3506376"/>
            <a:ext cx="390845" cy="221487"/>
          </a:xfrm>
          <a:prstGeom prst="rect">
            <a:avLst/>
          </a:prstGeom>
        </p:spPr>
      </p:pic>
      <p:pic>
        <p:nvPicPr>
          <p:cNvPr id="10" name="Picture 9">
            <a:extLst>
              <a:ext uri="{FF2B5EF4-FFF2-40B4-BE49-F238E27FC236}">
                <a16:creationId xmlns:a16="http://schemas.microsoft.com/office/drawing/2014/main" id="{61CA3AF5-624B-481D-BEE5-378A74FB68AD}"/>
              </a:ext>
            </a:extLst>
          </p:cNvPr>
          <p:cNvPicPr>
            <a:picLocks noChangeAspect="1"/>
          </p:cNvPicPr>
          <p:nvPr/>
        </p:nvPicPr>
        <p:blipFill>
          <a:blip r:embed="rId5"/>
          <a:stretch>
            <a:fillRect/>
          </a:stretch>
        </p:blipFill>
        <p:spPr>
          <a:xfrm>
            <a:off x="2955960" y="3839175"/>
            <a:ext cx="2741456" cy="41731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8374"/>
                                        </p:tgtEl>
                                        <p:attrNameLst>
                                          <p:attrName>style.visibility</p:attrName>
                                        </p:attrNameLst>
                                      </p:cBhvr>
                                      <p:to>
                                        <p:strVal val="visible"/>
                                      </p:to>
                                    </p:set>
                                    <p:anim calcmode="lin" valueType="num">
                                      <p:cBhvr additive="base">
                                        <p:cTn id="7" dur="500" fill="hold"/>
                                        <p:tgtEl>
                                          <p:spTgt spid="228374"/>
                                        </p:tgtEl>
                                        <p:attrNameLst>
                                          <p:attrName>ppt_x</p:attrName>
                                        </p:attrNameLst>
                                      </p:cBhvr>
                                      <p:tavLst>
                                        <p:tav tm="0">
                                          <p:val>
                                            <p:strVal val="1+#ppt_w/2"/>
                                          </p:val>
                                        </p:tav>
                                        <p:tav tm="100000">
                                          <p:val>
                                            <p:strVal val="#ppt_x"/>
                                          </p:val>
                                        </p:tav>
                                      </p:tavLst>
                                    </p:anim>
                                    <p:anim calcmode="lin" valueType="num">
                                      <p:cBhvr additive="base">
                                        <p:cTn id="8" dur="500" fill="hold"/>
                                        <p:tgtEl>
                                          <p:spTgt spid="2283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74"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9378" name="Rectangle 2">
            <a:extLst>
              <a:ext uri="{FF2B5EF4-FFF2-40B4-BE49-F238E27FC236}">
                <a16:creationId xmlns:a16="http://schemas.microsoft.com/office/drawing/2014/main" id="{33B8BFA7-B333-4DAE-93E5-FCDDAEC92BC6}"/>
              </a:ext>
            </a:extLst>
          </p:cNvPr>
          <p:cNvSpPr>
            <a:spLocks noGrp="1" noChangeArrowheads="1"/>
          </p:cNvSpPr>
          <p:nvPr>
            <p:ph type="title"/>
          </p:nvPr>
        </p:nvSpPr>
        <p:spPr/>
        <p:txBody>
          <a:bodyPr/>
          <a:lstStyle/>
          <a:p>
            <a:pPr eaLnBrk="1" hangingPunct="1">
              <a:defRPr/>
            </a:pPr>
            <a:r>
              <a:rPr lang="en-US" dirty="0">
                <a:solidFill>
                  <a:srgbClr val="000000"/>
                </a:solidFill>
                <a:effectLst>
                  <a:outerShdw blurRad="38100" dist="38100" dir="2700000" algn="tl">
                    <a:srgbClr val="FFFFFF"/>
                  </a:outerShdw>
                </a:effectLst>
              </a:rPr>
              <a:t>Third Normal Form</a:t>
            </a:r>
          </a:p>
        </p:txBody>
      </p:sp>
      <p:sp>
        <p:nvSpPr>
          <p:cNvPr id="229379" name="Rectangle 3">
            <a:extLst>
              <a:ext uri="{FF2B5EF4-FFF2-40B4-BE49-F238E27FC236}">
                <a16:creationId xmlns:a16="http://schemas.microsoft.com/office/drawing/2014/main" id="{9235C63C-92B4-4695-B83F-BD2A2E36811E}"/>
              </a:ext>
            </a:extLst>
          </p:cNvPr>
          <p:cNvSpPr>
            <a:spLocks noGrp="1" noChangeArrowheads="1"/>
          </p:cNvSpPr>
          <p:nvPr>
            <p:ph type="body" idx="1"/>
          </p:nvPr>
        </p:nvSpPr>
        <p:spPr>
          <a:xfrm>
            <a:off x="457200" y="1735015"/>
            <a:ext cx="8534400" cy="3065585"/>
          </a:xfrm>
        </p:spPr>
        <p:txBody>
          <a:bodyPr/>
          <a:lstStyle/>
          <a:p>
            <a:pPr eaLnBrk="1" hangingPunct="1">
              <a:defRPr/>
            </a:pPr>
            <a:r>
              <a:rPr lang="en-US" sz="2800" dirty="0">
                <a:solidFill>
                  <a:srgbClr val="000000"/>
                </a:solidFill>
              </a:rPr>
              <a:t>2NF PLUS </a:t>
            </a:r>
            <a:r>
              <a:rPr lang="en-US" sz="2800" b="1" i="1" dirty="0">
                <a:solidFill>
                  <a:srgbClr val="000000"/>
                </a:solidFill>
              </a:rPr>
              <a:t>no transitive dependencies</a:t>
            </a:r>
            <a:r>
              <a:rPr lang="en-US" sz="2800" dirty="0">
                <a:solidFill>
                  <a:srgbClr val="000000"/>
                </a:solidFill>
              </a:rPr>
              <a:t> (functional dependencies on non-primary-key attributes)</a:t>
            </a:r>
          </a:p>
          <a:p>
            <a:pPr eaLnBrk="1" hangingPunct="1">
              <a:defRPr/>
            </a:pPr>
            <a:r>
              <a:rPr lang="en-US" sz="2800" dirty="0">
                <a:solidFill>
                  <a:srgbClr val="000000"/>
                </a:solidFill>
              </a:rPr>
              <a:t>Note: This is called transitive, because the primary key is a determinant for another attribute, which in turn is a determinant for a third</a:t>
            </a:r>
          </a:p>
          <a:p>
            <a:pPr eaLnBrk="1" hangingPunct="1">
              <a:defRPr/>
            </a:pPr>
            <a:r>
              <a:rPr lang="en-US" sz="2800" dirty="0">
                <a:solidFill>
                  <a:srgbClr val="000000"/>
                </a:solidFill>
              </a:rPr>
              <a:t>Solution: Non-key determinant with transitive dependencies go into a new table; non-key determinant becomes primary key in the new table and stays as foreign key in the old table </a:t>
            </a:r>
          </a:p>
          <a:p>
            <a:pPr eaLnBrk="1" hangingPunct="1">
              <a:buFont typeface="Wingdings" panose="05000000000000000000" pitchFamily="2" charset="2"/>
              <a:buNone/>
              <a:defRPr/>
            </a:pPr>
            <a:endParaRPr lang="en-US" sz="28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9379">
                                            <p:txEl>
                                              <p:pRg st="0" end="0"/>
                                            </p:txEl>
                                          </p:spTgt>
                                        </p:tgtEl>
                                        <p:attrNameLst>
                                          <p:attrName>style.visibility</p:attrName>
                                        </p:attrNameLst>
                                      </p:cBhvr>
                                      <p:to>
                                        <p:strVal val="visible"/>
                                      </p:to>
                                    </p:set>
                                    <p:animEffect transition="in" filter="fade">
                                      <p:cBhvr>
                                        <p:cTn id="7" dur="500"/>
                                        <p:tgtEl>
                                          <p:spTgt spid="229379">
                                            <p:txEl>
                                              <p:pRg st="0" end="0"/>
                                            </p:txEl>
                                          </p:spTgt>
                                        </p:tgtEl>
                                      </p:cBhvr>
                                    </p:animEffect>
                                  </p:childTnLst>
                                  <p:subTnLst>
                                    <p:animClr clrSpc="rgb" dir="cw">
                                      <p:cBhvr override="childStyle">
                                        <p:cTn dur="1" fill="hold" display="0" masterRel="nextClick" afterEffect="1"/>
                                        <p:tgtEl>
                                          <p:spTgt spid="229379">
                                            <p:txEl>
                                              <p:pRg st="0" end="0"/>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9379">
                                            <p:txEl>
                                              <p:pRg st="1" end="1"/>
                                            </p:txEl>
                                          </p:spTgt>
                                        </p:tgtEl>
                                        <p:attrNameLst>
                                          <p:attrName>style.visibility</p:attrName>
                                        </p:attrNameLst>
                                      </p:cBhvr>
                                      <p:to>
                                        <p:strVal val="visible"/>
                                      </p:to>
                                    </p:set>
                                    <p:animEffect transition="in" filter="fade">
                                      <p:cBhvr>
                                        <p:cTn id="12" dur="500"/>
                                        <p:tgtEl>
                                          <p:spTgt spid="229379">
                                            <p:txEl>
                                              <p:pRg st="1" end="1"/>
                                            </p:txEl>
                                          </p:spTgt>
                                        </p:tgtEl>
                                      </p:cBhvr>
                                    </p:animEffect>
                                  </p:childTnLst>
                                  <p:subTnLst>
                                    <p:animClr clrSpc="rgb" dir="cw">
                                      <p:cBhvr override="childStyle">
                                        <p:cTn dur="1" fill="hold" display="0" masterRel="nextClick" afterEffect="1"/>
                                        <p:tgtEl>
                                          <p:spTgt spid="229379">
                                            <p:txEl>
                                              <p:pRg st="1" end="1"/>
                                            </p:txEl>
                                          </p:spTgt>
                                        </p:tgtEl>
                                        <p:attrNameLst>
                                          <p:attrName>ppt_c</p:attrName>
                                        </p:attrNameLst>
                                      </p:cBhvr>
                                      <p:to>
                                        <a:schemeClr val="accent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9379">
                                            <p:txEl>
                                              <p:pRg st="2" end="2"/>
                                            </p:txEl>
                                          </p:spTgt>
                                        </p:tgtEl>
                                        <p:attrNameLst>
                                          <p:attrName>style.visibility</p:attrName>
                                        </p:attrNameLst>
                                      </p:cBhvr>
                                      <p:to>
                                        <p:strVal val="visible"/>
                                      </p:to>
                                    </p:set>
                                    <p:animEffect transition="in" filter="fade">
                                      <p:cBhvr>
                                        <p:cTn id="17" dur="500"/>
                                        <p:tgtEl>
                                          <p:spTgt spid="229379">
                                            <p:txEl>
                                              <p:pRg st="2" end="2"/>
                                            </p:txEl>
                                          </p:spTgt>
                                        </p:tgtEl>
                                      </p:cBhvr>
                                    </p:animEffect>
                                  </p:childTnLst>
                                  <p:subTnLst>
                                    <p:animClr clrSpc="rgb" dir="cw">
                                      <p:cBhvr override="childStyle">
                                        <p:cTn dur="1" fill="hold" display="0" masterRel="nextClick" afterEffect="1"/>
                                        <p:tgtEl>
                                          <p:spTgt spid="229379">
                                            <p:txEl>
                                              <p:pRg st="2" end="2"/>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6">
            <a:extLst>
              <a:ext uri="{FF2B5EF4-FFF2-40B4-BE49-F238E27FC236}">
                <a16:creationId xmlns:a16="http://schemas.microsoft.com/office/drawing/2014/main" id="{40D161DA-84EF-45B1-A2E9-D02408BBE64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1553" y="2036015"/>
            <a:ext cx="6606779"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10" name="Text Box 29">
            <a:extLst>
              <a:ext uri="{FF2B5EF4-FFF2-40B4-BE49-F238E27FC236}">
                <a16:creationId xmlns:a16="http://schemas.microsoft.com/office/drawing/2014/main" id="{C5B80107-F8C2-4B25-B850-6C8D5D9B86D4}"/>
              </a:ext>
            </a:extLst>
          </p:cNvPr>
          <p:cNvSpPr txBox="1">
            <a:spLocks noChangeArrowheads="1"/>
          </p:cNvSpPr>
          <p:nvPr/>
        </p:nvSpPr>
        <p:spPr bwMode="auto">
          <a:xfrm>
            <a:off x="1657350" y="1314450"/>
            <a:ext cx="6115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800" dirty="0">
                <a:solidFill>
                  <a:srgbClr val="000000"/>
                </a:solidFill>
                <a:latin typeface="Arial" panose="020B0604020202020204" pitchFamily="34" charset="0"/>
              </a:rPr>
              <a:t>Any transitive dependency?</a:t>
            </a:r>
          </a:p>
        </p:txBody>
      </p:sp>
      <p:pic>
        <p:nvPicPr>
          <p:cNvPr id="3" name="Picture 2">
            <a:extLst>
              <a:ext uri="{FF2B5EF4-FFF2-40B4-BE49-F238E27FC236}">
                <a16:creationId xmlns:a16="http://schemas.microsoft.com/office/drawing/2014/main" id="{9828A7C6-948B-4069-BF85-7F870601802B}"/>
              </a:ext>
            </a:extLst>
          </p:cNvPr>
          <p:cNvPicPr>
            <a:picLocks noChangeAspect="1"/>
          </p:cNvPicPr>
          <p:nvPr/>
        </p:nvPicPr>
        <p:blipFill>
          <a:blip r:embed="rId4"/>
          <a:stretch>
            <a:fillRect/>
          </a:stretch>
        </p:blipFill>
        <p:spPr>
          <a:xfrm>
            <a:off x="4900777" y="2116932"/>
            <a:ext cx="1593278" cy="484584"/>
          </a:xfrm>
          <a:prstGeom prst="rect">
            <a:avLst/>
          </a:prstGeom>
        </p:spPr>
      </p:pic>
      <p:pic>
        <p:nvPicPr>
          <p:cNvPr id="5" name="Picture 4">
            <a:extLst>
              <a:ext uri="{FF2B5EF4-FFF2-40B4-BE49-F238E27FC236}">
                <a16:creationId xmlns:a16="http://schemas.microsoft.com/office/drawing/2014/main" id="{00C32974-DF2C-417D-8A41-7A4D5C62AFD9}"/>
              </a:ext>
            </a:extLst>
          </p:cNvPr>
          <p:cNvPicPr>
            <a:picLocks noChangeAspect="1"/>
          </p:cNvPicPr>
          <p:nvPr/>
        </p:nvPicPr>
        <p:blipFill>
          <a:blip r:embed="rId4"/>
          <a:stretch>
            <a:fillRect/>
          </a:stretch>
        </p:blipFill>
        <p:spPr>
          <a:xfrm>
            <a:off x="5994798" y="2908651"/>
            <a:ext cx="1593278" cy="221487"/>
          </a:xfrm>
          <a:prstGeom prst="rect">
            <a:avLst/>
          </a:prstGeom>
        </p:spPr>
      </p:pic>
      <p:pic>
        <p:nvPicPr>
          <p:cNvPr id="8" name="Picture 7">
            <a:extLst>
              <a:ext uri="{FF2B5EF4-FFF2-40B4-BE49-F238E27FC236}">
                <a16:creationId xmlns:a16="http://schemas.microsoft.com/office/drawing/2014/main" id="{A11EE1FF-DE90-4325-BE84-C19CFA632A83}"/>
              </a:ext>
            </a:extLst>
          </p:cNvPr>
          <p:cNvPicPr>
            <a:picLocks noChangeAspect="1"/>
          </p:cNvPicPr>
          <p:nvPr/>
        </p:nvPicPr>
        <p:blipFill>
          <a:blip r:embed="rId5"/>
          <a:stretch>
            <a:fillRect/>
          </a:stretch>
        </p:blipFill>
        <p:spPr>
          <a:xfrm>
            <a:off x="7461603" y="3506376"/>
            <a:ext cx="390845" cy="221487"/>
          </a:xfrm>
          <a:prstGeom prst="rect">
            <a:avLst/>
          </a:prstGeom>
        </p:spPr>
      </p:pic>
      <p:pic>
        <p:nvPicPr>
          <p:cNvPr id="10" name="Picture 9">
            <a:extLst>
              <a:ext uri="{FF2B5EF4-FFF2-40B4-BE49-F238E27FC236}">
                <a16:creationId xmlns:a16="http://schemas.microsoft.com/office/drawing/2014/main" id="{61CA3AF5-624B-481D-BEE5-378A74FB68AD}"/>
              </a:ext>
            </a:extLst>
          </p:cNvPr>
          <p:cNvPicPr>
            <a:picLocks noChangeAspect="1"/>
          </p:cNvPicPr>
          <p:nvPr/>
        </p:nvPicPr>
        <p:blipFill>
          <a:blip r:embed="rId5"/>
          <a:stretch>
            <a:fillRect/>
          </a:stretch>
        </p:blipFill>
        <p:spPr>
          <a:xfrm>
            <a:off x="2762529" y="3824978"/>
            <a:ext cx="2741456" cy="417311"/>
          </a:xfrm>
          <a:prstGeom prst="rect">
            <a:avLst/>
          </a:prstGeom>
        </p:spPr>
      </p:pic>
    </p:spTree>
    <p:extLst>
      <p:ext uri="{BB962C8B-B14F-4D97-AF65-F5344CB8AC3E}">
        <p14:creationId xmlns:p14="http://schemas.microsoft.com/office/powerpoint/2010/main" val="1027376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6">
            <a:extLst>
              <a:ext uri="{FF2B5EF4-FFF2-40B4-BE49-F238E27FC236}">
                <a16:creationId xmlns:a16="http://schemas.microsoft.com/office/drawing/2014/main" id="{40D161DA-84EF-45B1-A2E9-D02408BBE64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1553" y="2036015"/>
            <a:ext cx="6606779"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8380" name="Rectangle 28">
            <a:extLst>
              <a:ext uri="{FF2B5EF4-FFF2-40B4-BE49-F238E27FC236}">
                <a16:creationId xmlns:a16="http://schemas.microsoft.com/office/drawing/2014/main" id="{F4DA0516-FC22-40BA-9195-06DCE38F7201}"/>
              </a:ext>
            </a:extLst>
          </p:cNvPr>
          <p:cNvSpPr>
            <a:spLocks noChangeArrowheads="1"/>
          </p:cNvSpPr>
          <p:nvPr/>
        </p:nvSpPr>
        <p:spPr bwMode="auto">
          <a:xfrm>
            <a:off x="1843683" y="6019800"/>
            <a:ext cx="5456634" cy="369332"/>
          </a:xfrm>
          <a:prstGeom prst="rect">
            <a:avLst/>
          </a:prstGeom>
          <a:noFill/>
          <a:ln w="12700">
            <a:noFill/>
            <a:miter lim="800000"/>
            <a:headEnd/>
            <a:tailEnd/>
          </a:ln>
          <a:effectLst/>
        </p:spPr>
        <p:txBody>
          <a:bodyPr wrap="square">
            <a:spAutoFit/>
          </a:bodyPr>
          <a:lstStyle/>
          <a:p>
            <a:pPr eaLnBrk="1" hangingPunct="1">
              <a:defRPr/>
            </a:pPr>
            <a:r>
              <a:rPr lang="en-US" dirty="0">
                <a:solidFill>
                  <a:srgbClr val="000000"/>
                </a:solidFill>
                <a:effectLst>
                  <a:outerShdw blurRad="38100" dist="38100" dir="2700000" algn="tl">
                    <a:srgbClr val="FFFFFF"/>
                  </a:outerShdw>
                </a:effectLst>
                <a:cs typeface="Arial" charset="0"/>
              </a:rPr>
              <a:t>Getting it into Third Normal Form</a:t>
            </a:r>
          </a:p>
        </p:txBody>
      </p:sp>
      <p:sp>
        <p:nvSpPr>
          <p:cNvPr id="98310" name="Text Box 29">
            <a:extLst>
              <a:ext uri="{FF2B5EF4-FFF2-40B4-BE49-F238E27FC236}">
                <a16:creationId xmlns:a16="http://schemas.microsoft.com/office/drawing/2014/main" id="{C5B80107-F8C2-4B25-B850-6C8D5D9B86D4}"/>
              </a:ext>
            </a:extLst>
          </p:cNvPr>
          <p:cNvSpPr txBox="1">
            <a:spLocks noChangeArrowheads="1"/>
          </p:cNvSpPr>
          <p:nvPr/>
        </p:nvSpPr>
        <p:spPr bwMode="auto">
          <a:xfrm>
            <a:off x="1514475" y="1340827"/>
            <a:ext cx="6115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800" dirty="0">
                <a:solidFill>
                  <a:srgbClr val="000000"/>
                </a:solidFill>
                <a:latin typeface="Arial" panose="020B0604020202020204" pitchFamily="34" charset="0"/>
              </a:rPr>
              <a:t>Remove Transitive Dependencies</a:t>
            </a:r>
          </a:p>
        </p:txBody>
      </p:sp>
    </p:spTree>
    <p:extLst>
      <p:ext uri="{BB962C8B-B14F-4D97-AF65-F5344CB8AC3E}">
        <p14:creationId xmlns:p14="http://schemas.microsoft.com/office/powerpoint/2010/main" val="2572302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6">
            <a:extLst>
              <a:ext uri="{FF2B5EF4-FFF2-40B4-BE49-F238E27FC236}">
                <a16:creationId xmlns:a16="http://schemas.microsoft.com/office/drawing/2014/main" id="{0A33DB55-7BB0-425C-943D-A5ECE02EA9F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0410" y="2218135"/>
            <a:ext cx="6553200"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787" name="Text Box 3">
            <a:extLst>
              <a:ext uri="{FF2B5EF4-FFF2-40B4-BE49-F238E27FC236}">
                <a16:creationId xmlns:a16="http://schemas.microsoft.com/office/drawing/2014/main" id="{E93A0165-6854-4BFE-9386-30359E62BFE9}"/>
              </a:ext>
            </a:extLst>
          </p:cNvPr>
          <p:cNvSpPr txBox="1">
            <a:spLocks noChangeArrowheads="1"/>
          </p:cNvSpPr>
          <p:nvPr/>
        </p:nvSpPr>
        <p:spPr bwMode="auto">
          <a:xfrm>
            <a:off x="2343150" y="4457701"/>
            <a:ext cx="4572000"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950">
                <a:solidFill>
                  <a:srgbClr val="990000"/>
                </a:solidFill>
                <a:latin typeface="Times New Roman" panose="02020603050405020304" pitchFamily="18" charset="0"/>
              </a:rPr>
              <a:t>Transitive dependencies are removed</a:t>
            </a:r>
          </a:p>
        </p:txBody>
      </p:sp>
      <p:sp>
        <p:nvSpPr>
          <p:cNvPr id="102405" name="Text Box 7">
            <a:extLst>
              <a:ext uri="{FF2B5EF4-FFF2-40B4-BE49-F238E27FC236}">
                <a16:creationId xmlns:a16="http://schemas.microsoft.com/office/drawing/2014/main" id="{0646891C-CFAB-49F2-87CC-38D6F0729BC0}"/>
              </a:ext>
            </a:extLst>
          </p:cNvPr>
          <p:cNvSpPr txBox="1">
            <a:spLocks noChangeArrowheads="1"/>
          </p:cNvSpPr>
          <p:nvPr/>
        </p:nvSpPr>
        <p:spPr bwMode="auto">
          <a:xfrm>
            <a:off x="1657350" y="1314450"/>
            <a:ext cx="6115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800" dirty="0">
                <a:solidFill>
                  <a:srgbClr val="000000"/>
                </a:solidFill>
                <a:latin typeface="Arial" panose="020B0604020202020204" pitchFamily="34" charset="0"/>
              </a:rPr>
              <a:t>Removing Transitive dependencies</a:t>
            </a:r>
          </a:p>
        </p:txBody>
      </p:sp>
      <p:sp>
        <p:nvSpPr>
          <p:cNvPr id="2" name="Rectangle 28">
            <a:extLst>
              <a:ext uri="{FF2B5EF4-FFF2-40B4-BE49-F238E27FC236}">
                <a16:creationId xmlns:a16="http://schemas.microsoft.com/office/drawing/2014/main" id="{2164543F-B649-F796-FC71-7A50FE5DD863}"/>
              </a:ext>
            </a:extLst>
          </p:cNvPr>
          <p:cNvSpPr>
            <a:spLocks noChangeArrowheads="1"/>
          </p:cNvSpPr>
          <p:nvPr/>
        </p:nvSpPr>
        <p:spPr bwMode="auto">
          <a:xfrm>
            <a:off x="2438400" y="6019800"/>
            <a:ext cx="3795117" cy="369332"/>
          </a:xfrm>
          <a:prstGeom prst="rect">
            <a:avLst/>
          </a:prstGeom>
          <a:noFill/>
          <a:ln w="12700">
            <a:noFill/>
            <a:miter lim="800000"/>
            <a:headEnd/>
            <a:tailEnd/>
          </a:ln>
          <a:effectLst/>
        </p:spPr>
        <p:txBody>
          <a:bodyPr wrap="square">
            <a:spAutoFit/>
          </a:bodyPr>
          <a:lstStyle/>
          <a:p>
            <a:pPr eaLnBrk="1" hangingPunct="1">
              <a:defRPr/>
            </a:pPr>
            <a:r>
              <a:rPr lang="en-US" dirty="0">
                <a:solidFill>
                  <a:srgbClr val="000000"/>
                </a:solidFill>
                <a:effectLst>
                  <a:outerShdw blurRad="38100" dist="38100" dir="2700000" algn="tl">
                    <a:srgbClr val="FFFFFF"/>
                  </a:outerShdw>
                </a:effectLst>
                <a:cs typeface="Arial" charset="0"/>
              </a:rPr>
              <a:t>Now in Third Normal Form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46787"/>
                                        </p:tgtEl>
                                        <p:attrNameLst>
                                          <p:attrName>style.visibility</p:attrName>
                                        </p:attrNameLst>
                                      </p:cBhvr>
                                      <p:to>
                                        <p:strVal val="visible"/>
                                      </p:to>
                                    </p:set>
                                    <p:anim calcmode="lin" valueType="num">
                                      <p:cBhvr additive="base">
                                        <p:cTn id="7" dur="500" fill="hold"/>
                                        <p:tgtEl>
                                          <p:spTgt spid="246787"/>
                                        </p:tgtEl>
                                        <p:attrNameLst>
                                          <p:attrName>ppt_x</p:attrName>
                                        </p:attrNameLst>
                                      </p:cBhvr>
                                      <p:tavLst>
                                        <p:tav tm="0">
                                          <p:val>
                                            <p:strVal val="1+#ppt_w/2"/>
                                          </p:val>
                                        </p:tav>
                                        <p:tav tm="100000">
                                          <p:val>
                                            <p:strVal val="#ppt_x"/>
                                          </p:val>
                                        </p:tav>
                                      </p:tavLst>
                                    </p:anim>
                                    <p:anim calcmode="lin" valueType="num">
                                      <p:cBhvr additive="base">
                                        <p:cTn id="8" dur="500" fill="hold"/>
                                        <p:tgtEl>
                                          <p:spTgt spid="2467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390F4-F9B5-4DDF-A576-04059BD7CEAC}"/>
              </a:ext>
            </a:extLst>
          </p:cNvPr>
          <p:cNvSpPr>
            <a:spLocks noGrp="1"/>
          </p:cNvSpPr>
          <p:nvPr>
            <p:ph type="title"/>
          </p:nvPr>
        </p:nvSpPr>
        <p:spPr/>
        <p:txBody>
          <a:bodyPr/>
          <a:lstStyle/>
          <a:p>
            <a:pPr>
              <a:defRPr/>
            </a:pPr>
            <a:r>
              <a:rPr lang="en-US" dirty="0"/>
              <a:t>Normalization Summary</a:t>
            </a:r>
          </a:p>
        </p:txBody>
      </p:sp>
      <p:sp>
        <p:nvSpPr>
          <p:cNvPr id="3" name="Content Placeholder 2">
            <a:extLst>
              <a:ext uri="{FF2B5EF4-FFF2-40B4-BE49-F238E27FC236}">
                <a16:creationId xmlns:a16="http://schemas.microsoft.com/office/drawing/2014/main" id="{12F6481F-F24F-48A7-A0C1-7D4120C690BC}"/>
              </a:ext>
            </a:extLst>
          </p:cNvPr>
          <p:cNvSpPr>
            <a:spLocks noGrp="1"/>
          </p:cNvSpPr>
          <p:nvPr>
            <p:ph idx="1"/>
          </p:nvPr>
        </p:nvSpPr>
        <p:spPr>
          <a:xfrm>
            <a:off x="685800" y="1981200"/>
            <a:ext cx="8001000" cy="4114800"/>
          </a:xfrm>
        </p:spPr>
        <p:txBody>
          <a:bodyPr/>
          <a:lstStyle/>
          <a:p>
            <a:pPr marL="0" indent="0">
              <a:buNone/>
              <a:defRPr/>
            </a:pPr>
            <a:r>
              <a:rPr lang="en-US" sz="2400" dirty="0"/>
              <a:t>1NF - First Normal Form means each attribute is atomic!   No repeating groups</a:t>
            </a:r>
          </a:p>
          <a:p>
            <a:pPr marL="0" indent="0">
              <a:buNone/>
              <a:defRPr/>
            </a:pPr>
            <a:r>
              <a:rPr lang="en-US" sz="2400" dirty="0"/>
              <a:t> 2NF - Second Normal Form means every non-key attribute is dependent on the entire primary key ( simple or composite)</a:t>
            </a:r>
          </a:p>
          <a:p>
            <a:pPr marL="0" indent="0">
              <a:buNone/>
              <a:defRPr/>
            </a:pPr>
            <a:endParaRPr lang="en-US" sz="2400" dirty="0"/>
          </a:p>
          <a:p>
            <a:pPr marL="0" indent="0">
              <a:buNone/>
              <a:defRPr/>
            </a:pPr>
            <a:r>
              <a:rPr lang="en-US" sz="2400" dirty="0"/>
              <a:t>3NF - Third Normal Form means that every non-key attribute is dependent only on the key, that is, there are no transitive dependencies !</a:t>
            </a:r>
          </a:p>
          <a:p>
            <a:pPr marL="0" indent="0">
              <a:buNone/>
              <a:defRPr/>
            </a:pPr>
            <a:endParaRPr lang="en-US" sz="2400" dirty="0"/>
          </a:p>
          <a:p>
            <a:pPr marL="0" indent="0">
              <a:buNone/>
              <a:defRPr/>
            </a:pPr>
            <a:r>
              <a:rPr lang="en-US" sz="2400" dirty="0"/>
              <a:t> “The key, the whole key, and nothing but the key.”</a:t>
            </a:r>
          </a:p>
          <a:p>
            <a:pPr marL="0" indent="0">
              <a:buNone/>
              <a:defRPr/>
            </a:pP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9378" name="Rectangle 2">
            <a:extLst>
              <a:ext uri="{FF2B5EF4-FFF2-40B4-BE49-F238E27FC236}">
                <a16:creationId xmlns:a16="http://schemas.microsoft.com/office/drawing/2014/main" id="{BCD82B18-AB69-48F3-9237-B1526E16EB4A}"/>
              </a:ext>
            </a:extLst>
          </p:cNvPr>
          <p:cNvSpPr>
            <a:spLocks noGrp="1" noChangeArrowheads="1"/>
          </p:cNvSpPr>
          <p:nvPr>
            <p:ph type="title"/>
          </p:nvPr>
        </p:nvSpPr>
        <p:spPr/>
        <p:txBody>
          <a:bodyPr/>
          <a:lstStyle/>
          <a:p>
            <a:pPr eaLnBrk="1" hangingPunct="1">
              <a:defRPr/>
            </a:pPr>
            <a:r>
              <a:rPr lang="en-US" dirty="0">
                <a:solidFill>
                  <a:srgbClr val="000000"/>
                </a:solidFill>
                <a:effectLst>
                  <a:outerShdw blurRad="38100" dist="38100" dir="2700000" algn="tl">
                    <a:srgbClr val="FFFFFF"/>
                  </a:outerShdw>
                </a:effectLst>
              </a:rPr>
              <a:t>Typical Interview Question</a:t>
            </a:r>
          </a:p>
        </p:txBody>
      </p:sp>
      <p:sp>
        <p:nvSpPr>
          <p:cNvPr id="229379" name="Rectangle 3">
            <a:extLst>
              <a:ext uri="{FF2B5EF4-FFF2-40B4-BE49-F238E27FC236}">
                <a16:creationId xmlns:a16="http://schemas.microsoft.com/office/drawing/2014/main" id="{75F7E458-3BA2-44F6-8927-D94E7B1A66AC}"/>
              </a:ext>
            </a:extLst>
          </p:cNvPr>
          <p:cNvSpPr>
            <a:spLocks noGrp="1" noChangeArrowheads="1"/>
          </p:cNvSpPr>
          <p:nvPr>
            <p:ph type="body" idx="1"/>
          </p:nvPr>
        </p:nvSpPr>
        <p:spPr>
          <a:xfrm>
            <a:off x="685800" y="1752600"/>
            <a:ext cx="7772400" cy="4267199"/>
          </a:xfrm>
        </p:spPr>
        <p:txBody>
          <a:bodyPr>
            <a:normAutofit fontScale="70000" lnSpcReduction="20000"/>
          </a:bodyPr>
          <a:lstStyle/>
          <a:p>
            <a:pPr eaLnBrk="1" hangingPunct="1">
              <a:lnSpc>
                <a:spcPct val="120000"/>
              </a:lnSpc>
              <a:defRPr/>
            </a:pPr>
            <a:r>
              <a:rPr lang="en-US" dirty="0">
                <a:solidFill>
                  <a:srgbClr val="000000"/>
                </a:solidFill>
              </a:rPr>
              <a:t>Question: How do you normalize your database in a operational/ transactional environment, and describe the normalization steps?</a:t>
            </a:r>
          </a:p>
          <a:p>
            <a:pPr eaLnBrk="1" hangingPunct="1">
              <a:lnSpc>
                <a:spcPct val="120000"/>
              </a:lnSpc>
              <a:defRPr/>
            </a:pPr>
            <a:r>
              <a:rPr lang="en-US" dirty="0">
                <a:solidFill>
                  <a:srgbClr val="000000"/>
                </a:solidFill>
              </a:rPr>
              <a:t>Transactional systems are typically normalized in the 3NF:</a:t>
            </a:r>
          </a:p>
          <a:p>
            <a:pPr lvl="1" eaLnBrk="1" hangingPunct="1">
              <a:lnSpc>
                <a:spcPct val="120000"/>
              </a:lnSpc>
              <a:defRPr/>
            </a:pPr>
            <a:r>
              <a:rPr lang="en-US" dirty="0">
                <a:solidFill>
                  <a:srgbClr val="000000"/>
                </a:solidFill>
              </a:rPr>
              <a:t>1FN – remove multi value attributes</a:t>
            </a:r>
          </a:p>
          <a:p>
            <a:pPr lvl="1" eaLnBrk="1" hangingPunct="1">
              <a:lnSpc>
                <a:spcPct val="120000"/>
              </a:lnSpc>
              <a:defRPr/>
            </a:pPr>
            <a:r>
              <a:rPr lang="en-US" dirty="0">
                <a:solidFill>
                  <a:srgbClr val="000000"/>
                </a:solidFill>
              </a:rPr>
              <a:t>2NF – remove partial dependencies</a:t>
            </a:r>
          </a:p>
          <a:p>
            <a:pPr lvl="1" eaLnBrk="1" hangingPunct="1">
              <a:lnSpc>
                <a:spcPct val="120000"/>
              </a:lnSpc>
              <a:defRPr/>
            </a:pPr>
            <a:r>
              <a:rPr lang="en-US" dirty="0">
                <a:solidFill>
                  <a:srgbClr val="000000"/>
                </a:solidFill>
              </a:rPr>
              <a:t>3NF – remove transitive dependencies</a:t>
            </a:r>
          </a:p>
          <a:p>
            <a:pPr lvl="1" eaLnBrk="1" hangingPunct="1">
              <a:lnSpc>
                <a:spcPct val="120000"/>
              </a:lnSpc>
              <a:defRPr/>
            </a:pPr>
            <a:endParaRPr lang="en-US" dirty="0">
              <a:solidFill>
                <a:srgbClr val="000000"/>
              </a:solidFill>
            </a:endParaRPr>
          </a:p>
          <a:p>
            <a:pPr marL="0" indent="0">
              <a:lnSpc>
                <a:spcPct val="120000"/>
              </a:lnSpc>
              <a:buNone/>
              <a:defRPr/>
            </a:pPr>
            <a:r>
              <a:rPr lang="en-US" dirty="0">
                <a:solidFill>
                  <a:srgbClr val="000000"/>
                </a:solidFill>
              </a:rPr>
              <a:t>That questions pertains only to transactional system. In Datawarehouse, analytical systems you don’t normalize</a:t>
            </a:r>
          </a:p>
          <a:p>
            <a:pPr lvl="1" eaLnBrk="1" hangingPunct="1">
              <a:lnSpc>
                <a:spcPct val="80000"/>
              </a:lnSpc>
              <a:defRPr/>
            </a:pPr>
            <a:endParaRPr lang="en-US" dirty="0">
              <a:solidFill>
                <a:srgbClr val="000000"/>
              </a:solidFill>
            </a:endParaRPr>
          </a:p>
          <a:p>
            <a:pPr eaLnBrk="1" hangingPunct="1">
              <a:lnSpc>
                <a:spcPct val="80000"/>
              </a:lnSpc>
              <a:defRPr/>
            </a:pPr>
            <a:endParaRPr lang="en-US" dirty="0">
              <a:solidFill>
                <a:srgbClr val="000000"/>
              </a:solidFill>
            </a:endParaRPr>
          </a:p>
          <a:p>
            <a:pPr eaLnBrk="1" hangingPunct="1">
              <a:lnSpc>
                <a:spcPct val="80000"/>
              </a:lnSpc>
              <a:buFont typeface="Wingdings" panose="05000000000000000000" pitchFamily="2" charset="2"/>
              <a:buNone/>
              <a:defRPr/>
            </a:pPr>
            <a:endParaRPr lang="en-US"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29379">
                                            <p:txEl>
                                              <p:pRg st="0" end="0"/>
                                            </p:txEl>
                                          </p:spTgt>
                                        </p:tgtEl>
                                        <p:attrNameLst>
                                          <p:attrName>style.visibility</p:attrName>
                                        </p:attrNameLst>
                                      </p:cBhvr>
                                      <p:to>
                                        <p:strVal val="visible"/>
                                      </p:to>
                                    </p:set>
                                    <p:animEffect transition="in" filter="wipe(down)">
                                      <p:cBhvr>
                                        <p:cTn id="7" dur="500"/>
                                        <p:tgtEl>
                                          <p:spTgt spid="2293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29379">
                                            <p:txEl>
                                              <p:pRg st="1" end="1"/>
                                            </p:txEl>
                                          </p:spTgt>
                                        </p:tgtEl>
                                        <p:attrNameLst>
                                          <p:attrName>style.visibility</p:attrName>
                                        </p:attrNameLst>
                                      </p:cBhvr>
                                      <p:to>
                                        <p:strVal val="visible"/>
                                      </p:to>
                                    </p:set>
                                    <p:anim calcmode="lin" valueType="num">
                                      <p:cBhvr additive="base">
                                        <p:cTn id="12" dur="500" fill="hold"/>
                                        <p:tgtEl>
                                          <p:spTgt spid="22937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29379">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29379">
                                            <p:txEl>
                                              <p:pRg st="2" end="2"/>
                                            </p:txEl>
                                          </p:spTgt>
                                        </p:tgtEl>
                                        <p:attrNameLst>
                                          <p:attrName>style.visibility</p:attrName>
                                        </p:attrNameLst>
                                      </p:cBhvr>
                                      <p:to>
                                        <p:strVal val="visible"/>
                                      </p:to>
                                    </p:set>
                                    <p:anim calcmode="lin" valueType="num">
                                      <p:cBhvr additive="base">
                                        <p:cTn id="16" dur="500" fill="hold"/>
                                        <p:tgtEl>
                                          <p:spTgt spid="229379">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29379">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229379">
                                            <p:txEl>
                                              <p:pRg st="3" end="3"/>
                                            </p:txEl>
                                          </p:spTgt>
                                        </p:tgtEl>
                                        <p:attrNameLst>
                                          <p:attrName>style.visibility</p:attrName>
                                        </p:attrNameLst>
                                      </p:cBhvr>
                                      <p:to>
                                        <p:strVal val="visible"/>
                                      </p:to>
                                    </p:set>
                                    <p:anim calcmode="lin" valueType="num">
                                      <p:cBhvr additive="base">
                                        <p:cTn id="20" dur="500" fill="hold"/>
                                        <p:tgtEl>
                                          <p:spTgt spid="229379">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29379">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29379">
                                            <p:txEl>
                                              <p:pRg st="4" end="4"/>
                                            </p:txEl>
                                          </p:spTgt>
                                        </p:tgtEl>
                                        <p:attrNameLst>
                                          <p:attrName>style.visibility</p:attrName>
                                        </p:attrNameLst>
                                      </p:cBhvr>
                                      <p:to>
                                        <p:strVal val="visible"/>
                                      </p:to>
                                    </p:set>
                                    <p:anim calcmode="lin" valueType="num">
                                      <p:cBhvr additive="base">
                                        <p:cTn id="24" dur="500" fill="hold"/>
                                        <p:tgtEl>
                                          <p:spTgt spid="229379">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29379">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29379">
                                            <p:txEl>
                                              <p:pRg st="6" end="6"/>
                                            </p:txEl>
                                          </p:spTgt>
                                        </p:tgtEl>
                                        <p:attrNameLst>
                                          <p:attrName>style.visibility</p:attrName>
                                        </p:attrNameLst>
                                      </p:cBhvr>
                                      <p:to>
                                        <p:strVal val="visible"/>
                                      </p:to>
                                    </p:set>
                                    <p:anim calcmode="lin" valueType="num">
                                      <p:cBhvr additive="base">
                                        <p:cTn id="28" dur="500" fill="hold"/>
                                        <p:tgtEl>
                                          <p:spTgt spid="229379">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2937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9138" name="Rectangle 2">
            <a:extLst>
              <a:ext uri="{FF2B5EF4-FFF2-40B4-BE49-F238E27FC236}">
                <a16:creationId xmlns:a16="http://schemas.microsoft.com/office/drawing/2014/main" id="{9FF727EE-2936-494C-9144-6F0DCE268270}"/>
              </a:ext>
            </a:extLst>
          </p:cNvPr>
          <p:cNvSpPr>
            <a:spLocks noGrp="1" noChangeArrowheads="1"/>
          </p:cNvSpPr>
          <p:nvPr>
            <p:ph type="title"/>
          </p:nvPr>
        </p:nvSpPr>
        <p:spPr/>
        <p:txBody>
          <a:bodyPr/>
          <a:lstStyle/>
          <a:p>
            <a:pPr eaLnBrk="1" hangingPunct="1">
              <a:defRPr/>
            </a:pPr>
            <a:r>
              <a:rPr lang="en-US" dirty="0">
                <a:solidFill>
                  <a:srgbClr val="000000"/>
                </a:solidFill>
                <a:effectLst>
                  <a:outerShdw blurRad="38100" dist="38100" dir="2700000" algn="tl">
                    <a:srgbClr val="FFFFFF"/>
                  </a:outerShdw>
                </a:effectLst>
              </a:rPr>
              <a:t>Data Normalization</a:t>
            </a:r>
          </a:p>
        </p:txBody>
      </p:sp>
      <p:sp>
        <p:nvSpPr>
          <p:cNvPr id="219139" name="Rectangle 3">
            <a:extLst>
              <a:ext uri="{FF2B5EF4-FFF2-40B4-BE49-F238E27FC236}">
                <a16:creationId xmlns:a16="http://schemas.microsoft.com/office/drawing/2014/main" id="{E383A419-BF42-498C-AD2F-A6E058DE9E26}"/>
              </a:ext>
            </a:extLst>
          </p:cNvPr>
          <p:cNvSpPr>
            <a:spLocks noGrp="1" noChangeArrowheads="1"/>
          </p:cNvSpPr>
          <p:nvPr>
            <p:ph type="body" idx="1"/>
          </p:nvPr>
        </p:nvSpPr>
        <p:spPr>
          <a:xfrm>
            <a:off x="628650" y="1903095"/>
            <a:ext cx="7275195" cy="3721418"/>
          </a:xfrm>
        </p:spPr>
        <p:txBody>
          <a:bodyPr/>
          <a:lstStyle/>
          <a:p>
            <a:pPr eaLnBrk="1" hangingPunct="1">
              <a:defRPr/>
            </a:pPr>
            <a:r>
              <a:rPr lang="en-US" dirty="0">
                <a:solidFill>
                  <a:srgbClr val="000000"/>
                </a:solidFill>
                <a:effectLst>
                  <a:outerShdw blurRad="38100" dist="38100" dir="2700000" algn="tl">
                    <a:srgbClr val="FFFFFF"/>
                  </a:outerShdw>
                </a:effectLst>
              </a:rPr>
              <a:t>Primarily a tool to validate and </a:t>
            </a:r>
            <a:r>
              <a:rPr lang="en-US" b="1" dirty="0">
                <a:solidFill>
                  <a:srgbClr val="000000"/>
                </a:solidFill>
                <a:effectLst>
                  <a:outerShdw blurRad="38100" dist="38100" dir="2700000" algn="tl">
                    <a:srgbClr val="FFFFFF"/>
                  </a:outerShdw>
                </a:effectLst>
              </a:rPr>
              <a:t>improve a logical design </a:t>
            </a:r>
            <a:r>
              <a:rPr lang="en-US" dirty="0">
                <a:solidFill>
                  <a:srgbClr val="000000"/>
                </a:solidFill>
                <a:effectLst>
                  <a:outerShdw blurRad="38100" dist="38100" dir="2700000" algn="tl">
                    <a:srgbClr val="FFFFFF"/>
                  </a:outerShdw>
                </a:effectLst>
              </a:rPr>
              <a:t>so that it satisfies certain constraints that </a:t>
            </a:r>
            <a:r>
              <a:rPr lang="en-US" sz="2700" b="1" i="1" dirty="0">
                <a:solidFill>
                  <a:srgbClr val="000000"/>
                </a:solidFill>
                <a:effectLst>
                  <a:outerShdw blurRad="38100" dist="38100" dir="2700000" algn="tl">
                    <a:srgbClr val="FFFFFF"/>
                  </a:outerShdw>
                </a:effectLst>
              </a:rPr>
              <a:t>avoid unnecessary duplication of data</a:t>
            </a:r>
            <a:endParaRPr lang="en-US" dirty="0">
              <a:solidFill>
                <a:srgbClr val="000000"/>
              </a:solidFill>
              <a:effectLst>
                <a:outerShdw blurRad="38100" dist="38100" dir="2700000" algn="tl">
                  <a:srgbClr val="FFFFFF"/>
                </a:outerShdw>
              </a:effectLst>
            </a:endParaRPr>
          </a:p>
          <a:p>
            <a:pPr eaLnBrk="1" hangingPunct="1">
              <a:defRPr/>
            </a:pPr>
            <a:r>
              <a:rPr lang="en-US" dirty="0">
                <a:solidFill>
                  <a:srgbClr val="000000"/>
                </a:solidFill>
                <a:effectLst>
                  <a:outerShdw blurRad="38100" dist="38100" dir="2700000" algn="tl">
                    <a:srgbClr val="FFFFFF"/>
                  </a:outerShdw>
                </a:effectLst>
              </a:rPr>
              <a:t>The process of decomposing relations with anomalies to produce smaller, </a:t>
            </a:r>
            <a:r>
              <a:rPr lang="en-US" sz="2700" b="1" i="1" dirty="0">
                <a:solidFill>
                  <a:srgbClr val="000000"/>
                </a:solidFill>
                <a:effectLst>
                  <a:outerShdw blurRad="38100" dist="38100" dir="2700000" algn="tl">
                    <a:srgbClr val="FFFFFF"/>
                  </a:outerShdw>
                </a:effectLst>
              </a:rPr>
              <a:t>well-structured</a:t>
            </a:r>
            <a:r>
              <a:rPr lang="en-US" dirty="0">
                <a:solidFill>
                  <a:srgbClr val="000000"/>
                </a:solidFill>
                <a:effectLst>
                  <a:outerShdw blurRad="38100" dist="38100" dir="2700000" algn="tl">
                    <a:srgbClr val="FFFFFF"/>
                  </a:outerShdw>
                </a:effectLst>
              </a:rPr>
              <a:t> relations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Effect transition="in" filter="slide(fromBottom)">
                                      <p:cBhvr>
                                        <p:cTn id="7" dur="500"/>
                                        <p:tgtEl>
                                          <p:spTgt spid="219139">
                                            <p:txEl>
                                              <p:pRg st="0" end="0"/>
                                            </p:txEl>
                                          </p:spTgt>
                                        </p:tgtEl>
                                      </p:cBhvr>
                                    </p:animEffect>
                                  </p:childTnLst>
                                  <p:subTnLst>
                                    <p:animClr clrSpc="rgb" dir="cw">
                                      <p:cBhvr override="childStyle">
                                        <p:cTn dur="1" fill="hold" display="0" masterRel="nextClick" afterEffect="1"/>
                                        <p:tgtEl>
                                          <p:spTgt spid="219139">
                                            <p:txEl>
                                              <p:pRg st="0" end="0"/>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9139">
                                            <p:txEl>
                                              <p:pRg st="1" end="1"/>
                                            </p:txEl>
                                          </p:spTgt>
                                        </p:tgtEl>
                                        <p:attrNameLst>
                                          <p:attrName>style.visibility</p:attrName>
                                        </p:attrNameLst>
                                      </p:cBhvr>
                                      <p:to>
                                        <p:strVal val="visible"/>
                                      </p:to>
                                    </p:set>
                                    <p:animEffect transition="in" filter="slide(fromBottom)">
                                      <p:cBhvr>
                                        <p:cTn id="12" dur="500"/>
                                        <p:tgtEl>
                                          <p:spTgt spid="219139">
                                            <p:txEl>
                                              <p:pRg st="1" end="1"/>
                                            </p:txEl>
                                          </p:spTgt>
                                        </p:tgtEl>
                                      </p:cBhvr>
                                    </p:animEffect>
                                  </p:childTnLst>
                                  <p:subTnLst>
                                    <p:animClr clrSpc="rgb" dir="cw">
                                      <p:cBhvr override="childStyle">
                                        <p:cTn dur="1" fill="hold" display="0" masterRel="nextClick" afterEffect="1"/>
                                        <p:tgtEl>
                                          <p:spTgt spid="219139">
                                            <p:txEl>
                                              <p:pRg st="1" end="1"/>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4">
            <a:extLst>
              <a:ext uri="{FF2B5EF4-FFF2-40B4-BE49-F238E27FC236}">
                <a16:creationId xmlns:a16="http://schemas.microsoft.com/office/drawing/2014/main" id="{8EAD7439-6CAD-4BD2-B66D-8726C4C62D21}"/>
              </a:ext>
            </a:extLst>
          </p:cNvPr>
          <p:cNvSpPr>
            <a:spLocks noChangeArrowheads="1"/>
          </p:cNvSpPr>
          <p:nvPr/>
        </p:nvSpPr>
        <p:spPr bwMode="auto">
          <a:xfrm>
            <a:off x="304800" y="258901"/>
            <a:ext cx="8534399"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2400" dirty="0">
                <a:latin typeface="Palatino-Roman"/>
              </a:rPr>
              <a:t>Table below contains sample data for parts and for vendors who supply those parts. In discussing these data with users, we find that part numbers (but not descriptions) uniquely identify parts and that vendor names uniquely identify vendors.</a:t>
            </a:r>
          </a:p>
          <a:p>
            <a:pPr>
              <a:spcBef>
                <a:spcPct val="0"/>
              </a:spcBef>
              <a:buClrTx/>
              <a:buSzTx/>
              <a:buFontTx/>
              <a:buNone/>
            </a:pPr>
            <a:r>
              <a:rPr lang="en-US" altLang="en-US" sz="2000" dirty="0"/>
              <a:t>a)Draw a relational schema for PART SUPPLIER and show the functional dependencies.</a:t>
            </a:r>
          </a:p>
          <a:p>
            <a:pPr>
              <a:spcBef>
                <a:spcPct val="0"/>
              </a:spcBef>
              <a:buClrTx/>
              <a:buSzTx/>
              <a:buFontTx/>
              <a:buNone/>
            </a:pPr>
            <a:r>
              <a:rPr lang="en-US" altLang="en-US" sz="2000" dirty="0"/>
              <a:t>b. In what normal form is this relation?</a:t>
            </a:r>
          </a:p>
          <a:p>
            <a:pPr>
              <a:spcBef>
                <a:spcPct val="0"/>
              </a:spcBef>
              <a:buClrTx/>
              <a:buSzTx/>
              <a:buFontTx/>
              <a:buNone/>
            </a:pPr>
            <a:r>
              <a:rPr lang="en-US" altLang="en-US" sz="2000" dirty="0"/>
              <a:t>c. Develop a set of 3NF relations from PART SUPPLIER</a:t>
            </a:r>
            <a:r>
              <a:rPr lang="en-US" altLang="en-US" sz="2000" b="1" dirty="0"/>
              <a:t>.</a:t>
            </a:r>
            <a:endParaRPr lang="en-US" altLang="en-US" sz="2400" b="1" dirty="0"/>
          </a:p>
        </p:txBody>
      </p:sp>
      <p:pic>
        <p:nvPicPr>
          <p:cNvPr id="119812" name="Picture 6">
            <a:extLst>
              <a:ext uri="{FF2B5EF4-FFF2-40B4-BE49-F238E27FC236}">
                <a16:creationId xmlns:a16="http://schemas.microsoft.com/office/drawing/2014/main" id="{1ED6BDA4-FCD8-4382-A793-3CED53BCD2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657600"/>
            <a:ext cx="8099958"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53F21-6D87-483A-913E-424CBC6EB5F7}"/>
              </a:ext>
            </a:extLst>
          </p:cNvPr>
          <p:cNvSpPr>
            <a:spLocks noGrp="1"/>
          </p:cNvSpPr>
          <p:nvPr>
            <p:ph type="title"/>
          </p:nvPr>
        </p:nvSpPr>
        <p:spPr/>
        <p:txBody>
          <a:bodyPr/>
          <a:lstStyle/>
          <a:p>
            <a:pPr>
              <a:defRPr/>
            </a:pPr>
            <a:r>
              <a:rPr lang="en-US" b="1" dirty="0">
                <a:solidFill>
                  <a:schemeClr val="tx1"/>
                </a:solidFill>
              </a:rPr>
              <a:t>Solution</a:t>
            </a:r>
          </a:p>
        </p:txBody>
      </p:sp>
      <p:sp>
        <p:nvSpPr>
          <p:cNvPr id="3" name="Content Placeholder 2">
            <a:extLst>
              <a:ext uri="{FF2B5EF4-FFF2-40B4-BE49-F238E27FC236}">
                <a16:creationId xmlns:a16="http://schemas.microsoft.com/office/drawing/2014/main" id="{E57AB403-724A-46C8-847F-EB79614E13C1}"/>
              </a:ext>
            </a:extLst>
          </p:cNvPr>
          <p:cNvSpPr>
            <a:spLocks noGrp="1"/>
          </p:cNvSpPr>
          <p:nvPr>
            <p:ph idx="1"/>
          </p:nvPr>
        </p:nvSpPr>
        <p:spPr/>
        <p:txBody>
          <a:bodyPr/>
          <a:lstStyle/>
          <a:p>
            <a:pPr marL="0" indent="0">
              <a:buNone/>
              <a:defRPr/>
            </a:pPr>
            <a:r>
              <a:rPr lang="en-US" dirty="0"/>
              <a:t>a)</a:t>
            </a:r>
          </a:p>
          <a:p>
            <a:pPr marL="0" indent="0">
              <a:buNone/>
              <a:defRPr/>
            </a:pPr>
            <a:endParaRPr lang="en-US" dirty="0"/>
          </a:p>
          <a:p>
            <a:pPr marL="0" indent="0">
              <a:buNone/>
              <a:defRPr/>
            </a:pPr>
            <a:endParaRPr lang="en-US" dirty="0"/>
          </a:p>
          <a:p>
            <a:pPr marL="0" indent="0">
              <a:buNone/>
              <a:defRPr/>
            </a:pPr>
            <a:r>
              <a:rPr lang="en-US" dirty="0"/>
              <a:t>b) Not a relation</a:t>
            </a:r>
          </a:p>
          <a:p>
            <a:pPr marL="0" indent="0">
              <a:buNone/>
              <a:defRPr/>
            </a:pPr>
            <a:r>
              <a:rPr lang="en-US" dirty="0"/>
              <a:t>c)</a:t>
            </a:r>
          </a:p>
        </p:txBody>
      </p:sp>
      <p:pic>
        <p:nvPicPr>
          <p:cNvPr id="121861" name="Picture 60">
            <a:extLst>
              <a:ext uri="{FF2B5EF4-FFF2-40B4-BE49-F238E27FC236}">
                <a16:creationId xmlns:a16="http://schemas.microsoft.com/office/drawing/2014/main" id="{3A91E2BC-D54C-443A-A44F-F24165477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140" y="1981200"/>
            <a:ext cx="5661659" cy="1447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63B1FDF1-0AD9-108F-BA28-6CE3674E372D}"/>
              </a:ext>
            </a:extLst>
          </p:cNvPr>
          <p:cNvPicPr>
            <a:picLocks noChangeAspect="1"/>
          </p:cNvPicPr>
          <p:nvPr/>
        </p:nvPicPr>
        <p:blipFill>
          <a:blip r:embed="rId3"/>
          <a:stretch>
            <a:fillRect/>
          </a:stretch>
        </p:blipFill>
        <p:spPr>
          <a:xfrm>
            <a:off x="1295400" y="4419601"/>
            <a:ext cx="6553200" cy="24384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B035758B-4573-7EB2-0FB9-834E52176191}"/>
              </a:ext>
            </a:extLst>
          </p:cNvPr>
          <p:cNvSpPr>
            <a:spLocks noGrp="1" noChangeArrowheads="1"/>
          </p:cNvSpPr>
          <p:nvPr>
            <p:ph type="title"/>
          </p:nvPr>
        </p:nvSpPr>
        <p:spPr/>
        <p:txBody>
          <a:bodyPr/>
          <a:lstStyle/>
          <a:p>
            <a:r>
              <a:rPr lang="en-US" altLang="en-US" dirty="0"/>
              <a:t>References</a:t>
            </a:r>
          </a:p>
        </p:txBody>
      </p:sp>
      <p:sp>
        <p:nvSpPr>
          <p:cNvPr id="17411" name="Content Placeholder 2">
            <a:extLst>
              <a:ext uri="{FF2B5EF4-FFF2-40B4-BE49-F238E27FC236}">
                <a16:creationId xmlns:a16="http://schemas.microsoft.com/office/drawing/2014/main" id="{3E2354EF-5179-4553-22EC-945BE81B8FB0}"/>
              </a:ext>
            </a:extLst>
          </p:cNvPr>
          <p:cNvSpPr>
            <a:spLocks noGrp="1" noChangeArrowheads="1"/>
          </p:cNvSpPr>
          <p:nvPr>
            <p:ph idx="1"/>
          </p:nvPr>
        </p:nvSpPr>
        <p:spPr/>
        <p:txBody>
          <a:bodyPr/>
          <a:lstStyle/>
          <a:p>
            <a:r>
              <a:rPr lang="en-US" altLang="en-US" sz="2000" dirty="0"/>
              <a:t>Google Image</a:t>
            </a:r>
          </a:p>
          <a:p>
            <a:r>
              <a:rPr lang="en-US" altLang="en-US" sz="2000" dirty="0"/>
              <a:t>Modern Database Management 13th Edition ( Hoffer, Ramesh, Topi)</a:t>
            </a:r>
          </a:p>
          <a:p>
            <a:pPr marL="0" indent="0">
              <a:buNone/>
            </a:pPr>
            <a:endParaRPr lang="en-US" altLang="en-US" sz="2000" dirty="0"/>
          </a:p>
          <a:p>
            <a:endParaRPr lang="en-US" altLang="en-US" sz="2000" dirty="0"/>
          </a:p>
          <a:p>
            <a:pPr marL="0" indent="0">
              <a:buFontTx/>
              <a:buNone/>
            </a:pP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id="{979A65D6-E8C7-4627-AEE2-AA60EE18FF66}"/>
              </a:ext>
            </a:extLst>
          </p:cNvPr>
          <p:cNvSpPr>
            <a:spLocks noGrp="1" noChangeArrowheads="1"/>
          </p:cNvSpPr>
          <p:nvPr>
            <p:ph type="title"/>
          </p:nvPr>
        </p:nvSpPr>
        <p:spPr>
          <a:xfrm>
            <a:off x="1600200" y="1085850"/>
            <a:ext cx="5829300" cy="857250"/>
          </a:xfrm>
        </p:spPr>
        <p:txBody>
          <a:bodyPr/>
          <a:lstStyle/>
          <a:p>
            <a:pPr eaLnBrk="1" hangingPunct="1">
              <a:defRPr/>
            </a:pPr>
            <a:r>
              <a:rPr lang="en-US" dirty="0">
                <a:solidFill>
                  <a:srgbClr val="000000"/>
                </a:solidFill>
                <a:effectLst>
                  <a:outerShdw blurRad="38100" dist="38100" dir="2700000" algn="tl">
                    <a:srgbClr val="FFFFFF"/>
                  </a:outerShdw>
                </a:effectLst>
              </a:rPr>
              <a:t>Well-Structured Relations</a:t>
            </a:r>
          </a:p>
        </p:txBody>
      </p:sp>
      <p:sp>
        <p:nvSpPr>
          <p:cNvPr id="220163" name="Rectangle 3">
            <a:extLst>
              <a:ext uri="{FF2B5EF4-FFF2-40B4-BE49-F238E27FC236}">
                <a16:creationId xmlns:a16="http://schemas.microsoft.com/office/drawing/2014/main" id="{E9138577-781F-4D18-9FAE-8421199BC490}"/>
              </a:ext>
            </a:extLst>
          </p:cNvPr>
          <p:cNvSpPr>
            <a:spLocks noGrp="1" noChangeArrowheads="1"/>
          </p:cNvSpPr>
          <p:nvPr>
            <p:ph type="body" idx="1"/>
          </p:nvPr>
        </p:nvSpPr>
        <p:spPr>
          <a:xfrm>
            <a:off x="266700" y="2362200"/>
            <a:ext cx="8610600" cy="2850357"/>
          </a:xfrm>
        </p:spPr>
        <p:txBody>
          <a:bodyPr>
            <a:noAutofit/>
          </a:bodyPr>
          <a:lstStyle/>
          <a:p>
            <a:pPr eaLnBrk="1" hangingPunct="1">
              <a:lnSpc>
                <a:spcPct val="150000"/>
              </a:lnSpc>
              <a:defRPr/>
            </a:pPr>
            <a:r>
              <a:rPr lang="en-US" sz="2800" dirty="0">
                <a:solidFill>
                  <a:srgbClr val="000000"/>
                </a:solidFill>
                <a:effectLst>
                  <a:outerShdw blurRad="38100" dist="38100" dir="2700000" algn="tl">
                    <a:srgbClr val="FFFFFF"/>
                  </a:outerShdw>
                </a:effectLst>
              </a:rPr>
              <a:t>A relation that contains minimal data redundancy </a:t>
            </a:r>
          </a:p>
          <a:p>
            <a:pPr eaLnBrk="1" hangingPunct="1">
              <a:lnSpc>
                <a:spcPct val="150000"/>
              </a:lnSpc>
              <a:defRPr/>
            </a:pPr>
            <a:r>
              <a:rPr lang="en-US" sz="2800" dirty="0">
                <a:solidFill>
                  <a:srgbClr val="000000"/>
                </a:solidFill>
                <a:effectLst>
                  <a:outerShdw blurRad="38100" dist="38100" dir="2700000" algn="tl">
                    <a:srgbClr val="FFFFFF"/>
                  </a:outerShdw>
                </a:effectLst>
              </a:rPr>
              <a:t>Allows users to insert, delete, and update rows </a:t>
            </a:r>
            <a:r>
              <a:rPr lang="en-US" sz="2800" b="1" dirty="0">
                <a:solidFill>
                  <a:srgbClr val="000000"/>
                </a:solidFill>
                <a:effectLst>
                  <a:outerShdw blurRad="38100" dist="38100" dir="2700000" algn="tl">
                    <a:srgbClr val="FFFFFF"/>
                  </a:outerShdw>
                </a:effectLst>
              </a:rPr>
              <a:t>without causing data inconsistencies</a:t>
            </a:r>
          </a:p>
          <a:p>
            <a:pPr eaLnBrk="1" hangingPunct="1">
              <a:lnSpc>
                <a:spcPct val="150000"/>
              </a:lnSpc>
              <a:defRPr/>
            </a:pPr>
            <a:r>
              <a:rPr lang="en-US" sz="2800" dirty="0">
                <a:solidFill>
                  <a:srgbClr val="000000"/>
                </a:solidFill>
                <a:effectLst>
                  <a:outerShdw blurRad="38100" dist="38100" dir="2700000" algn="tl">
                    <a:srgbClr val="FFFFFF"/>
                  </a:outerShdw>
                </a:effectLst>
              </a:rPr>
              <a:t>Goal is to avoid anomalies related to data changes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20163">
                                            <p:txEl>
                                              <p:pRg st="0" end="0"/>
                                            </p:txEl>
                                          </p:spTgt>
                                        </p:tgtEl>
                                        <p:attrNameLst>
                                          <p:attrName>style.visibility</p:attrName>
                                        </p:attrNameLst>
                                      </p:cBhvr>
                                      <p:to>
                                        <p:strVal val="visible"/>
                                      </p:to>
                                    </p:set>
                                    <p:animEffect transition="in" filter="strips(downRight)">
                                      <p:cBhvr>
                                        <p:cTn id="7" dur="500"/>
                                        <p:tgtEl>
                                          <p:spTgt spid="220163">
                                            <p:txEl>
                                              <p:pRg st="0" end="0"/>
                                            </p:txEl>
                                          </p:spTgt>
                                        </p:tgtEl>
                                      </p:cBhvr>
                                    </p:animEffect>
                                  </p:childTnLst>
                                  <p:subTnLst>
                                    <p:animClr clrSpc="rgb" dir="cw">
                                      <p:cBhvr override="childStyle">
                                        <p:cTn dur="1" fill="hold" display="0" masterRel="nextClick" afterEffect="1"/>
                                        <p:tgtEl>
                                          <p:spTgt spid="220163">
                                            <p:txEl>
                                              <p:pRg st="0" end="0"/>
                                            </p:txEl>
                                          </p:spTgt>
                                        </p:tgtEl>
                                        <p:attrNameLst>
                                          <p:attrName>ppt_c</p:attrName>
                                        </p:attrNameLst>
                                      </p:cBhvr>
                                      <p:to>
                                        <a:schemeClr val="accent1"/>
                                      </p:to>
                                    </p:animClr>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20163">
                                            <p:txEl>
                                              <p:pRg st="1" end="1"/>
                                            </p:txEl>
                                          </p:spTgt>
                                        </p:tgtEl>
                                        <p:attrNameLst>
                                          <p:attrName>style.visibility</p:attrName>
                                        </p:attrNameLst>
                                      </p:cBhvr>
                                      <p:to>
                                        <p:strVal val="visible"/>
                                      </p:to>
                                    </p:set>
                                    <p:animEffect transition="in" filter="strips(downRight)">
                                      <p:cBhvr>
                                        <p:cTn id="12" dur="500"/>
                                        <p:tgtEl>
                                          <p:spTgt spid="220163">
                                            <p:txEl>
                                              <p:pRg st="1" end="1"/>
                                            </p:txEl>
                                          </p:spTgt>
                                        </p:tgtEl>
                                      </p:cBhvr>
                                    </p:animEffect>
                                  </p:childTnLst>
                                  <p:subTnLst>
                                    <p:animClr clrSpc="rgb" dir="cw">
                                      <p:cBhvr override="childStyle">
                                        <p:cTn dur="1" fill="hold" display="0" masterRel="nextClick" afterEffect="1"/>
                                        <p:tgtEl>
                                          <p:spTgt spid="220163">
                                            <p:txEl>
                                              <p:pRg st="1" end="1"/>
                                            </p:txEl>
                                          </p:spTgt>
                                        </p:tgtEl>
                                        <p:attrNameLst>
                                          <p:attrName>ppt_c</p:attrName>
                                        </p:attrNameLst>
                                      </p:cBhvr>
                                      <p:to>
                                        <a:schemeClr val="accent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20163">
                                            <p:txEl>
                                              <p:pRg st="2" end="2"/>
                                            </p:txEl>
                                          </p:spTgt>
                                        </p:tgtEl>
                                        <p:attrNameLst>
                                          <p:attrName>style.visibility</p:attrName>
                                        </p:attrNameLst>
                                      </p:cBhvr>
                                      <p:to>
                                        <p:strVal val="visible"/>
                                      </p:to>
                                    </p:set>
                                    <p:animEffect transition="in" filter="strips(downRight)">
                                      <p:cBhvr>
                                        <p:cTn id="17" dur="500"/>
                                        <p:tgtEl>
                                          <p:spTgt spid="220163">
                                            <p:txEl>
                                              <p:pRg st="2" end="2"/>
                                            </p:txEl>
                                          </p:spTgt>
                                        </p:tgtEl>
                                      </p:cBhvr>
                                    </p:animEffect>
                                  </p:childTnLst>
                                  <p:subTnLst>
                                    <p:animClr clrSpc="rgb" dir="cw">
                                      <p:cBhvr override="childStyle">
                                        <p:cTn dur="1" fill="hold" display="0" masterRel="nextClick" afterEffect="1"/>
                                        <p:tgtEl>
                                          <p:spTgt spid="220163">
                                            <p:txEl>
                                              <p:pRg st="2" end="2"/>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id="{979A65D6-E8C7-4627-AEE2-AA60EE18FF66}"/>
              </a:ext>
            </a:extLst>
          </p:cNvPr>
          <p:cNvSpPr>
            <a:spLocks noGrp="1" noChangeArrowheads="1"/>
          </p:cNvSpPr>
          <p:nvPr>
            <p:ph type="title"/>
          </p:nvPr>
        </p:nvSpPr>
        <p:spPr>
          <a:xfrm>
            <a:off x="1600200" y="1085850"/>
            <a:ext cx="5829300" cy="857250"/>
          </a:xfrm>
        </p:spPr>
        <p:txBody>
          <a:bodyPr/>
          <a:lstStyle/>
          <a:p>
            <a:pPr eaLnBrk="1" hangingPunct="1">
              <a:defRPr/>
            </a:pPr>
            <a:r>
              <a:rPr lang="en-US" dirty="0">
                <a:solidFill>
                  <a:srgbClr val="000000"/>
                </a:solidFill>
                <a:effectLst>
                  <a:outerShdw blurRad="38100" dist="38100" dir="2700000" algn="tl">
                    <a:srgbClr val="FFFFFF"/>
                  </a:outerShdw>
                </a:effectLst>
              </a:rPr>
              <a:t>Types of Anomalies</a:t>
            </a:r>
          </a:p>
        </p:txBody>
      </p:sp>
      <p:sp>
        <p:nvSpPr>
          <p:cNvPr id="220163" name="Rectangle 3">
            <a:extLst>
              <a:ext uri="{FF2B5EF4-FFF2-40B4-BE49-F238E27FC236}">
                <a16:creationId xmlns:a16="http://schemas.microsoft.com/office/drawing/2014/main" id="{E9138577-781F-4D18-9FAE-8421199BC490}"/>
              </a:ext>
            </a:extLst>
          </p:cNvPr>
          <p:cNvSpPr>
            <a:spLocks noGrp="1" noChangeArrowheads="1"/>
          </p:cNvSpPr>
          <p:nvPr>
            <p:ph type="body" idx="1"/>
          </p:nvPr>
        </p:nvSpPr>
        <p:spPr>
          <a:xfrm>
            <a:off x="754380" y="2102644"/>
            <a:ext cx="8237220" cy="4221956"/>
          </a:xfrm>
        </p:spPr>
        <p:txBody>
          <a:bodyPr>
            <a:noAutofit/>
          </a:bodyPr>
          <a:lstStyle/>
          <a:p>
            <a:pPr>
              <a:defRPr/>
            </a:pPr>
            <a:r>
              <a:rPr lang="en-US" sz="2800" b="1" dirty="0">
                <a:solidFill>
                  <a:srgbClr val="000000"/>
                </a:solidFill>
                <a:effectLst>
                  <a:outerShdw blurRad="38100" dist="38100" dir="2700000" algn="tl">
                    <a:srgbClr val="FFFFFF"/>
                  </a:outerShdw>
                </a:effectLst>
              </a:rPr>
              <a:t>Insertion Anomaly</a:t>
            </a:r>
            <a:r>
              <a:rPr lang="en-US" sz="2800" dirty="0">
                <a:solidFill>
                  <a:srgbClr val="000000"/>
                </a:solidFill>
                <a:effectLst>
                  <a:outerShdw blurRad="38100" dist="38100" dir="2700000" algn="tl">
                    <a:srgbClr val="FFFFFF"/>
                  </a:outerShdw>
                </a:effectLst>
              </a:rPr>
              <a:t>–adding new rows forces user to create duplicate data</a:t>
            </a:r>
          </a:p>
          <a:p>
            <a:pPr>
              <a:defRPr/>
            </a:pPr>
            <a:r>
              <a:rPr lang="en-US" sz="2800" b="1" dirty="0">
                <a:solidFill>
                  <a:srgbClr val="000000"/>
                </a:solidFill>
                <a:effectLst>
                  <a:outerShdw blurRad="38100" dist="38100" dir="2700000" algn="tl">
                    <a:srgbClr val="FFFFFF"/>
                  </a:outerShdw>
                </a:effectLst>
              </a:rPr>
              <a:t>Deletion Anomaly</a:t>
            </a:r>
            <a:r>
              <a:rPr lang="en-US" sz="2800" dirty="0">
                <a:solidFill>
                  <a:srgbClr val="000000"/>
                </a:solidFill>
                <a:effectLst>
                  <a:outerShdw blurRad="38100" dist="38100" dir="2700000" algn="tl">
                    <a:srgbClr val="FFFFFF"/>
                  </a:outerShdw>
                </a:effectLst>
              </a:rPr>
              <a:t>–deleting rows may cause a loss of data that would be needed for other future rows</a:t>
            </a:r>
          </a:p>
          <a:p>
            <a:pPr>
              <a:defRPr/>
            </a:pPr>
            <a:r>
              <a:rPr lang="en-US" sz="2800" b="1" dirty="0">
                <a:solidFill>
                  <a:srgbClr val="000000"/>
                </a:solidFill>
                <a:effectLst>
                  <a:outerShdw blurRad="38100" dist="38100" dir="2700000" algn="tl">
                    <a:srgbClr val="FFFFFF"/>
                  </a:outerShdw>
                </a:effectLst>
              </a:rPr>
              <a:t>Modification Anomaly</a:t>
            </a:r>
            <a:r>
              <a:rPr lang="en-US" sz="2800" dirty="0">
                <a:solidFill>
                  <a:srgbClr val="000000"/>
                </a:solidFill>
                <a:effectLst>
                  <a:outerShdw blurRad="38100" dist="38100" dir="2700000" algn="tl">
                    <a:srgbClr val="FFFFFF"/>
                  </a:outerShdw>
                </a:effectLst>
              </a:rPr>
              <a:t>–changing data in a row forces changes to other rows because of duplication</a:t>
            </a:r>
          </a:p>
        </p:txBody>
      </p:sp>
    </p:spTree>
    <p:extLst>
      <p:ext uri="{BB962C8B-B14F-4D97-AF65-F5344CB8AC3E}">
        <p14:creationId xmlns:p14="http://schemas.microsoft.com/office/powerpoint/2010/main" val="154885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20163">
                                            <p:txEl>
                                              <p:pRg st="0" end="0"/>
                                            </p:txEl>
                                          </p:spTgt>
                                        </p:tgtEl>
                                        <p:attrNameLst>
                                          <p:attrName>style.visibility</p:attrName>
                                        </p:attrNameLst>
                                      </p:cBhvr>
                                      <p:to>
                                        <p:strVal val="visible"/>
                                      </p:to>
                                    </p:set>
                                    <p:animEffect transition="in" filter="strips(downRight)">
                                      <p:cBhvr>
                                        <p:cTn id="7" dur="500"/>
                                        <p:tgtEl>
                                          <p:spTgt spid="220163">
                                            <p:txEl>
                                              <p:pRg st="0" end="0"/>
                                            </p:txEl>
                                          </p:spTgt>
                                        </p:tgtEl>
                                      </p:cBhvr>
                                    </p:animEffect>
                                  </p:childTnLst>
                                  <p:subTnLst>
                                    <p:animClr clrSpc="rgb" dir="cw">
                                      <p:cBhvr override="childStyle">
                                        <p:cTn dur="1" fill="hold" display="0" masterRel="nextClick" afterEffect="1"/>
                                        <p:tgtEl>
                                          <p:spTgt spid="220163">
                                            <p:txEl>
                                              <p:pRg st="0" end="0"/>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20163">
                                            <p:txEl>
                                              <p:pRg st="1" end="1"/>
                                            </p:txEl>
                                          </p:spTgt>
                                        </p:tgtEl>
                                        <p:attrNameLst>
                                          <p:attrName>style.visibility</p:attrName>
                                        </p:attrNameLst>
                                      </p:cBhvr>
                                      <p:to>
                                        <p:strVal val="visible"/>
                                      </p:to>
                                    </p:set>
                                    <p:animEffect transition="in" filter="strips(downRight)">
                                      <p:cBhvr>
                                        <p:cTn id="12" dur="500"/>
                                        <p:tgtEl>
                                          <p:spTgt spid="220163">
                                            <p:txEl>
                                              <p:pRg st="1" end="1"/>
                                            </p:txEl>
                                          </p:spTgt>
                                        </p:tgtEl>
                                      </p:cBhvr>
                                    </p:animEffect>
                                  </p:childTnLst>
                                  <p:subTnLst>
                                    <p:animClr clrSpc="rgb" dir="cw">
                                      <p:cBhvr override="childStyle">
                                        <p:cTn dur="1" fill="hold" display="0" masterRel="nextClick" afterEffect="1"/>
                                        <p:tgtEl>
                                          <p:spTgt spid="220163">
                                            <p:txEl>
                                              <p:pRg st="1" end="1"/>
                                            </p:txEl>
                                          </p:spTgt>
                                        </p:tgtEl>
                                        <p:attrNameLst>
                                          <p:attrName>ppt_c</p:attrName>
                                        </p:attrNameLst>
                                      </p:cBhvr>
                                      <p:to>
                                        <a:schemeClr val="accent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20163">
                                            <p:txEl>
                                              <p:pRg st="2" end="2"/>
                                            </p:txEl>
                                          </p:spTgt>
                                        </p:tgtEl>
                                        <p:attrNameLst>
                                          <p:attrName>style.visibility</p:attrName>
                                        </p:attrNameLst>
                                      </p:cBhvr>
                                      <p:to>
                                        <p:strVal val="visible"/>
                                      </p:to>
                                    </p:set>
                                    <p:animEffect transition="in" filter="strips(downRight)">
                                      <p:cBhvr>
                                        <p:cTn id="17" dur="500"/>
                                        <p:tgtEl>
                                          <p:spTgt spid="220163">
                                            <p:txEl>
                                              <p:pRg st="2" end="2"/>
                                            </p:txEl>
                                          </p:spTgt>
                                        </p:tgtEl>
                                      </p:cBhvr>
                                    </p:animEffect>
                                  </p:childTnLst>
                                  <p:subTnLst>
                                    <p:animClr clrSpc="rgb" dir="cw">
                                      <p:cBhvr override="childStyle">
                                        <p:cTn dur="1" fill="hold" display="0" masterRel="nextClick" afterEffect="1"/>
                                        <p:tgtEl>
                                          <p:spTgt spid="220163">
                                            <p:txEl>
                                              <p:pRg st="2" end="2"/>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a:extLst>
              <a:ext uri="{FF2B5EF4-FFF2-40B4-BE49-F238E27FC236}">
                <a16:creationId xmlns:a16="http://schemas.microsoft.com/office/drawing/2014/main" id="{37AC17B9-B391-480A-8D53-1B091383EE73}"/>
              </a:ext>
            </a:extLst>
          </p:cNvPr>
          <p:cNvSpPr>
            <a:spLocks noGrp="1" noChangeArrowheads="1"/>
          </p:cNvSpPr>
          <p:nvPr>
            <p:ph type="title"/>
          </p:nvPr>
        </p:nvSpPr>
        <p:spPr>
          <a:xfrm>
            <a:off x="1657350" y="857250"/>
            <a:ext cx="5829300" cy="571500"/>
          </a:xfrm>
        </p:spPr>
        <p:txBody>
          <a:bodyPr/>
          <a:lstStyle/>
          <a:p>
            <a:pPr eaLnBrk="1" hangingPunct="1">
              <a:defRPr/>
            </a:pPr>
            <a:r>
              <a:rPr lang="en-US" sz="2700">
                <a:solidFill>
                  <a:srgbClr val="000000"/>
                </a:solidFill>
                <a:effectLst>
                  <a:outerShdw blurRad="38100" dist="38100" dir="2700000" algn="tl">
                    <a:srgbClr val="FFFFFF"/>
                  </a:outerShdw>
                </a:effectLst>
              </a:rPr>
              <a:t>Example–Figure 5-2b</a:t>
            </a:r>
          </a:p>
        </p:txBody>
      </p:sp>
      <p:sp>
        <p:nvSpPr>
          <p:cNvPr id="221187" name="Text Box 3">
            <a:extLst>
              <a:ext uri="{FF2B5EF4-FFF2-40B4-BE49-F238E27FC236}">
                <a16:creationId xmlns:a16="http://schemas.microsoft.com/office/drawing/2014/main" id="{3FE3FA79-F66A-422E-9879-498EDB3A81CA}"/>
              </a:ext>
            </a:extLst>
          </p:cNvPr>
          <p:cNvSpPr txBox="1">
            <a:spLocks noChangeArrowheads="1"/>
          </p:cNvSpPr>
          <p:nvPr/>
        </p:nvSpPr>
        <p:spPr bwMode="auto">
          <a:xfrm>
            <a:off x="1371600" y="4156718"/>
            <a:ext cx="2573140"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650" dirty="0">
                <a:solidFill>
                  <a:srgbClr val="990000"/>
                </a:solidFill>
                <a:latin typeface="Times New Roman" panose="02020603050405020304" pitchFamily="18" charset="0"/>
              </a:rPr>
              <a:t>Question–Is this a relation?</a:t>
            </a:r>
            <a:r>
              <a:rPr lang="en-US" altLang="en-US" sz="1950" dirty="0">
                <a:solidFill>
                  <a:srgbClr val="990000"/>
                </a:solidFill>
                <a:latin typeface="Times New Roman" panose="02020603050405020304" pitchFamily="18" charset="0"/>
              </a:rPr>
              <a:t> </a:t>
            </a:r>
          </a:p>
        </p:txBody>
      </p:sp>
      <p:sp>
        <p:nvSpPr>
          <p:cNvPr id="221188" name="Text Box 4">
            <a:extLst>
              <a:ext uri="{FF2B5EF4-FFF2-40B4-BE49-F238E27FC236}">
                <a16:creationId xmlns:a16="http://schemas.microsoft.com/office/drawing/2014/main" id="{831989AC-881A-42C0-9CDE-20D20E7F6853}"/>
              </a:ext>
            </a:extLst>
          </p:cNvPr>
          <p:cNvSpPr txBox="1">
            <a:spLocks noChangeArrowheads="1"/>
          </p:cNvSpPr>
          <p:nvPr/>
        </p:nvSpPr>
        <p:spPr bwMode="auto">
          <a:xfrm>
            <a:off x="4686301" y="4229101"/>
            <a:ext cx="300751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350">
                <a:solidFill>
                  <a:srgbClr val="0066FF"/>
                </a:solidFill>
                <a:latin typeface="Times New Roman" panose="02020603050405020304" pitchFamily="18" charset="0"/>
              </a:rPr>
              <a:t>Answer–Yes: Unique rows and no multivalued attributes</a:t>
            </a:r>
          </a:p>
        </p:txBody>
      </p:sp>
      <p:sp>
        <p:nvSpPr>
          <p:cNvPr id="221189" name="Text Box 5">
            <a:extLst>
              <a:ext uri="{FF2B5EF4-FFF2-40B4-BE49-F238E27FC236}">
                <a16:creationId xmlns:a16="http://schemas.microsoft.com/office/drawing/2014/main" id="{3DFC614E-E967-4566-B65F-07A6D323BE6A}"/>
              </a:ext>
            </a:extLst>
          </p:cNvPr>
          <p:cNvSpPr txBox="1">
            <a:spLocks noChangeArrowheads="1"/>
          </p:cNvSpPr>
          <p:nvPr/>
        </p:nvSpPr>
        <p:spPr bwMode="auto">
          <a:xfrm>
            <a:off x="1371600" y="4800601"/>
            <a:ext cx="3209084"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650">
                <a:solidFill>
                  <a:srgbClr val="990000"/>
                </a:solidFill>
                <a:latin typeface="Times New Roman" panose="02020603050405020304" pitchFamily="18" charset="0"/>
              </a:rPr>
              <a:t>Question–What’s the primary key?</a:t>
            </a:r>
            <a:r>
              <a:rPr lang="en-US" altLang="en-US" sz="1950">
                <a:solidFill>
                  <a:srgbClr val="990000"/>
                </a:solidFill>
                <a:latin typeface="Times New Roman" panose="02020603050405020304" pitchFamily="18" charset="0"/>
              </a:rPr>
              <a:t> </a:t>
            </a:r>
          </a:p>
        </p:txBody>
      </p:sp>
      <p:sp>
        <p:nvSpPr>
          <p:cNvPr id="221190" name="Text Box 6">
            <a:extLst>
              <a:ext uri="{FF2B5EF4-FFF2-40B4-BE49-F238E27FC236}">
                <a16:creationId xmlns:a16="http://schemas.microsoft.com/office/drawing/2014/main" id="{3010883F-20C9-443F-8B83-8005FFE8B6C4}"/>
              </a:ext>
            </a:extLst>
          </p:cNvPr>
          <p:cNvSpPr txBox="1">
            <a:spLocks noChangeArrowheads="1"/>
          </p:cNvSpPr>
          <p:nvPr/>
        </p:nvSpPr>
        <p:spPr bwMode="auto">
          <a:xfrm>
            <a:off x="4668441" y="4843463"/>
            <a:ext cx="32004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350">
                <a:solidFill>
                  <a:srgbClr val="0066FF"/>
                </a:solidFill>
                <a:latin typeface="Times New Roman" panose="02020603050405020304" pitchFamily="18" charset="0"/>
              </a:rPr>
              <a:t>Answer–Composite: Emp_ID, Course_Title</a:t>
            </a:r>
          </a:p>
        </p:txBody>
      </p:sp>
      <p:pic>
        <p:nvPicPr>
          <p:cNvPr id="77832" name="Picture 8">
            <a:extLst>
              <a:ext uri="{FF2B5EF4-FFF2-40B4-BE49-F238E27FC236}">
                <a16:creationId xmlns:a16="http://schemas.microsoft.com/office/drawing/2014/main" id="{213098C2-3FEF-42CA-8E74-801B46F4964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9108" y="1607835"/>
            <a:ext cx="7798666" cy="2291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1187"/>
                                        </p:tgtEl>
                                        <p:attrNameLst>
                                          <p:attrName>style.visibility</p:attrName>
                                        </p:attrNameLst>
                                      </p:cBhvr>
                                      <p:to>
                                        <p:strVal val="visible"/>
                                      </p:to>
                                    </p:set>
                                    <p:animEffect transition="in" filter="blinds(horizontal)">
                                      <p:cBhvr>
                                        <p:cTn id="7" dur="500"/>
                                        <p:tgtEl>
                                          <p:spTgt spid="2211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21188"/>
                                        </p:tgtEl>
                                        <p:attrNameLst>
                                          <p:attrName>style.visibility</p:attrName>
                                        </p:attrNameLst>
                                      </p:cBhvr>
                                      <p:to>
                                        <p:strVal val="visible"/>
                                      </p:to>
                                    </p:set>
                                    <p:anim calcmode="lin" valueType="num">
                                      <p:cBhvr additive="base">
                                        <p:cTn id="12" dur="500" fill="hold"/>
                                        <p:tgtEl>
                                          <p:spTgt spid="221188"/>
                                        </p:tgtEl>
                                        <p:attrNameLst>
                                          <p:attrName>ppt_x</p:attrName>
                                        </p:attrNameLst>
                                      </p:cBhvr>
                                      <p:tavLst>
                                        <p:tav tm="0">
                                          <p:val>
                                            <p:strVal val="#ppt_x"/>
                                          </p:val>
                                        </p:tav>
                                        <p:tav tm="100000">
                                          <p:val>
                                            <p:strVal val="#ppt_x"/>
                                          </p:val>
                                        </p:tav>
                                      </p:tavLst>
                                    </p:anim>
                                    <p:anim calcmode="lin" valueType="num">
                                      <p:cBhvr additive="base">
                                        <p:cTn id="13" dur="500" fill="hold"/>
                                        <p:tgtEl>
                                          <p:spTgt spid="22118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221189"/>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21190"/>
                                        </p:tgtEl>
                                        <p:attrNameLst>
                                          <p:attrName>style.visibility</p:attrName>
                                        </p:attrNameLst>
                                      </p:cBhvr>
                                      <p:to>
                                        <p:strVal val="visible"/>
                                      </p:to>
                                    </p:set>
                                    <p:anim calcmode="lin" valueType="num">
                                      <p:cBhvr additive="base">
                                        <p:cTn id="22" dur="500" fill="hold"/>
                                        <p:tgtEl>
                                          <p:spTgt spid="221190"/>
                                        </p:tgtEl>
                                        <p:attrNameLst>
                                          <p:attrName>ppt_x</p:attrName>
                                        </p:attrNameLst>
                                      </p:cBhvr>
                                      <p:tavLst>
                                        <p:tav tm="0">
                                          <p:val>
                                            <p:strVal val="#ppt_x"/>
                                          </p:val>
                                        </p:tav>
                                        <p:tav tm="100000">
                                          <p:val>
                                            <p:strVal val="#ppt_x"/>
                                          </p:val>
                                        </p:tav>
                                      </p:tavLst>
                                    </p:anim>
                                    <p:anim calcmode="lin" valueType="num">
                                      <p:cBhvr additive="base">
                                        <p:cTn id="23" dur="500" fill="hold"/>
                                        <p:tgtEl>
                                          <p:spTgt spid="2211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autoUpdateAnimBg="0"/>
      <p:bldP spid="221188" grpId="0" autoUpdateAnimBg="0"/>
      <p:bldP spid="221189" grpId="0" autoUpdateAnimBg="0"/>
      <p:bldP spid="22119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a:extLst>
              <a:ext uri="{FF2B5EF4-FFF2-40B4-BE49-F238E27FC236}">
                <a16:creationId xmlns:a16="http://schemas.microsoft.com/office/drawing/2014/main" id="{37AC17B9-B391-480A-8D53-1B091383EE73}"/>
              </a:ext>
            </a:extLst>
          </p:cNvPr>
          <p:cNvSpPr>
            <a:spLocks noGrp="1" noChangeArrowheads="1"/>
          </p:cNvSpPr>
          <p:nvPr>
            <p:ph type="title"/>
          </p:nvPr>
        </p:nvSpPr>
        <p:spPr>
          <a:xfrm>
            <a:off x="1657350" y="857250"/>
            <a:ext cx="5829300" cy="571500"/>
          </a:xfrm>
        </p:spPr>
        <p:txBody>
          <a:bodyPr/>
          <a:lstStyle/>
          <a:p>
            <a:pPr eaLnBrk="1" hangingPunct="1">
              <a:defRPr/>
            </a:pPr>
            <a:r>
              <a:rPr lang="en-US" sz="2700" dirty="0">
                <a:solidFill>
                  <a:srgbClr val="000000"/>
                </a:solidFill>
                <a:effectLst>
                  <a:outerShdw blurRad="38100" dist="38100" dir="2700000" algn="tl">
                    <a:srgbClr val="FFFFFF"/>
                  </a:outerShdw>
                </a:effectLst>
              </a:rPr>
              <a:t>What anomalies exists?</a:t>
            </a:r>
          </a:p>
        </p:txBody>
      </p:sp>
      <p:pic>
        <p:nvPicPr>
          <p:cNvPr id="77832" name="Picture 8">
            <a:extLst>
              <a:ext uri="{FF2B5EF4-FFF2-40B4-BE49-F238E27FC236}">
                <a16:creationId xmlns:a16="http://schemas.microsoft.com/office/drawing/2014/main" id="{213098C2-3FEF-42CA-8E74-801B46F4964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480" y="2071598"/>
            <a:ext cx="8389976" cy="2909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5718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Rectangle 2">
            <a:extLst>
              <a:ext uri="{FF2B5EF4-FFF2-40B4-BE49-F238E27FC236}">
                <a16:creationId xmlns:a16="http://schemas.microsoft.com/office/drawing/2014/main" id="{FBD028F5-9ADA-47C9-BAB4-C849B12111A2}"/>
              </a:ext>
            </a:extLst>
          </p:cNvPr>
          <p:cNvSpPr>
            <a:spLocks noGrp="1" noChangeArrowheads="1"/>
          </p:cNvSpPr>
          <p:nvPr>
            <p:ph type="title"/>
          </p:nvPr>
        </p:nvSpPr>
        <p:spPr>
          <a:xfrm>
            <a:off x="1285875" y="465260"/>
            <a:ext cx="5829300" cy="857250"/>
          </a:xfrm>
        </p:spPr>
        <p:txBody>
          <a:bodyPr/>
          <a:lstStyle/>
          <a:p>
            <a:pPr eaLnBrk="1" hangingPunct="1">
              <a:defRPr/>
            </a:pPr>
            <a:r>
              <a:rPr lang="en-US" dirty="0">
                <a:solidFill>
                  <a:srgbClr val="000000"/>
                </a:solidFill>
                <a:effectLst>
                  <a:outerShdw blurRad="38100" dist="38100" dir="2700000" algn="tl">
                    <a:srgbClr val="FFFFFF"/>
                  </a:outerShdw>
                </a:effectLst>
              </a:rPr>
              <a:t>Anomalies in this Table</a:t>
            </a:r>
          </a:p>
        </p:txBody>
      </p:sp>
      <p:sp>
        <p:nvSpPr>
          <p:cNvPr id="222211" name="Rectangle 3">
            <a:extLst>
              <a:ext uri="{FF2B5EF4-FFF2-40B4-BE49-F238E27FC236}">
                <a16:creationId xmlns:a16="http://schemas.microsoft.com/office/drawing/2014/main" id="{5DAC0D2A-A485-42D1-BDE2-FA58F05FD165}"/>
              </a:ext>
            </a:extLst>
          </p:cNvPr>
          <p:cNvSpPr>
            <a:spLocks noGrp="1" noChangeArrowheads="1"/>
          </p:cNvSpPr>
          <p:nvPr>
            <p:ph type="body" idx="1"/>
          </p:nvPr>
        </p:nvSpPr>
        <p:spPr>
          <a:xfrm>
            <a:off x="628650" y="1828800"/>
            <a:ext cx="8210550" cy="2514600"/>
          </a:xfrm>
        </p:spPr>
        <p:txBody>
          <a:bodyPr/>
          <a:lstStyle/>
          <a:p>
            <a:pPr eaLnBrk="1" hangingPunct="1">
              <a:defRPr/>
            </a:pPr>
            <a:r>
              <a:rPr lang="en-US" b="1" dirty="0">
                <a:solidFill>
                  <a:srgbClr val="000000"/>
                </a:solidFill>
                <a:effectLst>
                  <a:outerShdw blurRad="38100" dist="38100" dir="2700000" algn="tl">
                    <a:srgbClr val="FFFFFF"/>
                  </a:outerShdw>
                </a:effectLst>
              </a:rPr>
              <a:t>Insertion</a:t>
            </a:r>
            <a:r>
              <a:rPr lang="en-US" dirty="0">
                <a:solidFill>
                  <a:srgbClr val="000000"/>
                </a:solidFill>
                <a:effectLst>
                  <a:outerShdw blurRad="38100" dist="38100" dir="2700000" algn="tl">
                    <a:srgbClr val="FFFFFF"/>
                  </a:outerShdw>
                </a:effectLst>
              </a:rPr>
              <a:t>–can’t enter a new employee without having the employee take a class</a:t>
            </a:r>
          </a:p>
          <a:p>
            <a:pPr eaLnBrk="1" hangingPunct="1">
              <a:defRPr/>
            </a:pPr>
            <a:r>
              <a:rPr lang="en-US" b="1" dirty="0">
                <a:solidFill>
                  <a:srgbClr val="000000"/>
                </a:solidFill>
                <a:effectLst>
                  <a:outerShdw blurRad="38100" dist="38100" dir="2700000" algn="tl">
                    <a:srgbClr val="FFFFFF"/>
                  </a:outerShdw>
                </a:effectLst>
              </a:rPr>
              <a:t>Deletion</a:t>
            </a:r>
            <a:r>
              <a:rPr lang="en-US" dirty="0">
                <a:solidFill>
                  <a:srgbClr val="000000"/>
                </a:solidFill>
                <a:effectLst>
                  <a:outerShdw blurRad="38100" dist="38100" dir="2700000" algn="tl">
                    <a:srgbClr val="FFFFFF"/>
                  </a:outerShdw>
                </a:effectLst>
              </a:rPr>
              <a:t>–if we remove employee 140, we lose information about the existence of a Tax Acc class</a:t>
            </a:r>
          </a:p>
          <a:p>
            <a:pPr eaLnBrk="1" hangingPunct="1">
              <a:defRPr/>
            </a:pPr>
            <a:r>
              <a:rPr lang="en-US" b="1" dirty="0">
                <a:solidFill>
                  <a:srgbClr val="000000"/>
                </a:solidFill>
                <a:effectLst>
                  <a:outerShdw blurRad="38100" dist="38100" dir="2700000" algn="tl">
                    <a:srgbClr val="FFFFFF"/>
                  </a:outerShdw>
                </a:effectLst>
              </a:rPr>
              <a:t>Modification</a:t>
            </a:r>
            <a:r>
              <a:rPr lang="en-US" dirty="0">
                <a:solidFill>
                  <a:srgbClr val="000000"/>
                </a:solidFill>
                <a:effectLst>
                  <a:outerShdw blurRad="38100" dist="38100" dir="2700000" algn="tl">
                    <a:srgbClr val="FFFFFF"/>
                  </a:outerShdw>
                </a:effectLst>
              </a:rPr>
              <a:t>–giving a salary increase to employee 100 forces us to update multiple records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2211">
                                            <p:txEl>
                                              <p:pRg st="0" end="0"/>
                                            </p:txEl>
                                          </p:spTgt>
                                        </p:tgtEl>
                                        <p:attrNameLst>
                                          <p:attrName>style.visibility</p:attrName>
                                        </p:attrNameLst>
                                      </p:cBhvr>
                                      <p:to>
                                        <p:strVal val="visible"/>
                                      </p:to>
                                    </p:set>
                                    <p:anim calcmode="lin" valueType="num">
                                      <p:cBhvr additive="base">
                                        <p:cTn id="7" dur="500" fill="hold"/>
                                        <p:tgtEl>
                                          <p:spTgt spid="2222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2211">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222211">
                                            <p:txEl>
                                              <p:pRg st="0" end="0"/>
                                            </p:txEl>
                                          </p:spTgt>
                                        </p:tgtEl>
                                        <p:attrNameLst>
                                          <p:attrName>ppt_c</p:attrName>
                                        </p:attrNameLst>
                                      </p:cBhvr>
                                      <p:to>
                                        <a:schemeClr val="accent1"/>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2211">
                                            <p:txEl>
                                              <p:pRg st="1" end="1"/>
                                            </p:txEl>
                                          </p:spTgt>
                                        </p:tgtEl>
                                        <p:attrNameLst>
                                          <p:attrName>style.visibility</p:attrName>
                                        </p:attrNameLst>
                                      </p:cBhvr>
                                      <p:to>
                                        <p:strVal val="visible"/>
                                      </p:to>
                                    </p:set>
                                    <p:anim calcmode="lin" valueType="num">
                                      <p:cBhvr additive="base">
                                        <p:cTn id="13" dur="500" fill="hold"/>
                                        <p:tgtEl>
                                          <p:spTgt spid="2222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2211">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222211">
                                            <p:txEl>
                                              <p:pRg st="1" end="1"/>
                                            </p:txEl>
                                          </p:spTgt>
                                        </p:tgtEl>
                                        <p:attrNameLst>
                                          <p:attrName>ppt_c</p:attrName>
                                        </p:attrNameLst>
                                      </p:cBhvr>
                                      <p:to>
                                        <a:schemeClr val="accent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2211">
                                            <p:txEl>
                                              <p:pRg st="2" end="2"/>
                                            </p:txEl>
                                          </p:spTgt>
                                        </p:tgtEl>
                                        <p:attrNameLst>
                                          <p:attrName>style.visibility</p:attrName>
                                        </p:attrNameLst>
                                      </p:cBhvr>
                                      <p:to>
                                        <p:strVal val="visible"/>
                                      </p:to>
                                    </p:set>
                                    <p:anim calcmode="lin" valueType="num">
                                      <p:cBhvr additive="base">
                                        <p:cTn id="19" dur="500" fill="hold"/>
                                        <p:tgtEl>
                                          <p:spTgt spid="2222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2211">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222211">
                                            <p:txEl>
                                              <p:pRg st="2" end="2"/>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3234" name="Rectangle 2">
            <a:extLst>
              <a:ext uri="{FF2B5EF4-FFF2-40B4-BE49-F238E27FC236}">
                <a16:creationId xmlns:a16="http://schemas.microsoft.com/office/drawing/2014/main" id="{1E8E4304-5958-4802-967D-5FF9E868172D}"/>
              </a:ext>
            </a:extLst>
          </p:cNvPr>
          <p:cNvSpPr>
            <a:spLocks noGrp="1" noChangeArrowheads="1"/>
          </p:cNvSpPr>
          <p:nvPr>
            <p:ph type="title"/>
          </p:nvPr>
        </p:nvSpPr>
        <p:spPr>
          <a:xfrm>
            <a:off x="1228170" y="698256"/>
            <a:ext cx="5829300" cy="857250"/>
          </a:xfrm>
        </p:spPr>
        <p:txBody>
          <a:bodyPr/>
          <a:lstStyle/>
          <a:p>
            <a:pPr eaLnBrk="1" hangingPunct="1">
              <a:defRPr/>
            </a:pPr>
            <a:r>
              <a:rPr lang="en-US" sz="3200" dirty="0">
                <a:solidFill>
                  <a:srgbClr val="000000"/>
                </a:solidFill>
                <a:effectLst>
                  <a:outerShdw blurRad="38100" dist="38100" dir="2700000" algn="tl">
                    <a:srgbClr val="FFFFFF"/>
                  </a:outerShdw>
                </a:effectLst>
              </a:rPr>
              <a:t>Functional Dependencies</a:t>
            </a:r>
          </a:p>
        </p:txBody>
      </p:sp>
      <p:sp>
        <p:nvSpPr>
          <p:cNvPr id="223235" name="Rectangle 3">
            <a:extLst>
              <a:ext uri="{FF2B5EF4-FFF2-40B4-BE49-F238E27FC236}">
                <a16:creationId xmlns:a16="http://schemas.microsoft.com/office/drawing/2014/main" id="{4BE41D63-916A-46D7-9309-98D1CA6C5439}"/>
              </a:ext>
            </a:extLst>
          </p:cNvPr>
          <p:cNvSpPr>
            <a:spLocks noGrp="1" noChangeArrowheads="1"/>
          </p:cNvSpPr>
          <p:nvPr>
            <p:ph type="body" idx="1"/>
          </p:nvPr>
        </p:nvSpPr>
        <p:spPr>
          <a:xfrm>
            <a:off x="685800" y="1555506"/>
            <a:ext cx="8116410" cy="3086100"/>
          </a:xfrm>
        </p:spPr>
        <p:txBody>
          <a:bodyPr/>
          <a:lstStyle/>
          <a:p>
            <a:pPr eaLnBrk="1" hangingPunct="1">
              <a:lnSpc>
                <a:spcPct val="90000"/>
              </a:lnSpc>
              <a:defRPr/>
            </a:pPr>
            <a:r>
              <a:rPr lang="en-US" dirty="0">
                <a:solidFill>
                  <a:srgbClr val="000000"/>
                </a:solidFill>
                <a:effectLst>
                  <a:outerShdw blurRad="38100" dist="38100" dir="2700000" algn="tl">
                    <a:srgbClr val="FFFFFF"/>
                  </a:outerShdw>
                </a:effectLst>
              </a:rPr>
              <a:t>Functional Dependency: The value of one attribute (the </a:t>
            </a:r>
            <a:r>
              <a:rPr lang="en-US" b="1" i="1" dirty="0">
                <a:solidFill>
                  <a:srgbClr val="000000"/>
                </a:solidFill>
                <a:effectLst>
                  <a:outerShdw blurRad="38100" dist="38100" dir="2700000" algn="tl">
                    <a:srgbClr val="FFFFFF"/>
                  </a:outerShdw>
                </a:effectLst>
              </a:rPr>
              <a:t>determinant</a:t>
            </a:r>
            <a:r>
              <a:rPr lang="en-US" dirty="0">
                <a:solidFill>
                  <a:srgbClr val="000000"/>
                </a:solidFill>
                <a:effectLst>
                  <a:outerShdw blurRad="38100" dist="38100" dir="2700000" algn="tl">
                    <a:srgbClr val="FFFFFF"/>
                  </a:outerShdw>
                </a:effectLst>
              </a:rPr>
              <a:t>) determines the value of another attribute</a:t>
            </a:r>
          </a:p>
          <a:p>
            <a:pPr>
              <a:defRPr/>
            </a:pPr>
            <a:r>
              <a:rPr lang="en-US" dirty="0">
                <a:solidFill>
                  <a:srgbClr val="000000"/>
                </a:solidFill>
                <a:effectLst>
                  <a:outerShdw blurRad="38100" dist="38100" dir="2700000" algn="tl">
                    <a:srgbClr val="FFFFFF"/>
                  </a:outerShdw>
                </a:effectLst>
              </a:rPr>
              <a:t>Candidate key - unique identifier. One of the candidate keys will become the primary key</a:t>
            </a:r>
          </a:p>
          <a:p>
            <a:pPr lvl="2" eaLnBrk="1" hangingPunct="1">
              <a:lnSpc>
                <a:spcPct val="90000"/>
              </a:lnSpc>
              <a:defRPr/>
            </a:pPr>
            <a:r>
              <a:rPr lang="en-US" dirty="0">
                <a:solidFill>
                  <a:srgbClr val="000000"/>
                </a:solidFill>
                <a:effectLst>
                  <a:outerShdw blurRad="38100" dist="38100" dir="2700000" algn="tl">
                    <a:srgbClr val="FFFFFF"/>
                  </a:outerShdw>
                </a:effectLst>
              </a:rPr>
              <a:t>E.g. perhaps there is both credit card number and SS# in a table…in this case both are candidate keys</a:t>
            </a:r>
          </a:p>
          <a:p>
            <a:pPr>
              <a:defRPr/>
            </a:pPr>
            <a:r>
              <a:rPr lang="en-US" dirty="0">
                <a:solidFill>
                  <a:srgbClr val="000000"/>
                </a:solidFill>
                <a:effectLst>
                  <a:outerShdw blurRad="38100" dist="38100" dir="2700000" algn="tl">
                    <a:srgbClr val="FFFFFF"/>
                  </a:outerShdw>
                </a:effectLst>
              </a:rPr>
              <a:t>Each non-key field is functionally dependent on every candidate key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23235">
                                            <p:txEl>
                                              <p:pRg st="0" end="0"/>
                                            </p:txEl>
                                          </p:spTgt>
                                        </p:tgtEl>
                                        <p:attrNameLst>
                                          <p:attrName>style.visibility</p:attrName>
                                        </p:attrNameLst>
                                      </p:cBhvr>
                                      <p:to>
                                        <p:strVal val="visible"/>
                                      </p:to>
                                    </p:set>
                                    <p:animEffect transition="in" filter="checkerboard(across)">
                                      <p:cBhvr>
                                        <p:cTn id="7" dur="500"/>
                                        <p:tgtEl>
                                          <p:spTgt spid="223235">
                                            <p:txEl>
                                              <p:pRg st="0" end="0"/>
                                            </p:txEl>
                                          </p:spTgt>
                                        </p:tgtEl>
                                      </p:cBhvr>
                                    </p:animEffect>
                                  </p:childTnLst>
                                  <p:subTnLst>
                                    <p:animClr clrSpc="rgb" dir="cw">
                                      <p:cBhvr override="childStyle">
                                        <p:cTn dur="1" fill="hold" display="0" masterRel="nextClick" afterEffect="1"/>
                                        <p:tgtEl>
                                          <p:spTgt spid="223235">
                                            <p:txEl>
                                              <p:pRg st="0" end="0"/>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23235">
                                            <p:txEl>
                                              <p:pRg st="1" end="1"/>
                                            </p:txEl>
                                          </p:spTgt>
                                        </p:tgtEl>
                                        <p:attrNameLst>
                                          <p:attrName>style.visibility</p:attrName>
                                        </p:attrNameLst>
                                      </p:cBhvr>
                                      <p:to>
                                        <p:strVal val="visible"/>
                                      </p:to>
                                    </p:set>
                                    <p:animEffect transition="in" filter="checkerboard(across)">
                                      <p:cBhvr>
                                        <p:cTn id="12" dur="500"/>
                                        <p:tgtEl>
                                          <p:spTgt spid="223235">
                                            <p:txEl>
                                              <p:pRg st="1" end="1"/>
                                            </p:txEl>
                                          </p:spTgt>
                                        </p:tgtEl>
                                      </p:cBhvr>
                                    </p:animEffect>
                                  </p:childTnLst>
                                  <p:subTnLst>
                                    <p:animClr clrSpc="rgb" dir="cw">
                                      <p:cBhvr override="childStyle">
                                        <p:cTn dur="1" fill="hold" display="0" masterRel="nextClick" afterEffect="1"/>
                                        <p:tgtEl>
                                          <p:spTgt spid="223235">
                                            <p:txEl>
                                              <p:pRg st="1" end="1"/>
                                            </p:txEl>
                                          </p:spTgt>
                                        </p:tgtEl>
                                        <p:attrNameLst>
                                          <p:attrName>ppt_c</p:attrName>
                                        </p:attrNameLst>
                                      </p:cBhvr>
                                      <p:to>
                                        <a:schemeClr val="accent1"/>
                                      </p:to>
                                    </p:animClr>
                                  </p:subTnLst>
                                </p:cTn>
                              </p:par>
                              <p:par>
                                <p:cTn id="13" presetID="5" presetClass="entr" presetSubtype="10" fill="hold" grpId="0" nodeType="withEffect">
                                  <p:stCondLst>
                                    <p:cond delay="0"/>
                                  </p:stCondLst>
                                  <p:childTnLst>
                                    <p:set>
                                      <p:cBhvr>
                                        <p:cTn id="14" dur="1" fill="hold">
                                          <p:stCondLst>
                                            <p:cond delay="0"/>
                                          </p:stCondLst>
                                        </p:cTn>
                                        <p:tgtEl>
                                          <p:spTgt spid="223235">
                                            <p:txEl>
                                              <p:pRg st="2" end="2"/>
                                            </p:txEl>
                                          </p:spTgt>
                                        </p:tgtEl>
                                        <p:attrNameLst>
                                          <p:attrName>style.visibility</p:attrName>
                                        </p:attrNameLst>
                                      </p:cBhvr>
                                      <p:to>
                                        <p:strVal val="visible"/>
                                      </p:to>
                                    </p:set>
                                    <p:animEffect transition="in" filter="checkerboard(across)">
                                      <p:cBhvr>
                                        <p:cTn id="15" dur="500"/>
                                        <p:tgtEl>
                                          <p:spTgt spid="223235">
                                            <p:txEl>
                                              <p:pRg st="2" end="2"/>
                                            </p:txEl>
                                          </p:spTgt>
                                        </p:tgtEl>
                                      </p:cBhvr>
                                    </p:animEffect>
                                  </p:childTnLst>
                                  <p:subTnLst>
                                    <p:animClr clrSpc="rgb" dir="cw">
                                      <p:cBhvr override="childStyle">
                                        <p:cTn dur="1" fill="hold" display="0" masterRel="nextClick" afterEffect="1"/>
                                        <p:tgtEl>
                                          <p:spTgt spid="223235">
                                            <p:txEl>
                                              <p:pRg st="2" end="2"/>
                                            </p:txEl>
                                          </p:spTgt>
                                        </p:tgtEl>
                                        <p:attrNameLst>
                                          <p:attrName>ppt_c</p:attrName>
                                        </p:attrNameLst>
                                      </p:cBhvr>
                                      <p:to>
                                        <a:schemeClr val="accent1"/>
                                      </p:to>
                                    </p:animClr>
                                  </p:sub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23235">
                                            <p:txEl>
                                              <p:pRg st="3" end="3"/>
                                            </p:txEl>
                                          </p:spTgt>
                                        </p:tgtEl>
                                        <p:attrNameLst>
                                          <p:attrName>style.visibility</p:attrName>
                                        </p:attrNameLst>
                                      </p:cBhvr>
                                      <p:to>
                                        <p:strVal val="visible"/>
                                      </p:to>
                                    </p:set>
                                    <p:animEffect transition="in" filter="checkerboard(across)">
                                      <p:cBhvr>
                                        <p:cTn id="20" dur="500"/>
                                        <p:tgtEl>
                                          <p:spTgt spid="223235">
                                            <p:txEl>
                                              <p:pRg st="3" end="3"/>
                                            </p:txEl>
                                          </p:spTgt>
                                        </p:tgtEl>
                                      </p:cBhvr>
                                    </p:animEffect>
                                  </p:childTnLst>
                                  <p:subTnLst>
                                    <p:animClr clrSpc="rgb" dir="cw">
                                      <p:cBhvr override="childStyle">
                                        <p:cTn dur="1" fill="hold" display="0" masterRel="nextClick" afterEffect="1"/>
                                        <p:tgtEl>
                                          <p:spTgt spid="223235">
                                            <p:txEl>
                                              <p:pRg st="3" end="3"/>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build="p" bldLvl="2" autoUpdateAnimBg="0"/>
    </p:bldLst>
  </p:timing>
</p:sld>
</file>

<file path=ppt/theme/theme1.xml><?xml version="1.0" encoding="utf-8"?>
<a:theme xmlns:a="http://schemas.openxmlformats.org/drawingml/2006/main" name="Blank Presentation">
  <a:themeElements>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28000</TotalTime>
  <Words>1563</Words>
  <Application>Microsoft Office PowerPoint</Application>
  <PresentationFormat>On-screen Show (4:3)</PresentationFormat>
  <Paragraphs>186</Paragraphs>
  <Slides>32</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Helvetica</vt:lpstr>
      <vt:lpstr>Palatino-Roman</vt:lpstr>
      <vt:lpstr>Times New Roman</vt:lpstr>
      <vt:lpstr>Wingdings</vt:lpstr>
      <vt:lpstr>Blank Presentation</vt:lpstr>
      <vt:lpstr>PowerPoint Presentation</vt:lpstr>
      <vt:lpstr>Objectives</vt:lpstr>
      <vt:lpstr>Data Normalization</vt:lpstr>
      <vt:lpstr>Well-Structured Relations</vt:lpstr>
      <vt:lpstr>Types of Anomalies</vt:lpstr>
      <vt:lpstr>Example–Figure 5-2b</vt:lpstr>
      <vt:lpstr>What anomalies exists?</vt:lpstr>
      <vt:lpstr>Anomalies in this Table</vt:lpstr>
      <vt:lpstr>Functional Dependencies</vt:lpstr>
      <vt:lpstr>PowerPoint Presentation</vt:lpstr>
      <vt:lpstr>First Normal Form</vt:lpstr>
      <vt:lpstr>PowerPoint Presentation</vt:lpstr>
      <vt:lpstr>PowerPoint Presentation</vt:lpstr>
      <vt:lpstr>Second Normal 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Third Normal Form</vt:lpstr>
      <vt:lpstr>PowerPoint Presentation</vt:lpstr>
      <vt:lpstr>PowerPoint Presentation</vt:lpstr>
      <vt:lpstr>PowerPoint Presentation</vt:lpstr>
      <vt:lpstr>Normalization Summary</vt:lpstr>
      <vt:lpstr>Typical Interview Question</vt:lpstr>
      <vt:lpstr>PowerPoint Presentation</vt:lpstr>
      <vt:lpstr>Solution</vt:lpstr>
      <vt:lpstr>References</vt:lpstr>
    </vt:vector>
  </TitlesOfParts>
  <Company>Princeton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Manuel Montrond</dc:creator>
  <cp:lastModifiedBy>Manuel Montrond</cp:lastModifiedBy>
  <cp:revision>523</cp:revision>
  <dcterms:created xsi:type="dcterms:W3CDTF">2004-05-07T00:40:40Z</dcterms:created>
  <dcterms:modified xsi:type="dcterms:W3CDTF">2024-02-14T23:45:27Z</dcterms:modified>
</cp:coreProperties>
</file>