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7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720" r:id="rId3"/>
    <p:sldMasterId id="2147483721" r:id="rId4"/>
    <p:sldMasterId id="2147483722" r:id="rId5"/>
    <p:sldMasterId id="2147483723" r:id="rId6"/>
    <p:sldMasterId id="2147483724" r:id="rId7"/>
    <p:sldMasterId id="2147483725" r:id="rId8"/>
  </p:sldMasterIdLst>
  <p:notesMasterIdLst>
    <p:notesMasterId r:id="rId9"/>
  </p:notes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</p:sldIdLst>
  <p:sldSz cy="6858000" cx="9144000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1.xml"/><Relationship Id="rId22" Type="http://schemas.openxmlformats.org/officeDocument/2006/relationships/slide" Target="slides/slide13.xml"/><Relationship Id="rId21" Type="http://schemas.openxmlformats.org/officeDocument/2006/relationships/slide" Target="slides/slide12.xml"/><Relationship Id="rId24" Type="http://schemas.openxmlformats.org/officeDocument/2006/relationships/slide" Target="slides/slide15.xml"/><Relationship Id="rId23" Type="http://schemas.openxmlformats.org/officeDocument/2006/relationships/slide" Target="slides/slide14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notesMaster" Target="notesMasters/notesMaster1.xml"/><Relationship Id="rId26" Type="http://schemas.openxmlformats.org/officeDocument/2006/relationships/slide" Target="slides/slide17.xml"/><Relationship Id="rId25" Type="http://schemas.openxmlformats.org/officeDocument/2006/relationships/slide" Target="slides/slide16.xml"/><Relationship Id="rId27" Type="http://schemas.openxmlformats.org/officeDocument/2006/relationships/slide" Target="slides/slide18.xml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7" Type="http://schemas.openxmlformats.org/officeDocument/2006/relationships/slideMaster" Target="slideMasters/slideMaster5.xml"/><Relationship Id="rId8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10" Type="http://schemas.openxmlformats.org/officeDocument/2006/relationships/slide" Target="slides/slide1.xml"/><Relationship Id="rId13" Type="http://schemas.openxmlformats.org/officeDocument/2006/relationships/slide" Target="slides/slide4.xml"/><Relationship Id="rId12" Type="http://schemas.openxmlformats.org/officeDocument/2006/relationships/slide" Target="slides/slide3.xml"/><Relationship Id="rId15" Type="http://schemas.openxmlformats.org/officeDocument/2006/relationships/slide" Target="slides/slide6.xml"/><Relationship Id="rId14" Type="http://schemas.openxmlformats.org/officeDocument/2006/relationships/slide" Target="slides/slide5.xml"/><Relationship Id="rId17" Type="http://schemas.openxmlformats.org/officeDocument/2006/relationships/slide" Target="slides/slide8.xml"/><Relationship Id="rId16" Type="http://schemas.openxmlformats.org/officeDocument/2006/relationships/slide" Target="slides/slide7.xml"/><Relationship Id="rId19" Type="http://schemas.openxmlformats.org/officeDocument/2006/relationships/slide" Target="slides/slide10.xml"/><Relationship Id="rId18" Type="http://schemas.openxmlformats.org/officeDocument/2006/relationships/slide" Target="slides/slide9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4fc24edfa9_0_16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g4fc24edfa9_0_16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9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9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8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8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4fc24edfa9_0_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g4fc24edfa9_0_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10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10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1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1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4fc24edfa9_1_7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g4fc24edfa9_1_7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4fc24edfa9_1_16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g4fc24edfa9_1_16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1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1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4fc24edfa9_1_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g4fc24edfa9_1_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7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7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6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4fc24edfa9_0_8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g4fc24edfa9_0_8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1"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1"/>
          <p:cNvSpPr txBox="1"/>
          <p:nvPr>
            <p:ph idx="2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2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2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3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4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2"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3"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4"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5"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6"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7"/>
          <p:cNvSpPr txBox="1"/>
          <p:nvPr>
            <p:ph idx="1"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0"/>
          <p:cNvSpPr txBox="1"/>
          <p:nvPr>
            <p:ph idx="1"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1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1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1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1"/>
          <p:cNvSpPr txBox="1"/>
          <p:nvPr>
            <p:ph idx="3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2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2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2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2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3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3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3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3"/>
          <p:cNvSpPr txBox="1"/>
          <p:nvPr>
            <p:ph idx="3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4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4"/>
          <p:cNvSpPr txBox="1"/>
          <p:nvPr>
            <p:ph idx="1"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4"/>
          <p:cNvSpPr txBox="1"/>
          <p:nvPr>
            <p:ph idx="2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5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5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5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5"/>
          <p:cNvSpPr txBox="1"/>
          <p:nvPr>
            <p:ph idx="3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5"/>
          <p:cNvSpPr txBox="1"/>
          <p:nvPr>
            <p:ph idx="4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6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6"/>
          <p:cNvSpPr txBox="1"/>
          <p:nvPr>
            <p:ph idx="1"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6"/>
          <p:cNvSpPr txBox="1"/>
          <p:nvPr>
            <p:ph idx="2"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6"/>
          <p:cNvSpPr txBox="1"/>
          <p:nvPr>
            <p:ph idx="3"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6"/>
          <p:cNvSpPr txBox="1"/>
          <p:nvPr>
            <p:ph idx="4"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6"/>
          <p:cNvSpPr txBox="1"/>
          <p:nvPr>
            <p:ph idx="5"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6"/>
          <p:cNvSpPr txBox="1"/>
          <p:nvPr>
            <p:ph idx="6"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8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8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8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0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30"/>
          <p:cNvSpPr txBox="1"/>
          <p:nvPr>
            <p:ph idx="1"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1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31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2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3"/>
          <p:cNvSpPr txBox="1"/>
          <p:nvPr>
            <p:ph idx="1"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4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34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34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34"/>
          <p:cNvSpPr txBox="1"/>
          <p:nvPr>
            <p:ph idx="3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5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35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35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35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6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36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36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36"/>
          <p:cNvSpPr txBox="1"/>
          <p:nvPr>
            <p:ph idx="3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7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37"/>
          <p:cNvSpPr txBox="1"/>
          <p:nvPr>
            <p:ph idx="1"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37"/>
          <p:cNvSpPr txBox="1"/>
          <p:nvPr>
            <p:ph idx="2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8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38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38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38"/>
          <p:cNvSpPr txBox="1"/>
          <p:nvPr>
            <p:ph idx="3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38"/>
          <p:cNvSpPr txBox="1"/>
          <p:nvPr>
            <p:ph idx="4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9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39"/>
          <p:cNvSpPr txBox="1"/>
          <p:nvPr>
            <p:ph idx="1"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39"/>
          <p:cNvSpPr txBox="1"/>
          <p:nvPr>
            <p:ph idx="2"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39"/>
          <p:cNvSpPr txBox="1"/>
          <p:nvPr>
            <p:ph idx="3"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39"/>
          <p:cNvSpPr txBox="1"/>
          <p:nvPr>
            <p:ph idx="4"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39"/>
          <p:cNvSpPr txBox="1"/>
          <p:nvPr>
            <p:ph idx="5"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39"/>
          <p:cNvSpPr txBox="1"/>
          <p:nvPr>
            <p:ph idx="6"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42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42"/>
          <p:cNvSpPr txBox="1"/>
          <p:nvPr>
            <p:ph idx="1"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43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43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44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44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44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45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6"/>
          <p:cNvSpPr txBox="1"/>
          <p:nvPr>
            <p:ph idx="1"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7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47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47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47"/>
          <p:cNvSpPr txBox="1"/>
          <p:nvPr>
            <p:ph idx="3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8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48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48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48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49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49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49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49"/>
          <p:cNvSpPr txBox="1"/>
          <p:nvPr>
            <p:ph idx="3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50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50"/>
          <p:cNvSpPr txBox="1"/>
          <p:nvPr>
            <p:ph idx="1"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" name="Google Shape;200;p50"/>
          <p:cNvSpPr txBox="1"/>
          <p:nvPr>
            <p:ph idx="2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51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51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51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51"/>
          <p:cNvSpPr txBox="1"/>
          <p:nvPr>
            <p:ph idx="3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51"/>
          <p:cNvSpPr txBox="1"/>
          <p:nvPr>
            <p:ph idx="4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52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9" name="Google Shape;209;p52"/>
          <p:cNvSpPr txBox="1"/>
          <p:nvPr>
            <p:ph idx="1"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52"/>
          <p:cNvSpPr txBox="1"/>
          <p:nvPr>
            <p:ph idx="2"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1" name="Google Shape;211;p52"/>
          <p:cNvSpPr txBox="1"/>
          <p:nvPr>
            <p:ph idx="3"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p52"/>
          <p:cNvSpPr txBox="1"/>
          <p:nvPr>
            <p:ph idx="4"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3" name="Google Shape;213;p52"/>
          <p:cNvSpPr txBox="1"/>
          <p:nvPr>
            <p:ph idx="5"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4" name="Google Shape;214;p52"/>
          <p:cNvSpPr txBox="1"/>
          <p:nvPr>
            <p:ph idx="6"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54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1" name="Google Shape;221;p54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56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5" name="Google Shape;225;p56"/>
          <p:cNvSpPr txBox="1"/>
          <p:nvPr>
            <p:ph idx="1"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57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57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57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58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59"/>
          <p:cNvSpPr txBox="1"/>
          <p:nvPr>
            <p:ph idx="1"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60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6" name="Google Shape;236;p60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7" name="Google Shape;237;p60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8" name="Google Shape;238;p60"/>
          <p:cNvSpPr txBox="1"/>
          <p:nvPr>
            <p:ph idx="3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61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1" name="Google Shape;241;p61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2" name="Google Shape;242;p61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3" name="Google Shape;243;p61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62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6" name="Google Shape;246;p62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7" name="Google Shape;247;p62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8" name="Google Shape;248;p62"/>
          <p:cNvSpPr txBox="1"/>
          <p:nvPr>
            <p:ph idx="3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63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1" name="Google Shape;251;p63"/>
          <p:cNvSpPr txBox="1"/>
          <p:nvPr>
            <p:ph idx="1"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2" name="Google Shape;252;p63"/>
          <p:cNvSpPr txBox="1"/>
          <p:nvPr>
            <p:ph idx="2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64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5" name="Google Shape;255;p64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6" name="Google Shape;256;p64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7" name="Google Shape;257;p64"/>
          <p:cNvSpPr txBox="1"/>
          <p:nvPr>
            <p:ph idx="3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8" name="Google Shape;258;p64"/>
          <p:cNvSpPr txBox="1"/>
          <p:nvPr>
            <p:ph idx="4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/>
          <p:nvPr>
            <p:ph idx="1"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65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1" name="Google Shape;261;p65"/>
          <p:cNvSpPr txBox="1"/>
          <p:nvPr>
            <p:ph idx="1"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2" name="Google Shape;262;p65"/>
          <p:cNvSpPr txBox="1"/>
          <p:nvPr>
            <p:ph idx="2"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3" name="Google Shape;263;p65"/>
          <p:cNvSpPr txBox="1"/>
          <p:nvPr>
            <p:ph idx="3"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4" name="Google Shape;264;p65"/>
          <p:cNvSpPr txBox="1"/>
          <p:nvPr>
            <p:ph idx="4"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5" name="Google Shape;265;p65"/>
          <p:cNvSpPr txBox="1"/>
          <p:nvPr>
            <p:ph idx="5"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6" name="Google Shape;266;p65"/>
          <p:cNvSpPr txBox="1"/>
          <p:nvPr>
            <p:ph idx="6"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68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7" name="Google Shape;277;p68"/>
          <p:cNvSpPr txBox="1"/>
          <p:nvPr>
            <p:ph idx="1"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69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0" name="Google Shape;280;p69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70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3" name="Google Shape;283;p70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4" name="Google Shape;284;p70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71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72"/>
          <p:cNvSpPr txBox="1"/>
          <p:nvPr>
            <p:ph idx="1"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73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1" name="Google Shape;291;p73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2" name="Google Shape;292;p73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3" name="Google Shape;293;p73"/>
          <p:cNvSpPr txBox="1"/>
          <p:nvPr>
            <p:ph idx="3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74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6" name="Google Shape;296;p74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7" name="Google Shape;297;p74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8" name="Google Shape;298;p74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75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1" name="Google Shape;301;p75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2" name="Google Shape;302;p75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3" name="Google Shape;303;p75"/>
          <p:cNvSpPr txBox="1"/>
          <p:nvPr>
            <p:ph idx="3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8"/>
          <p:cNvSpPr txBox="1"/>
          <p:nvPr>
            <p:ph idx="3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76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6" name="Google Shape;306;p76"/>
          <p:cNvSpPr txBox="1"/>
          <p:nvPr>
            <p:ph idx="1"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7" name="Google Shape;307;p76"/>
          <p:cNvSpPr txBox="1"/>
          <p:nvPr>
            <p:ph idx="2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77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0" name="Google Shape;310;p77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1" name="Google Shape;311;p77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2" name="Google Shape;312;p77"/>
          <p:cNvSpPr txBox="1"/>
          <p:nvPr>
            <p:ph idx="3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3" name="Google Shape;313;p77"/>
          <p:cNvSpPr txBox="1"/>
          <p:nvPr>
            <p:ph idx="4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78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6" name="Google Shape;316;p78"/>
          <p:cNvSpPr txBox="1"/>
          <p:nvPr>
            <p:ph idx="1"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7" name="Google Shape;317;p78"/>
          <p:cNvSpPr txBox="1"/>
          <p:nvPr>
            <p:ph idx="2"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8" name="Google Shape;318;p78"/>
          <p:cNvSpPr txBox="1"/>
          <p:nvPr>
            <p:ph idx="3"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9" name="Google Shape;319;p78"/>
          <p:cNvSpPr txBox="1"/>
          <p:nvPr>
            <p:ph idx="4"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0" name="Google Shape;320;p78"/>
          <p:cNvSpPr txBox="1"/>
          <p:nvPr>
            <p:ph idx="5"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1" name="Google Shape;321;p78"/>
          <p:cNvSpPr txBox="1"/>
          <p:nvPr>
            <p:ph idx="6"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9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0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0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0"/>
          <p:cNvSpPr txBox="1"/>
          <p:nvPr>
            <p:ph idx="3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theme" Target="../theme/theme3.xml"/><Relationship Id="rId1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7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35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theme" Target="../theme/theme5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8.xml"/><Relationship Id="rId12" Type="http://schemas.openxmlformats.org/officeDocument/2006/relationships/slideLayout" Target="../slideLayouts/slideLayout47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theme" Target="../theme/theme4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/Relationships>
</file>

<file path=ppt/slideMasters/_rels/slideMaster5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58.xml"/><Relationship Id="rId10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60.xml"/><Relationship Id="rId12" Type="http://schemas.openxmlformats.org/officeDocument/2006/relationships/slideLayout" Target="../slideLayouts/slideLayout59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Relationship Id="rId14" Type="http://schemas.openxmlformats.org/officeDocument/2006/relationships/theme" Target="../theme/theme6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/Relationships>
</file>

<file path=ppt/slideMasters/_rels/slideMaster6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7.xml"/><Relationship Id="rId13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69.xml"/><Relationship Id="rId1" Type="http://schemas.openxmlformats.org/officeDocument/2006/relationships/image" Target="../media/image1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Relationship Id="rId15" Type="http://schemas.openxmlformats.org/officeDocument/2006/relationships/slideLayout" Target="../slideLayouts/slideLayout72.xml"/><Relationship Id="rId14" Type="http://schemas.openxmlformats.org/officeDocument/2006/relationships/slideLayout" Target="../slideLayouts/slideLayout71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4.xml"/><Relationship Id="rId8" Type="http://schemas.openxmlformats.org/officeDocument/2006/relationships/slideLayout" Target="../slideLayouts/slideLayout6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8AC1D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440" y="0"/>
            <a:ext cx="9140400" cy="6855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440" y="0"/>
            <a:ext cx="9140400" cy="685512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1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" name="Google Shape;9;p1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722160" y="2781000"/>
            <a:ext cx="7771680" cy="575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683640" y="3357000"/>
            <a:ext cx="3794400" cy="804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1" name="Google Shape;61;p14"/>
          <p:cNvSpPr txBox="1"/>
          <p:nvPr>
            <p:ph idx="2" type="body"/>
          </p:nvPr>
        </p:nvSpPr>
        <p:spPr>
          <a:xfrm>
            <a:off x="4668480" y="3357000"/>
            <a:ext cx="3794400" cy="804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8AC1D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440" y="0"/>
            <a:ext cx="9140400" cy="685512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7"/>
          <p:cNvSpPr txBox="1"/>
          <p:nvPr>
            <p:ph type="title"/>
          </p:nvPr>
        </p:nvSpPr>
        <p:spPr>
          <a:xfrm>
            <a:off x="722160" y="2781000"/>
            <a:ext cx="7771680" cy="575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3" name="Google Shape;113;p27"/>
          <p:cNvSpPr txBox="1"/>
          <p:nvPr>
            <p:ph idx="1" type="body"/>
          </p:nvPr>
        </p:nvSpPr>
        <p:spPr>
          <a:xfrm>
            <a:off x="683640" y="3357000"/>
            <a:ext cx="3794400" cy="804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4" name="Google Shape;114;p27"/>
          <p:cNvSpPr txBox="1"/>
          <p:nvPr>
            <p:ph idx="2" type="body"/>
          </p:nvPr>
        </p:nvSpPr>
        <p:spPr>
          <a:xfrm>
            <a:off x="4668480" y="3357000"/>
            <a:ext cx="3794400" cy="804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8AC1D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4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440" y="0"/>
            <a:ext cx="9140400" cy="685512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40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66" name="Google Shape;166;p40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8AC1D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oogle Shape;216;p5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440" y="0"/>
            <a:ext cx="9140400" cy="685512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53"/>
          <p:cNvSpPr txBox="1"/>
          <p:nvPr>
            <p:ph type="title"/>
          </p:nvPr>
        </p:nvSpPr>
        <p:spPr>
          <a:xfrm>
            <a:off x="722160" y="2781000"/>
            <a:ext cx="7771680" cy="575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18" name="Google Shape;218;p53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8AC1D"/>
        </a:solidFill>
      </p:bgPr>
    </p:bg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Google Shape;268;p6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440" y="0"/>
            <a:ext cx="9140400" cy="6855120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66"/>
          <p:cNvSpPr/>
          <p:nvPr/>
        </p:nvSpPr>
        <p:spPr>
          <a:xfrm>
            <a:off x="0" y="5661360"/>
            <a:ext cx="9143280" cy="11959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0" name="Google Shape;270;p6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43160" y="1649160"/>
            <a:ext cx="2856960" cy="904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7400" y="5013000"/>
            <a:ext cx="5028480" cy="1467720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66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73" name="Google Shape;273;p66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  <p:sldLayoutId id="2147483719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Relationship Id="rId5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www.agilealliance.org/" TargetMode="External"/><Relationship Id="rId4" Type="http://schemas.openxmlformats.org/officeDocument/2006/relationships/hyperlink" Target="https://www.scaledagileframework.com/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Relationship Id="rId4" Type="http://schemas.openxmlformats.org/officeDocument/2006/relationships/hyperlink" Target="mailto:anderson.medeiros@pitang.com" TargetMode="External"/><Relationship Id="rId5" Type="http://schemas.openxmlformats.org/officeDocument/2006/relationships/hyperlink" Target="mailto:amanda.albuquerque@pitang.com" TargetMode="External"/><Relationship Id="rId6" Type="http://schemas.openxmlformats.org/officeDocument/2006/relationships/hyperlink" Target="mailto:clauber.silva@pitang.co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Relationship Id="rId4" Type="http://schemas.openxmlformats.org/officeDocument/2006/relationships/image" Target="../media/image11.jpg"/><Relationship Id="rId5" Type="http://schemas.openxmlformats.org/officeDocument/2006/relationships/image" Target="../media/image1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79"/>
          <p:cNvSpPr/>
          <p:nvPr/>
        </p:nvSpPr>
        <p:spPr>
          <a:xfrm>
            <a:off x="716760" y="3502800"/>
            <a:ext cx="6192000" cy="1943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 papel do QA em times Ágeis</a:t>
            </a:r>
            <a:endParaRPr b="0" i="0" sz="5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5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5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7" name="Google Shape;327;p79"/>
          <p:cNvPicPr preferRelativeResize="0"/>
          <p:nvPr/>
        </p:nvPicPr>
        <p:blipFill rotWithShape="1">
          <a:blip r:embed="rId3">
            <a:alphaModFix/>
          </a:blip>
          <a:srcRect b="28262" l="10027" r="45962" t="27254"/>
          <a:stretch/>
        </p:blipFill>
        <p:spPr>
          <a:xfrm>
            <a:off x="3719520" y="130320"/>
            <a:ext cx="5149800" cy="2925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88"/>
          <p:cNvSpPr/>
          <p:nvPr/>
        </p:nvSpPr>
        <p:spPr>
          <a:xfrm>
            <a:off x="1619640" y="332640"/>
            <a:ext cx="7056300" cy="10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0" lvl="0" marL="0" marR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Tradicional vs 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Ágil </a:t>
            </a:r>
            <a:endParaRPr b="0" i="0" sz="4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88"/>
          <p:cNvSpPr txBox="1"/>
          <p:nvPr/>
        </p:nvSpPr>
        <p:spPr>
          <a:xfrm>
            <a:off x="125150" y="2190625"/>
            <a:ext cx="2959500" cy="34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Ágil </a:t>
            </a:r>
            <a:b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Foco em Pessoas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Entrega de valor ao cliente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Resposta a mudanças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Auto-organização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Feedback contínuo 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Skills de Programação </a:t>
            </a:r>
            <a:r>
              <a:rPr lang="en-US" sz="1800"/>
              <a:t> </a:t>
            </a:r>
            <a:endParaRPr sz="1800"/>
          </a:p>
        </p:txBody>
      </p:sp>
      <p:pic>
        <p:nvPicPr>
          <p:cNvPr id="385" name="Google Shape;385;p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8925" y="1649674"/>
            <a:ext cx="5354550" cy="398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89"/>
          <p:cNvSpPr/>
          <p:nvPr/>
        </p:nvSpPr>
        <p:spPr>
          <a:xfrm>
            <a:off x="1619640" y="332640"/>
            <a:ext cx="7056360" cy="108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0" lvl="0" marL="0" marR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Pap</a:t>
            </a:r>
            <a:r>
              <a:rPr lang="en-US" sz="4000"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b="0" i="0" lang="en-US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is do QA</a:t>
            </a:r>
            <a:endParaRPr b="0" i="0" sz="4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89"/>
          <p:cNvSpPr/>
          <p:nvPr/>
        </p:nvSpPr>
        <p:spPr>
          <a:xfrm>
            <a:off x="457200" y="1672200"/>
            <a:ext cx="822888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2" name="Google Shape;392;p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2640" y="2047555"/>
            <a:ext cx="2662595" cy="3528689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" name="Google Shape;393;p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5775" y="1509425"/>
            <a:ext cx="2920929" cy="430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" name="Google Shape;394;p8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68825" y="1509425"/>
            <a:ext cx="3343825" cy="430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90"/>
          <p:cNvSpPr/>
          <p:nvPr/>
        </p:nvSpPr>
        <p:spPr>
          <a:xfrm>
            <a:off x="1619640" y="332640"/>
            <a:ext cx="7056360" cy="108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0" lvl="0" marL="0" marR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Teste ágil</a:t>
            </a:r>
            <a:endParaRPr b="0" i="0" sz="4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90"/>
          <p:cNvSpPr/>
          <p:nvPr/>
        </p:nvSpPr>
        <p:spPr>
          <a:xfrm>
            <a:off x="781200" y="1780200"/>
            <a:ext cx="7226280" cy="317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5639" lvl="0" marL="2160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Processo contínuo em vez de ser seqüencial, onde o teste começa no início do projeto e há integração contínua entre teste e desenvolvimento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15639" lvl="0" marL="2160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objetivo comum do desenvolvimento e teste ágil é alcançar uma alta qualidade do produto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91"/>
          <p:cNvSpPr/>
          <p:nvPr/>
        </p:nvSpPr>
        <p:spPr>
          <a:xfrm>
            <a:off x="1619640" y="332640"/>
            <a:ext cx="7056300" cy="10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0" lvl="0" marL="0" marR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Pap</a:t>
            </a:r>
            <a:r>
              <a:rPr lang="en-US" sz="4000"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b="0" i="0" lang="en-US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is do QA</a:t>
            </a:r>
            <a:endParaRPr b="0" i="0" sz="4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91"/>
          <p:cNvSpPr/>
          <p:nvPr/>
        </p:nvSpPr>
        <p:spPr>
          <a:xfrm>
            <a:off x="457200" y="1672200"/>
            <a:ext cx="8229000" cy="45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5640" lvl="0" marL="2160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Guardião da </a:t>
            </a:r>
            <a:r>
              <a:rPr lang="en-US" sz="2800"/>
              <a:t>qualidade </a:t>
            </a:r>
            <a:endParaRPr sz="2800"/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-215640" lvl="0" marL="2160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Entender tanto do negócio quanto da solução técnica (mesmo que em um nível mais macro)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15640" lvl="0" marL="2160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Participar de todas as etapas do ciclo de desenvolvimento, das soluções e decisões,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15640" lvl="0" marL="2160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Ficando bem próximo do time e do cliente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92"/>
          <p:cNvSpPr/>
          <p:nvPr/>
        </p:nvSpPr>
        <p:spPr>
          <a:xfrm>
            <a:off x="1619640" y="332640"/>
            <a:ext cx="7056360" cy="108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0" lvl="0" marL="0" marR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Pap</a:t>
            </a:r>
            <a:r>
              <a:rPr lang="en-US" sz="4000"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b="0" i="0" lang="en-US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is do QA</a:t>
            </a:r>
            <a:endParaRPr b="0" i="0" sz="4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2" name="Google Shape;412;p9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60880" y="1600920"/>
            <a:ext cx="4753800" cy="4322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93"/>
          <p:cNvSpPr/>
          <p:nvPr/>
        </p:nvSpPr>
        <p:spPr>
          <a:xfrm>
            <a:off x="1619640" y="332640"/>
            <a:ext cx="7056360" cy="108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0" lvl="0" marL="0" marR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Referências</a:t>
            </a:r>
            <a:endParaRPr b="0" i="0" sz="4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93"/>
          <p:cNvSpPr/>
          <p:nvPr/>
        </p:nvSpPr>
        <p:spPr>
          <a:xfrm>
            <a:off x="457200" y="1420200"/>
            <a:ext cx="822888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215639" lvl="0" marL="2160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■"/>
            </a:pP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Agile Testing: A Practical Guide for Testers and Agile Teams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15639" lvl="0" marL="2160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■"/>
            </a:pP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More Agile Testing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15639" lvl="0" marL="2160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■"/>
            </a:pP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Agile Testing Foundations: An ISTQB Foundation Level Agile Tester Guide 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15639" lvl="0" marL="2160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■"/>
            </a:pPr>
            <a:r>
              <a:rPr b="0" i="0" lang="en-US" sz="28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https://www.agilealliance.org/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15639" lvl="0" marL="2160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■"/>
            </a:pPr>
            <a:r>
              <a:rPr b="0" i="0" lang="en-US" sz="28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https://www.scaledagileframework.com/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15639" lvl="0" marL="2160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rgbClr val="0097A7"/>
                </a:solidFill>
                <a:latin typeface="Arial"/>
                <a:ea typeface="Arial"/>
                <a:cs typeface="Arial"/>
                <a:sym typeface="Arial"/>
              </a:rPr>
              <a:t>https://icagile.com/Learning-Roadmap/Agile-Testing/Agile-Testing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94"/>
          <p:cNvSpPr/>
          <p:nvPr/>
        </p:nvSpPr>
        <p:spPr>
          <a:xfrm>
            <a:off x="1619640" y="332640"/>
            <a:ext cx="7056300" cy="10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0" lvl="0" marL="0" marR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latin typeface="Calibri"/>
                <a:ea typeface="Calibri"/>
                <a:cs typeface="Calibri"/>
                <a:sym typeface="Calibri"/>
              </a:rPr>
              <a:t>Sorteio</a:t>
            </a:r>
            <a:endParaRPr b="0" i="0" sz="4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4" name="Google Shape;424;p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9138" y="1632865"/>
            <a:ext cx="7705725" cy="405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95"/>
          <p:cNvSpPr/>
          <p:nvPr/>
        </p:nvSpPr>
        <p:spPr>
          <a:xfrm>
            <a:off x="1619640" y="332640"/>
            <a:ext cx="7056300" cy="10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0" lvl="0" marL="0" marR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latin typeface="Calibri"/>
                <a:ea typeface="Calibri"/>
                <a:cs typeface="Calibri"/>
                <a:sym typeface="Calibri"/>
              </a:rPr>
              <a:t>Oportunidades</a:t>
            </a:r>
            <a:endParaRPr b="0" i="0" sz="4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0" name="Google Shape;430;p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9889" y="1537050"/>
            <a:ext cx="7264226" cy="410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96"/>
          <p:cNvSpPr/>
          <p:nvPr/>
        </p:nvSpPr>
        <p:spPr>
          <a:xfrm>
            <a:off x="683640" y="3148560"/>
            <a:ext cx="7776000" cy="567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www.pitang.com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6" name="Google Shape;436;p96"/>
          <p:cNvPicPr preferRelativeResize="0"/>
          <p:nvPr/>
        </p:nvPicPr>
        <p:blipFill rotWithShape="1">
          <a:blip r:embed="rId3">
            <a:alphaModFix/>
          </a:blip>
          <a:srcRect b="28260" l="10025" r="45964" t="27255"/>
          <a:stretch/>
        </p:blipFill>
        <p:spPr>
          <a:xfrm>
            <a:off x="6212375" y="0"/>
            <a:ext cx="2931624" cy="1665525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Google Shape;437;p96"/>
          <p:cNvSpPr txBox="1"/>
          <p:nvPr/>
        </p:nvSpPr>
        <p:spPr>
          <a:xfrm>
            <a:off x="907300" y="4085500"/>
            <a:ext cx="7328700" cy="8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solidFill>
                  <a:schemeClr val="hlink"/>
                </a:solidFill>
                <a:hlinkClick r:id="rId4"/>
              </a:rPr>
              <a:t>anderson.medeiros@pitang.com</a:t>
            </a:r>
            <a:endParaRPr b="1"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solidFill>
                  <a:schemeClr val="hlink"/>
                </a:solidFill>
                <a:hlinkClick r:id="rId5"/>
              </a:rPr>
              <a:t>amanda.albuquerque@pitang.com</a:t>
            </a:r>
            <a:endParaRPr b="1"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solidFill>
                  <a:schemeClr val="hlink"/>
                </a:solidFill>
                <a:hlinkClick r:id="rId6"/>
              </a:rPr>
              <a:t>clauber.silva@pitang.com</a:t>
            </a:r>
            <a:r>
              <a:rPr b="1" lang="en-US" sz="1800"/>
              <a:t> </a:t>
            </a:r>
            <a:endParaRPr b="1"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34C2A"/>
        </a:solidFill>
      </p:bgPr>
    </p:bg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80"/>
          <p:cNvSpPr/>
          <p:nvPr/>
        </p:nvSpPr>
        <p:spPr>
          <a:xfrm>
            <a:off x="274320" y="886500"/>
            <a:ext cx="5303100" cy="49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3959" lvl="0" marL="431999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➔"/>
            </a:pPr>
            <a:r>
              <a:rPr b="1" i="0" lang="en-US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Anderson de Medeiros</a:t>
            </a:r>
            <a:endParaRPr b="0" i="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None/>
            </a:pPr>
            <a:r>
              <a:rPr b="0" i="0" lang="en-US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É Engenheiro de Testes na Pitang, atua na área de Testes e Qualidade de Software desde 2013. Possui a certificação CTFL (ISTQB) e é Pós graduando em Testes Ágeis. Tenta se manter sempre antenado com novas tecnologias e se conectar com pessoas da área de qualidade no desenvolvimento d​e software​.</a:t>
            </a:r>
            <a:endParaRPr b="0" i="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3959" lvl="0" marL="431999" marR="0" rtl="0" algn="just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➔"/>
            </a:pPr>
            <a:r>
              <a:rPr b="1" i="0" lang="en-US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Amanda Ferraz</a:t>
            </a:r>
            <a:endParaRPr b="0" i="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None/>
            </a:pPr>
            <a:r>
              <a:rPr b="0" i="0" lang="en-US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Atualmente atua como Engenheira de Testes na Pitang, trabalha há 5 anos na área de TI, sendo 2 na área de testes. Possui a certificação ICP e é Mestranda em ciência da computação no CIn na área de Avaliação de Desempenho de Processos.</a:t>
            </a:r>
            <a:endParaRPr b="0" i="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3959" lvl="0" marL="431999" marR="0" rtl="0" algn="just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➔"/>
            </a:pPr>
            <a:r>
              <a:rPr b="1" i="0" lang="en-US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Clauber Lima</a:t>
            </a:r>
            <a:endParaRPr b="0" i="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None/>
            </a:pPr>
            <a:r>
              <a:rPr b="0" i="0" lang="en-US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É Engenheiro de Testes na Pitang, trabalha há 10 anos na área de Testes e Qualidade de Software, possui as certificações ICP, CTFL (ISTQB), ITIL e CPRE​.​ Está sempre em busca de novas técnicas e tecnologias ​relacionadas a qualidade no desenvolvimento d​e software​.</a:t>
            </a:r>
            <a:endParaRPr b="0" i="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3" name="Google Shape;333;p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28960" y="4483440"/>
            <a:ext cx="1591920" cy="159192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34" name="Google Shape;334;p8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28240" y="2760840"/>
            <a:ext cx="1593000" cy="151992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35" name="Google Shape;335;p8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528240" y="953280"/>
            <a:ext cx="1591920" cy="162612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81"/>
          <p:cNvSpPr/>
          <p:nvPr/>
        </p:nvSpPr>
        <p:spPr>
          <a:xfrm>
            <a:off x="1619640" y="333000"/>
            <a:ext cx="7056360" cy="108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0" lvl="0" marL="0" marR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81"/>
          <p:cNvSpPr txBox="1"/>
          <p:nvPr/>
        </p:nvSpPr>
        <p:spPr>
          <a:xfrm>
            <a:off x="1152150" y="1769550"/>
            <a:ext cx="6839700" cy="3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/>
              <a:t>Qual o papel dos QAs em times ágeis x times tradicionais?</a:t>
            </a:r>
            <a:endParaRPr b="1" sz="6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6" name="Google Shape;346;p82"/>
          <p:cNvPicPr preferRelativeResize="0"/>
          <p:nvPr/>
        </p:nvPicPr>
        <p:blipFill rotWithShape="1">
          <a:blip r:embed="rId3">
            <a:alphaModFix/>
          </a:blip>
          <a:srcRect b="3197" l="17992" r="0" t="17070"/>
          <a:stretch/>
        </p:blipFill>
        <p:spPr>
          <a:xfrm rot="-6000">
            <a:off x="1740162" y="1985032"/>
            <a:ext cx="6514177" cy="3800035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82"/>
          <p:cNvSpPr/>
          <p:nvPr/>
        </p:nvSpPr>
        <p:spPr>
          <a:xfrm>
            <a:off x="1619640" y="333000"/>
            <a:ext cx="7056300" cy="10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0" lvl="0" marL="0" marR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Manifesto Ágil</a:t>
            </a:r>
            <a:endParaRPr b="0" i="0" sz="4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83"/>
          <p:cNvSpPr/>
          <p:nvPr/>
        </p:nvSpPr>
        <p:spPr>
          <a:xfrm>
            <a:off x="1619640" y="332640"/>
            <a:ext cx="7056360" cy="108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0" lvl="0" marL="0" marR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Manifesto Teste Ágil</a:t>
            </a:r>
            <a:endParaRPr b="0" i="0" sz="4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3" name="Google Shape;353;p83"/>
          <p:cNvPicPr preferRelativeResize="0"/>
          <p:nvPr/>
        </p:nvPicPr>
        <p:blipFill rotWithShape="1">
          <a:blip r:embed="rId3">
            <a:alphaModFix/>
          </a:blip>
          <a:srcRect b="0" l="3928" r="3871" t="41681"/>
          <a:stretch/>
        </p:blipFill>
        <p:spPr>
          <a:xfrm>
            <a:off x="731520" y="2011680"/>
            <a:ext cx="7680240" cy="356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84"/>
          <p:cNvSpPr/>
          <p:nvPr/>
        </p:nvSpPr>
        <p:spPr>
          <a:xfrm>
            <a:off x="1619640" y="332640"/>
            <a:ext cx="7056360" cy="108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0" lvl="0" marL="0" marR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Times Ágeis</a:t>
            </a:r>
            <a:endParaRPr b="0" i="0" sz="4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84"/>
          <p:cNvSpPr/>
          <p:nvPr/>
        </p:nvSpPr>
        <p:spPr>
          <a:xfrm>
            <a:off x="712080" y="1456560"/>
            <a:ext cx="768060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-43092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■"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Equipes auto-organizadas e multifuncionais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430920" lvl="0" marL="457200" marR="0" rtl="0" algn="just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■"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Planejamento adaptativo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430920" lvl="0" marL="457200" marR="0" rtl="0" algn="just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■"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Melhoria contínua 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430920" lvl="0" marL="457200" marR="0" rtl="0" algn="just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■"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Respostas rápidas e </a:t>
            </a: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flexibilidade</a:t>
            </a: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à mudanças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430920" lvl="0" marL="457200" marR="0" rtl="0" algn="just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■"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Desenvolvimento colaborativo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85"/>
          <p:cNvSpPr/>
          <p:nvPr/>
        </p:nvSpPr>
        <p:spPr>
          <a:xfrm>
            <a:off x="1619640" y="332640"/>
            <a:ext cx="7056360" cy="108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0" lvl="0" marL="0" marR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Times Ágeis</a:t>
            </a:r>
            <a:endParaRPr b="0" i="0" sz="4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85"/>
          <p:cNvSpPr/>
          <p:nvPr/>
        </p:nvSpPr>
        <p:spPr>
          <a:xfrm>
            <a:off x="640080" y="1672560"/>
            <a:ext cx="768060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-43092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■"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Equipe mais próxima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430920" lvl="0" marL="457200" marR="0" rtl="0" algn="just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■"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Afinidade entre o QA e o desenvolvedor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430920" lvl="0" marL="457200" marR="0" rtl="0" algn="just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■"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Todos são responsáveis pelo produto e com a qualidade como um todo (código, funcional, etc)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0" name="Google Shape;370;p86"/>
          <p:cNvPicPr preferRelativeResize="0"/>
          <p:nvPr/>
        </p:nvPicPr>
        <p:blipFill rotWithShape="1">
          <a:blip r:embed="rId3">
            <a:alphaModFix/>
          </a:blip>
          <a:srcRect b="7061" l="19866" r="21124" t="29143"/>
          <a:stretch/>
        </p:blipFill>
        <p:spPr>
          <a:xfrm>
            <a:off x="789840" y="1453320"/>
            <a:ext cx="7740720" cy="4525920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86"/>
          <p:cNvSpPr/>
          <p:nvPr/>
        </p:nvSpPr>
        <p:spPr>
          <a:xfrm>
            <a:off x="1619640" y="332640"/>
            <a:ext cx="7056360" cy="108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0" lvl="0" marL="0" marR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Ágil vs Tradicional</a:t>
            </a:r>
            <a:endParaRPr b="0" i="0" sz="4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87"/>
          <p:cNvSpPr/>
          <p:nvPr/>
        </p:nvSpPr>
        <p:spPr>
          <a:xfrm>
            <a:off x="1619640" y="332640"/>
            <a:ext cx="7056300" cy="10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0" lvl="0" marL="0" marR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Tradicional vs 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Ágil </a:t>
            </a:r>
            <a:endParaRPr b="0" i="0" sz="4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7" name="Google Shape;377;p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1150" y="2190625"/>
            <a:ext cx="4828599" cy="2764650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p87"/>
          <p:cNvSpPr txBox="1"/>
          <p:nvPr/>
        </p:nvSpPr>
        <p:spPr>
          <a:xfrm>
            <a:off x="134125" y="2190625"/>
            <a:ext cx="2959500" cy="34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Tradicional</a:t>
            </a:r>
            <a:b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Na etapa de Testes, só entende do negócio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Tem “aversão” à programação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Time separado do Desenvolvimento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Trava longas discussões com o Dev 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303030"/>
      </a:dk2>
      <a:lt2>
        <a:srgbClr val="DEDEE0"/>
      </a:lt2>
      <a:accent1>
        <a:srgbClr val="AE2316"/>
      </a:accent1>
      <a:accent2>
        <a:srgbClr val="726056"/>
      </a:accent2>
      <a:accent3>
        <a:srgbClr val="538335"/>
      </a:accent3>
      <a:accent4>
        <a:srgbClr val="808DA9"/>
      </a:accent4>
      <a:accent5>
        <a:srgbClr val="424E5B"/>
      </a:accent5>
      <a:accent6>
        <a:srgbClr val="730E00"/>
      </a:accent6>
      <a:hlink>
        <a:srgbClr val="C7700A"/>
      </a:hlink>
      <a:folHlink>
        <a:srgbClr val="EFCB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