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 id="2147483686" r:id="rId6"/>
  </p:sldMasterIdLst>
  <p:notesMasterIdLst>
    <p:notesMasterId r:id="rId26"/>
  </p:notesMasterIdLst>
  <p:sldIdLst>
    <p:sldId id="2147349066" r:id="rId7"/>
    <p:sldId id="2147349067" r:id="rId8"/>
    <p:sldId id="2147349166" r:id="rId9"/>
    <p:sldId id="2147349181" r:id="rId10"/>
    <p:sldId id="2147349182" r:id="rId11"/>
    <p:sldId id="2147349187" r:id="rId12"/>
    <p:sldId id="2147349099" r:id="rId13"/>
    <p:sldId id="2147349167" r:id="rId14"/>
    <p:sldId id="2147349183" r:id="rId15"/>
    <p:sldId id="2147349185" r:id="rId16"/>
    <p:sldId id="2147349113" r:id="rId17"/>
    <p:sldId id="2147349186" r:id="rId18"/>
    <p:sldId id="2147349184" r:id="rId19"/>
    <p:sldId id="2147349180" r:id="rId20"/>
    <p:sldId id="2147349169" r:id="rId21"/>
    <p:sldId id="2147349170" r:id="rId22"/>
    <p:sldId id="2147349168" r:id="rId23"/>
    <p:sldId id="2147349178" r:id="rId24"/>
    <p:sldId id="21473491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E07B6-3441-A5DA-DCCA-1211999D38E0}" name="Jon Lee" initials="JL" userId="S::jon.lee@aggreko.co.uk::a864253e-104f-4d24-866b-b5878f04f3c5" providerId="AD"/>
  <p188:author id="{15854FFF-DA32-A496-BD58-CD75F8071468}" name="Graham Anderton" initials="GA" userId="S::Graham.Anderton@aggreko.co.uk::1ef7143c-1ba1-44f1-a41b-185c0ef2126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nis Gallacher" initials="DG" lastIdx="1" clrIdx="0">
    <p:extLst>
      <p:ext uri="{19B8F6BF-5375-455C-9EA6-DF929625EA0E}">
        <p15:presenceInfo xmlns:p15="http://schemas.microsoft.com/office/powerpoint/2012/main" userId="S::Denis.Gallacher@aggreko.com::a73dee0e-8dcd-4b61-b364-26a29a48e9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6D594-E329-44F9-A6CD-E1369347949E}" v="9" dt="2024-09-13T08:54:16.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0" autoAdjust="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CBFB6-F545-48C8-B9BD-31BAA11BAA66}"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3708B-AE6D-4ED7-B411-80661CD52FCF}" type="slidenum">
              <a:rPr lang="en-US" smtClean="0"/>
              <a:t>‹#›</a:t>
            </a:fld>
            <a:endParaRPr lang="en-US"/>
          </a:p>
        </p:txBody>
      </p:sp>
    </p:spTree>
    <p:extLst>
      <p:ext uri="{BB962C8B-B14F-4D97-AF65-F5344CB8AC3E}">
        <p14:creationId xmlns:p14="http://schemas.microsoft.com/office/powerpoint/2010/main" val="392308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0A3708B-AE6D-4ED7-B411-80661CD52FCF}" type="slidenum">
              <a:rPr lang="en-US" smtClean="0"/>
              <a:t>2</a:t>
            </a:fld>
            <a:endParaRPr lang="en-US"/>
          </a:p>
        </p:txBody>
      </p:sp>
    </p:spTree>
    <p:extLst>
      <p:ext uri="{BB962C8B-B14F-4D97-AF65-F5344CB8AC3E}">
        <p14:creationId xmlns:p14="http://schemas.microsoft.com/office/powerpoint/2010/main" val="765743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3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964C6-E28B-0BCE-FFF9-E0EF3EC815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42FE3-8570-B0E1-0F18-267310217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7BB13-986B-9681-52EE-6A9A92A90F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CCC81FA-7E03-AB40-CFDD-256C29386E2D}"/>
              </a:ext>
            </a:extLst>
          </p:cNvPr>
          <p:cNvSpPr>
            <a:spLocks noGrp="1"/>
          </p:cNvSpPr>
          <p:nvPr>
            <p:ph type="sldNum" sz="quarter" idx="5"/>
          </p:nvPr>
        </p:nvSpPr>
        <p:spPr/>
        <p:txBody>
          <a:bodyPr/>
          <a:lstStyle/>
          <a:p>
            <a:fld id="{50A3708B-AE6D-4ED7-B411-80661CD52FCF}" type="slidenum">
              <a:rPr lang="en-US" smtClean="0"/>
              <a:t>17</a:t>
            </a:fld>
            <a:endParaRPr lang="en-US"/>
          </a:p>
        </p:txBody>
      </p:sp>
    </p:spTree>
    <p:extLst>
      <p:ext uri="{BB962C8B-B14F-4D97-AF65-F5344CB8AC3E}">
        <p14:creationId xmlns:p14="http://schemas.microsoft.com/office/powerpoint/2010/main" val="728550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99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03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3</a:t>
            </a:fld>
            <a:endParaRPr lang="en-US"/>
          </a:p>
        </p:txBody>
      </p:sp>
    </p:spTree>
    <p:extLst>
      <p:ext uri="{BB962C8B-B14F-4D97-AF65-F5344CB8AC3E}">
        <p14:creationId xmlns:p14="http://schemas.microsoft.com/office/powerpoint/2010/main" val="192521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4</a:t>
            </a:fld>
            <a:endParaRPr lang="en-US"/>
          </a:p>
        </p:txBody>
      </p:sp>
    </p:spTree>
    <p:extLst>
      <p:ext uri="{BB962C8B-B14F-4D97-AF65-F5344CB8AC3E}">
        <p14:creationId xmlns:p14="http://schemas.microsoft.com/office/powerpoint/2010/main" val="342711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5</a:t>
            </a:fld>
            <a:endParaRPr lang="en-US"/>
          </a:p>
        </p:txBody>
      </p:sp>
    </p:spTree>
    <p:extLst>
      <p:ext uri="{BB962C8B-B14F-4D97-AF65-F5344CB8AC3E}">
        <p14:creationId xmlns:p14="http://schemas.microsoft.com/office/powerpoint/2010/main" val="248203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943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12</a:t>
            </a:fld>
            <a:endParaRPr lang="en-US"/>
          </a:p>
        </p:txBody>
      </p:sp>
    </p:spTree>
    <p:extLst>
      <p:ext uri="{BB962C8B-B14F-4D97-AF65-F5344CB8AC3E}">
        <p14:creationId xmlns:p14="http://schemas.microsoft.com/office/powerpoint/2010/main" val="265512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13</a:t>
            </a:fld>
            <a:endParaRPr lang="en-US"/>
          </a:p>
        </p:txBody>
      </p:sp>
    </p:spTree>
    <p:extLst>
      <p:ext uri="{BB962C8B-B14F-4D97-AF65-F5344CB8AC3E}">
        <p14:creationId xmlns:p14="http://schemas.microsoft.com/office/powerpoint/2010/main" val="53904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14</a:t>
            </a:fld>
            <a:endParaRPr lang="en-US"/>
          </a:p>
        </p:txBody>
      </p:sp>
    </p:spTree>
    <p:extLst>
      <p:ext uri="{BB962C8B-B14F-4D97-AF65-F5344CB8AC3E}">
        <p14:creationId xmlns:p14="http://schemas.microsoft.com/office/powerpoint/2010/main" val="176180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15</a:t>
            </a:fld>
            <a:endParaRPr lang="en-US"/>
          </a:p>
        </p:txBody>
      </p:sp>
    </p:spTree>
    <p:extLst>
      <p:ext uri="{BB962C8B-B14F-4D97-AF65-F5344CB8AC3E}">
        <p14:creationId xmlns:p14="http://schemas.microsoft.com/office/powerpoint/2010/main" val="266631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97324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9175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35089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75172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503919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802780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130641" y="169339"/>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130641" y="71854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27576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43522" y="2447914"/>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643522" y="3010890"/>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2022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513868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283570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3515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702847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84875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727987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465711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87594" y="803458"/>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777421"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18484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704220" y="234337"/>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704220" y="757677"/>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62613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21186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91058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9591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263586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05209" y="2905"/>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05209" y="50969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82896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96649" y="2704392"/>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96649" y="3202398"/>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7115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7765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206458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6"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17481265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22308623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925BE6-3C35-477A-9E67-64483256EC32}"/>
              </a:ext>
            </a:extLst>
          </p:cNvPr>
          <p:cNvSpPr>
            <a:spLocks noGrp="1"/>
          </p:cNvSpPr>
          <p:nvPr>
            <p:ph type="body" sz="quarter" idx="14"/>
          </p:nvPr>
        </p:nvSpPr>
        <p:spPr>
          <a:xfrm>
            <a:off x="687599" y="1930742"/>
            <a:ext cx="7953829" cy="546104"/>
          </a:xfrm>
        </p:spPr>
        <p:txBody>
          <a:bodyPr vert="horz" lIns="91440" tIns="45720" rIns="91440" bIns="45720" rtlCol="0" anchor="t">
            <a:noAutofit/>
          </a:bodyPr>
          <a:lstStyle/>
          <a:p>
            <a:r>
              <a:rPr lang="en-GB" sz="1800" dirty="0"/>
              <a:t>ISO27001 – SLT Summary and Review</a:t>
            </a:r>
          </a:p>
          <a:p>
            <a:r>
              <a:rPr lang="en-GB" sz="1800" dirty="0">
                <a:latin typeface="Arial Nova Light"/>
              </a:rPr>
              <a:t>September 2024  </a:t>
            </a:r>
          </a:p>
        </p:txBody>
      </p:sp>
      <p:sp>
        <p:nvSpPr>
          <p:cNvPr id="3" name="Title 2">
            <a:extLst>
              <a:ext uri="{FF2B5EF4-FFF2-40B4-BE49-F238E27FC236}">
                <a16:creationId xmlns:a16="http://schemas.microsoft.com/office/drawing/2014/main" id="{46FEC2CB-DECE-46AB-BDA0-90A371583C97}"/>
              </a:ext>
            </a:extLst>
          </p:cNvPr>
          <p:cNvSpPr>
            <a:spLocks noGrp="1"/>
          </p:cNvSpPr>
          <p:nvPr>
            <p:ph type="title"/>
          </p:nvPr>
        </p:nvSpPr>
        <p:spPr>
          <a:xfrm>
            <a:off x="670206" y="892738"/>
            <a:ext cx="7971222" cy="985948"/>
          </a:xfrm>
        </p:spPr>
        <p:txBody>
          <a:bodyPr anchor="ctr">
            <a:normAutofit/>
          </a:bodyPr>
          <a:lstStyle/>
          <a:p>
            <a:r>
              <a:rPr lang="en-GB" sz="3700"/>
              <a:t>ATS </a:t>
            </a:r>
          </a:p>
        </p:txBody>
      </p:sp>
      <p:pic>
        <p:nvPicPr>
          <p:cNvPr id="10" name="Picture Placeholder 9" descr="A picture containing icon&#10;&#10;Description automatically generated">
            <a:extLst>
              <a:ext uri="{FF2B5EF4-FFF2-40B4-BE49-F238E27FC236}">
                <a16:creationId xmlns:a16="http://schemas.microsoft.com/office/drawing/2014/main" id="{5C13B4F0-76B1-491A-817D-834B3782BCD4}"/>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18392" r="18392"/>
          <a:stretch>
            <a:fillRect/>
          </a:stretch>
        </p:blipFill>
        <p:spPr/>
      </p:pic>
    </p:spTree>
    <p:extLst>
      <p:ext uri="{BB962C8B-B14F-4D97-AF65-F5344CB8AC3E}">
        <p14:creationId xmlns:p14="http://schemas.microsoft.com/office/powerpoint/2010/main" val="377582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Next Steps to Certification</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10</a:t>
            </a:fld>
            <a:endParaRPr lang="en-US"/>
          </a:p>
        </p:txBody>
      </p:sp>
      <p:sp>
        <p:nvSpPr>
          <p:cNvPr id="7" name="TextBox 6">
            <a:extLst>
              <a:ext uri="{FF2B5EF4-FFF2-40B4-BE49-F238E27FC236}">
                <a16:creationId xmlns:a16="http://schemas.microsoft.com/office/drawing/2014/main" id="{0938A19A-0865-A2E4-FDA9-969450BA4B4D}"/>
              </a:ext>
            </a:extLst>
          </p:cNvPr>
          <p:cNvSpPr txBox="1"/>
          <p:nvPr/>
        </p:nvSpPr>
        <p:spPr>
          <a:xfrm>
            <a:off x="283040" y="1243786"/>
            <a:ext cx="9847077" cy="4370427"/>
          </a:xfrm>
          <a:prstGeom prst="rect">
            <a:avLst/>
          </a:prstGeom>
          <a:noFill/>
        </p:spPr>
        <p:txBody>
          <a:bodyPr wrap="square" rtlCol="0">
            <a:spAutoFit/>
          </a:bodyPr>
          <a:lstStyle/>
          <a:p>
            <a:pPr>
              <a:spcBef>
                <a:spcPts val="600"/>
              </a:spcBef>
              <a:spcAft>
                <a:spcPts val="600"/>
              </a:spcAft>
            </a:pPr>
            <a:r>
              <a:rPr lang="en-GB" sz="1400" b="1" dirty="0"/>
              <a:t>Ongoing</a:t>
            </a:r>
          </a:p>
          <a:p>
            <a:pPr marL="285750" indent="-285750">
              <a:spcBef>
                <a:spcPts val="600"/>
              </a:spcBef>
              <a:spcAft>
                <a:spcPts val="600"/>
              </a:spcAft>
              <a:buFont typeface="Arial" panose="020B0604020202020204" pitchFamily="34" charset="0"/>
              <a:buChar char="•"/>
            </a:pPr>
            <a:r>
              <a:rPr lang="en-GB" sz="1400" dirty="0"/>
              <a:t>Risk – identification, assessment, ownership and treatment (ongoing)</a:t>
            </a:r>
          </a:p>
          <a:p>
            <a:pPr>
              <a:spcBef>
                <a:spcPts val="600"/>
              </a:spcBef>
              <a:spcAft>
                <a:spcPts val="600"/>
              </a:spcAft>
            </a:pPr>
            <a:r>
              <a:rPr lang="en-GB" sz="1400" b="1" dirty="0"/>
              <a:t>Mid-August </a:t>
            </a:r>
          </a:p>
          <a:p>
            <a:pPr marL="285750" indent="-285750">
              <a:spcBef>
                <a:spcPts val="600"/>
              </a:spcBef>
              <a:spcAft>
                <a:spcPts val="600"/>
              </a:spcAft>
              <a:buFont typeface="Arial" panose="020B0604020202020204" pitchFamily="34" charset="0"/>
              <a:buChar char="•"/>
            </a:pPr>
            <a:r>
              <a:rPr lang="en-GB" sz="1400" dirty="0"/>
              <a:t>Information Asset Mapping. </a:t>
            </a:r>
          </a:p>
          <a:p>
            <a:pPr marL="285750" indent="-285750">
              <a:spcBef>
                <a:spcPts val="600"/>
              </a:spcBef>
              <a:spcAft>
                <a:spcPts val="600"/>
              </a:spcAft>
              <a:buFont typeface="Arial" panose="020B0604020202020204" pitchFamily="34" charset="0"/>
              <a:buChar char="•"/>
            </a:pPr>
            <a:r>
              <a:rPr lang="en-GB" sz="1400" dirty="0"/>
              <a:t>Controls Assurance (Reporting).</a:t>
            </a:r>
          </a:p>
          <a:p>
            <a:pPr marL="285750" indent="-285750">
              <a:spcBef>
                <a:spcPts val="600"/>
              </a:spcBef>
              <a:spcAft>
                <a:spcPts val="600"/>
              </a:spcAft>
              <a:buFont typeface="Arial" panose="020B0604020202020204" pitchFamily="34" charset="0"/>
              <a:buChar char="•"/>
            </a:pPr>
            <a:r>
              <a:rPr lang="en-GB" sz="1400" dirty="0"/>
              <a:t>Complete final training – Management, Data Standard and 3</a:t>
            </a:r>
            <a:r>
              <a:rPr lang="en-GB" sz="1400" baseline="30000" dirty="0"/>
              <a:t>rd</a:t>
            </a:r>
            <a:r>
              <a:rPr lang="en-GB" sz="1400" dirty="0"/>
              <a:t> Party.</a:t>
            </a:r>
          </a:p>
          <a:p>
            <a:pPr marL="285750" indent="-285750">
              <a:spcBef>
                <a:spcPts val="600"/>
              </a:spcBef>
              <a:spcAft>
                <a:spcPts val="600"/>
              </a:spcAft>
              <a:buFont typeface="Arial" panose="020B0604020202020204" pitchFamily="34" charset="0"/>
              <a:buChar char="•"/>
            </a:pPr>
            <a:r>
              <a:rPr lang="en-GB" sz="1400" dirty="0"/>
              <a:t>ISMS Manual finalisation – Governance / Overall Policy Statement. </a:t>
            </a:r>
          </a:p>
          <a:p>
            <a:pPr marL="285750" indent="-285750">
              <a:spcBef>
                <a:spcPts val="600"/>
              </a:spcBef>
              <a:spcAft>
                <a:spcPts val="600"/>
              </a:spcAft>
              <a:buFont typeface="Arial" panose="020B0604020202020204" pitchFamily="34" charset="0"/>
              <a:buChar char="•"/>
            </a:pPr>
            <a:r>
              <a:rPr lang="en-GB" sz="1400" dirty="0"/>
              <a:t>Audit agreement</a:t>
            </a:r>
          </a:p>
          <a:p>
            <a:pPr>
              <a:spcBef>
                <a:spcPts val="600"/>
              </a:spcBef>
              <a:spcAft>
                <a:spcPts val="600"/>
              </a:spcAft>
            </a:pPr>
            <a:r>
              <a:rPr lang="en-GB" sz="1400" b="1" dirty="0"/>
              <a:t>End August </a:t>
            </a:r>
          </a:p>
          <a:p>
            <a:pPr marL="285750" indent="-285750">
              <a:spcBef>
                <a:spcPts val="600"/>
              </a:spcBef>
              <a:spcAft>
                <a:spcPts val="600"/>
              </a:spcAft>
              <a:buFont typeface="Arial" panose="020B0604020202020204" pitchFamily="34" charset="0"/>
              <a:buChar char="•"/>
            </a:pPr>
            <a:r>
              <a:rPr lang="en-GB" sz="1400" dirty="0"/>
              <a:t>Global Standards and policies are uploaded comms plan – Finalise on the ISMS SharePoint.</a:t>
            </a:r>
          </a:p>
          <a:p>
            <a:pPr marL="285750" indent="-285750">
              <a:spcBef>
                <a:spcPts val="600"/>
              </a:spcBef>
              <a:spcAft>
                <a:spcPts val="600"/>
              </a:spcAft>
              <a:buFont typeface="Arial" panose="020B0604020202020204" pitchFamily="34" charset="0"/>
              <a:buChar char="•"/>
            </a:pPr>
            <a:r>
              <a:rPr lang="en-GB" sz="1400" dirty="0"/>
              <a:t> Data and 3rd Party Standard </a:t>
            </a:r>
          </a:p>
          <a:p>
            <a:pPr>
              <a:spcBef>
                <a:spcPts val="600"/>
              </a:spcBef>
              <a:spcAft>
                <a:spcPts val="600"/>
              </a:spcAft>
            </a:pPr>
            <a:r>
              <a:rPr lang="en-GB" sz="1400" dirty="0"/>
              <a:t>		</a:t>
            </a:r>
          </a:p>
        </p:txBody>
      </p:sp>
    </p:spTree>
    <p:extLst>
      <p:ext uri="{BB962C8B-B14F-4D97-AF65-F5344CB8AC3E}">
        <p14:creationId xmlns:p14="http://schemas.microsoft.com/office/powerpoint/2010/main" val="131162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1154D-6CC5-516C-A461-489F9301CA0E}"/>
              </a:ext>
            </a:extLst>
          </p:cNvPr>
          <p:cNvSpPr>
            <a:spLocks noGrp="1"/>
          </p:cNvSpPr>
          <p:nvPr>
            <p:ph type="body" sz="quarter" idx="15"/>
          </p:nvPr>
        </p:nvSpPr>
        <p:spPr/>
        <p:txBody>
          <a:bodyPr/>
          <a:lstStyle/>
          <a:p>
            <a:r>
              <a:rPr lang="en-GB"/>
              <a:t>Decision Log &amp; Project Change Control</a:t>
            </a:r>
          </a:p>
        </p:txBody>
      </p:sp>
      <p:sp>
        <p:nvSpPr>
          <p:cNvPr id="3" name="Slide Number Placeholder 2">
            <a:extLst>
              <a:ext uri="{FF2B5EF4-FFF2-40B4-BE49-F238E27FC236}">
                <a16:creationId xmlns:a16="http://schemas.microsoft.com/office/drawing/2014/main" id="{620FD288-BF9E-CFDD-205B-51FA40E777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graphicFrame>
        <p:nvGraphicFramePr>
          <p:cNvPr id="7" name="Table 6">
            <a:extLst>
              <a:ext uri="{FF2B5EF4-FFF2-40B4-BE49-F238E27FC236}">
                <a16:creationId xmlns:a16="http://schemas.microsoft.com/office/drawing/2014/main" id="{FAE75BD6-6C09-8A20-F81E-50163A4B4C4F}"/>
              </a:ext>
            </a:extLst>
          </p:cNvPr>
          <p:cNvGraphicFramePr>
            <a:graphicFrameLocks noGrp="1"/>
          </p:cNvGraphicFramePr>
          <p:nvPr>
            <p:extLst>
              <p:ext uri="{D42A27DB-BD31-4B8C-83A1-F6EECF244321}">
                <p14:modId xmlns:p14="http://schemas.microsoft.com/office/powerpoint/2010/main" val="1819663415"/>
              </p:ext>
            </p:extLst>
          </p:nvPr>
        </p:nvGraphicFramePr>
        <p:xfrm>
          <a:off x="130640" y="1320355"/>
          <a:ext cx="11783384" cy="2108645"/>
        </p:xfrm>
        <a:graphic>
          <a:graphicData uri="http://schemas.openxmlformats.org/drawingml/2006/table">
            <a:tbl>
              <a:tblPr/>
              <a:tblGrid>
                <a:gridCol w="475251">
                  <a:extLst>
                    <a:ext uri="{9D8B030D-6E8A-4147-A177-3AD203B41FA5}">
                      <a16:colId xmlns:a16="http://schemas.microsoft.com/office/drawing/2014/main" val="452128496"/>
                    </a:ext>
                  </a:extLst>
                </a:gridCol>
                <a:gridCol w="7716869">
                  <a:extLst>
                    <a:ext uri="{9D8B030D-6E8A-4147-A177-3AD203B41FA5}">
                      <a16:colId xmlns:a16="http://schemas.microsoft.com/office/drawing/2014/main" val="2141716594"/>
                    </a:ext>
                  </a:extLst>
                </a:gridCol>
                <a:gridCol w="1029969">
                  <a:extLst>
                    <a:ext uri="{9D8B030D-6E8A-4147-A177-3AD203B41FA5}">
                      <a16:colId xmlns:a16="http://schemas.microsoft.com/office/drawing/2014/main" val="1174614654"/>
                    </a:ext>
                  </a:extLst>
                </a:gridCol>
                <a:gridCol w="1487733">
                  <a:extLst>
                    <a:ext uri="{9D8B030D-6E8A-4147-A177-3AD203B41FA5}">
                      <a16:colId xmlns:a16="http://schemas.microsoft.com/office/drawing/2014/main" val="1392137867"/>
                    </a:ext>
                  </a:extLst>
                </a:gridCol>
                <a:gridCol w="1073562">
                  <a:extLst>
                    <a:ext uri="{9D8B030D-6E8A-4147-A177-3AD203B41FA5}">
                      <a16:colId xmlns:a16="http://schemas.microsoft.com/office/drawing/2014/main" val="3510043810"/>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Description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Owner</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Status</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Due</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a:effectLst/>
                          <a:latin typeface="Tahoma" panose="020B0604030504040204" pitchFamily="34" charset="0"/>
                          <a:ea typeface="Times New Roman" panose="02020603050405020304" pitchFamily="18" charset="0"/>
                          <a:cs typeface="Times New Roman" panose="02020603050405020304" pitchFamily="18" charset="0"/>
                        </a:rPr>
                        <a:t>1</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ISO27001 – Training</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DG</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r>
                        <a:rPr lang="en-GB" sz="800" b="1" spc="20" dirty="0">
                          <a:effectLst/>
                          <a:latin typeface="Tahoma" panose="020B0604030504040204" pitchFamily="34" charset="0"/>
                          <a:ea typeface="Times New Roman" panose="02020603050405020304" pitchFamily="18" charset="0"/>
                          <a:cs typeface="Times New Roman" panose="02020603050405020304" pitchFamily="18" charset="0"/>
                        </a:rPr>
                        <a:t>Approved / Closed</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07/03/24</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28296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188825"/>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122918"/>
                  </a:ext>
                </a:extLst>
              </a:tr>
            </a:tbl>
          </a:graphicData>
        </a:graphic>
      </p:graphicFrame>
      <p:graphicFrame>
        <p:nvGraphicFramePr>
          <p:cNvPr id="8" name="Table 7">
            <a:extLst>
              <a:ext uri="{FF2B5EF4-FFF2-40B4-BE49-F238E27FC236}">
                <a16:creationId xmlns:a16="http://schemas.microsoft.com/office/drawing/2014/main" id="{3F266088-2F6A-E495-D690-B5CF94BE5BD6}"/>
              </a:ext>
            </a:extLst>
          </p:cNvPr>
          <p:cNvGraphicFramePr>
            <a:graphicFrameLocks noGrp="1"/>
          </p:cNvGraphicFramePr>
          <p:nvPr/>
        </p:nvGraphicFramePr>
        <p:xfrm>
          <a:off x="130640" y="4058300"/>
          <a:ext cx="11783383" cy="2108645"/>
        </p:xfrm>
        <a:graphic>
          <a:graphicData uri="http://schemas.openxmlformats.org/drawingml/2006/table">
            <a:tbl>
              <a:tblPr/>
              <a:tblGrid>
                <a:gridCol w="2839753">
                  <a:extLst>
                    <a:ext uri="{9D8B030D-6E8A-4147-A177-3AD203B41FA5}">
                      <a16:colId xmlns:a16="http://schemas.microsoft.com/office/drawing/2014/main" val="452128496"/>
                    </a:ext>
                  </a:extLst>
                </a:gridCol>
                <a:gridCol w="6173551">
                  <a:extLst>
                    <a:ext uri="{9D8B030D-6E8A-4147-A177-3AD203B41FA5}">
                      <a16:colId xmlns:a16="http://schemas.microsoft.com/office/drawing/2014/main" val="2141716594"/>
                    </a:ext>
                  </a:extLst>
                </a:gridCol>
                <a:gridCol w="1133214">
                  <a:extLst>
                    <a:ext uri="{9D8B030D-6E8A-4147-A177-3AD203B41FA5}">
                      <a16:colId xmlns:a16="http://schemas.microsoft.com/office/drawing/2014/main" val="1174614654"/>
                    </a:ext>
                  </a:extLst>
                </a:gridCol>
                <a:gridCol w="1636865">
                  <a:extLst>
                    <a:ext uri="{9D8B030D-6E8A-4147-A177-3AD203B41FA5}">
                      <a16:colId xmlns:a16="http://schemas.microsoft.com/office/drawing/2014/main" val="1392137867"/>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Change Summary</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Description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Approved by</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Solution design updated?</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28296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188825"/>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122918"/>
                  </a:ext>
                </a:extLst>
              </a:tr>
            </a:tbl>
          </a:graphicData>
        </a:graphic>
      </p:graphicFrame>
      <p:sp>
        <p:nvSpPr>
          <p:cNvPr id="9" name="TextBox 8">
            <a:extLst>
              <a:ext uri="{FF2B5EF4-FFF2-40B4-BE49-F238E27FC236}">
                <a16:creationId xmlns:a16="http://schemas.microsoft.com/office/drawing/2014/main" id="{7D47E82C-9C3B-F802-BE46-60CBB0A2F82C}"/>
              </a:ext>
            </a:extLst>
          </p:cNvPr>
          <p:cNvSpPr txBox="1"/>
          <p:nvPr/>
        </p:nvSpPr>
        <p:spPr>
          <a:xfrm>
            <a:off x="70944" y="3618187"/>
            <a:ext cx="63140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rPr>
              <a:t>Change control log</a:t>
            </a:r>
          </a:p>
        </p:txBody>
      </p:sp>
      <p:sp>
        <p:nvSpPr>
          <p:cNvPr id="10" name="TextBox 9">
            <a:extLst>
              <a:ext uri="{FF2B5EF4-FFF2-40B4-BE49-F238E27FC236}">
                <a16:creationId xmlns:a16="http://schemas.microsoft.com/office/drawing/2014/main" id="{04F6A100-6855-B56A-D280-B12BFE63A357}"/>
              </a:ext>
            </a:extLst>
          </p:cNvPr>
          <p:cNvSpPr txBox="1"/>
          <p:nvPr/>
        </p:nvSpPr>
        <p:spPr>
          <a:xfrm>
            <a:off x="70943" y="856430"/>
            <a:ext cx="63140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rPr>
              <a:t>Decision log</a:t>
            </a:r>
          </a:p>
        </p:txBody>
      </p:sp>
    </p:spTree>
    <p:extLst>
      <p:ext uri="{BB962C8B-B14F-4D97-AF65-F5344CB8AC3E}">
        <p14:creationId xmlns:p14="http://schemas.microsoft.com/office/powerpoint/2010/main" val="85946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93612" y="679835"/>
          <a:ext cx="12011817" cy="5959413"/>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720058">
                  <a:extLst>
                    <a:ext uri="{9D8B030D-6E8A-4147-A177-3AD203B41FA5}">
                      <a16:colId xmlns:a16="http://schemas.microsoft.com/office/drawing/2014/main" val="3653254741"/>
                    </a:ext>
                  </a:extLst>
                </a:gridCol>
                <a:gridCol w="5589580">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9338">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338">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9338">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13/09/24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9338">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9338">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9338">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Delivery</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9338">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completed and internal audit, control gaps must be resolved.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9338">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9338">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17139">
                <a:tc gridSpan="2">
                  <a:txBody>
                    <a:bodyPr/>
                    <a:lstStyle/>
                    <a:p>
                      <a:r>
                        <a:rPr lang="en-GB" sz="900" kern="1200" dirty="0">
                          <a:solidFill>
                            <a:schemeClr val="tx1"/>
                          </a:solidFill>
                          <a:latin typeface="+mn-lt"/>
                          <a:ea typeface="+mn-ea"/>
                          <a:cs typeface="Arial"/>
                        </a:rPr>
                        <a:t>15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Quotes for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Awaiting feedback from procurement.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09/08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17139">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02/08  – Awaiting completion of the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and data standards. Follow up discussion with Sean / Legal on 8</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th</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August.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191536">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Majority of training is complete, but outstanding data and 3</a:t>
                      </a:r>
                      <a:r>
                        <a:rPr lang="en-GB" sz="900" baseline="30000" dirty="0">
                          <a:latin typeface="+mn-lt"/>
                          <a:cs typeface="Arial"/>
                        </a:rPr>
                        <a:t>rd</a:t>
                      </a:r>
                      <a:r>
                        <a:rPr lang="en-GB" sz="900" dirty="0">
                          <a:latin typeface="+mn-lt"/>
                          <a:cs typeface="Arial"/>
                        </a:rPr>
                        <a:t> party standards to finalise operating procedures.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17139">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Governance forums have been agreed, and some are in flight e.g. vulnerability management. Agreed to setup next week.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DG / CM / SLT</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337920">
                <a:tc gridSpan="2">
                  <a:txBody>
                    <a:bodyPr/>
                    <a:lstStyle/>
                    <a:p>
                      <a:r>
                        <a:rPr lang="en-GB" sz="900" kern="1200" dirty="0">
                          <a:solidFill>
                            <a:schemeClr val="tx1"/>
                          </a:solidFill>
                          <a:latin typeface="+mn-lt"/>
                          <a:ea typeface="+mn-ea"/>
                          <a:cs typeface="Arial"/>
                        </a:rPr>
                        <a:t>22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Initiate training with the Service Owners for: Risk / Information Security Management &amp; Training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02/08 – Outstanding dependency on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training.</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191536">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Review Management Clauses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Request SLT to review the management clauses and sign for approval.</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993525644"/>
                  </a:ext>
                </a:extLst>
              </a:tr>
              <a:tr h="191536">
                <a:tc gridSpan="2">
                  <a:txBody>
                    <a:bodyPr/>
                    <a:lstStyle/>
                    <a:p>
                      <a:r>
                        <a:rPr lang="en-GB" sz="900" kern="1200" dirty="0">
                          <a:solidFill>
                            <a:schemeClr val="tx1"/>
                          </a:solidFill>
                          <a:latin typeface="+mn-lt"/>
                          <a:ea typeface="+mn-ea"/>
                          <a:cs typeface="Arial"/>
                        </a:rPr>
                        <a:t>25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Audit framework</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Greg has completed and audit framework, based on our controls.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GF/CM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2278718551"/>
                  </a:ext>
                </a:extLst>
              </a:tr>
              <a:tr h="191536">
                <a:tc gridSpan="2">
                  <a:txBody>
                    <a:bodyPr/>
                    <a:lstStyle/>
                    <a:p>
                      <a:r>
                        <a:rPr lang="en-GB" sz="900" kern="1200" dirty="0">
                          <a:solidFill>
                            <a:schemeClr val="tx1"/>
                          </a:solidFill>
                          <a:latin typeface="+mn-lt"/>
                          <a:ea typeface="+mn-ea"/>
                          <a:cs typeface="Arial"/>
                        </a:rPr>
                        <a:t>26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Information asset mapping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complete information asset mapping for our key systems e.g. PII etc. Affected by Data Standard.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CM/CZ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4009232945"/>
                  </a:ext>
                </a:extLst>
              </a:tr>
              <a:tr h="191536">
                <a:tc gridSpan="2">
                  <a:txBody>
                    <a:bodyPr/>
                    <a:lstStyle/>
                    <a:p>
                      <a:r>
                        <a:rPr lang="en-GB" sz="900" kern="1200" dirty="0">
                          <a:solidFill>
                            <a:schemeClr val="tx1"/>
                          </a:solidFill>
                          <a:latin typeface="+mn-lt"/>
                          <a:ea typeface="+mn-ea"/>
                          <a:cs typeface="Arial"/>
                        </a:rPr>
                        <a:t>27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Training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Agenda under review, proposing to take place the week of 12</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as we are awaiting data standard sign off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646368046"/>
                  </a:ext>
                </a:extLst>
              </a:tr>
              <a:tr h="191536">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11316">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316">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11315">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11315">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11315">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122305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93612" y="258805"/>
          <a:ext cx="12011817" cy="6609234"/>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23470">
                  <a:extLst>
                    <a:ext uri="{9D8B030D-6E8A-4147-A177-3AD203B41FA5}">
                      <a16:colId xmlns:a16="http://schemas.microsoft.com/office/drawing/2014/main" val="3653254741"/>
                    </a:ext>
                  </a:extLst>
                </a:gridCol>
                <a:gridCol w="5186168">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9338">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338">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9338">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04/07/24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9338">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9338">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9338">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(Chase for </a:t>
                      </a:r>
                      <a:r>
                        <a:rPr lang="en-GB" sz="900">
                          <a:latin typeface="+mn-lt"/>
                          <a:cs typeface="Arial"/>
                        </a:rPr>
                        <a:t>training completion) </a:t>
                      </a:r>
                      <a:endParaRPr lang="en-GB" sz="900" dirty="0">
                        <a:latin typeface="+mn-lt"/>
                        <a:cs typeface="Aria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9338">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partially completed most activities, apart from all control standards. This is due to resourcing, response times and challenges with A/L. Management clauses nearing completion. Requesting Sept 24 extension.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9338">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9338">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17139">
                <a:tc gridSpan="2">
                  <a:txBody>
                    <a:bodyPr/>
                    <a:lstStyle/>
                    <a:p>
                      <a:r>
                        <a:rPr lang="en-GB" sz="900" kern="1200" dirty="0">
                          <a:solidFill>
                            <a:schemeClr val="tx1"/>
                          </a:solidFill>
                          <a:latin typeface="+mn-lt"/>
                          <a:ea typeface="+mn-ea"/>
                          <a:cs typeface="Arial"/>
                        </a:rPr>
                        <a:t>15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Quotes for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Coordinate with the business for a ‘group’ deal. LRQA have quoted 16,775K. Budget 20K for audit. Meeting Monday.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10/06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1"/>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17139">
                <a:tc gridSpan="2">
                  <a:txBody>
                    <a:bodyPr/>
                    <a:lstStyle/>
                    <a:p>
                      <a:r>
                        <a:rPr lang="en-GB" sz="900" kern="1200" dirty="0">
                          <a:solidFill>
                            <a:schemeClr val="tx1"/>
                          </a:solidFill>
                          <a:latin typeface="+mn-lt"/>
                          <a:ea typeface="+mn-ea"/>
                          <a:cs typeface="Arial"/>
                        </a:rPr>
                        <a:t>16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Final modifications, all documents are in final draft and will be published by the 5</a:t>
                      </a:r>
                      <a:r>
                        <a:rPr lang="en-GB" sz="900" baseline="30000" dirty="0">
                          <a:latin typeface="+mn-lt"/>
                          <a:cs typeface="Arial"/>
                        </a:rPr>
                        <a:t>th</a:t>
                      </a:r>
                      <a:r>
                        <a:rPr lang="en-GB" sz="900" dirty="0">
                          <a:latin typeface="+mn-lt"/>
                          <a:cs typeface="Arial"/>
                        </a:rPr>
                        <a:t> July on the SharePoint.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21/06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17139">
                <a:tc gridSpan="2">
                  <a:txBody>
                    <a:bodyPr/>
                    <a:lstStyle/>
                    <a:p>
                      <a:r>
                        <a:rPr lang="en-GB" sz="900" kern="1200" dirty="0">
                          <a:solidFill>
                            <a:schemeClr val="tx1"/>
                          </a:solidFill>
                          <a:latin typeface="+mn-lt"/>
                          <a:ea typeface="+mn-ea"/>
                          <a:cs typeface="Arial"/>
                        </a:rPr>
                        <a:t>17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Modify and agree final documentation with Trustwave for Management Clauses and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All management clauses are in final draft. Majority of control standards are complete, awaiting approval from various parties.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21/06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17139">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Awaiting approval for control documentation, there are few outstanding mandatory documents; DR Standard, Security Operating Procedures</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191536">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Training plan complete, subject to control approvals. Operating procedures are a WIP.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17139">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Reviewed framework with Trustwave and SLT. This has now been approved. Agree start date for Governance Forums and Infosec to provide top 10 risks for the SLT to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DG / CM / SLT</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317139">
                <a:tc gridSpan="2">
                  <a:txBody>
                    <a:bodyPr/>
                    <a:lstStyle/>
                    <a:p>
                      <a:r>
                        <a:rPr lang="en-GB" sz="900" kern="1200" dirty="0">
                          <a:solidFill>
                            <a:schemeClr val="tx1"/>
                          </a:solidFill>
                          <a:latin typeface="+mn-lt"/>
                          <a:ea typeface="+mn-ea"/>
                          <a:cs typeface="Arial"/>
                        </a:rPr>
                        <a:t>22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Initiate training with the Service Owners for: Risk / Information Security Management &amp; Training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Dependency on completion of the Annex A Control documentation.</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17139">
                <a:tc gridSpan="2">
                  <a:txBody>
                    <a:bodyPr/>
                    <a:lstStyle/>
                    <a:p>
                      <a:r>
                        <a:rPr lang="en-GB" sz="900" kern="1200" dirty="0">
                          <a:solidFill>
                            <a:schemeClr val="tx1"/>
                          </a:solidFill>
                          <a:latin typeface="+mn-lt"/>
                          <a:ea typeface="+mn-ea"/>
                          <a:cs typeface="Arial"/>
                        </a:rPr>
                        <a:t>23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Evidence gathering for the external audit &amp; resolve control GAPS.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04/07 – GF is currently creating a standard and has created ‘guidelines’ for what good looks like. We are planning on completing the audit / SOP approach by the 20th July.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kern="1200" dirty="0">
                          <a:solidFill>
                            <a:schemeClr val="tx1"/>
                          </a:solidFill>
                          <a:latin typeface="+mn-lt"/>
                          <a:ea typeface="+mn-ea"/>
                          <a:cs typeface="Arial"/>
                        </a:rPr>
                        <a:t>DG / CM / CZ / GF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20/07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4141508662"/>
                  </a:ext>
                </a:extLst>
              </a:tr>
              <a:tr h="191536">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Review Management Clauses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04/07 – Request SLT begin to review the management clauses and sign for approval.</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29/07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endParaRPr lang="en-GB"/>
                    </a:p>
                  </a:txBody>
                  <a:tcPr/>
                </a:tc>
                <a:extLst>
                  <a:ext uri="{0D108BD9-81ED-4DB2-BD59-A6C34878D82A}">
                    <a16:rowId xmlns:a16="http://schemas.microsoft.com/office/drawing/2014/main" val="2993525644"/>
                  </a:ext>
                </a:extLst>
              </a:tr>
              <a:tr h="317139">
                <a:tc gridSpan="2">
                  <a:txBody>
                    <a:bodyPr/>
                    <a:lstStyle/>
                    <a:p>
                      <a:r>
                        <a:rPr lang="en-GB" sz="900" kern="1200" dirty="0">
                          <a:solidFill>
                            <a:schemeClr val="tx1"/>
                          </a:solidFill>
                          <a:latin typeface="+mn-lt"/>
                          <a:ea typeface="+mn-ea"/>
                          <a:cs typeface="Arial"/>
                        </a:rPr>
                        <a:t>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Perform final review with Trustwave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04/7 – Trustwave have reviewed all management clauses but have recommended an on-site at Cannock to review and ensure audit preparedness.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29/07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191536">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11316">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316">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11315">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11315">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11315">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31868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480511033"/>
              </p:ext>
            </p:extLst>
          </p:nvPr>
        </p:nvGraphicFramePr>
        <p:xfrm>
          <a:off x="86571" y="347895"/>
          <a:ext cx="12011817" cy="6544427"/>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1350">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1350">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1350">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02/05/24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1350">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1350">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1350">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1350">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are moving forward with the initial GAP Analysis on Monday 8</a:t>
                      </a:r>
                      <a:r>
                        <a:rPr lang="en-US" sz="900" kern="1200" baseline="30000" dirty="0">
                          <a:solidFill>
                            <a:schemeClr val="tx1"/>
                          </a:solidFill>
                          <a:latin typeface="+mn-lt"/>
                          <a:ea typeface="+mn-ea"/>
                          <a:cs typeface="Arial"/>
                        </a:rPr>
                        <a:t>th</a:t>
                      </a:r>
                      <a:r>
                        <a:rPr lang="en-US" sz="900" kern="1200" dirty="0">
                          <a:solidFill>
                            <a:schemeClr val="tx1"/>
                          </a:solidFill>
                          <a:latin typeface="+mn-lt"/>
                          <a:ea typeface="+mn-ea"/>
                          <a:cs typeface="Arial"/>
                        </a:rPr>
                        <a:t> April, allowing for refinement of the milestone 2 objectives.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1350">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1350">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184228">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Sue is now supporting to resolve and complete this action.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05038">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Extended timelines as we need to review all documentation for a pre-audit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05038">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complete, ready for management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05038">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Risk Management framework draft complete, follow up with the SLT on approach. Docs to be released to the 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281513">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Reviewed GAP analysis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184228">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Complete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05038">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Work in progress, extended timeline as focus has been on documentation. Document tracking in use for this.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640068446"/>
                  </a:ext>
                </a:extLst>
              </a:tr>
              <a:tr h="188248">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tracking in progress.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305038">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Vulnerability Management standard is nearly completed, and slight modification required. Moving to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00821742"/>
                  </a:ext>
                </a:extLst>
              </a:tr>
              <a:tr h="305038">
                <a:tc gridSpan="2">
                  <a:txBody>
                    <a:bodyPr/>
                    <a:lstStyle/>
                    <a:p>
                      <a:r>
                        <a:rPr lang="en-GB" sz="900" kern="1200" dirty="0">
                          <a:solidFill>
                            <a:schemeClr val="tx1"/>
                          </a:solidFill>
                          <a:latin typeface="+mn-lt"/>
                          <a:ea typeface="+mn-ea"/>
                          <a:cs typeface="Arial"/>
                        </a:rPr>
                        <a:t>14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ISO27001 SharePoint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Review with Graham Parkin to create an ISO27001 SharePoint for review. Expected to complete early May for audit and Management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dirty="0"/>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423771410"/>
                  </a:ext>
                </a:extLst>
              </a:tr>
              <a:tr h="184228">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03253">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03253">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03251">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03251">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Discussion with the trainer indicated as long as we are following the general controls this can be used as evidence.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lvl="0" algn="l">
                        <a:buNone/>
                      </a:pPr>
                      <a:r>
                        <a:rPr lang="en-GB" sz="900" dirty="0">
                          <a:latin typeface="+mn-lt"/>
                          <a:cs typeface="Arial"/>
                        </a:rPr>
                        <a:t>Risk</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282213825"/>
                  </a:ext>
                </a:extLst>
              </a:tr>
              <a:tr h="324061">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Extension documentation is required for ISO, we are working as quickly as possible with a plan to meet the GAP review for mid April.</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6">
                  <a:txBody>
                    <a:bodyPr/>
                    <a:lstStyle/>
                    <a:p>
                      <a:pPr lvl="0" algn="l">
                        <a:buNone/>
                      </a:pPr>
                      <a:r>
                        <a:rPr lang="en-GB" sz="900" dirty="0">
                          <a:latin typeface="+mn-lt"/>
                          <a:cs typeface="Arial"/>
                        </a:rPr>
                        <a:t>Issue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C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6423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71959950"/>
              </p:ext>
            </p:extLst>
          </p:nvPr>
        </p:nvGraphicFramePr>
        <p:xfrm>
          <a:off x="86571" y="347895"/>
          <a:ext cx="12011817" cy="6587089"/>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18167">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10931">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18167">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07/03/24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18167">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18167">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18167">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18167">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are moving forward with the initial GAP Analysis on Monday 8</a:t>
                      </a:r>
                      <a:r>
                        <a:rPr lang="en-US" sz="900" kern="1200" baseline="30000" dirty="0">
                          <a:solidFill>
                            <a:schemeClr val="tx1"/>
                          </a:solidFill>
                          <a:latin typeface="+mn-lt"/>
                          <a:ea typeface="+mn-ea"/>
                          <a:cs typeface="Arial"/>
                        </a:rPr>
                        <a:t>th</a:t>
                      </a:r>
                      <a:r>
                        <a:rPr lang="en-US" sz="900" kern="1200" dirty="0">
                          <a:solidFill>
                            <a:schemeClr val="tx1"/>
                          </a:solidFill>
                          <a:latin typeface="+mn-lt"/>
                          <a:ea typeface="+mn-ea"/>
                          <a:cs typeface="Arial"/>
                        </a:rPr>
                        <a:t> April, allowing for refinement of the milestone 2 objectives.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18167">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18167">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199615">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Sue is now supporting to resolve and complete this action.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30515">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Extended timelines as we need to review all documentation for a pre-audit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30515">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complete, ready for management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30515">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Risk Management framework draft complete, follow up with the SLT on approach. Docs to be released to the 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319611">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Reviewed GAP analysis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199615">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Complete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30515">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Work in progress, extended timeline as focus has been on documentation. Document tracking in use for this.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640068446"/>
                  </a:ext>
                </a:extLst>
              </a:tr>
              <a:tr h="213724">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tracking in progress.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330515">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Vulnerability Management standard is nearly completed and slight modification required. Moving to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00821742"/>
                  </a:ext>
                </a:extLst>
              </a:tr>
              <a:tr h="330515">
                <a:tc gridSpan="2">
                  <a:txBody>
                    <a:bodyPr/>
                    <a:lstStyle/>
                    <a:p>
                      <a:r>
                        <a:rPr lang="en-GB" sz="900" kern="1200" dirty="0">
                          <a:solidFill>
                            <a:schemeClr val="tx1"/>
                          </a:solidFill>
                          <a:latin typeface="+mn-lt"/>
                          <a:ea typeface="+mn-ea"/>
                          <a:cs typeface="Arial"/>
                        </a:rPr>
                        <a:t>14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ISO27001 SharePoint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Review with Graham Parkin to create an ISO27001 SharePoint for review. Expected to complete early May for audit and Management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dirty="0"/>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423771410"/>
                  </a:ext>
                </a:extLst>
              </a:tr>
              <a:tr h="199615">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20229">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20229">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20227">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20227">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Discussion with the trainer indicated as long as we are following the general controls this can be used as evidence.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lvl="0" algn="l">
                        <a:buNone/>
                      </a:pPr>
                      <a:r>
                        <a:rPr lang="en-GB" sz="900" dirty="0">
                          <a:latin typeface="+mn-lt"/>
                          <a:cs typeface="Arial"/>
                        </a:rPr>
                        <a:t>Risk</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282213825"/>
                  </a:ext>
                </a:extLst>
              </a:tr>
              <a:tr h="351127">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Extension documentation is required for ISO, we are working as quickly as possible with a plan to meet the GAP review for mid April.</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6">
                  <a:txBody>
                    <a:bodyPr/>
                    <a:lstStyle/>
                    <a:p>
                      <a:pPr lvl="0" algn="l">
                        <a:buNone/>
                      </a:pPr>
                      <a:r>
                        <a:rPr lang="en-GB" sz="900" dirty="0">
                          <a:latin typeface="+mn-lt"/>
                          <a:cs typeface="Arial"/>
                        </a:rPr>
                        <a:t>Issue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C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extLst>
              <p:ext uri="{D42A27DB-BD31-4B8C-83A1-F6EECF244321}">
                <p14:modId xmlns:p14="http://schemas.microsoft.com/office/powerpoint/2010/main" val="2551523897"/>
              </p:ext>
            </p:extLst>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08408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86571" y="338723"/>
          <a:ext cx="11993025" cy="6500878"/>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04188">
                  <a:extLst>
                    <a:ext uri="{9D8B030D-6E8A-4147-A177-3AD203B41FA5}">
                      <a16:colId xmlns:a16="http://schemas.microsoft.com/office/drawing/2014/main" val="1348817658"/>
                    </a:ext>
                  </a:extLst>
                </a:gridCol>
                <a:gridCol w="124128">
                  <a:extLst>
                    <a:ext uri="{9D8B030D-6E8A-4147-A177-3AD203B41FA5}">
                      <a16:colId xmlns:a16="http://schemas.microsoft.com/office/drawing/2014/main" val="1246254041"/>
                    </a:ext>
                  </a:extLst>
                </a:gridCol>
                <a:gridCol w="565418">
                  <a:extLst>
                    <a:ext uri="{9D8B030D-6E8A-4147-A177-3AD203B41FA5}">
                      <a16:colId xmlns:a16="http://schemas.microsoft.com/office/drawing/2014/main" val="454678449"/>
                    </a:ext>
                  </a:extLst>
                </a:gridCol>
              </a:tblGrid>
              <a:tr h="209479">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479">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r>
                        <a:rPr lang="en-GB" sz="600">
                          <a:latin typeface="Arial" panose="020B0604020202020204" pitchFamily="34" charset="0"/>
                          <a:cs typeface="Arial" panose="020B0604020202020204" pitchFamily="34" charset="0"/>
                        </a:rPr>
                        <a:t>Green</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85495239"/>
                  </a:ext>
                </a:extLst>
              </a:tr>
              <a:tr h="209479">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07/03/24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21528059"/>
                  </a:ext>
                </a:extLst>
              </a:tr>
              <a:tr h="209479">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7109919"/>
                  </a:ext>
                </a:extLst>
              </a:tr>
              <a:tr h="209479">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56305542"/>
                  </a:ext>
                </a:extLst>
              </a:tr>
              <a:tr h="209479">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30030405"/>
                  </a:ext>
                </a:extLst>
              </a:tr>
              <a:tr h="209479">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 We are currently developing the scoping, risk and management control documentation as part of milestones 1 &amp; 2. Management sign off will be required before moving to Milestone 3 plan - control implementation.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39901857"/>
                  </a:ext>
                </a:extLst>
              </a:tr>
              <a:tr h="209479">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1960817"/>
                  </a:ext>
                </a:extLst>
              </a:tr>
              <a:tr h="209479">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dirty="0">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600" b="1"/>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845135"/>
                  </a:ext>
                </a:extLst>
              </a:tr>
              <a:tr h="191665">
                <a:tc gridSpan="2">
                  <a:txBody>
                    <a:bodyPr/>
                    <a:lstStyle/>
                    <a:p>
                      <a:r>
                        <a:rPr lang="en-GB" sz="900" kern="1200" dirty="0">
                          <a:solidFill>
                            <a:schemeClr val="tx1"/>
                          </a:solidFill>
                          <a:latin typeface="+mn-lt"/>
                          <a:ea typeface="+mn-ea"/>
                          <a:cs typeface="Arial"/>
                        </a:rPr>
                        <a:t>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noProof="0" dirty="0">
                          <a:solidFill>
                            <a:schemeClr val="tx1"/>
                          </a:solidFill>
                          <a:latin typeface="+mn-lt"/>
                          <a:ea typeface="+mn-ea"/>
                          <a:cs typeface="Arial"/>
                        </a:rPr>
                        <a:t>Arrange training for the team on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dirty="0">
                          <a:latin typeface="+mn-lt"/>
                          <a:cs typeface="Arial"/>
                        </a:rPr>
                        <a:t>07/24 – Training has now been arranged for all team members.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a:t>
                      </a:r>
                      <a:endParaRPr lang="en-GB" sz="60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a:t>
                      </a:r>
                      <a:endParaRPr lang="en-GB" sz="600"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mn-lt"/>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313533844"/>
                  </a:ext>
                </a:extLst>
              </a:tr>
              <a:tr h="191665">
                <a:tc gridSpan="2">
                  <a:txBody>
                    <a:bodyPr/>
                    <a:lstStyle/>
                    <a:p>
                      <a:r>
                        <a:rPr lang="en-GB" sz="900" kern="1200" dirty="0">
                          <a:solidFill>
                            <a:schemeClr val="tx1"/>
                          </a:solidFill>
                          <a:latin typeface="+mn-lt"/>
                          <a:ea typeface="+mn-ea"/>
                          <a:cs typeface="Arial"/>
                        </a:rPr>
                        <a:t>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approach with Trust Wave and agree support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Meeting with Trustwave to understand best practice approach.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40838"/>
                  </a:ext>
                </a:extLst>
              </a:tr>
              <a:tr h="317352">
                <a:tc gridSpan="2">
                  <a:txBody>
                    <a:bodyPr/>
                    <a:lstStyle/>
                    <a:p>
                      <a:r>
                        <a:rPr lang="en-GB" sz="900" kern="1200" dirty="0">
                          <a:solidFill>
                            <a:schemeClr val="tx1"/>
                          </a:solidFill>
                          <a:latin typeface="+mn-lt"/>
                          <a:ea typeface="+mn-ea"/>
                          <a:cs typeface="Arial"/>
                        </a:rPr>
                        <a:t>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Policy and procedure review, approach and templates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Discussed with Claire / Connor on policy list, approach and template standard. All required policies are being updated and documented. Completion is applicable to Milestone 3.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2892331828"/>
                  </a:ext>
                </a:extLst>
              </a:tr>
              <a:tr h="317352">
                <a:tc gridSpan="2">
                  <a:txBody>
                    <a:bodyPr/>
                    <a:lstStyle/>
                    <a:p>
                      <a:r>
                        <a:rPr lang="en-GB" sz="900" kern="1200" dirty="0">
                          <a:solidFill>
                            <a:schemeClr val="tx1"/>
                          </a:solidFill>
                          <a:latin typeface="+mn-lt"/>
                          <a:ea typeface="+mn-ea"/>
                          <a:cs typeface="Arial"/>
                        </a:rPr>
                        <a:t>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Reach out to Aggreko business to understand ISO standard accreditation's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Agreed to arrange a meeting with Ken / Dave from Aggreko H&amp;SE to understand how they achieved ISO9001, 45001, 50001.Meeting on 11</a:t>
                      </a:r>
                      <a:r>
                        <a:rPr lang="en-GB" sz="900" baseline="30000" dirty="0">
                          <a:latin typeface="+mn-lt"/>
                          <a:cs typeface="Arial"/>
                        </a:rPr>
                        <a:t>th</a:t>
                      </a:r>
                      <a:r>
                        <a:rPr lang="en-GB" sz="900" dirty="0">
                          <a:latin typeface="+mn-lt"/>
                          <a:cs typeface="Arial"/>
                        </a:rPr>
                        <a:t> March 2024.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1528420077"/>
                  </a:ext>
                </a:extLst>
              </a:tr>
              <a:tr h="191665">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Work with procurement to find an appropriate Auditors and select preferred partner.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643065518"/>
                  </a:ext>
                </a:extLst>
              </a:tr>
              <a:tr h="312983">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Complete for review by 31</a:t>
                      </a:r>
                      <a:r>
                        <a:rPr lang="en-GB" sz="900" baseline="30000" dirty="0">
                          <a:latin typeface="+mn-lt"/>
                          <a:cs typeface="Arial"/>
                        </a:rPr>
                        <a:t>st</a:t>
                      </a:r>
                      <a:r>
                        <a:rPr lang="en-GB" sz="900" dirty="0">
                          <a:latin typeface="+mn-lt"/>
                          <a:cs typeface="Arial"/>
                        </a:rPr>
                        <a:t> March 2024. Agree management meeting for sign off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2570761426"/>
                  </a:ext>
                </a:extLst>
              </a:tr>
              <a:tr h="187142">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Work in progress, Claire has started detailing roles and will apply to ISMS.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3261454252"/>
                  </a:ext>
                </a:extLst>
              </a:tr>
              <a:tr h="317352">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Present the risk management framework to SLT. It is a requirement of ISO to commit to reviews, but we want a consolidated risk review mechanism.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2791752132"/>
                  </a:ext>
                </a:extLst>
              </a:tr>
              <a:tr h="317352">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Complete scoping documentation and risk review, we will conduct a GAP Analysis with Trustwave to finalise our approach on tech / management controls and complete a pre-audit.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1595209176"/>
                  </a:ext>
                </a:extLst>
              </a:tr>
              <a:tr h="191665">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Focus on the primary and overarching Information security policy. CM reworking.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34712849"/>
                  </a:ext>
                </a:extLst>
              </a:tr>
              <a:tr h="191665">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Revise and finalise the current project plan with the goal to deliver an early-stage audit by Q3 2024.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640068446"/>
                  </a:ext>
                </a:extLst>
              </a:tr>
              <a:tr h="317352">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Agree that all actions from Milestone 1 and 2 are complete, engage Trustwave for final review of all actions to close.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3853929330"/>
                  </a:ext>
                </a:extLst>
              </a:tr>
              <a:tr h="191665">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kern="1200" dirty="0">
                          <a:solidFill>
                            <a:schemeClr val="tx1"/>
                          </a:solidFill>
                          <a:latin typeface="+mn-lt"/>
                          <a:ea typeface="+mn-ea"/>
                          <a:cs typeface="Arial"/>
                        </a:rPr>
                        <a:t>07/24 – Vulnerability Management standard is nearly completed and expected to be issued next week.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00821742"/>
                  </a:ext>
                </a:extLst>
              </a:tr>
              <a:tr h="191665">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4322104"/>
                  </a:ext>
                </a:extLst>
              </a:tr>
              <a:tr h="211458">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458">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07/24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endParaRPr lang="en-GB" sz="900" b="1"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11456">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07/24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lvl="0" algn="ctr">
                        <a:buNone/>
                      </a:pPr>
                      <a:endParaRPr lang="en-GB" sz="900" b="1" dirty="0">
                        <a:latin typeface="+mn-lt"/>
                        <a:cs typeface="Arial"/>
                      </a:endParaRP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solidFill>
                      <a:srgbClr val="FFC000"/>
                    </a:solidFill>
                  </a:tcPr>
                </a:tc>
                <a:extLst>
                  <a:ext uri="{0D108BD9-81ED-4DB2-BD59-A6C34878D82A}">
                    <a16:rowId xmlns:a16="http://schemas.microsoft.com/office/drawing/2014/main" val="3544185167"/>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186576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75027-A565-CE23-4601-B724018D7F9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57970A3-7095-3800-8E17-E0EFC947F68B}"/>
              </a:ext>
            </a:extLst>
          </p:cNvPr>
          <p:cNvSpPr>
            <a:spLocks noGrp="1"/>
          </p:cNvSpPr>
          <p:nvPr>
            <p:ph type="body" sz="quarter" idx="15"/>
          </p:nvPr>
        </p:nvSpPr>
        <p:spPr>
          <a:xfrm>
            <a:off x="266329" y="71922"/>
            <a:ext cx="10583721" cy="421030"/>
          </a:xfrm>
        </p:spPr>
        <p:txBody>
          <a:bodyPr/>
          <a:lstStyle/>
          <a:p>
            <a:r>
              <a:rPr lang="en-GB" dirty="0"/>
              <a:t>Roles and Responsibilities </a:t>
            </a:r>
          </a:p>
        </p:txBody>
      </p:sp>
      <p:sp>
        <p:nvSpPr>
          <p:cNvPr id="5" name="Slide Number Placeholder 4">
            <a:extLst>
              <a:ext uri="{FF2B5EF4-FFF2-40B4-BE49-F238E27FC236}">
                <a16:creationId xmlns:a16="http://schemas.microsoft.com/office/drawing/2014/main" id="{90DA5E88-B596-4D45-4EA4-8AAEA5DC78DA}"/>
              </a:ext>
            </a:extLst>
          </p:cNvPr>
          <p:cNvSpPr>
            <a:spLocks noGrp="1"/>
          </p:cNvSpPr>
          <p:nvPr>
            <p:ph type="sldNum" sz="quarter" idx="12"/>
          </p:nvPr>
        </p:nvSpPr>
        <p:spPr>
          <a:xfrm>
            <a:off x="11199117" y="6379441"/>
            <a:ext cx="764908" cy="365125"/>
          </a:xfrm>
        </p:spPr>
        <p:txBody>
          <a:bodyPr/>
          <a:lstStyle/>
          <a:p>
            <a:fld id="{6FC3DE79-9394-CE4D-B3D9-B1E9F5BFD092}" type="slidenum">
              <a:rPr lang="en-US" smtClean="0"/>
              <a:pPr/>
              <a:t>17</a:t>
            </a:fld>
            <a:endParaRPr lang="en-US"/>
          </a:p>
        </p:txBody>
      </p:sp>
      <p:graphicFrame>
        <p:nvGraphicFramePr>
          <p:cNvPr id="2" name="Table 1">
            <a:extLst>
              <a:ext uri="{FF2B5EF4-FFF2-40B4-BE49-F238E27FC236}">
                <a16:creationId xmlns:a16="http://schemas.microsoft.com/office/drawing/2014/main" id="{DE033DFB-D273-D02D-A6E4-61A1BEBA3B1C}"/>
              </a:ext>
            </a:extLst>
          </p:cNvPr>
          <p:cNvGraphicFramePr>
            <a:graphicFrameLocks noGrp="1"/>
          </p:cNvGraphicFramePr>
          <p:nvPr>
            <p:extLst>
              <p:ext uri="{D42A27DB-BD31-4B8C-83A1-F6EECF244321}">
                <p14:modId xmlns:p14="http://schemas.microsoft.com/office/powerpoint/2010/main" val="1016693425"/>
              </p:ext>
            </p:extLst>
          </p:nvPr>
        </p:nvGraphicFramePr>
        <p:xfrm>
          <a:off x="266328" y="1145794"/>
          <a:ext cx="11780670" cy="4051703"/>
        </p:xfrm>
        <a:graphic>
          <a:graphicData uri="http://schemas.openxmlformats.org/drawingml/2006/table">
            <a:tbl>
              <a:tblPr firstRow="1" bandRow="1">
                <a:tableStyleId>{7E9639D4-E3E2-4D34-9284-5A2195B3D0D7}</a:tableStyleId>
              </a:tblPr>
              <a:tblGrid>
                <a:gridCol w="1615738">
                  <a:extLst>
                    <a:ext uri="{9D8B030D-6E8A-4147-A177-3AD203B41FA5}">
                      <a16:colId xmlns:a16="http://schemas.microsoft.com/office/drawing/2014/main" val="297052005"/>
                    </a:ext>
                  </a:extLst>
                </a:gridCol>
                <a:gridCol w="4935984">
                  <a:extLst>
                    <a:ext uri="{9D8B030D-6E8A-4147-A177-3AD203B41FA5}">
                      <a16:colId xmlns:a16="http://schemas.microsoft.com/office/drawing/2014/main" val="4250103118"/>
                    </a:ext>
                  </a:extLst>
                </a:gridCol>
                <a:gridCol w="5228948">
                  <a:extLst>
                    <a:ext uri="{9D8B030D-6E8A-4147-A177-3AD203B41FA5}">
                      <a16:colId xmlns:a16="http://schemas.microsoft.com/office/drawing/2014/main" val="3161870574"/>
                    </a:ext>
                  </a:extLst>
                </a:gridCol>
              </a:tblGrid>
              <a:tr h="398921">
                <a:tc>
                  <a:txBody>
                    <a:bodyPr/>
                    <a:lstStyle/>
                    <a:p>
                      <a:r>
                        <a:rPr lang="en-GB" sz="1200" dirty="0">
                          <a:solidFill>
                            <a:schemeClr val="bg1"/>
                          </a:solidFill>
                        </a:rPr>
                        <a:t>Role</a:t>
                      </a:r>
                    </a:p>
                  </a:txBody>
                  <a:tcPr/>
                </a:tc>
                <a:tc>
                  <a:txBody>
                    <a:bodyPr/>
                    <a:lstStyle/>
                    <a:p>
                      <a:r>
                        <a:rPr lang="en-GB" sz="1200" dirty="0">
                          <a:solidFill>
                            <a:schemeClr val="bg1"/>
                          </a:solidFill>
                        </a:rPr>
                        <a:t>Description</a:t>
                      </a:r>
                    </a:p>
                  </a:txBody>
                  <a:tcPr/>
                </a:tc>
                <a:tc>
                  <a:txBody>
                    <a:bodyPr/>
                    <a:lstStyle/>
                    <a:p>
                      <a:r>
                        <a:rPr lang="en-GB" sz="1200" dirty="0">
                          <a:solidFill>
                            <a:schemeClr val="bg1"/>
                          </a:solidFill>
                        </a:rPr>
                        <a:t>RACI </a:t>
                      </a:r>
                    </a:p>
                  </a:txBody>
                  <a:tcPr/>
                </a:tc>
                <a:extLst>
                  <a:ext uri="{0D108BD9-81ED-4DB2-BD59-A6C34878D82A}">
                    <a16:rowId xmlns:a16="http://schemas.microsoft.com/office/drawing/2014/main" val="3957127368"/>
                  </a:ext>
                </a:extLst>
              </a:tr>
              <a:tr h="911387">
                <a:tc>
                  <a:txBody>
                    <a:bodyPr/>
                    <a:lstStyle/>
                    <a:p>
                      <a:pPr algn="l"/>
                      <a:r>
                        <a:rPr lang="en-GB" sz="1200" b="1" dirty="0"/>
                        <a:t>Project Manager</a:t>
                      </a:r>
                    </a:p>
                  </a:txBody>
                  <a:tcPr anchor="ctr"/>
                </a:tc>
                <a:tc>
                  <a:txBody>
                    <a:bodyPr/>
                    <a:lstStyle/>
                    <a:p>
                      <a:r>
                        <a:rPr lang="en-GB" sz="1200" dirty="0"/>
                        <a:t>Responsible for overall project management, including governance. Include agreeing final scope with the teams, consulting, training. Supports creating templates / supporting control reviews to meet audit standards. Arrange internal / external audit. </a:t>
                      </a:r>
                    </a:p>
                  </a:txBody>
                  <a:tcPr anchor="ctr"/>
                </a:tc>
                <a:tc>
                  <a:txBody>
                    <a:bodyPr/>
                    <a:lstStyle/>
                    <a:p>
                      <a:r>
                        <a:rPr lang="en-GB" sz="1200" dirty="0"/>
                        <a:t>Accountable for project delivery and advising on any challenges, risks, issues and dependencies that could impact delivery. Supports consultation and informing. </a:t>
                      </a:r>
                    </a:p>
                  </a:txBody>
                  <a:tcPr anchor="ctr"/>
                </a:tc>
                <a:extLst>
                  <a:ext uri="{0D108BD9-81ED-4DB2-BD59-A6C34878D82A}">
                    <a16:rowId xmlns:a16="http://schemas.microsoft.com/office/drawing/2014/main" val="586926794"/>
                  </a:ext>
                </a:extLst>
              </a:tr>
              <a:tr h="911387">
                <a:tc>
                  <a:txBody>
                    <a:bodyPr/>
                    <a:lstStyle/>
                    <a:p>
                      <a:pPr algn="l"/>
                      <a:r>
                        <a:rPr lang="en-GB" sz="1200" b="1" dirty="0"/>
                        <a:t>Security </a:t>
                      </a:r>
                    </a:p>
                  </a:txBody>
                  <a:tcPr anchor="ctr"/>
                </a:tc>
                <a:tc>
                  <a:txBody>
                    <a:bodyPr/>
                    <a:lstStyle/>
                    <a:p>
                      <a:r>
                        <a:rPr lang="en-GB" sz="1200" dirty="0"/>
                        <a:t>Ensures controls and standards are fit for purpose as part of the overall ISO27001 framework. Identifies clear scope and creates policies / procedures within the security remit. Checks that all theme’s, policies and controls are met under the standard. </a:t>
                      </a:r>
                    </a:p>
                  </a:txBody>
                  <a:tcPr anchor="ctr"/>
                </a:tc>
                <a:tc>
                  <a:txBody>
                    <a:bodyPr/>
                    <a:lstStyle/>
                    <a:p>
                      <a:r>
                        <a:rPr lang="en-GB" sz="1200" dirty="0"/>
                        <a:t>Account and Responsible for ensuing and agreeing that our ISMS system meets standards, and all controls are documented and are FIT for purpose. Supports consultation and informing.  </a:t>
                      </a:r>
                    </a:p>
                  </a:txBody>
                  <a:tcPr anchor="ctr"/>
                </a:tc>
                <a:extLst>
                  <a:ext uri="{0D108BD9-81ED-4DB2-BD59-A6C34878D82A}">
                    <a16:rowId xmlns:a16="http://schemas.microsoft.com/office/drawing/2014/main" val="1931562605"/>
                  </a:ext>
                </a:extLst>
              </a:tr>
              <a:tr h="650991">
                <a:tc>
                  <a:txBody>
                    <a:bodyPr/>
                    <a:lstStyle/>
                    <a:p>
                      <a:pPr algn="l"/>
                      <a:r>
                        <a:rPr lang="en-GB" sz="1200" b="1" dirty="0"/>
                        <a:t>Infrastructure </a:t>
                      </a:r>
                    </a:p>
                  </a:txBody>
                  <a:tcPr anchor="ctr"/>
                </a:tc>
                <a:tc>
                  <a:txBody>
                    <a:bodyPr/>
                    <a:lstStyle/>
                    <a:p>
                      <a:r>
                        <a:rPr lang="en-GB" sz="1200" dirty="0"/>
                        <a:t>Supports enforcing controls and ensuring these can be met. </a:t>
                      </a:r>
                    </a:p>
                  </a:txBody>
                  <a:tcPr anchor="ctr"/>
                </a:tc>
                <a:tc>
                  <a:txBody>
                    <a:bodyPr/>
                    <a:lstStyle/>
                    <a:p>
                      <a:r>
                        <a:rPr lang="en-GB" sz="1200" dirty="0"/>
                        <a:t>Accountable, Informed and Consulted on the implementation of control, standards and meeting auditing requirements. </a:t>
                      </a:r>
                    </a:p>
                  </a:txBody>
                  <a:tcPr anchor="ctr"/>
                </a:tc>
                <a:extLst>
                  <a:ext uri="{0D108BD9-81ED-4DB2-BD59-A6C34878D82A}">
                    <a16:rowId xmlns:a16="http://schemas.microsoft.com/office/drawing/2014/main" val="1054052244"/>
                  </a:ext>
                </a:extLst>
              </a:tr>
              <a:tr h="528026">
                <a:tc>
                  <a:txBody>
                    <a:bodyPr/>
                    <a:lstStyle/>
                    <a:p>
                      <a:pPr algn="l"/>
                      <a:r>
                        <a:rPr lang="en-GB" sz="1200" b="1" dirty="0"/>
                        <a:t>Service Owners </a:t>
                      </a:r>
                    </a:p>
                  </a:txBody>
                  <a:tcPr anchor="ctr"/>
                </a:tc>
                <a:tc>
                  <a:txBody>
                    <a:bodyPr/>
                    <a:lstStyle/>
                    <a:p>
                      <a:r>
                        <a:rPr lang="en-GB" sz="1200" dirty="0"/>
                        <a:t>Supports enforcing controls and ensuring these can be met. </a:t>
                      </a:r>
                    </a:p>
                    <a:p>
                      <a:endParaRPr lang="en-GB"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87878"/>
                          </a:solidFill>
                          <a:effectLst/>
                          <a:uLnTx/>
                          <a:uFillTx/>
                          <a:latin typeface="Calibri" panose="020F0502020204030204"/>
                          <a:ea typeface="+mn-ea"/>
                          <a:cs typeface="+mn-cs"/>
                        </a:rPr>
                        <a:t>Accountable, Informed and Consulted on the implementation of control, standards and meeting auditing requirements. </a:t>
                      </a:r>
                    </a:p>
                  </a:txBody>
                  <a:tcPr anchor="ctr"/>
                </a:tc>
                <a:extLst>
                  <a:ext uri="{0D108BD9-81ED-4DB2-BD59-A6C34878D82A}">
                    <a16:rowId xmlns:a16="http://schemas.microsoft.com/office/drawing/2014/main" val="3581553812"/>
                  </a:ext>
                </a:extLst>
              </a:tr>
              <a:tr h="650991">
                <a:tc>
                  <a:txBody>
                    <a:bodyPr/>
                    <a:lstStyle/>
                    <a:p>
                      <a:pPr algn="l"/>
                      <a:r>
                        <a:rPr lang="en-GB" sz="1200" b="1" dirty="0"/>
                        <a:t>Service Management</a:t>
                      </a:r>
                    </a:p>
                  </a:txBody>
                  <a:tcPr anchor="ctr"/>
                </a:tc>
                <a:tc>
                  <a:txBody>
                    <a:bodyPr/>
                    <a:lstStyle/>
                    <a:p>
                      <a:r>
                        <a:rPr lang="en-GB" sz="1200" dirty="0"/>
                        <a:t>Supporting controls in relation to ITSM processes, including change, asset management, IAM and any CSI requirements.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87878"/>
                          </a:solidFill>
                          <a:effectLst/>
                          <a:uLnTx/>
                          <a:uFillTx/>
                          <a:latin typeface="Calibri" panose="020F0502020204030204"/>
                          <a:ea typeface="+mn-ea"/>
                          <a:cs typeface="+mn-cs"/>
                        </a:rPr>
                        <a:t>Accountable, Informed and Consulted on the implementation of control, standards and meeting auditing requirements. </a:t>
                      </a:r>
                    </a:p>
                  </a:txBody>
                  <a:tcPr anchor="ctr"/>
                </a:tc>
                <a:extLst>
                  <a:ext uri="{0D108BD9-81ED-4DB2-BD59-A6C34878D82A}">
                    <a16:rowId xmlns:a16="http://schemas.microsoft.com/office/drawing/2014/main" val="1927466333"/>
                  </a:ext>
                </a:extLst>
              </a:tr>
            </a:tbl>
          </a:graphicData>
        </a:graphic>
      </p:graphicFrame>
    </p:spTree>
    <p:extLst>
      <p:ext uri="{BB962C8B-B14F-4D97-AF65-F5344CB8AC3E}">
        <p14:creationId xmlns:p14="http://schemas.microsoft.com/office/powerpoint/2010/main" val="220810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3B5B4-C80F-C713-9E06-2E40EEB3D2E2}"/>
              </a:ext>
            </a:extLst>
          </p:cNvPr>
          <p:cNvSpPr>
            <a:spLocks noGrp="1"/>
          </p:cNvSpPr>
          <p:nvPr>
            <p:ph type="body" sz="quarter" idx="15"/>
          </p:nvPr>
        </p:nvSpPr>
        <p:spPr>
          <a:xfrm>
            <a:off x="251620" y="219731"/>
            <a:ext cx="10666206" cy="421030"/>
          </a:xfrm>
        </p:spPr>
        <p:txBody>
          <a:bodyPr/>
          <a:lstStyle/>
          <a:p>
            <a:r>
              <a:rPr lang="en-GB" dirty="0"/>
              <a:t>ISMS and Roles &amp; Responsibility Mapping</a:t>
            </a:r>
          </a:p>
        </p:txBody>
      </p:sp>
      <p:sp>
        <p:nvSpPr>
          <p:cNvPr id="3" name="Slide Number Placeholder 2">
            <a:extLst>
              <a:ext uri="{FF2B5EF4-FFF2-40B4-BE49-F238E27FC236}">
                <a16:creationId xmlns:a16="http://schemas.microsoft.com/office/drawing/2014/main" id="{1B705007-D57B-D9D6-4679-C99C8A744F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sp>
        <p:nvSpPr>
          <p:cNvPr id="22" name="Rectangle 21">
            <a:extLst>
              <a:ext uri="{FF2B5EF4-FFF2-40B4-BE49-F238E27FC236}">
                <a16:creationId xmlns:a16="http://schemas.microsoft.com/office/drawing/2014/main" id="{56072905-A99A-9568-886C-F782208D177E}"/>
              </a:ext>
            </a:extLst>
          </p:cNvPr>
          <p:cNvSpPr/>
          <p:nvPr/>
        </p:nvSpPr>
        <p:spPr>
          <a:xfrm>
            <a:off x="2032000" y="719666"/>
            <a:ext cx="8128000" cy="541866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A0B8CE94-7CED-863C-111D-FFA9552E18DA}"/>
              </a:ext>
            </a:extLst>
          </p:cNvPr>
          <p:cNvCxnSpPr>
            <a:cxnSpLocks/>
          </p:cNvCxnSpPr>
          <p:nvPr/>
        </p:nvCxnSpPr>
        <p:spPr>
          <a:xfrm>
            <a:off x="729269" y="3390440"/>
            <a:ext cx="3813992"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AFEA8C5-0AD7-A608-67F7-3E93BB65CBB1}"/>
              </a:ext>
            </a:extLst>
          </p:cNvPr>
          <p:cNvCxnSpPr>
            <a:cxnSpLocks/>
          </p:cNvCxnSpPr>
          <p:nvPr/>
        </p:nvCxnSpPr>
        <p:spPr>
          <a:xfrm>
            <a:off x="7388551" y="3461180"/>
            <a:ext cx="3813992"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00748257-461F-81DE-321C-00A5387C982D}"/>
              </a:ext>
            </a:extLst>
          </p:cNvPr>
          <p:cNvGrpSpPr/>
          <p:nvPr/>
        </p:nvGrpSpPr>
        <p:grpSpPr>
          <a:xfrm>
            <a:off x="-299586" y="1022471"/>
            <a:ext cx="4456697" cy="2430638"/>
            <a:chOff x="-197154" y="1369434"/>
            <a:chExt cx="4456697" cy="2430638"/>
          </a:xfrm>
        </p:grpSpPr>
        <p:sp>
          <p:nvSpPr>
            <p:cNvPr id="46" name="TextBox 45">
              <a:extLst>
                <a:ext uri="{FF2B5EF4-FFF2-40B4-BE49-F238E27FC236}">
                  <a16:creationId xmlns:a16="http://schemas.microsoft.com/office/drawing/2014/main" id="{86470B31-7F2D-F32D-E93A-C5A8DA6A871E}"/>
                </a:ext>
              </a:extLst>
            </p:cNvPr>
            <p:cNvSpPr txBox="1"/>
            <p:nvPr/>
          </p:nvSpPr>
          <p:spPr>
            <a:xfrm>
              <a:off x="-197154" y="1369434"/>
              <a:ext cx="4456697"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Maintain &amp; Improve: CSI, Corrective Actions and Non-Conformance </a:t>
              </a:r>
            </a:p>
          </p:txBody>
        </p:sp>
        <p:sp>
          <p:nvSpPr>
            <p:cNvPr id="52" name="TextBox 51">
              <a:extLst>
                <a:ext uri="{FF2B5EF4-FFF2-40B4-BE49-F238E27FC236}">
                  <a16:creationId xmlns:a16="http://schemas.microsoft.com/office/drawing/2014/main" id="{2A5FDABD-5CED-DF6F-B60B-83820B7622CB}"/>
                </a:ext>
              </a:extLst>
            </p:cNvPr>
            <p:cNvSpPr txBox="1"/>
            <p:nvPr/>
          </p:nvSpPr>
          <p:spPr>
            <a:xfrm>
              <a:off x="275152" y="1681543"/>
              <a:ext cx="3798359" cy="2118529"/>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Conduct periodic assessment audits.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787878"/>
                  </a:solidFill>
                  <a:effectLst/>
                  <a:uLnTx/>
                  <a:uFillTx/>
                  <a:latin typeface="Calibri" panose="020F0502020204030204"/>
                  <a:ea typeface="+mn-ea"/>
                  <a:cs typeface="+mn-cs"/>
                </a:rPr>
                <a:t>Continuous Improvement.</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Implement corrective and preventative actions.</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Information / Operational Security – </a:t>
              </a:r>
              <a:r>
                <a:rPr lang="en-GB" sz="1000" dirty="0">
                  <a:solidFill>
                    <a:srgbClr val="787878"/>
                  </a:solidFill>
                  <a:latin typeface="Calibri" panose="020F0502020204030204"/>
                </a:rPr>
                <a:t>Develop plans with Service Owners </a:t>
              </a:r>
              <a:endParaRPr lang="en-GB" sz="1000" b="1"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Provide resources for CSI and remediation.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Implement corrective / preventative actions. </a:t>
              </a:r>
            </a:p>
            <a:p>
              <a:pPr marR="0" lvl="0" algn="l" defTabSz="914400" rtl="0" eaLnBrk="1" fontAlgn="auto" latinLnBrk="0" hangingPunct="1">
                <a:lnSpc>
                  <a:spcPct val="100000"/>
                </a:lnSpc>
                <a:spcBef>
                  <a:spcPts val="200"/>
                </a:spcBef>
                <a:spcAft>
                  <a:spcPts val="200"/>
                </a:spcAft>
                <a:buClrTx/>
                <a:buSzTx/>
                <a:tabLst/>
                <a:defRPr/>
              </a:pPr>
              <a:r>
                <a:rPr lang="en-GB" sz="1000" dirty="0">
                  <a:solidFill>
                    <a:srgbClr val="787878"/>
                  </a:solidFill>
                  <a:latin typeface="Calibri" panose="020F0502020204030204"/>
                </a:rPr>
                <a:t> </a:t>
              </a:r>
            </a:p>
          </p:txBody>
        </p:sp>
      </p:grpSp>
      <p:grpSp>
        <p:nvGrpSpPr>
          <p:cNvPr id="95" name="Group 94">
            <a:extLst>
              <a:ext uri="{FF2B5EF4-FFF2-40B4-BE49-F238E27FC236}">
                <a16:creationId xmlns:a16="http://schemas.microsoft.com/office/drawing/2014/main" id="{CD57F590-4FAF-163A-702F-F7169BD48825}"/>
              </a:ext>
            </a:extLst>
          </p:cNvPr>
          <p:cNvGrpSpPr/>
          <p:nvPr/>
        </p:nvGrpSpPr>
        <p:grpSpPr>
          <a:xfrm>
            <a:off x="7215941" y="882686"/>
            <a:ext cx="5047894" cy="3251787"/>
            <a:chOff x="6941825" y="1394302"/>
            <a:chExt cx="5047894" cy="3251787"/>
          </a:xfrm>
        </p:grpSpPr>
        <p:sp>
          <p:nvSpPr>
            <p:cNvPr id="47" name="TextBox 46">
              <a:extLst>
                <a:ext uri="{FF2B5EF4-FFF2-40B4-BE49-F238E27FC236}">
                  <a16:creationId xmlns:a16="http://schemas.microsoft.com/office/drawing/2014/main" id="{83DA077B-984C-DE68-6810-A12D068928F7}"/>
                </a:ext>
              </a:extLst>
            </p:cNvPr>
            <p:cNvSpPr txBox="1"/>
            <p:nvPr/>
          </p:nvSpPr>
          <p:spPr>
            <a:xfrm>
              <a:off x="6941825" y="1394302"/>
              <a:ext cx="4159212"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Establish: Set Policies, Context, Issues and Objectives</a:t>
              </a:r>
            </a:p>
          </p:txBody>
        </p:sp>
        <p:sp>
          <p:nvSpPr>
            <p:cNvPr id="53" name="TextBox 52">
              <a:extLst>
                <a:ext uri="{FF2B5EF4-FFF2-40B4-BE49-F238E27FC236}">
                  <a16:creationId xmlns:a16="http://schemas.microsoft.com/office/drawing/2014/main" id="{85B9F47A-0920-267A-660D-E0A399A80743}"/>
                </a:ext>
              </a:extLst>
            </p:cNvPr>
            <p:cNvSpPr txBox="1"/>
            <p:nvPr/>
          </p:nvSpPr>
          <p:spPr>
            <a:xfrm>
              <a:off x="7378568" y="1676045"/>
              <a:ext cx="4611151" cy="2970044"/>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Activities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Identify business objectives, obtain management support, GAPS &amp; scope.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Create project plan, context, planning and support clauses.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Review &amp; validate organisational security / document controls / procedures.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Statement of applicability and ID risks / establish risk appetite.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Security – </a:t>
              </a:r>
              <a:r>
                <a:rPr lang="en-GB" sz="1000" dirty="0">
                  <a:solidFill>
                    <a:srgbClr val="787878"/>
                  </a:solidFill>
                  <a:latin typeface="Calibri" panose="020F0502020204030204"/>
                </a:rPr>
                <a:t>Create clauses, risk approach, policies &amp; controls.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Team – </a:t>
              </a:r>
              <a:r>
                <a:rPr lang="en-GB" sz="1000" dirty="0">
                  <a:solidFill>
                    <a:srgbClr val="787878"/>
                  </a:solidFill>
                  <a:latin typeface="Calibri" panose="020F0502020204030204"/>
                </a:rPr>
                <a:t>Approve ISO27001 Policies and Clauses e.g. Leadership &amp; Commitment / Information Security Policy / Agree risk appetite.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Review policies, procedures &amp; controls. </a:t>
              </a: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p:txBody>
        </p:sp>
      </p:grpSp>
      <p:grpSp>
        <p:nvGrpSpPr>
          <p:cNvPr id="96" name="Group 95">
            <a:extLst>
              <a:ext uri="{FF2B5EF4-FFF2-40B4-BE49-F238E27FC236}">
                <a16:creationId xmlns:a16="http://schemas.microsoft.com/office/drawing/2014/main" id="{31EF8AF9-3626-33CD-57CD-21F2849DC4FA}"/>
              </a:ext>
            </a:extLst>
          </p:cNvPr>
          <p:cNvGrpSpPr/>
          <p:nvPr/>
        </p:nvGrpSpPr>
        <p:grpSpPr>
          <a:xfrm>
            <a:off x="-570830" y="3568594"/>
            <a:ext cx="4994783" cy="2497039"/>
            <a:chOff x="-295188" y="3449936"/>
            <a:chExt cx="4994783" cy="2497039"/>
          </a:xfrm>
        </p:grpSpPr>
        <p:sp>
          <p:nvSpPr>
            <p:cNvPr id="51" name="TextBox 50">
              <a:extLst>
                <a:ext uri="{FF2B5EF4-FFF2-40B4-BE49-F238E27FC236}">
                  <a16:creationId xmlns:a16="http://schemas.microsoft.com/office/drawing/2014/main" id="{28C3C094-798E-CA7B-0E90-CBAFCE8F6C78}"/>
                </a:ext>
              </a:extLst>
            </p:cNvPr>
            <p:cNvSpPr txBox="1"/>
            <p:nvPr/>
          </p:nvSpPr>
          <p:spPr>
            <a:xfrm>
              <a:off x="-295188" y="3449936"/>
              <a:ext cx="4471388"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Monitor: Management Reviews, Performance &amp; Internal Audit</a:t>
              </a:r>
            </a:p>
          </p:txBody>
        </p:sp>
        <p:sp>
          <p:nvSpPr>
            <p:cNvPr id="54" name="TextBox 53">
              <a:extLst>
                <a:ext uri="{FF2B5EF4-FFF2-40B4-BE49-F238E27FC236}">
                  <a16:creationId xmlns:a16="http://schemas.microsoft.com/office/drawing/2014/main" id="{9D3E1163-D7D8-F6CF-6B9A-1DB6DB90CB48}"/>
                </a:ext>
              </a:extLst>
            </p:cNvPr>
            <p:cNvSpPr txBox="1"/>
            <p:nvPr/>
          </p:nvSpPr>
          <p:spPr>
            <a:xfrm>
              <a:off x="383196" y="3751502"/>
              <a:ext cx="4316399" cy="21954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Evaluation, Monitor and assess ISMS performance.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Management meeting reviews.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Audits and logging.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 Operational Security – </a:t>
              </a:r>
              <a:r>
                <a:rPr lang="en-GB" sz="1000" dirty="0">
                  <a:solidFill>
                    <a:srgbClr val="787878"/>
                  </a:solidFill>
                  <a:latin typeface="Calibri" panose="020F0502020204030204"/>
                </a:rPr>
                <a:t>Performance evaluations, control assurance and provide management reporting.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Review evaluation reports.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Evaluate internal auditing and external auditing and report conformance issues e.g. SOC Reports. </a:t>
              </a: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p:txBody>
        </p:sp>
      </p:grpSp>
      <p:grpSp>
        <p:nvGrpSpPr>
          <p:cNvPr id="97" name="Group 96">
            <a:extLst>
              <a:ext uri="{FF2B5EF4-FFF2-40B4-BE49-F238E27FC236}">
                <a16:creationId xmlns:a16="http://schemas.microsoft.com/office/drawing/2014/main" id="{05A5C4EE-404D-2028-7601-AEB387E69581}"/>
              </a:ext>
            </a:extLst>
          </p:cNvPr>
          <p:cNvGrpSpPr/>
          <p:nvPr/>
        </p:nvGrpSpPr>
        <p:grpSpPr>
          <a:xfrm>
            <a:off x="7094030" y="3466656"/>
            <a:ext cx="4990415" cy="2490821"/>
            <a:chOff x="6949666" y="3432519"/>
            <a:chExt cx="4723106" cy="2490821"/>
          </a:xfrm>
        </p:grpSpPr>
        <p:sp>
          <p:nvSpPr>
            <p:cNvPr id="48" name="TextBox 47">
              <a:extLst>
                <a:ext uri="{FF2B5EF4-FFF2-40B4-BE49-F238E27FC236}">
                  <a16:creationId xmlns:a16="http://schemas.microsoft.com/office/drawing/2014/main" id="{8AD28DAA-2831-62F2-63C6-AA69221092D5}"/>
                </a:ext>
              </a:extLst>
            </p:cNvPr>
            <p:cNvSpPr txBox="1"/>
            <p:nvPr/>
          </p:nvSpPr>
          <p:spPr>
            <a:xfrm>
              <a:off x="6949666" y="3432519"/>
              <a:ext cx="4334179"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050" b="1" dirty="0">
                  <a:solidFill>
                    <a:srgbClr val="787878"/>
                  </a:solidFill>
                  <a:latin typeface="Calibri" panose="020F0502020204030204"/>
                </a:rPr>
                <a:t>Implement: Operational Control Execution, Risks, Support</a:t>
              </a:r>
              <a:endPar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FE505A62-2F43-38C6-46C8-CB74E0B2E405}"/>
                </a:ext>
              </a:extLst>
            </p:cNvPr>
            <p:cNvSpPr txBox="1"/>
            <p:nvPr/>
          </p:nvSpPr>
          <p:spPr>
            <a:xfrm>
              <a:off x="7448367" y="3676571"/>
              <a:ext cx="4224405" cy="2246769"/>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Service adopt security measures / implement governance &amp; reporting.</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Manage the risks and create a risk treatment plan.</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Implement policies, procedures, controls and treat risks.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787878"/>
                  </a:solidFill>
                  <a:effectLst/>
                  <a:uLnTx/>
                  <a:uFillTx/>
                  <a:latin typeface="Calibri" panose="020F0502020204030204"/>
                  <a:ea typeface="+mn-ea"/>
                  <a:cs typeface="+mn-cs"/>
                </a:rPr>
                <a:t>Allocate resources and train staff.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 Ops security – </a:t>
              </a:r>
              <a:r>
                <a:rPr lang="en-GB" sz="1000" dirty="0">
                  <a:solidFill>
                    <a:srgbClr val="787878"/>
                  </a:solidFill>
                  <a:latin typeface="Calibri" panose="020F0502020204030204"/>
                </a:rPr>
                <a:t>Support control implementation / Governance &amp; training.</a:t>
              </a:r>
              <a:r>
                <a:rPr lang="en-GB" sz="1000" b="1" dirty="0">
                  <a:solidFill>
                    <a:srgbClr val="787878"/>
                  </a:solidFill>
                  <a:latin typeface="Calibri" panose="020F0502020204030204"/>
                </a:rPr>
                <a:t>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Begin risk reviews, with meeting minutes.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Report risks / nonconformities and follow security measures.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Group Functions – </a:t>
              </a:r>
              <a:r>
                <a:rPr lang="en-GB" sz="1000" dirty="0">
                  <a:solidFill>
                    <a:srgbClr val="787878"/>
                  </a:solidFill>
                  <a:latin typeface="Calibri" panose="020F0502020204030204"/>
                </a:rPr>
                <a:t>HR / L&amp;D support training </a:t>
              </a:r>
            </a:p>
          </p:txBody>
        </p:sp>
      </p:grpSp>
      <p:sp>
        <p:nvSpPr>
          <p:cNvPr id="60" name="TextBox 59">
            <a:extLst>
              <a:ext uri="{FF2B5EF4-FFF2-40B4-BE49-F238E27FC236}">
                <a16:creationId xmlns:a16="http://schemas.microsoft.com/office/drawing/2014/main" id="{CCE6D348-77AA-93E4-A02F-EFF7EF702C2E}"/>
              </a:ext>
            </a:extLst>
          </p:cNvPr>
          <p:cNvSpPr txBox="1"/>
          <p:nvPr/>
        </p:nvSpPr>
        <p:spPr>
          <a:xfrm>
            <a:off x="2185851" y="6295233"/>
            <a:ext cx="831729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787878"/>
                </a:solidFill>
                <a:effectLst/>
                <a:uLnTx/>
                <a:uFillTx/>
                <a:latin typeface="Calibri" panose="020F0502020204030204"/>
                <a:ea typeface="+mn-ea"/>
                <a:cs typeface="+mn-cs"/>
              </a:rPr>
              <a:t>Note:</a:t>
            </a:r>
            <a:r>
              <a:rPr lang="en-GB" sz="1100" b="1" dirty="0">
                <a:solidFill>
                  <a:srgbClr val="787878"/>
                </a:solidFill>
                <a:latin typeface="Calibri" panose="020F0502020204030204"/>
              </a:rPr>
              <a:t> We are still establishing the ISMS and requesting consultancy / feedback from Trustwave, and therefore this is subject to change.</a:t>
            </a:r>
            <a:endParaRPr kumimoji="0" lang="en-GB" sz="1100" b="1"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49AE5627-EF59-488B-8CE5-80DE922C2AEE}"/>
              </a:ext>
            </a:extLst>
          </p:cNvPr>
          <p:cNvGrpSpPr/>
          <p:nvPr/>
        </p:nvGrpSpPr>
        <p:grpSpPr>
          <a:xfrm>
            <a:off x="4157113" y="1732559"/>
            <a:ext cx="3321545" cy="3262781"/>
            <a:chOff x="4849906" y="2366682"/>
            <a:chExt cx="2650565" cy="2683685"/>
          </a:xfrm>
        </p:grpSpPr>
        <p:sp>
          <p:nvSpPr>
            <p:cNvPr id="30" name="Block Arc 29">
              <a:extLst>
                <a:ext uri="{FF2B5EF4-FFF2-40B4-BE49-F238E27FC236}">
                  <a16:creationId xmlns:a16="http://schemas.microsoft.com/office/drawing/2014/main" id="{AD6E1C00-A54B-78BE-FACB-1131572C5786}"/>
                </a:ext>
              </a:extLst>
            </p:cNvPr>
            <p:cNvSpPr/>
            <p:nvPr/>
          </p:nvSpPr>
          <p:spPr>
            <a:xfrm rot="10800000">
              <a:off x="4849906" y="2513353"/>
              <a:ext cx="2650565" cy="2537013"/>
            </a:xfrm>
            <a:prstGeom prst="blockArc">
              <a:avLst>
                <a:gd name="adj1" fmla="val 10741103"/>
                <a:gd name="adj2" fmla="val 16222169"/>
                <a:gd name="adj3" fmla="val 10395"/>
              </a:avLst>
            </a:prstGeom>
            <a:effectLst>
              <a:outerShdw blurRad="50800" dist="38100" dir="5400000" algn="t"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29B29DC7-DA55-5F56-B653-9AC7C2021FFE}"/>
                </a:ext>
              </a:extLst>
            </p:cNvPr>
            <p:cNvSpPr/>
            <p:nvPr/>
          </p:nvSpPr>
          <p:spPr>
            <a:xfrm rot="16200000">
              <a:off x="4793130" y="2456578"/>
              <a:ext cx="2650565" cy="2537013"/>
            </a:xfrm>
            <a:prstGeom prst="blockArc">
              <a:avLst>
                <a:gd name="adj1" fmla="val 10834119"/>
                <a:gd name="adj2" fmla="val 16222169"/>
                <a:gd name="adj3" fmla="val 10395"/>
              </a:avLst>
            </a:prstGeom>
            <a:solidFill>
              <a:srgbClr val="FFC000"/>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endParaRPr>
            </a:p>
          </p:txBody>
        </p:sp>
        <p:sp>
          <p:nvSpPr>
            <p:cNvPr id="29" name="Block Arc 28">
              <a:extLst>
                <a:ext uri="{FF2B5EF4-FFF2-40B4-BE49-F238E27FC236}">
                  <a16:creationId xmlns:a16="http://schemas.microsoft.com/office/drawing/2014/main" id="{BB7B4E02-7261-35C0-3C8A-3A9231D9FBE7}"/>
                </a:ext>
              </a:extLst>
            </p:cNvPr>
            <p:cNvSpPr/>
            <p:nvPr/>
          </p:nvSpPr>
          <p:spPr>
            <a:xfrm rot="5400000">
              <a:off x="4906682" y="2423458"/>
              <a:ext cx="2650565" cy="2537013"/>
            </a:xfrm>
            <a:prstGeom prst="blockArc">
              <a:avLst>
                <a:gd name="adj1" fmla="val 10834119"/>
                <a:gd name="adj2" fmla="val 16222169"/>
                <a:gd name="adj3" fmla="val 10395"/>
              </a:avLst>
            </a:prstGeom>
            <a:effectLst>
              <a:outerShdw blurRad="50800" dist="38100" dir="5400000" algn="t"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60ED84B5-065C-74AD-DE65-9A21BFE4CF84}"/>
                </a:ext>
              </a:extLst>
            </p:cNvPr>
            <p:cNvSpPr/>
            <p:nvPr/>
          </p:nvSpPr>
          <p:spPr>
            <a:xfrm>
              <a:off x="4849906" y="2366682"/>
              <a:ext cx="2650565" cy="2537013"/>
            </a:xfrm>
            <a:prstGeom prst="blockArc">
              <a:avLst>
                <a:gd name="adj1" fmla="val 10741103"/>
                <a:gd name="adj2" fmla="val 16222169"/>
                <a:gd name="adj3" fmla="val 10395"/>
              </a:avLst>
            </a:prstGeom>
            <a:solidFill>
              <a:srgbClr val="FF0000"/>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grpSp>
      <p:sp>
        <p:nvSpPr>
          <p:cNvPr id="7" name="Oval 6">
            <a:extLst>
              <a:ext uri="{FF2B5EF4-FFF2-40B4-BE49-F238E27FC236}">
                <a16:creationId xmlns:a16="http://schemas.microsoft.com/office/drawing/2014/main" id="{298A735C-56BF-0E9E-9125-D96D6B68F80F}"/>
              </a:ext>
            </a:extLst>
          </p:cNvPr>
          <p:cNvSpPr/>
          <p:nvPr/>
        </p:nvSpPr>
        <p:spPr>
          <a:xfrm>
            <a:off x="6724754" y="1830506"/>
            <a:ext cx="738552" cy="50795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1000" b="1" dirty="0"/>
              <a:t>Plan</a:t>
            </a:r>
          </a:p>
        </p:txBody>
      </p:sp>
      <p:sp>
        <p:nvSpPr>
          <p:cNvPr id="8" name="Oval 7">
            <a:extLst>
              <a:ext uri="{FF2B5EF4-FFF2-40B4-BE49-F238E27FC236}">
                <a16:creationId xmlns:a16="http://schemas.microsoft.com/office/drawing/2014/main" id="{1CD355EC-7FDE-6C23-D215-78046AC893ED}"/>
              </a:ext>
            </a:extLst>
          </p:cNvPr>
          <p:cNvSpPr/>
          <p:nvPr/>
        </p:nvSpPr>
        <p:spPr>
          <a:xfrm>
            <a:off x="6746364" y="4285872"/>
            <a:ext cx="738552" cy="507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000" b="1" dirty="0"/>
              <a:t>Do</a:t>
            </a:r>
          </a:p>
        </p:txBody>
      </p:sp>
      <p:sp>
        <p:nvSpPr>
          <p:cNvPr id="9" name="Oval 8">
            <a:extLst>
              <a:ext uri="{FF2B5EF4-FFF2-40B4-BE49-F238E27FC236}">
                <a16:creationId xmlns:a16="http://schemas.microsoft.com/office/drawing/2014/main" id="{475EBEDB-CDB8-8EEC-E774-B5BFFBB8D525}"/>
              </a:ext>
            </a:extLst>
          </p:cNvPr>
          <p:cNvSpPr/>
          <p:nvPr/>
        </p:nvSpPr>
        <p:spPr>
          <a:xfrm>
            <a:off x="4293152" y="4294700"/>
            <a:ext cx="738552" cy="507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000" b="1" dirty="0"/>
              <a:t>Check</a:t>
            </a:r>
          </a:p>
        </p:txBody>
      </p:sp>
      <p:sp>
        <p:nvSpPr>
          <p:cNvPr id="10" name="Oval 9">
            <a:extLst>
              <a:ext uri="{FF2B5EF4-FFF2-40B4-BE49-F238E27FC236}">
                <a16:creationId xmlns:a16="http://schemas.microsoft.com/office/drawing/2014/main" id="{7D6AF283-7AD0-6AA1-F5D8-3CCDAC656F51}"/>
              </a:ext>
            </a:extLst>
          </p:cNvPr>
          <p:cNvSpPr/>
          <p:nvPr/>
        </p:nvSpPr>
        <p:spPr>
          <a:xfrm>
            <a:off x="4361709" y="1790691"/>
            <a:ext cx="738552" cy="50795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t>Act</a:t>
            </a:r>
          </a:p>
        </p:txBody>
      </p:sp>
      <p:grpSp>
        <p:nvGrpSpPr>
          <p:cNvPr id="17" name="Group 16">
            <a:extLst>
              <a:ext uri="{FF2B5EF4-FFF2-40B4-BE49-F238E27FC236}">
                <a16:creationId xmlns:a16="http://schemas.microsoft.com/office/drawing/2014/main" id="{0C29467D-5415-EEA2-0070-F2145E610D19}"/>
              </a:ext>
            </a:extLst>
          </p:cNvPr>
          <p:cNvGrpSpPr/>
          <p:nvPr/>
        </p:nvGrpSpPr>
        <p:grpSpPr>
          <a:xfrm>
            <a:off x="6185435" y="2362409"/>
            <a:ext cx="862149" cy="561498"/>
            <a:chOff x="5683080" y="1483203"/>
            <a:chExt cx="935267" cy="640784"/>
          </a:xfrm>
        </p:grpSpPr>
        <p:pic>
          <p:nvPicPr>
            <p:cNvPr id="18" name="Picture 2" descr="Checklist - Free business and finance icons">
              <a:extLst>
                <a:ext uri="{FF2B5EF4-FFF2-40B4-BE49-F238E27FC236}">
                  <a16:creationId xmlns:a16="http://schemas.microsoft.com/office/drawing/2014/main" id="{917C6CC7-5C51-4155-3787-257EA90E6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56" y="1483203"/>
              <a:ext cx="289549" cy="28954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776A0F5-6438-7140-FA5F-81C7E2C17A18}"/>
                </a:ext>
              </a:extLst>
            </p:cNvPr>
            <p:cNvSpPr txBox="1"/>
            <p:nvPr/>
          </p:nvSpPr>
          <p:spPr>
            <a:xfrm>
              <a:off x="5683080" y="1772751"/>
              <a:ext cx="935267" cy="351236"/>
            </a:xfrm>
            <a:prstGeom prst="rect">
              <a:avLst/>
            </a:prstGeom>
            <a:noFill/>
          </p:spPr>
          <p:txBody>
            <a:bodyPr wrap="square" rtlCol="0">
              <a:spAutoFit/>
            </a:bodyPr>
            <a:lstStyle/>
            <a:p>
              <a:r>
                <a:rPr lang="en-GB" sz="700" b="1" dirty="0">
                  <a:solidFill>
                    <a:schemeClr val="bg2">
                      <a:lumMod val="10000"/>
                    </a:schemeClr>
                  </a:solidFill>
                </a:rPr>
                <a:t>Security &amp; </a:t>
              </a:r>
            </a:p>
            <a:p>
              <a:r>
                <a:rPr lang="en-GB" sz="700" b="1" dirty="0">
                  <a:solidFill>
                    <a:schemeClr val="bg2">
                      <a:lumMod val="10000"/>
                    </a:schemeClr>
                  </a:solidFill>
                </a:rPr>
                <a:t>Policy objectives</a:t>
              </a:r>
            </a:p>
          </p:txBody>
        </p:sp>
      </p:grpSp>
      <p:grpSp>
        <p:nvGrpSpPr>
          <p:cNvPr id="20" name="Group 19">
            <a:extLst>
              <a:ext uri="{FF2B5EF4-FFF2-40B4-BE49-F238E27FC236}">
                <a16:creationId xmlns:a16="http://schemas.microsoft.com/office/drawing/2014/main" id="{11C1D479-004C-DF8A-42AC-170F11D7877C}"/>
              </a:ext>
            </a:extLst>
          </p:cNvPr>
          <p:cNvGrpSpPr/>
          <p:nvPr/>
        </p:nvGrpSpPr>
        <p:grpSpPr>
          <a:xfrm>
            <a:off x="6397628" y="3324618"/>
            <a:ext cx="801188" cy="662799"/>
            <a:chOff x="6841995" y="2190383"/>
            <a:chExt cx="801188" cy="662799"/>
          </a:xfrm>
        </p:grpSpPr>
        <p:pic>
          <p:nvPicPr>
            <p:cNvPr id="21" name="Picture 4" descr="Risk Assessment Icon Vector Art, Icons ...">
              <a:extLst>
                <a:ext uri="{FF2B5EF4-FFF2-40B4-BE49-F238E27FC236}">
                  <a16:creationId xmlns:a16="http://schemas.microsoft.com/office/drawing/2014/main" id="{20E6BB65-833F-427D-8832-381ED7DC4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1995" y="2190383"/>
              <a:ext cx="508911" cy="50891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3EB291A-BD3E-0CC6-36A5-09157FFA1CB6}"/>
                </a:ext>
              </a:extLst>
            </p:cNvPr>
            <p:cNvSpPr txBox="1"/>
            <p:nvPr/>
          </p:nvSpPr>
          <p:spPr>
            <a:xfrm>
              <a:off x="6841995" y="2545405"/>
              <a:ext cx="801188" cy="307777"/>
            </a:xfrm>
            <a:prstGeom prst="rect">
              <a:avLst/>
            </a:prstGeom>
            <a:noFill/>
          </p:spPr>
          <p:txBody>
            <a:bodyPr wrap="square" rtlCol="0">
              <a:spAutoFit/>
            </a:bodyPr>
            <a:lstStyle/>
            <a:p>
              <a:r>
                <a:rPr lang="en-GB" sz="700" b="1" dirty="0">
                  <a:solidFill>
                    <a:schemeClr val="bg2">
                      <a:lumMod val="10000"/>
                    </a:schemeClr>
                  </a:solidFill>
                </a:rPr>
                <a:t>Risk assessment &amp; control</a:t>
              </a:r>
            </a:p>
          </p:txBody>
        </p:sp>
      </p:grpSp>
      <p:grpSp>
        <p:nvGrpSpPr>
          <p:cNvPr id="24" name="Group 23">
            <a:extLst>
              <a:ext uri="{FF2B5EF4-FFF2-40B4-BE49-F238E27FC236}">
                <a16:creationId xmlns:a16="http://schemas.microsoft.com/office/drawing/2014/main" id="{5A07AB71-3784-552E-93F3-598EA4550FE6}"/>
              </a:ext>
            </a:extLst>
          </p:cNvPr>
          <p:cNvGrpSpPr/>
          <p:nvPr/>
        </p:nvGrpSpPr>
        <p:grpSpPr>
          <a:xfrm>
            <a:off x="5440717" y="4044115"/>
            <a:ext cx="801188" cy="586295"/>
            <a:chOff x="6002749" y="4087728"/>
            <a:chExt cx="801188" cy="586295"/>
          </a:xfrm>
        </p:grpSpPr>
        <p:pic>
          <p:nvPicPr>
            <p:cNvPr id="26" name="Picture 6" descr="Chart - Free business icons">
              <a:extLst>
                <a:ext uri="{FF2B5EF4-FFF2-40B4-BE49-F238E27FC236}">
                  <a16:creationId xmlns:a16="http://schemas.microsoft.com/office/drawing/2014/main" id="{B948E4DF-FDEC-A8BE-4427-DAF35FA7F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542" y="4087728"/>
              <a:ext cx="278518" cy="2785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F1EAD0C-01EA-E964-3DD4-05C54BC008B7}"/>
                </a:ext>
              </a:extLst>
            </p:cNvPr>
            <p:cNvSpPr txBox="1"/>
            <p:nvPr/>
          </p:nvSpPr>
          <p:spPr>
            <a:xfrm>
              <a:off x="6002749" y="4366246"/>
              <a:ext cx="801188" cy="307777"/>
            </a:xfrm>
            <a:prstGeom prst="rect">
              <a:avLst/>
            </a:prstGeom>
            <a:noFill/>
          </p:spPr>
          <p:txBody>
            <a:bodyPr wrap="square" rtlCol="0">
              <a:spAutoFit/>
            </a:bodyPr>
            <a:lstStyle/>
            <a:p>
              <a:r>
                <a:rPr lang="en-GB" sz="700" b="1" dirty="0">
                  <a:solidFill>
                    <a:schemeClr val="bg2">
                      <a:lumMod val="10000"/>
                    </a:schemeClr>
                  </a:solidFill>
                </a:rPr>
                <a:t>Implement risk treatment plans</a:t>
              </a:r>
            </a:p>
          </p:txBody>
        </p:sp>
      </p:grpSp>
      <p:grpSp>
        <p:nvGrpSpPr>
          <p:cNvPr id="28" name="Group 27">
            <a:extLst>
              <a:ext uri="{FF2B5EF4-FFF2-40B4-BE49-F238E27FC236}">
                <a16:creationId xmlns:a16="http://schemas.microsoft.com/office/drawing/2014/main" id="{EF534D83-70CC-E0C0-7ED1-9D19AD8B527A}"/>
              </a:ext>
            </a:extLst>
          </p:cNvPr>
          <p:cNvGrpSpPr/>
          <p:nvPr/>
        </p:nvGrpSpPr>
        <p:grpSpPr>
          <a:xfrm>
            <a:off x="4608453" y="3504111"/>
            <a:ext cx="726237" cy="581519"/>
            <a:chOff x="4061496" y="4366406"/>
            <a:chExt cx="801188" cy="585958"/>
          </a:xfrm>
        </p:grpSpPr>
        <p:pic>
          <p:nvPicPr>
            <p:cNvPr id="33" name="Picture 2" descr="Audit icon PNG and SVG Vector Free Download">
              <a:extLst>
                <a:ext uri="{FF2B5EF4-FFF2-40B4-BE49-F238E27FC236}">
                  <a16:creationId xmlns:a16="http://schemas.microsoft.com/office/drawing/2014/main" id="{BF1EDEF8-7534-4361-01A3-B0C18D04C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091" y="4366406"/>
              <a:ext cx="262523" cy="27818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39C95DC-3B74-FADA-28D5-C15A4908C64B}"/>
                </a:ext>
              </a:extLst>
            </p:cNvPr>
            <p:cNvSpPr txBox="1"/>
            <p:nvPr/>
          </p:nvSpPr>
          <p:spPr>
            <a:xfrm>
              <a:off x="4061496" y="4644587"/>
              <a:ext cx="801188" cy="307777"/>
            </a:xfrm>
            <a:prstGeom prst="rect">
              <a:avLst/>
            </a:prstGeom>
            <a:noFill/>
          </p:spPr>
          <p:txBody>
            <a:bodyPr wrap="square" rtlCol="0">
              <a:spAutoFit/>
            </a:bodyPr>
            <a:lstStyle/>
            <a:p>
              <a:r>
                <a:rPr lang="en-GB" sz="700" b="1" dirty="0">
                  <a:solidFill>
                    <a:schemeClr val="bg2">
                      <a:lumMod val="10000"/>
                    </a:schemeClr>
                  </a:solidFill>
                </a:rPr>
                <a:t>Monitor &amp; Review ISMS</a:t>
              </a:r>
            </a:p>
          </p:txBody>
        </p:sp>
      </p:grpSp>
      <p:grpSp>
        <p:nvGrpSpPr>
          <p:cNvPr id="35" name="Group 34">
            <a:extLst>
              <a:ext uri="{FF2B5EF4-FFF2-40B4-BE49-F238E27FC236}">
                <a16:creationId xmlns:a16="http://schemas.microsoft.com/office/drawing/2014/main" id="{D70FDC16-9D1A-C188-7303-28A61375B6D5}"/>
              </a:ext>
            </a:extLst>
          </p:cNvPr>
          <p:cNvGrpSpPr/>
          <p:nvPr/>
        </p:nvGrpSpPr>
        <p:grpSpPr>
          <a:xfrm>
            <a:off x="5005784" y="2325462"/>
            <a:ext cx="675520" cy="643708"/>
            <a:chOff x="3639233" y="3166212"/>
            <a:chExt cx="971215" cy="899681"/>
          </a:xfrm>
        </p:grpSpPr>
        <p:pic>
          <p:nvPicPr>
            <p:cNvPr id="36" name="Picture 4" descr="Continuous Improvement Icon Images ...">
              <a:extLst>
                <a:ext uri="{FF2B5EF4-FFF2-40B4-BE49-F238E27FC236}">
                  <a16:creationId xmlns:a16="http://schemas.microsoft.com/office/drawing/2014/main" id="{17D99125-F973-D6B4-B864-574910363E1B}"/>
                </a:ext>
              </a:extLst>
            </p:cNvPr>
            <p:cNvPicPr>
              <a:picLocks noChangeAspect="1" noChangeArrowheads="1"/>
            </p:cNvPicPr>
            <p:nvPr/>
          </p:nvPicPr>
          <p:blipFill>
            <a:blip r:embed="rId7">
              <a:alphaModFix/>
              <a:extLst>
                <a:ext uri="{28A0092B-C50C-407E-A947-70E740481C1C}">
                  <a14:useLocalDpi xmlns:a14="http://schemas.microsoft.com/office/drawing/2010/main" val="0"/>
                </a:ext>
              </a:extLst>
            </a:blip>
            <a:srcRect/>
            <a:stretch>
              <a:fillRect/>
            </a:stretch>
          </p:blipFill>
          <p:spPr bwMode="auto">
            <a:xfrm>
              <a:off x="3757886" y="3166212"/>
              <a:ext cx="553128" cy="55312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A4603DE-C1F6-15D9-263E-A187BEEDB1DF}"/>
                </a:ext>
              </a:extLst>
            </p:cNvPr>
            <p:cNvSpPr txBox="1"/>
            <p:nvPr/>
          </p:nvSpPr>
          <p:spPr>
            <a:xfrm>
              <a:off x="3639233" y="3635727"/>
              <a:ext cx="971215" cy="430166"/>
            </a:xfrm>
            <a:prstGeom prst="rect">
              <a:avLst/>
            </a:prstGeom>
            <a:noFill/>
          </p:spPr>
          <p:txBody>
            <a:bodyPr wrap="square" rtlCol="0">
              <a:spAutoFit/>
            </a:bodyPr>
            <a:lstStyle/>
            <a:p>
              <a:r>
                <a:rPr lang="en-GB" sz="700" b="1" dirty="0">
                  <a:solidFill>
                    <a:schemeClr val="bg2">
                      <a:lumMod val="10000"/>
                    </a:schemeClr>
                  </a:solidFill>
                </a:rPr>
                <a:t>Maintain &amp; improve</a:t>
              </a:r>
            </a:p>
          </p:txBody>
        </p:sp>
      </p:grpSp>
      <p:sp>
        <p:nvSpPr>
          <p:cNvPr id="73" name="Arrow: Right 72">
            <a:extLst>
              <a:ext uri="{FF2B5EF4-FFF2-40B4-BE49-F238E27FC236}">
                <a16:creationId xmlns:a16="http://schemas.microsoft.com/office/drawing/2014/main" id="{B71F8878-DFE5-CB78-02C9-08FD1780BCEE}"/>
              </a:ext>
            </a:extLst>
          </p:cNvPr>
          <p:cNvSpPr/>
          <p:nvPr/>
        </p:nvSpPr>
        <p:spPr>
          <a:xfrm>
            <a:off x="5708038" y="2467179"/>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DF53B835-CD5B-A19B-C96A-F10AF41CC6BE}"/>
              </a:ext>
            </a:extLst>
          </p:cNvPr>
          <p:cNvSpPr/>
          <p:nvPr/>
        </p:nvSpPr>
        <p:spPr>
          <a:xfrm rot="3381304">
            <a:off x="6425763" y="310463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7C7BD1F3-495A-C58C-073C-0E69ED4BEF20}"/>
              </a:ext>
            </a:extLst>
          </p:cNvPr>
          <p:cNvSpPr/>
          <p:nvPr/>
        </p:nvSpPr>
        <p:spPr>
          <a:xfrm rot="9056180">
            <a:off x="6233514" y="403574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2F21D4AA-122D-A0B1-5F91-1CE0D0BD6EC7}"/>
              </a:ext>
            </a:extLst>
          </p:cNvPr>
          <p:cNvSpPr/>
          <p:nvPr/>
        </p:nvSpPr>
        <p:spPr>
          <a:xfrm rot="12519424">
            <a:off x="5139352" y="4103632"/>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CADE90C9-AA8F-C38F-5E77-D7DA13D80A2C}"/>
              </a:ext>
            </a:extLst>
          </p:cNvPr>
          <p:cNvSpPr/>
          <p:nvPr/>
        </p:nvSpPr>
        <p:spPr>
          <a:xfrm rot="17920517">
            <a:off x="4874844" y="307832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C6C6D659-A7A7-F7AC-D372-03472C3840A9}"/>
              </a:ext>
            </a:extLst>
          </p:cNvPr>
          <p:cNvSpPr/>
          <p:nvPr/>
        </p:nvSpPr>
        <p:spPr>
          <a:xfrm>
            <a:off x="5401065" y="3122804"/>
            <a:ext cx="787980" cy="586208"/>
          </a:xfrm>
          <a:prstGeom prst="ellipse">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b="1" dirty="0">
                <a:solidFill>
                  <a:schemeClr val="bg2">
                    <a:lumMod val="10000"/>
                  </a:schemeClr>
                </a:solidFill>
              </a:rPr>
              <a:t>ISMS</a:t>
            </a:r>
          </a:p>
        </p:txBody>
      </p:sp>
    </p:spTree>
    <p:extLst>
      <p:ext uri="{BB962C8B-B14F-4D97-AF65-F5344CB8AC3E}">
        <p14:creationId xmlns:p14="http://schemas.microsoft.com/office/powerpoint/2010/main" val="20182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500"/>
                                        <p:tgtEl>
                                          <p:spTgt spid="9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4" grpId="0" animBg="1"/>
      <p:bldP spid="75" grpId="0" animBg="1"/>
      <p:bldP spid="76" grpId="0" animBg="1"/>
      <p:bldP spid="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3B5B4-C80F-C713-9E06-2E40EEB3D2E2}"/>
              </a:ext>
            </a:extLst>
          </p:cNvPr>
          <p:cNvSpPr>
            <a:spLocks noGrp="1"/>
          </p:cNvSpPr>
          <p:nvPr>
            <p:ph type="body" sz="quarter" idx="15"/>
          </p:nvPr>
        </p:nvSpPr>
        <p:spPr>
          <a:xfrm>
            <a:off x="157102" y="165897"/>
            <a:ext cx="10666206" cy="421030"/>
          </a:xfrm>
        </p:spPr>
        <p:txBody>
          <a:bodyPr/>
          <a:lstStyle/>
          <a:p>
            <a:r>
              <a:rPr lang="en-GB" dirty="0"/>
              <a:t>ISMS – Risk Framework</a:t>
            </a:r>
          </a:p>
        </p:txBody>
      </p:sp>
      <p:sp>
        <p:nvSpPr>
          <p:cNvPr id="22" name="Rectangle 21">
            <a:extLst>
              <a:ext uri="{FF2B5EF4-FFF2-40B4-BE49-F238E27FC236}">
                <a16:creationId xmlns:a16="http://schemas.microsoft.com/office/drawing/2014/main" id="{56072905-A99A-9568-886C-F782208D177E}"/>
              </a:ext>
            </a:extLst>
          </p:cNvPr>
          <p:cNvSpPr/>
          <p:nvPr/>
        </p:nvSpPr>
        <p:spPr>
          <a:xfrm>
            <a:off x="2032000" y="719666"/>
            <a:ext cx="8128000" cy="541866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A1D9A84-8D2F-DC13-2107-BC903AB7920C}"/>
              </a:ext>
            </a:extLst>
          </p:cNvPr>
          <p:cNvPicPr>
            <a:picLocks noChangeAspect="1"/>
          </p:cNvPicPr>
          <p:nvPr/>
        </p:nvPicPr>
        <p:blipFill>
          <a:blip r:embed="rId3"/>
          <a:stretch>
            <a:fillRect/>
          </a:stretch>
        </p:blipFill>
        <p:spPr>
          <a:xfrm>
            <a:off x="4313095" y="961917"/>
            <a:ext cx="3565810" cy="4934165"/>
          </a:xfrm>
          <a:prstGeom prst="rect">
            <a:avLst/>
          </a:prstGeom>
          <a:ln w="19050">
            <a:solidFill>
              <a:sysClr val="windowText" lastClr="000000"/>
            </a:solidFill>
          </a:ln>
        </p:spPr>
      </p:pic>
      <p:cxnSp>
        <p:nvCxnSpPr>
          <p:cNvPr id="5" name="Connector: Elbow 4">
            <a:extLst>
              <a:ext uri="{FF2B5EF4-FFF2-40B4-BE49-F238E27FC236}">
                <a16:creationId xmlns:a16="http://schemas.microsoft.com/office/drawing/2014/main" id="{1DC619F2-9F39-6157-5CAF-5B0E4E8EDD41}"/>
              </a:ext>
            </a:extLst>
          </p:cNvPr>
          <p:cNvCxnSpPr>
            <a:cxnSpLocks/>
          </p:cNvCxnSpPr>
          <p:nvPr/>
        </p:nvCxnSpPr>
        <p:spPr>
          <a:xfrm rot="5400000">
            <a:off x="5943468" y="713920"/>
            <a:ext cx="801650" cy="729464"/>
          </a:xfrm>
          <a:prstGeom prst="bentConnector3">
            <a:avLst/>
          </a:prstGeom>
          <a:noFill/>
          <a:ln w="28575" cap="flat" cmpd="sng" algn="ctr">
            <a:solidFill>
              <a:srgbClr val="E97132"/>
            </a:solidFill>
            <a:prstDash val="solid"/>
            <a:miter lim="800000"/>
            <a:tailEnd type="triangle"/>
          </a:ln>
          <a:effectLst/>
        </p:spPr>
      </p:cxnSp>
      <p:sp>
        <p:nvSpPr>
          <p:cNvPr id="6" name="TextBox 5">
            <a:extLst>
              <a:ext uri="{FF2B5EF4-FFF2-40B4-BE49-F238E27FC236}">
                <a16:creationId xmlns:a16="http://schemas.microsoft.com/office/drawing/2014/main" id="{9ABFE43B-3FDD-4FE2-EE9A-186200549D49}"/>
              </a:ext>
            </a:extLst>
          </p:cNvPr>
          <p:cNvSpPr txBox="1"/>
          <p:nvPr/>
        </p:nvSpPr>
        <p:spPr>
          <a:xfrm>
            <a:off x="6537789" y="216117"/>
            <a:ext cx="2934984" cy="400110"/>
          </a:xfrm>
          <a:prstGeom prst="rect">
            <a:avLst/>
          </a:prstGeom>
          <a:noFill/>
        </p:spPr>
        <p:txBody>
          <a:bodyPr wrap="square" rtlCol="0">
            <a:spAutoFit/>
          </a:bodyPr>
          <a:lstStyle/>
          <a:p>
            <a:r>
              <a:rPr lang="en-GB" sz="1000" b="1" dirty="0">
                <a:solidFill>
                  <a:prstClr val="black"/>
                </a:solidFill>
                <a:latin typeface="Tahoma" panose="020B0604030504040204" pitchFamily="34" charset="0"/>
                <a:ea typeface="Tahoma" panose="020B0604030504040204" pitchFamily="34" charset="0"/>
                <a:cs typeface="Tahoma" panose="020B0604030504040204" pitchFamily="34" charset="0"/>
              </a:rPr>
              <a:t>The factors which influence how we manage information security at Aggreko.</a:t>
            </a:r>
          </a:p>
        </p:txBody>
      </p:sp>
      <p:sp>
        <p:nvSpPr>
          <p:cNvPr id="11" name="TextBox 10">
            <a:extLst>
              <a:ext uri="{FF2B5EF4-FFF2-40B4-BE49-F238E27FC236}">
                <a16:creationId xmlns:a16="http://schemas.microsoft.com/office/drawing/2014/main" id="{C351F49D-B6D4-E7D5-3E30-877348B476D7}"/>
              </a:ext>
            </a:extLst>
          </p:cNvPr>
          <p:cNvSpPr txBox="1"/>
          <p:nvPr/>
        </p:nvSpPr>
        <p:spPr>
          <a:xfrm>
            <a:off x="8069316" y="729106"/>
            <a:ext cx="1878459" cy="1015663"/>
          </a:xfrm>
          <a:prstGeom prst="rect">
            <a:avLst/>
          </a:prstGeom>
          <a:noFill/>
        </p:spPr>
        <p:txBody>
          <a:bodyPr wrap="square" rtlCol="0">
            <a:spAutoFit/>
          </a:bodyPr>
          <a:lstStyle/>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Internal: </a:t>
            </a:r>
          </a:p>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Governance &amp; structure, culture, values, resources, processes, the data we hold, the existing security management system.</a:t>
            </a:r>
          </a:p>
        </p:txBody>
      </p:sp>
      <p:sp>
        <p:nvSpPr>
          <p:cNvPr id="12" name="TextBox 11">
            <a:extLst>
              <a:ext uri="{FF2B5EF4-FFF2-40B4-BE49-F238E27FC236}">
                <a16:creationId xmlns:a16="http://schemas.microsoft.com/office/drawing/2014/main" id="{30834CD1-3F4C-1EC1-F2A5-B71843D3564A}"/>
              </a:ext>
            </a:extLst>
          </p:cNvPr>
          <p:cNvSpPr txBox="1"/>
          <p:nvPr/>
        </p:nvSpPr>
        <p:spPr>
          <a:xfrm>
            <a:off x="9947775" y="729106"/>
            <a:ext cx="1751066" cy="1015663"/>
          </a:xfrm>
          <a:prstGeom prst="rect">
            <a:avLst/>
          </a:prstGeom>
          <a:noFill/>
        </p:spPr>
        <p:txBody>
          <a:bodyPr wrap="square" rtlCol="0">
            <a:spAutoFit/>
          </a:bodyPr>
          <a:lstStyle/>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External: </a:t>
            </a:r>
          </a:p>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Industry &amp; market conditions, legal and regulatory requirements, external stakeholders, Threat Environment</a:t>
            </a:r>
          </a:p>
        </p:txBody>
      </p:sp>
      <p:sp>
        <p:nvSpPr>
          <p:cNvPr id="13" name="Rectangle 12">
            <a:extLst>
              <a:ext uri="{FF2B5EF4-FFF2-40B4-BE49-F238E27FC236}">
                <a16:creationId xmlns:a16="http://schemas.microsoft.com/office/drawing/2014/main" id="{31BEAE08-467E-5756-2992-2048383673F6}"/>
              </a:ext>
            </a:extLst>
          </p:cNvPr>
          <p:cNvSpPr/>
          <p:nvPr/>
        </p:nvSpPr>
        <p:spPr>
          <a:xfrm>
            <a:off x="6537790" y="216117"/>
            <a:ext cx="2934984" cy="430887"/>
          </a:xfrm>
          <a:prstGeom prst="rect">
            <a:avLst/>
          </a:prstGeom>
          <a:no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15D27399-5D85-4343-CA8C-755E0CC66E32}"/>
              </a:ext>
            </a:extLst>
          </p:cNvPr>
          <p:cNvSpPr/>
          <p:nvPr/>
        </p:nvSpPr>
        <p:spPr>
          <a:xfrm>
            <a:off x="8014182" y="647004"/>
            <a:ext cx="3684658" cy="1233167"/>
          </a:xfrm>
          <a:prstGeom prst="rect">
            <a:avLst/>
          </a:prstGeom>
          <a:no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E06226AD-281D-0B43-D0DE-0A5A5268FE84}"/>
              </a:ext>
            </a:extLst>
          </p:cNvPr>
          <p:cNvSpPr txBox="1"/>
          <p:nvPr/>
        </p:nvSpPr>
        <p:spPr>
          <a:xfrm>
            <a:off x="8069316" y="2137025"/>
            <a:ext cx="3629524" cy="2092881"/>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Understanding our assets, what our vulnerabilities are, and what could negatively impact our assets.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Asset management (data, apps, systems, infra),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Characteristics (sensitivity, criticality, dependency, value), vulnerabilities (systems, processes or controls, technical and non-technical)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Threats: source - who or what could compromise your known or unknown assets </a:t>
            </a:r>
            <a:r>
              <a:rPr kumimoji="0" lang="en-GB" sz="1000" b="0" i="0" u="none" strike="noStrike" kern="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e.g</a:t>
            </a: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cyber attack, physical, insider, natural disaster (Dubai is a good example)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Type – ransomware, unauthorized access, cloud misconfiguration, physical damage. </a:t>
            </a:r>
          </a:p>
        </p:txBody>
      </p:sp>
      <p:cxnSp>
        <p:nvCxnSpPr>
          <p:cNvPr id="16" name="Connector: Elbow 15">
            <a:extLst>
              <a:ext uri="{FF2B5EF4-FFF2-40B4-BE49-F238E27FC236}">
                <a16:creationId xmlns:a16="http://schemas.microsoft.com/office/drawing/2014/main" id="{49578420-87EC-0060-4937-B7FDA0C0DF53}"/>
              </a:ext>
            </a:extLst>
          </p:cNvPr>
          <p:cNvCxnSpPr>
            <a:stCxn id="15" idx="1"/>
          </p:cNvCxnSpPr>
          <p:nvPr/>
        </p:nvCxnSpPr>
        <p:spPr>
          <a:xfrm rot="10800000">
            <a:off x="7726166" y="1479478"/>
            <a:ext cx="343150" cy="1703989"/>
          </a:xfrm>
          <a:prstGeom prst="bentConnector2">
            <a:avLst/>
          </a:prstGeom>
          <a:noFill/>
          <a:ln w="28575" cap="flat" cmpd="sng" algn="ctr">
            <a:solidFill>
              <a:srgbClr val="E97132"/>
            </a:solidFill>
            <a:prstDash val="solid"/>
            <a:miter lim="800000"/>
          </a:ln>
          <a:effectLst/>
        </p:spPr>
      </p:cxnSp>
      <p:cxnSp>
        <p:nvCxnSpPr>
          <p:cNvPr id="39" name="Connector: Elbow 38">
            <a:extLst>
              <a:ext uri="{FF2B5EF4-FFF2-40B4-BE49-F238E27FC236}">
                <a16:creationId xmlns:a16="http://schemas.microsoft.com/office/drawing/2014/main" id="{4206962A-847C-364F-A1D6-9E52281BC860}"/>
              </a:ext>
            </a:extLst>
          </p:cNvPr>
          <p:cNvCxnSpPr/>
          <p:nvPr/>
        </p:nvCxnSpPr>
        <p:spPr>
          <a:xfrm rot="10800000" flipV="1">
            <a:off x="6709026" y="1479477"/>
            <a:ext cx="1017141" cy="657548"/>
          </a:xfrm>
          <a:prstGeom prst="bentConnector3">
            <a:avLst/>
          </a:prstGeom>
          <a:noFill/>
          <a:ln w="28575" cap="flat" cmpd="sng" algn="ctr">
            <a:solidFill>
              <a:srgbClr val="E97132"/>
            </a:solidFill>
            <a:prstDash val="solid"/>
            <a:miter lim="800000"/>
            <a:tailEnd type="triangle"/>
          </a:ln>
          <a:effectLst/>
        </p:spPr>
      </p:cxnSp>
      <p:sp>
        <p:nvSpPr>
          <p:cNvPr id="40" name="TextBox 39">
            <a:extLst>
              <a:ext uri="{FF2B5EF4-FFF2-40B4-BE49-F238E27FC236}">
                <a16:creationId xmlns:a16="http://schemas.microsoft.com/office/drawing/2014/main" id="{C50C780D-6F41-2340-090F-8B6BF4B8119B}"/>
              </a:ext>
            </a:extLst>
          </p:cNvPr>
          <p:cNvSpPr txBox="1"/>
          <p:nvPr/>
        </p:nvSpPr>
        <p:spPr>
          <a:xfrm>
            <a:off x="8069316" y="4332081"/>
            <a:ext cx="3629524" cy="1938992"/>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Assessing the identified vulnerability &amp; known threats to gauge potential impacts and likelihoods of the risk materialising.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Risk severity to be classified (Low, medium, high, severe) based on the ATS risk appetite (yet to be agreed and approved). Each severity classification - like incidents - will have associated processes and escalations. E.g. A Severe risk, such as a 10/10 external vulnerability is affecting our firewalls and attempted exploits are imminent would be flagged immediately to relevant senior management. A minor bug in an application would not. </a:t>
            </a:r>
          </a:p>
        </p:txBody>
      </p:sp>
      <p:cxnSp>
        <p:nvCxnSpPr>
          <p:cNvPr id="42" name="Connector: Elbow 41">
            <a:extLst>
              <a:ext uri="{FF2B5EF4-FFF2-40B4-BE49-F238E27FC236}">
                <a16:creationId xmlns:a16="http://schemas.microsoft.com/office/drawing/2014/main" id="{263D449B-ABB0-8962-B08F-820E0C183A4F}"/>
              </a:ext>
            </a:extLst>
          </p:cNvPr>
          <p:cNvCxnSpPr>
            <a:cxnSpLocks/>
            <a:stCxn id="40" idx="1"/>
          </p:cNvCxnSpPr>
          <p:nvPr/>
        </p:nvCxnSpPr>
        <p:spPr>
          <a:xfrm rot="10800000">
            <a:off x="7217596" y="4332099"/>
            <a:ext cx="851720" cy="969478"/>
          </a:xfrm>
          <a:prstGeom prst="bentConnector2">
            <a:avLst/>
          </a:prstGeom>
          <a:noFill/>
          <a:ln w="28575" cap="flat" cmpd="sng" algn="ctr">
            <a:solidFill>
              <a:srgbClr val="E97132"/>
            </a:solidFill>
            <a:prstDash val="solid"/>
            <a:miter lim="800000"/>
          </a:ln>
          <a:effectLst/>
        </p:spPr>
      </p:cxnSp>
      <p:cxnSp>
        <p:nvCxnSpPr>
          <p:cNvPr id="43" name="Connector: Elbow 42">
            <a:extLst>
              <a:ext uri="{FF2B5EF4-FFF2-40B4-BE49-F238E27FC236}">
                <a16:creationId xmlns:a16="http://schemas.microsoft.com/office/drawing/2014/main" id="{4D4006D3-9BB2-B6F2-1411-65A3E69586B7}"/>
              </a:ext>
            </a:extLst>
          </p:cNvPr>
          <p:cNvCxnSpPr>
            <a:cxnSpLocks/>
          </p:cNvCxnSpPr>
          <p:nvPr/>
        </p:nvCxnSpPr>
        <p:spPr>
          <a:xfrm rot="16200000" flipV="1">
            <a:off x="6107219" y="3221703"/>
            <a:ext cx="1712184" cy="508572"/>
          </a:xfrm>
          <a:prstGeom prst="bentConnector3">
            <a:avLst>
              <a:gd name="adj1" fmla="val 99805"/>
            </a:avLst>
          </a:prstGeom>
          <a:noFill/>
          <a:ln w="28575" cap="flat" cmpd="sng" algn="ctr">
            <a:solidFill>
              <a:srgbClr val="E97132"/>
            </a:solidFill>
            <a:prstDash val="solid"/>
            <a:miter lim="800000"/>
            <a:tailEnd type="triangle"/>
          </a:ln>
          <a:effectLst/>
        </p:spPr>
      </p:cxnSp>
      <p:sp>
        <p:nvSpPr>
          <p:cNvPr id="44" name="TextBox 43">
            <a:extLst>
              <a:ext uri="{FF2B5EF4-FFF2-40B4-BE49-F238E27FC236}">
                <a16:creationId xmlns:a16="http://schemas.microsoft.com/office/drawing/2014/main" id="{E75D1B48-52FA-A476-3707-705FCC85AF81}"/>
              </a:ext>
            </a:extLst>
          </p:cNvPr>
          <p:cNvSpPr txBox="1"/>
          <p:nvPr/>
        </p:nvSpPr>
        <p:spPr>
          <a:xfrm>
            <a:off x="336300" y="5624240"/>
            <a:ext cx="3629524" cy="707886"/>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Maintaining quality, consistent documentation of the risk assessment and treatment process, including auditable records of plans and outcomes.</a:t>
            </a: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45" name="Connector: Elbow 44">
            <a:extLst>
              <a:ext uri="{FF2B5EF4-FFF2-40B4-BE49-F238E27FC236}">
                <a16:creationId xmlns:a16="http://schemas.microsoft.com/office/drawing/2014/main" id="{EFBFD951-9843-616D-7395-3E04CDE07A21}"/>
              </a:ext>
            </a:extLst>
          </p:cNvPr>
          <p:cNvCxnSpPr>
            <a:cxnSpLocks/>
            <a:stCxn id="44" idx="3"/>
          </p:cNvCxnSpPr>
          <p:nvPr/>
        </p:nvCxnSpPr>
        <p:spPr>
          <a:xfrm flipV="1">
            <a:off x="3965824" y="5369376"/>
            <a:ext cx="1191802" cy="608807"/>
          </a:xfrm>
          <a:prstGeom prst="bentConnector3">
            <a:avLst>
              <a:gd name="adj1" fmla="val 16379"/>
            </a:avLst>
          </a:prstGeom>
          <a:noFill/>
          <a:ln w="28575" cap="flat" cmpd="sng" algn="ctr">
            <a:solidFill>
              <a:srgbClr val="E97132"/>
            </a:solidFill>
            <a:prstDash val="solid"/>
            <a:miter lim="800000"/>
            <a:tailEnd type="triangle"/>
          </a:ln>
          <a:effectLst/>
        </p:spPr>
      </p:cxnSp>
      <p:sp>
        <p:nvSpPr>
          <p:cNvPr id="49" name="TextBox 48">
            <a:extLst>
              <a:ext uri="{FF2B5EF4-FFF2-40B4-BE49-F238E27FC236}">
                <a16:creationId xmlns:a16="http://schemas.microsoft.com/office/drawing/2014/main" id="{6CCA5283-5BBC-1609-9A3F-DBCA2194686C}"/>
              </a:ext>
            </a:extLst>
          </p:cNvPr>
          <p:cNvSpPr txBox="1"/>
          <p:nvPr/>
        </p:nvSpPr>
        <p:spPr>
          <a:xfrm>
            <a:off x="336301" y="1044019"/>
            <a:ext cx="3629524" cy="1938992"/>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Determining if we should tolerate the identified risk or not.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We will track three risk ratings for each risk: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Inherent Risk - the level or raw or untreated risk before any control application or mitigation.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Residual risk - the level or risk present after treatment has been applied which mitigates some or all risk.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Target Risk - the level of risk that is satisfactory after new mitigation measures have been introduced. </a:t>
            </a:r>
          </a:p>
        </p:txBody>
      </p:sp>
      <p:cxnSp>
        <p:nvCxnSpPr>
          <p:cNvPr id="50" name="Connector: Elbow 49">
            <a:extLst>
              <a:ext uri="{FF2B5EF4-FFF2-40B4-BE49-F238E27FC236}">
                <a16:creationId xmlns:a16="http://schemas.microsoft.com/office/drawing/2014/main" id="{8E14F704-6CBC-5F2C-8B59-99799D4C048A}"/>
              </a:ext>
            </a:extLst>
          </p:cNvPr>
          <p:cNvCxnSpPr>
            <a:cxnSpLocks/>
            <a:stCxn id="49" idx="0"/>
          </p:cNvCxnSpPr>
          <p:nvPr/>
        </p:nvCxnSpPr>
        <p:spPr>
          <a:xfrm rot="16200000" flipH="1">
            <a:off x="2584621" y="610461"/>
            <a:ext cx="2139448" cy="3006564"/>
          </a:xfrm>
          <a:prstGeom prst="bentConnector4">
            <a:avLst>
              <a:gd name="adj1" fmla="val -10685"/>
              <a:gd name="adj2" fmla="val 93166"/>
            </a:avLst>
          </a:prstGeom>
          <a:noFill/>
          <a:ln w="28575" cap="flat" cmpd="sng" algn="ctr">
            <a:solidFill>
              <a:srgbClr val="E97132"/>
            </a:solidFill>
            <a:prstDash val="solid"/>
            <a:miter lim="800000"/>
            <a:tailEnd type="triangle"/>
          </a:ln>
          <a:effectLst/>
        </p:spPr>
      </p:cxnSp>
      <p:sp>
        <p:nvSpPr>
          <p:cNvPr id="56" name="TextBox 55">
            <a:extLst>
              <a:ext uri="{FF2B5EF4-FFF2-40B4-BE49-F238E27FC236}">
                <a16:creationId xmlns:a16="http://schemas.microsoft.com/office/drawing/2014/main" id="{551EA214-6BBA-0821-E83F-D5D7C93328CD}"/>
              </a:ext>
            </a:extLst>
          </p:cNvPr>
          <p:cNvSpPr txBox="1"/>
          <p:nvPr/>
        </p:nvSpPr>
        <p:spPr>
          <a:xfrm>
            <a:off x="336300" y="3129753"/>
            <a:ext cx="3629525" cy="2092881"/>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Treating the residual risk until it sits within risk appetite for Aggreko, ATS and the risk owner.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Residual risk can be treated by taking any of the following actions: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Modification – Add, remove or alter controls.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Retention – Accept the current risk level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Avoidance – Stop or change what is causing the risk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Sharing – outsource or get insurance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Retention would be chosen in 2 scenarios: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risk is low and mitigation is not cost effective.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Business opportunity outweighs the risk.</a:t>
            </a:r>
          </a:p>
        </p:txBody>
      </p:sp>
      <p:cxnSp>
        <p:nvCxnSpPr>
          <p:cNvPr id="57" name="Connector: Elbow 56">
            <a:extLst>
              <a:ext uri="{FF2B5EF4-FFF2-40B4-BE49-F238E27FC236}">
                <a16:creationId xmlns:a16="http://schemas.microsoft.com/office/drawing/2014/main" id="{22164E8D-7E7C-0275-2A17-864906CF558E}"/>
              </a:ext>
            </a:extLst>
          </p:cNvPr>
          <p:cNvCxnSpPr>
            <a:cxnSpLocks/>
            <a:stCxn id="56" idx="2"/>
          </p:cNvCxnSpPr>
          <p:nvPr/>
        </p:nvCxnSpPr>
        <p:spPr>
          <a:xfrm rot="5400000" flipH="1" flipV="1">
            <a:off x="3078893" y="3143901"/>
            <a:ext cx="1150902" cy="3006563"/>
          </a:xfrm>
          <a:prstGeom prst="bentConnector4">
            <a:avLst>
              <a:gd name="adj1" fmla="val -6473"/>
              <a:gd name="adj2" fmla="val 92824"/>
            </a:avLst>
          </a:prstGeom>
          <a:noFill/>
          <a:ln w="28575" cap="flat" cmpd="sng" algn="ctr">
            <a:solidFill>
              <a:srgbClr val="E97132"/>
            </a:solidFill>
            <a:prstDash val="solid"/>
            <a:miter lim="800000"/>
            <a:tailEnd type="triangle"/>
          </a:ln>
          <a:effectLst/>
        </p:spPr>
      </p:cxnSp>
    </p:spTree>
    <p:extLst>
      <p:ext uri="{BB962C8B-B14F-4D97-AF65-F5344CB8AC3E}">
        <p14:creationId xmlns:p14="http://schemas.microsoft.com/office/powerpoint/2010/main" val="114726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8F4A53-FDAD-4AFB-8A5F-7A504E182AFA}"/>
              </a:ext>
            </a:extLst>
          </p:cNvPr>
          <p:cNvSpPr>
            <a:spLocks noGrp="1"/>
          </p:cNvSpPr>
          <p:nvPr>
            <p:ph type="title"/>
          </p:nvPr>
        </p:nvSpPr>
        <p:spPr/>
        <p:txBody>
          <a:bodyPr/>
          <a:lstStyle/>
          <a:p>
            <a:r>
              <a:rPr lang="en-GB"/>
              <a:t>Introduction &amp; Contents</a:t>
            </a:r>
          </a:p>
        </p:txBody>
      </p:sp>
      <p:sp>
        <p:nvSpPr>
          <p:cNvPr id="5" name="Slide Number Placeholder 4">
            <a:extLst>
              <a:ext uri="{FF2B5EF4-FFF2-40B4-BE49-F238E27FC236}">
                <a16:creationId xmlns:a16="http://schemas.microsoft.com/office/drawing/2014/main" id="{3A87DC12-57B2-446E-86EF-F1FB0D42E366}"/>
              </a:ext>
            </a:extLst>
          </p:cNvPr>
          <p:cNvSpPr>
            <a:spLocks noGrp="1"/>
          </p:cNvSpPr>
          <p:nvPr>
            <p:ph type="sldNum" sz="quarter" idx="12"/>
          </p:nvPr>
        </p:nvSpPr>
        <p:spPr/>
        <p:txBody>
          <a:bodyPr/>
          <a:lstStyle/>
          <a:p>
            <a:fld id="{6FC3DE79-9394-CE4D-B3D9-B1E9F5BFD092}" type="slidenum">
              <a:rPr lang="en-US" smtClean="0"/>
              <a:pPr/>
              <a:t>2</a:t>
            </a:fld>
            <a:endParaRPr lang="en-US"/>
          </a:p>
        </p:txBody>
      </p:sp>
      <p:sp>
        <p:nvSpPr>
          <p:cNvPr id="10" name="TextBox 9">
            <a:extLst>
              <a:ext uri="{FF2B5EF4-FFF2-40B4-BE49-F238E27FC236}">
                <a16:creationId xmlns:a16="http://schemas.microsoft.com/office/drawing/2014/main" id="{32D9B491-22C5-4ABF-AD40-BE455BEF96A4}"/>
              </a:ext>
            </a:extLst>
          </p:cNvPr>
          <p:cNvSpPr txBox="1"/>
          <p:nvPr/>
        </p:nvSpPr>
        <p:spPr>
          <a:xfrm>
            <a:off x="88777" y="928520"/>
            <a:ext cx="3346881" cy="4134465"/>
          </a:xfrm>
          <a:prstGeom prst="rect">
            <a:avLst/>
          </a:prstGeom>
          <a:noFill/>
        </p:spPr>
        <p:txBody>
          <a:bodyPr wrap="square">
            <a:spAutoFit/>
          </a:bodyPr>
          <a:lstStyle/>
          <a:p>
            <a:pPr>
              <a:spcBef>
                <a:spcPts val="200"/>
              </a:spcBef>
              <a:spcAft>
                <a:spcPts val="200"/>
              </a:spcAft>
            </a:pPr>
            <a:endParaRPr lang="en-GB" sz="1600" b="1" dirty="0">
              <a:solidFill>
                <a:schemeClr val="bg1"/>
              </a:solidFill>
            </a:endParaRPr>
          </a:p>
          <a:p>
            <a:pPr>
              <a:spcBef>
                <a:spcPts val="200"/>
              </a:spcBef>
              <a:spcAft>
                <a:spcPts val="200"/>
              </a:spcAft>
            </a:pPr>
            <a:endParaRPr lang="en-GB" sz="1600" b="1" dirty="0">
              <a:solidFill>
                <a:schemeClr val="bg1"/>
              </a:solidFill>
            </a:endParaRPr>
          </a:p>
          <a:p>
            <a:pPr>
              <a:spcBef>
                <a:spcPts val="200"/>
              </a:spcBef>
              <a:spcAft>
                <a:spcPts val="200"/>
              </a:spcAft>
            </a:pPr>
            <a:endParaRPr lang="en-GB" sz="1600" b="1" dirty="0">
              <a:solidFill>
                <a:schemeClr val="bg1"/>
              </a:solidFill>
            </a:endParaRPr>
          </a:p>
          <a:p>
            <a:pPr marL="357750" marR="0" lvl="1"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400" dirty="0">
                <a:solidFill>
                  <a:srgbClr val="FFFFFF"/>
                </a:solidFill>
                <a:latin typeface="Calibri" panose="020F0502020204030204"/>
              </a:rPr>
              <a:t>Introduction </a:t>
            </a:r>
          </a:p>
          <a:p>
            <a:pPr marL="357750" marR="0" lvl="1"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400" dirty="0">
                <a:solidFill>
                  <a:srgbClr val="FFFFFF"/>
                </a:solidFill>
                <a:latin typeface="Calibri" panose="020F0502020204030204"/>
              </a:rPr>
              <a:t>Executive Summary </a:t>
            </a:r>
          </a:p>
          <a:p>
            <a:pPr marL="365760" indent="-285750">
              <a:spcBef>
                <a:spcPts val="200"/>
              </a:spcBef>
              <a:spcAft>
                <a:spcPts val="200"/>
              </a:spcAft>
              <a:buFont typeface="Arial" panose="020B0604020202020204" pitchFamily="34" charset="0"/>
              <a:buChar char="•"/>
            </a:pPr>
            <a:r>
              <a:rPr lang="en-GB" sz="1400" dirty="0">
                <a:solidFill>
                  <a:schemeClr val="bg1"/>
                </a:solidFill>
              </a:rPr>
              <a:t>Project Exec Summary &amp; Actions</a:t>
            </a:r>
          </a:p>
          <a:p>
            <a:pPr marL="365760" indent="-285750">
              <a:spcBef>
                <a:spcPts val="200"/>
              </a:spcBef>
              <a:spcAft>
                <a:spcPts val="200"/>
              </a:spcAft>
              <a:buFont typeface="Arial" panose="020B0604020202020204" pitchFamily="34" charset="0"/>
              <a:buChar char="•"/>
            </a:pPr>
            <a:r>
              <a:rPr lang="en-GB" sz="1400" dirty="0">
                <a:solidFill>
                  <a:schemeClr val="bg1"/>
                </a:solidFill>
              </a:rPr>
              <a:t>Scope</a:t>
            </a:r>
          </a:p>
          <a:p>
            <a:pPr marL="365760" indent="-285750">
              <a:spcBef>
                <a:spcPts val="200"/>
              </a:spcBef>
              <a:spcAft>
                <a:spcPts val="200"/>
              </a:spcAft>
              <a:buFont typeface="Arial" panose="020B0604020202020204" pitchFamily="34" charset="0"/>
              <a:buChar char="•"/>
            </a:pPr>
            <a:r>
              <a:rPr lang="en-GB" sz="1400" dirty="0">
                <a:solidFill>
                  <a:schemeClr val="bg1"/>
                </a:solidFill>
              </a:rPr>
              <a:t>ISO27001 - GAPs</a:t>
            </a:r>
          </a:p>
          <a:p>
            <a:pPr marL="365760" indent="-285750">
              <a:spcBef>
                <a:spcPts val="200"/>
              </a:spcBef>
              <a:spcAft>
                <a:spcPts val="200"/>
              </a:spcAft>
              <a:buFont typeface="Arial" panose="020B0604020202020204" pitchFamily="34" charset="0"/>
              <a:buChar char="•"/>
            </a:pPr>
            <a:r>
              <a:rPr lang="en-GB" sz="1400" dirty="0">
                <a:solidFill>
                  <a:schemeClr val="bg1"/>
                </a:solidFill>
              </a:rPr>
              <a:t>Next Steps </a:t>
            </a:r>
          </a:p>
          <a:p>
            <a:pPr marL="365760" indent="-285750">
              <a:spcBef>
                <a:spcPts val="200"/>
              </a:spcBef>
              <a:spcAft>
                <a:spcPts val="200"/>
              </a:spcAft>
              <a:buFont typeface="Arial" panose="020B0604020202020204" pitchFamily="34" charset="0"/>
              <a:buChar char="•"/>
            </a:pPr>
            <a:r>
              <a:rPr lang="en-GB" sz="1400" dirty="0">
                <a:solidFill>
                  <a:schemeClr val="bg1"/>
                </a:solidFill>
              </a:rPr>
              <a:t>Appendix</a:t>
            </a:r>
          </a:p>
          <a:p>
            <a:pPr marL="822960" lvl="1" indent="-285750">
              <a:spcBef>
                <a:spcPts val="200"/>
              </a:spcBef>
              <a:spcAft>
                <a:spcPts val="200"/>
              </a:spcAft>
              <a:buFont typeface="Courier New" panose="02070309020205020404" pitchFamily="49" charset="0"/>
              <a:buChar char="o"/>
            </a:pPr>
            <a:r>
              <a:rPr lang="en-GB" sz="1400" dirty="0">
                <a:solidFill>
                  <a:schemeClr val="bg1"/>
                </a:solidFill>
              </a:rPr>
              <a:t>Previous exec summaries</a:t>
            </a:r>
          </a:p>
          <a:p>
            <a:pPr marL="537210" lvl="1">
              <a:spcBef>
                <a:spcPts val="200"/>
              </a:spcBef>
              <a:spcAft>
                <a:spcPts val="200"/>
              </a:spcAft>
            </a:pPr>
            <a:endParaRPr lang="en-GB" sz="1400" dirty="0">
              <a:solidFill>
                <a:schemeClr val="bg1"/>
              </a:solidFill>
            </a:endParaRPr>
          </a:p>
          <a:p>
            <a:pPr marL="365760" indent="-285750">
              <a:spcBef>
                <a:spcPts val="200"/>
              </a:spcBef>
              <a:spcAft>
                <a:spcPts val="200"/>
              </a:spcAft>
              <a:buFont typeface="Arial" panose="020B0604020202020204" pitchFamily="34" charset="0"/>
              <a:buChar char="•"/>
            </a:pPr>
            <a:endParaRPr lang="en-GB" sz="1400" dirty="0">
              <a:solidFill>
                <a:schemeClr val="bg1"/>
              </a:solidFill>
            </a:endParaRPr>
          </a:p>
          <a:p>
            <a:pPr marL="80010">
              <a:spcBef>
                <a:spcPts val="200"/>
              </a:spcBef>
              <a:spcAft>
                <a:spcPts val="200"/>
              </a:spcAft>
            </a:pPr>
            <a:endParaRPr lang="en-GB" sz="1400" dirty="0">
              <a:solidFill>
                <a:schemeClr val="bg1"/>
              </a:solidFill>
            </a:endParaRPr>
          </a:p>
          <a:p>
            <a:pPr marL="252000" lvl="1" indent="-144000">
              <a:spcBef>
                <a:spcPts val="200"/>
              </a:spcBef>
              <a:spcAft>
                <a:spcPts val="200"/>
              </a:spcAft>
              <a:buFont typeface="Courier New" panose="02070309020205020404" pitchFamily="49" charset="0"/>
              <a:buChar char="o"/>
            </a:pPr>
            <a:endParaRPr lang="en-GB" sz="1400" dirty="0">
              <a:solidFill>
                <a:schemeClr val="bg1"/>
              </a:solidFill>
            </a:endParaRPr>
          </a:p>
        </p:txBody>
      </p:sp>
      <p:graphicFrame>
        <p:nvGraphicFramePr>
          <p:cNvPr id="3" name="Table 2">
            <a:extLst>
              <a:ext uri="{FF2B5EF4-FFF2-40B4-BE49-F238E27FC236}">
                <a16:creationId xmlns:a16="http://schemas.microsoft.com/office/drawing/2014/main" id="{36D8CDA2-B928-0D82-5C4E-207194A91C91}"/>
              </a:ext>
            </a:extLst>
          </p:cNvPr>
          <p:cNvGraphicFramePr>
            <a:graphicFrameLocks noGrp="1"/>
          </p:cNvGraphicFramePr>
          <p:nvPr>
            <p:extLst>
              <p:ext uri="{D42A27DB-BD31-4B8C-83A1-F6EECF244321}">
                <p14:modId xmlns:p14="http://schemas.microsoft.com/office/powerpoint/2010/main" val="1723032736"/>
              </p:ext>
            </p:extLst>
          </p:nvPr>
        </p:nvGraphicFramePr>
        <p:xfrm>
          <a:off x="4152518" y="1618649"/>
          <a:ext cx="7512741" cy="1577313"/>
        </p:xfrm>
        <a:graphic>
          <a:graphicData uri="http://schemas.openxmlformats.org/drawingml/2006/table">
            <a:tbl>
              <a:tblPr/>
              <a:tblGrid>
                <a:gridCol w="1432479">
                  <a:extLst>
                    <a:ext uri="{9D8B030D-6E8A-4147-A177-3AD203B41FA5}">
                      <a16:colId xmlns:a16="http://schemas.microsoft.com/office/drawing/2014/main" val="452128496"/>
                    </a:ext>
                  </a:extLst>
                </a:gridCol>
                <a:gridCol w="2735989">
                  <a:extLst>
                    <a:ext uri="{9D8B030D-6E8A-4147-A177-3AD203B41FA5}">
                      <a16:colId xmlns:a16="http://schemas.microsoft.com/office/drawing/2014/main" val="2141716594"/>
                    </a:ext>
                  </a:extLst>
                </a:gridCol>
                <a:gridCol w="2336818">
                  <a:extLst>
                    <a:ext uri="{9D8B030D-6E8A-4147-A177-3AD203B41FA5}">
                      <a16:colId xmlns:a16="http://schemas.microsoft.com/office/drawing/2014/main" val="1174614654"/>
                    </a:ext>
                  </a:extLst>
                </a:gridCol>
                <a:gridCol w="1007455">
                  <a:extLst>
                    <a:ext uri="{9D8B030D-6E8A-4147-A177-3AD203B41FA5}">
                      <a16:colId xmlns:a16="http://schemas.microsoft.com/office/drawing/2014/main" val="1392137867"/>
                    </a:ext>
                  </a:extLst>
                </a:gridCol>
              </a:tblGrid>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Name</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Title</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Contact</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Attendees</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1487118"/>
                  </a:ext>
                </a:extLst>
              </a:tr>
            </a:tbl>
          </a:graphicData>
        </a:graphic>
      </p:graphicFrame>
      <p:graphicFrame>
        <p:nvGraphicFramePr>
          <p:cNvPr id="4" name="Table 3">
            <a:extLst>
              <a:ext uri="{FF2B5EF4-FFF2-40B4-BE49-F238E27FC236}">
                <a16:creationId xmlns:a16="http://schemas.microsoft.com/office/drawing/2014/main" id="{2AD5C676-C31A-AE17-642E-6F7ADF13D690}"/>
              </a:ext>
            </a:extLst>
          </p:cNvPr>
          <p:cNvGraphicFramePr>
            <a:graphicFrameLocks noGrp="1"/>
          </p:cNvGraphicFramePr>
          <p:nvPr>
            <p:extLst>
              <p:ext uri="{D42A27DB-BD31-4B8C-83A1-F6EECF244321}">
                <p14:modId xmlns:p14="http://schemas.microsoft.com/office/powerpoint/2010/main" val="1849617117"/>
              </p:ext>
            </p:extLst>
          </p:nvPr>
        </p:nvGraphicFramePr>
        <p:xfrm>
          <a:off x="4152518" y="4402854"/>
          <a:ext cx="7441719" cy="1485059"/>
        </p:xfrm>
        <a:graphic>
          <a:graphicData uri="http://schemas.openxmlformats.org/drawingml/2006/table">
            <a:tbl>
              <a:tblPr/>
              <a:tblGrid>
                <a:gridCol w="236564">
                  <a:extLst>
                    <a:ext uri="{9D8B030D-6E8A-4147-A177-3AD203B41FA5}">
                      <a16:colId xmlns:a16="http://schemas.microsoft.com/office/drawing/2014/main" val="452128496"/>
                    </a:ext>
                  </a:extLst>
                </a:gridCol>
                <a:gridCol w="4506343">
                  <a:extLst>
                    <a:ext uri="{9D8B030D-6E8A-4147-A177-3AD203B41FA5}">
                      <a16:colId xmlns:a16="http://schemas.microsoft.com/office/drawing/2014/main" val="2141716594"/>
                    </a:ext>
                  </a:extLst>
                </a:gridCol>
                <a:gridCol w="825624">
                  <a:extLst>
                    <a:ext uri="{9D8B030D-6E8A-4147-A177-3AD203B41FA5}">
                      <a16:colId xmlns:a16="http://schemas.microsoft.com/office/drawing/2014/main" val="1174614654"/>
                    </a:ext>
                  </a:extLst>
                </a:gridCol>
                <a:gridCol w="1065320">
                  <a:extLst>
                    <a:ext uri="{9D8B030D-6E8A-4147-A177-3AD203B41FA5}">
                      <a16:colId xmlns:a16="http://schemas.microsoft.com/office/drawing/2014/main" val="1392137867"/>
                    </a:ext>
                  </a:extLst>
                </a:gridCol>
                <a:gridCol w="807868">
                  <a:extLst>
                    <a:ext uri="{9D8B030D-6E8A-4147-A177-3AD203B41FA5}">
                      <a16:colId xmlns:a16="http://schemas.microsoft.com/office/drawing/2014/main" val="3510043810"/>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Decision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Owner</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Status</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Update Due</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b="1"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b="1"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bl>
          </a:graphicData>
        </a:graphic>
      </p:graphicFrame>
      <p:sp>
        <p:nvSpPr>
          <p:cNvPr id="7" name="TextBox 6">
            <a:extLst>
              <a:ext uri="{FF2B5EF4-FFF2-40B4-BE49-F238E27FC236}">
                <a16:creationId xmlns:a16="http://schemas.microsoft.com/office/drawing/2014/main" id="{9A6A8870-27B2-3F9B-C1E2-CABA8B94989A}"/>
              </a:ext>
            </a:extLst>
          </p:cNvPr>
          <p:cNvSpPr txBox="1"/>
          <p:nvPr/>
        </p:nvSpPr>
        <p:spPr>
          <a:xfrm>
            <a:off x="4152518" y="4111039"/>
            <a:ext cx="2738465" cy="184666"/>
          </a:xfrm>
          <a:prstGeom prst="rect">
            <a:avLst/>
          </a:prstGeom>
          <a:noFill/>
        </p:spPr>
        <p:txBody>
          <a:bodyPr wrap="square" lIns="0" tIns="0" rIns="0" bIns="0" rtlCol="0">
            <a:spAutoFit/>
          </a:bodyPr>
          <a:lstStyle/>
          <a:p>
            <a:pPr defTabSz="457133">
              <a:spcAft>
                <a:spcPts val="135"/>
              </a:spcAft>
            </a:pPr>
            <a:r>
              <a:rPr lang="en-GB" sz="1200" b="1">
                <a:solidFill>
                  <a:srgbClr val="2D3540"/>
                </a:solidFill>
                <a:latin typeface="Tahoma"/>
                <a:cs typeface="Tahoma"/>
              </a:rPr>
              <a:t>Decision log</a:t>
            </a:r>
          </a:p>
        </p:txBody>
      </p:sp>
    </p:spTree>
    <p:extLst>
      <p:ext uri="{BB962C8B-B14F-4D97-AF65-F5344CB8AC3E}">
        <p14:creationId xmlns:p14="http://schemas.microsoft.com/office/powerpoint/2010/main" val="226924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5000"/>
          </a:schemeClr>
        </a:solidFill>
        <a:effectLst/>
      </p:bgPr>
    </p:bg>
    <p:spTree>
      <p:nvGrpSpPr>
        <p:cNvPr id="1" name="">
          <a:extLst>
            <a:ext uri="{FF2B5EF4-FFF2-40B4-BE49-F238E27FC236}">
              <a16:creationId xmlns:a16="http://schemas.microsoft.com/office/drawing/2014/main" id="{2F2626E0-F8D2-B7F2-71AA-5A15AE34A429}"/>
            </a:ext>
          </a:extLst>
        </p:cNvPr>
        <p:cNvGrpSpPr/>
        <p:nvPr/>
      </p:nvGrpSpPr>
      <p:grpSpPr>
        <a:xfrm>
          <a:off x="0" y="0"/>
          <a:ext cx="0" cy="0"/>
          <a:chOff x="0" y="0"/>
          <a:chExt cx="0" cy="0"/>
        </a:xfrm>
      </p:grpSpPr>
      <p:sp>
        <p:nvSpPr>
          <p:cNvPr id="98" name="Rectangle 97">
            <a:extLst>
              <a:ext uri="{FF2B5EF4-FFF2-40B4-BE49-F238E27FC236}">
                <a16:creationId xmlns:a16="http://schemas.microsoft.com/office/drawing/2014/main" id="{49C8E16A-9592-D40E-E073-E0BA7257E120}"/>
              </a:ext>
            </a:extLst>
          </p:cNvPr>
          <p:cNvSpPr/>
          <p:nvPr/>
        </p:nvSpPr>
        <p:spPr>
          <a:xfrm>
            <a:off x="6932506" y="682820"/>
            <a:ext cx="5163090" cy="6075521"/>
          </a:xfrm>
          <a:prstGeom prst="rect">
            <a:avLst/>
          </a:prstGeom>
          <a:solidFill>
            <a:schemeClr val="bg1">
              <a:lumMod val="95000"/>
            </a:schemeClr>
          </a:solidFill>
          <a:ln>
            <a:noFill/>
          </a:ln>
          <a:effectLst>
            <a:innerShdw blurRad="63500" dist="50800" dir="16200000">
              <a:prstClr val="black">
                <a:alpha val="50000"/>
              </a:prstClr>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a:extLst>
              <a:ext uri="{FF2B5EF4-FFF2-40B4-BE49-F238E27FC236}">
                <a16:creationId xmlns:a16="http://schemas.microsoft.com/office/drawing/2014/main" id="{E0337FD9-CBD2-EC4C-82E3-D7F1BC791B3F}"/>
              </a:ext>
            </a:extLst>
          </p:cNvPr>
          <p:cNvSpPr>
            <a:spLocks noGrp="1"/>
          </p:cNvSpPr>
          <p:nvPr>
            <p:ph type="body" sz="quarter" idx="15"/>
          </p:nvPr>
        </p:nvSpPr>
        <p:spPr>
          <a:xfrm>
            <a:off x="86571" y="69643"/>
            <a:ext cx="10666206" cy="421030"/>
          </a:xfrm>
        </p:spPr>
        <p:txBody>
          <a:bodyPr/>
          <a:lstStyle/>
          <a:p>
            <a:r>
              <a:rPr lang="en-GB" dirty="0"/>
              <a:t>ISO27001 – Project Requirements and Milestone Summary</a:t>
            </a:r>
          </a:p>
        </p:txBody>
      </p:sp>
      <p:sp>
        <p:nvSpPr>
          <p:cNvPr id="5" name="Slide Number Placeholder 4">
            <a:extLst>
              <a:ext uri="{FF2B5EF4-FFF2-40B4-BE49-F238E27FC236}">
                <a16:creationId xmlns:a16="http://schemas.microsoft.com/office/drawing/2014/main" id="{A858ABF7-4D11-5810-1C84-3AA756F5DF40}"/>
              </a:ext>
            </a:extLst>
          </p:cNvPr>
          <p:cNvSpPr>
            <a:spLocks noGrp="1"/>
          </p:cNvSpPr>
          <p:nvPr>
            <p:ph type="sldNum" sz="quarter" idx="12"/>
          </p:nvPr>
        </p:nvSpPr>
        <p:spPr>
          <a:xfrm>
            <a:off x="11330688" y="6415852"/>
            <a:ext cx="764908" cy="365125"/>
          </a:xfrm>
        </p:spPr>
        <p:txBody>
          <a:bodyPr/>
          <a:lstStyle/>
          <a:p>
            <a:fld id="{6FC3DE79-9394-CE4D-B3D9-B1E9F5BFD092}" type="slidenum">
              <a:rPr lang="en-US" smtClean="0"/>
              <a:pPr/>
              <a:t>3</a:t>
            </a:fld>
            <a:endParaRPr lang="en-US"/>
          </a:p>
        </p:txBody>
      </p:sp>
      <p:grpSp>
        <p:nvGrpSpPr>
          <p:cNvPr id="97" name="Group 96">
            <a:extLst>
              <a:ext uri="{FF2B5EF4-FFF2-40B4-BE49-F238E27FC236}">
                <a16:creationId xmlns:a16="http://schemas.microsoft.com/office/drawing/2014/main" id="{43E515FF-48EA-45B6-BD14-F4EBD3E9F729}"/>
              </a:ext>
            </a:extLst>
          </p:cNvPr>
          <p:cNvGrpSpPr/>
          <p:nvPr/>
        </p:nvGrpSpPr>
        <p:grpSpPr>
          <a:xfrm>
            <a:off x="7517777" y="1871256"/>
            <a:ext cx="4494933" cy="748894"/>
            <a:chOff x="7608840" y="1689823"/>
            <a:chExt cx="4537281" cy="748894"/>
          </a:xfrm>
        </p:grpSpPr>
        <p:sp>
          <p:nvSpPr>
            <p:cNvPr id="24" name="Rectangle: Rounded Corners 23">
              <a:extLst>
                <a:ext uri="{FF2B5EF4-FFF2-40B4-BE49-F238E27FC236}">
                  <a16:creationId xmlns:a16="http://schemas.microsoft.com/office/drawing/2014/main" id="{E8BC333A-C593-EA10-D51E-3BAC19B70C28}"/>
                </a:ext>
              </a:extLst>
            </p:cNvPr>
            <p:cNvSpPr/>
            <p:nvPr/>
          </p:nvSpPr>
          <p:spPr>
            <a:xfrm>
              <a:off x="7608840" y="1689823"/>
              <a:ext cx="3265478" cy="748894"/>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rgbClr val="00B050"/>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rgbClr val="00B050"/>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Org Context &amp; Build ISMS</a:t>
              </a:r>
              <a:endParaRPr lang="en-GB" sz="1000" dirty="0">
                <a:solidFill>
                  <a:schemeClr val="bg2">
                    <a:lumMod val="10000"/>
                  </a:schemeClr>
                </a:solidFill>
                <a:latin typeface="Calibri" panose="020F0502020204030204"/>
              </a:endParaRPr>
            </a:p>
            <a:p>
              <a:pPr lvl="0" algn="ctr">
                <a:spcBef>
                  <a:spcPts val="200"/>
                </a:spcBef>
                <a:spcAft>
                  <a:spcPts val="200"/>
                </a:spcAft>
                <a:defRPr/>
              </a:pPr>
              <a:r>
                <a:rPr lang="en-GB" sz="1000" dirty="0">
                  <a:solidFill>
                    <a:srgbClr val="00B050"/>
                  </a:solidFill>
                  <a:latin typeface="Calibri" panose="020F0502020204030204"/>
                </a:rPr>
                <a:t>Finalise core ISMS,</a:t>
              </a:r>
              <a:r>
                <a:rPr lang="en-GB" sz="1000" dirty="0">
                  <a:solidFill>
                    <a:srgbClr val="00B050"/>
                  </a:solidFill>
                </a:rPr>
                <a:t> Risk Management Framework</a:t>
              </a:r>
              <a:r>
                <a:rPr lang="en-GB" sz="1000" dirty="0">
                  <a:solidFill>
                    <a:srgbClr val="00B050"/>
                  </a:solidFill>
                  <a:latin typeface="Calibri" panose="020F0502020204030204"/>
                </a:rPr>
                <a:t> Supplier selection, Information Security Policy, Project Plan and Statement of Applicability.  </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5" name="Rectangle: Rounded Corners 24">
              <a:extLst>
                <a:ext uri="{FF2B5EF4-FFF2-40B4-BE49-F238E27FC236}">
                  <a16:creationId xmlns:a16="http://schemas.microsoft.com/office/drawing/2014/main" id="{84D8B9C1-48AD-56DB-B6DF-157FA6F46A29}"/>
                </a:ext>
              </a:extLst>
            </p:cNvPr>
            <p:cNvSpPr/>
            <p:nvPr/>
          </p:nvSpPr>
          <p:spPr>
            <a:xfrm>
              <a:off x="11021641" y="1870585"/>
              <a:ext cx="112448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29</a:t>
              </a:r>
              <a:r>
                <a:rPr lang="en-GB" sz="1000" b="1" baseline="30000" dirty="0">
                  <a:solidFill>
                    <a:schemeClr val="bg2">
                      <a:lumMod val="10000"/>
                    </a:schemeClr>
                  </a:solidFill>
                  <a:latin typeface="Calibri" panose="020F0502020204030204"/>
                </a:rPr>
                <a:t>th</a:t>
              </a:r>
              <a:r>
                <a:rPr lang="en-GB" sz="1000" b="1" dirty="0">
                  <a:solidFill>
                    <a:schemeClr val="bg2">
                      <a:lumMod val="10000"/>
                    </a:schemeClr>
                  </a:solidFill>
                  <a:latin typeface="Calibri" panose="020F0502020204030204"/>
                </a:rPr>
                <a:t> Feb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March 24</a:t>
              </a: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01194342-2D49-232C-4AE5-74CBE2E36747}"/>
              </a:ext>
            </a:extLst>
          </p:cNvPr>
          <p:cNvSpPr/>
          <p:nvPr/>
        </p:nvSpPr>
        <p:spPr>
          <a:xfrm>
            <a:off x="95328" y="5187145"/>
            <a:ext cx="3486707" cy="159383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chemeClr val="tx1"/>
                </a:solidFill>
                <a:latin typeface="Calibri" panose="020F0502020204030204"/>
              </a:rPr>
              <a:t> </a:t>
            </a:r>
            <a:r>
              <a:rPr lang="en-GB" sz="1100" b="1" dirty="0">
                <a:solidFill>
                  <a:schemeClr val="accent1"/>
                </a:solidFill>
                <a:latin typeface="Calibri" panose="020F0502020204030204"/>
              </a:rPr>
              <a:t>Project </a:t>
            </a:r>
            <a:r>
              <a:rPr kumimoji="0" lang="en-GB" sz="1100" b="1" i="0" u="none" strike="noStrike" kern="1200" cap="none" spc="0" normalizeH="0" baseline="0" noProof="0" dirty="0">
                <a:ln>
                  <a:noFill/>
                </a:ln>
                <a:solidFill>
                  <a:schemeClr val="accent1"/>
                </a:solidFill>
                <a:effectLst/>
                <a:uLnTx/>
                <a:uFillTx/>
                <a:latin typeface="Calibri" panose="020F0502020204030204"/>
                <a:ea typeface="+mn-ea"/>
                <a:cs typeface="+mn-cs"/>
              </a:rPr>
              <a:t>Team &amp; Resource Requirements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Service Owners – 0.2 Weekly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Infrastructure – 0.2 Weekly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PM – 0.2 Weekly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Security – 0.5 Weekly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Management – 0.1 Monthly</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rgbClr val="FD6E39"/>
                </a:solidFill>
                <a:latin typeface="Calibri" panose="020F0502020204030204"/>
              </a:rPr>
              <a:t>Enablers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ISO 27001 Training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Trustwave consultancy / KCM / Teams Project Tracking</a:t>
            </a:r>
          </a:p>
        </p:txBody>
      </p:sp>
      <p:grpSp>
        <p:nvGrpSpPr>
          <p:cNvPr id="96" name="Group 95">
            <a:extLst>
              <a:ext uri="{FF2B5EF4-FFF2-40B4-BE49-F238E27FC236}">
                <a16:creationId xmlns:a16="http://schemas.microsoft.com/office/drawing/2014/main" id="{956CB1F3-361B-7874-49D4-3018EC11A001}"/>
              </a:ext>
            </a:extLst>
          </p:cNvPr>
          <p:cNvGrpSpPr/>
          <p:nvPr/>
        </p:nvGrpSpPr>
        <p:grpSpPr>
          <a:xfrm>
            <a:off x="7506408" y="3594159"/>
            <a:ext cx="4494932" cy="935185"/>
            <a:chOff x="7707416" y="3592691"/>
            <a:chExt cx="4437599" cy="802434"/>
          </a:xfrm>
        </p:grpSpPr>
        <p:sp>
          <p:nvSpPr>
            <p:cNvPr id="35" name="Rectangle: Rounded Corners 34">
              <a:extLst>
                <a:ext uri="{FF2B5EF4-FFF2-40B4-BE49-F238E27FC236}">
                  <a16:creationId xmlns:a16="http://schemas.microsoft.com/office/drawing/2014/main" id="{AA3F5604-19EB-E728-E53A-DC9B47601D59}"/>
                </a:ext>
              </a:extLst>
            </p:cNvPr>
            <p:cNvSpPr/>
            <p:nvPr/>
          </p:nvSpPr>
          <p:spPr>
            <a:xfrm>
              <a:off x="7707416" y="3592691"/>
              <a:ext cx="3153756" cy="802434"/>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Implement Management System &amp; Controls</a:t>
              </a:r>
            </a:p>
            <a:p>
              <a:pPr marL="0" marR="0" lvl="0" indent="0" algn="ctr" defTabSz="914400" rtl="0" eaLnBrk="1" fontAlgn="auto" latinLnBrk="0" hangingPunct="1">
                <a:lnSpc>
                  <a:spcPct val="100000"/>
                </a:lnSpc>
                <a:spcBef>
                  <a:spcPts val="200"/>
                </a:spcBef>
                <a:spcAft>
                  <a:spcPts val="200"/>
                </a:spcAft>
                <a:buClrTx/>
                <a:buSzTx/>
                <a:buFontTx/>
                <a:buNone/>
                <a:tabLst/>
                <a:defRPr/>
              </a:pPr>
              <a:r>
                <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rPr>
                <a:t>Resolve any </a:t>
              </a:r>
              <a:r>
                <a:rPr lang="en-GB" sz="1000" dirty="0">
                  <a:solidFill>
                    <a:schemeClr val="accent1"/>
                  </a:solidFill>
                  <a:latin typeface="Calibri" panose="020F0502020204030204"/>
                </a:rPr>
                <a:t>outstanding control gaps</a:t>
              </a:r>
              <a:r>
                <a:rPr lang="en-GB" sz="1000" dirty="0">
                  <a:solidFill>
                    <a:schemeClr val="bg2">
                      <a:lumMod val="25000"/>
                    </a:schemeClr>
                  </a:solidFill>
                  <a:latin typeface="Calibri" panose="020F0502020204030204"/>
                </a:rPr>
                <a:t>. </a:t>
              </a:r>
              <a:r>
                <a:rPr lang="en-GB" sz="1000" dirty="0">
                  <a:solidFill>
                    <a:srgbClr val="00B050"/>
                  </a:solidFill>
                  <a:latin typeface="Calibri" panose="020F0502020204030204"/>
                </a:rPr>
                <a:t>Develop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Operating procedures</a:t>
              </a:r>
              <a:r>
                <a:rPr kumimoji="0" lang="en-GB" sz="1000" i="0" u="none" strike="noStrike" kern="1200" cap="none" spc="0" normalizeH="0" baseline="0" noProof="0" dirty="0">
                  <a:ln>
                    <a:noFill/>
                  </a:ln>
                  <a:solidFill>
                    <a:schemeClr val="bg2">
                      <a:lumMod val="25000"/>
                    </a:schemeClr>
                  </a:solidFill>
                  <a:effectLst/>
                  <a:uLnTx/>
                  <a:uFillTx/>
                  <a:latin typeface="Calibri" panose="020F0502020204030204"/>
                  <a:ea typeface="+mn-ea"/>
                  <a:cs typeface="+mn-cs"/>
                </a:rPr>
                <a:t>,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implement the controls defined</a:t>
              </a:r>
              <a:r>
                <a:rPr kumimoji="0" lang="en-GB" sz="1000" i="0" u="none" strike="noStrike" kern="1200" cap="none" spc="0" normalizeH="0" baseline="0" noProof="0" dirty="0">
                  <a:ln>
                    <a:noFill/>
                  </a:ln>
                  <a:solidFill>
                    <a:schemeClr val="bg2">
                      <a:lumMod val="25000"/>
                    </a:schemeClr>
                  </a:solidFill>
                  <a:effectLst/>
                  <a:uLnTx/>
                  <a:uFillTx/>
                  <a:latin typeface="Calibri" panose="020F0502020204030204"/>
                  <a:ea typeface="+mn-ea"/>
                  <a:cs typeface="+mn-cs"/>
                </a:rPr>
                <a:t>,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Train ATS </a:t>
              </a:r>
              <a:r>
                <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rPr>
                <a:t>and measure performance</a:t>
              </a:r>
            </a:p>
            <a:p>
              <a:pPr algn="ctr">
                <a:spcBef>
                  <a:spcPts val="200"/>
                </a:spcBef>
                <a:spcAft>
                  <a:spcPts val="200"/>
                </a:spcAft>
                <a:defRPr/>
              </a:pPr>
              <a:r>
                <a:rPr lang="en-GB" sz="1000" dirty="0">
                  <a:solidFill>
                    <a:srgbClr val="00B050"/>
                  </a:solidFill>
                  <a:latin typeface="Calibri" panose="020F0502020204030204"/>
                </a:rPr>
                <a:t>Conduct Pre-Audit with Trustwave</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36" name="Rectangle: Rounded Corners 35">
              <a:extLst>
                <a:ext uri="{FF2B5EF4-FFF2-40B4-BE49-F238E27FC236}">
                  <a16:creationId xmlns:a16="http://schemas.microsoft.com/office/drawing/2014/main" id="{4664C478-125B-ED63-B0CF-EC75D63D277B}"/>
                </a:ext>
              </a:extLst>
            </p:cNvPr>
            <p:cNvSpPr/>
            <p:nvPr/>
          </p:nvSpPr>
          <p:spPr>
            <a:xfrm>
              <a:off x="11021815" y="3767604"/>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a:t>
              </a:r>
              <a:r>
                <a:rPr lang="en-GB" sz="1000" b="1" baseline="30000" dirty="0">
                  <a:solidFill>
                    <a:schemeClr val="bg2">
                      <a:lumMod val="10000"/>
                    </a:schemeClr>
                  </a:solidFill>
                  <a:latin typeface="Calibri" panose="020F0502020204030204"/>
                </a:rPr>
                <a:t>rd</a:t>
              </a:r>
              <a:r>
                <a:rPr lang="en-GB" sz="1000" b="1" dirty="0">
                  <a:solidFill>
                    <a:schemeClr val="bg2">
                      <a:lumMod val="10000"/>
                    </a:schemeClr>
                  </a:solidFill>
                  <a:latin typeface="Calibri" panose="020F0502020204030204"/>
                </a:rPr>
                <a:t> June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July 24 </a:t>
              </a:r>
            </a:p>
          </p:txBody>
        </p:sp>
      </p:grpSp>
      <p:grpSp>
        <p:nvGrpSpPr>
          <p:cNvPr id="95" name="Group 94">
            <a:extLst>
              <a:ext uri="{FF2B5EF4-FFF2-40B4-BE49-F238E27FC236}">
                <a16:creationId xmlns:a16="http://schemas.microsoft.com/office/drawing/2014/main" id="{97F20C33-3137-5CC6-1ACD-24D0EB5A9E66}"/>
              </a:ext>
            </a:extLst>
          </p:cNvPr>
          <p:cNvGrpSpPr/>
          <p:nvPr/>
        </p:nvGrpSpPr>
        <p:grpSpPr>
          <a:xfrm>
            <a:off x="7517777" y="4625969"/>
            <a:ext cx="4502882" cy="748893"/>
            <a:chOff x="7595696" y="4414606"/>
            <a:chExt cx="4557168" cy="748893"/>
          </a:xfrm>
        </p:grpSpPr>
        <p:sp>
          <p:nvSpPr>
            <p:cNvPr id="38" name="Rectangle: Rounded Corners 37">
              <a:extLst>
                <a:ext uri="{FF2B5EF4-FFF2-40B4-BE49-F238E27FC236}">
                  <a16:creationId xmlns:a16="http://schemas.microsoft.com/office/drawing/2014/main" id="{EF382961-F148-0CE6-D9E7-423BF712CFF6}"/>
                </a:ext>
              </a:extLst>
            </p:cNvPr>
            <p:cNvSpPr/>
            <p:nvPr/>
          </p:nvSpPr>
          <p:spPr>
            <a:xfrm>
              <a:off x="7595696" y="4414606"/>
              <a:ext cx="3265478" cy="748893"/>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Early-Stage Audit – Targeting end of Aug for Audit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Complete review of all implementation and documentation with external Auditor.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rPr>
                <a:t>Revise any deviations for Q4 External Audit</a:t>
              </a:r>
            </a:p>
          </p:txBody>
        </p:sp>
        <p:sp>
          <p:nvSpPr>
            <p:cNvPr id="39" name="Rectangle: Rounded Corners 38">
              <a:extLst>
                <a:ext uri="{FF2B5EF4-FFF2-40B4-BE49-F238E27FC236}">
                  <a16:creationId xmlns:a16="http://schemas.microsoft.com/office/drawing/2014/main" id="{80FF85B4-904B-758D-7BF4-2106D26AA13F}"/>
                </a:ext>
              </a:extLst>
            </p:cNvPr>
            <p:cNvSpPr/>
            <p:nvPr/>
          </p:nvSpPr>
          <p:spPr>
            <a:xfrm>
              <a:off x="11029664" y="4559447"/>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Aug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Oct 24</a:t>
              </a:r>
            </a:p>
          </p:txBody>
        </p:sp>
      </p:grpSp>
      <p:grpSp>
        <p:nvGrpSpPr>
          <p:cNvPr id="94" name="Group 93">
            <a:extLst>
              <a:ext uri="{FF2B5EF4-FFF2-40B4-BE49-F238E27FC236}">
                <a16:creationId xmlns:a16="http://schemas.microsoft.com/office/drawing/2014/main" id="{1B623F8C-4760-5D33-FD2F-F5A1C3C3360E}"/>
              </a:ext>
            </a:extLst>
          </p:cNvPr>
          <p:cNvGrpSpPr/>
          <p:nvPr/>
        </p:nvGrpSpPr>
        <p:grpSpPr>
          <a:xfrm>
            <a:off x="7517777" y="5562186"/>
            <a:ext cx="4502881" cy="609345"/>
            <a:chOff x="7595696" y="5359747"/>
            <a:chExt cx="4557167" cy="609345"/>
          </a:xfrm>
        </p:grpSpPr>
        <p:sp>
          <p:nvSpPr>
            <p:cNvPr id="41" name="Rectangle: Rounded Corners 40">
              <a:extLst>
                <a:ext uri="{FF2B5EF4-FFF2-40B4-BE49-F238E27FC236}">
                  <a16:creationId xmlns:a16="http://schemas.microsoft.com/office/drawing/2014/main" id="{9EE7DEAA-8BFA-E530-1597-887E73E75510}"/>
                </a:ext>
              </a:extLst>
            </p:cNvPr>
            <p:cNvSpPr/>
            <p:nvPr/>
          </p:nvSpPr>
          <p:spPr>
            <a:xfrm>
              <a:off x="7595696" y="5359747"/>
              <a:ext cx="3265478" cy="60934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External Audit &amp; Accreditation  </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chemeClr val="bg2">
                      <a:lumMod val="10000"/>
                    </a:schemeClr>
                  </a:solidFill>
                  <a:latin typeface="Calibri" panose="020F0502020204030204"/>
                </a:rPr>
                <a:t>Conduct external audit after reviewing with Trustwave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2" name="Rectangle: Rounded Corners 41">
              <a:extLst>
                <a:ext uri="{FF2B5EF4-FFF2-40B4-BE49-F238E27FC236}">
                  <a16:creationId xmlns:a16="http://schemas.microsoft.com/office/drawing/2014/main" id="{2DD9FDC4-2202-77C5-443F-549C8DC84BD7}"/>
                </a:ext>
              </a:extLst>
            </p:cNvPr>
            <p:cNvSpPr/>
            <p:nvPr/>
          </p:nvSpPr>
          <p:spPr>
            <a:xfrm>
              <a:off x="11029663" y="5446293"/>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2</a:t>
              </a:r>
              <a:r>
                <a:rPr lang="en-GB" sz="1000" b="1" baseline="30000" dirty="0">
                  <a:solidFill>
                    <a:schemeClr val="bg2">
                      <a:lumMod val="10000"/>
                    </a:schemeClr>
                  </a:solidFill>
                  <a:latin typeface="Calibri" panose="020F0502020204030204"/>
                </a:rPr>
                <a:t>nd</a:t>
              </a:r>
              <a:r>
                <a:rPr lang="en-GB" sz="1000" b="1" dirty="0">
                  <a:solidFill>
                    <a:schemeClr val="bg2">
                      <a:lumMod val="10000"/>
                    </a:schemeClr>
                  </a:solidFill>
                  <a:latin typeface="Calibri" panose="020F0502020204030204"/>
                </a:rPr>
                <a:t> Oct 24 -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 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Dec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 </a:t>
              </a: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grpSp>
        <p:nvGrpSpPr>
          <p:cNvPr id="93" name="Group 92">
            <a:extLst>
              <a:ext uri="{FF2B5EF4-FFF2-40B4-BE49-F238E27FC236}">
                <a16:creationId xmlns:a16="http://schemas.microsoft.com/office/drawing/2014/main" id="{74541157-3AFB-936F-5581-4BAC0021CDF4}"/>
              </a:ext>
            </a:extLst>
          </p:cNvPr>
          <p:cNvGrpSpPr/>
          <p:nvPr/>
        </p:nvGrpSpPr>
        <p:grpSpPr>
          <a:xfrm>
            <a:off x="7509830" y="2782465"/>
            <a:ext cx="4502880" cy="691866"/>
            <a:chOff x="7595696" y="2733325"/>
            <a:chExt cx="4557151" cy="691866"/>
          </a:xfrm>
        </p:grpSpPr>
        <p:sp>
          <p:nvSpPr>
            <p:cNvPr id="44" name="Rectangle: Rounded Corners 43">
              <a:extLst>
                <a:ext uri="{FF2B5EF4-FFF2-40B4-BE49-F238E27FC236}">
                  <a16:creationId xmlns:a16="http://schemas.microsoft.com/office/drawing/2014/main" id="{2B6E2F82-C8E8-D51E-C76D-261EFB6958C7}"/>
                </a:ext>
              </a:extLst>
            </p:cNvPr>
            <p:cNvSpPr/>
            <p:nvPr/>
          </p:nvSpPr>
          <p:spPr>
            <a:xfrm>
              <a:off x="7595696" y="2733325"/>
              <a:ext cx="3265479" cy="691866"/>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300"/>
                </a:spcBef>
                <a:spcAft>
                  <a:spcPts val="3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Pre-Audit and GAP Analysis</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Conduct GAP Analysis, identify &amp; </a:t>
              </a:r>
              <a:r>
                <a:rPr lang="en-GB" sz="1000" dirty="0">
                  <a:solidFill>
                    <a:schemeClr val="accent1"/>
                  </a:solidFill>
                  <a:latin typeface="Calibri" panose="020F0502020204030204"/>
                </a:rPr>
                <a:t>treat Risks</a:t>
              </a:r>
              <a:r>
                <a:rPr lang="en-GB" sz="1000" dirty="0">
                  <a:solidFill>
                    <a:srgbClr val="00B050"/>
                  </a:solidFill>
                  <a:latin typeface="Calibri" panose="020F0502020204030204"/>
                </a:rPr>
                <a:t>, setup governance forums, Leadership review &amp; select auditor</a:t>
              </a:r>
              <a:r>
                <a:rPr lang="en-GB" sz="1000" dirty="0">
                  <a:solidFill>
                    <a:schemeClr val="bg2">
                      <a:lumMod val="10000"/>
                    </a:schemeClr>
                  </a:solidFill>
                  <a:latin typeface="Calibri" panose="020F0502020204030204"/>
                </a:rPr>
                <a:t>.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5" name="Rectangle: Rounded Corners 44">
              <a:extLst>
                <a:ext uri="{FF2B5EF4-FFF2-40B4-BE49-F238E27FC236}">
                  <a16:creationId xmlns:a16="http://schemas.microsoft.com/office/drawing/2014/main" id="{F9B96610-0A87-E7C6-1777-4E9D53C70249}"/>
                </a:ext>
              </a:extLst>
            </p:cNvPr>
            <p:cNvSpPr/>
            <p:nvPr/>
          </p:nvSpPr>
          <p:spPr>
            <a:xfrm>
              <a:off x="11028367" y="2857604"/>
              <a:ext cx="112448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April</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31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May 24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grpSp>
        <p:nvGrpSpPr>
          <p:cNvPr id="92" name="Group 91">
            <a:extLst>
              <a:ext uri="{FF2B5EF4-FFF2-40B4-BE49-F238E27FC236}">
                <a16:creationId xmlns:a16="http://schemas.microsoft.com/office/drawing/2014/main" id="{C9DC786C-881B-31EB-DC36-1C07FF5EAEB5}"/>
              </a:ext>
            </a:extLst>
          </p:cNvPr>
          <p:cNvGrpSpPr/>
          <p:nvPr/>
        </p:nvGrpSpPr>
        <p:grpSpPr>
          <a:xfrm>
            <a:off x="7517777" y="1169484"/>
            <a:ext cx="4483563" cy="609345"/>
            <a:chOff x="7649982" y="831781"/>
            <a:chExt cx="4483562" cy="609345"/>
          </a:xfrm>
        </p:grpSpPr>
        <p:sp>
          <p:nvSpPr>
            <p:cNvPr id="48" name="Rectangle: Rounded Corners 47">
              <a:extLst>
                <a:ext uri="{FF2B5EF4-FFF2-40B4-BE49-F238E27FC236}">
                  <a16:creationId xmlns:a16="http://schemas.microsoft.com/office/drawing/2014/main" id="{501F676C-75B2-5587-5CB7-1081333AB095}"/>
                </a:ext>
              </a:extLst>
            </p:cNvPr>
            <p:cNvSpPr/>
            <p:nvPr/>
          </p:nvSpPr>
          <p:spPr>
            <a:xfrm>
              <a:off x="7649982" y="831781"/>
              <a:ext cx="3265478" cy="60934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Project Kick off / Initial Scoping / Strategy</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Define Project Structure, ISO27001 Training, Scope, Design the Information Security Management System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9" name="Rectangle: Rounded Corners 48">
              <a:extLst>
                <a:ext uri="{FF2B5EF4-FFF2-40B4-BE49-F238E27FC236}">
                  <a16:creationId xmlns:a16="http://schemas.microsoft.com/office/drawing/2014/main" id="{D225175D-FBEE-EA78-EDE0-312CCC25FDCB}"/>
                </a:ext>
              </a:extLst>
            </p:cNvPr>
            <p:cNvSpPr/>
            <p:nvPr/>
          </p:nvSpPr>
          <p:spPr>
            <a:xfrm>
              <a:off x="11009064" y="903100"/>
              <a:ext cx="1124480" cy="434857"/>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31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Jan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28</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th</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Feb 24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sp>
        <p:nvSpPr>
          <p:cNvPr id="11" name="Rectangle 10">
            <a:extLst>
              <a:ext uri="{FF2B5EF4-FFF2-40B4-BE49-F238E27FC236}">
                <a16:creationId xmlns:a16="http://schemas.microsoft.com/office/drawing/2014/main" id="{4D9B27CB-3FD1-83AF-3D86-014091F5F465}"/>
              </a:ext>
            </a:extLst>
          </p:cNvPr>
          <p:cNvSpPr/>
          <p:nvPr/>
        </p:nvSpPr>
        <p:spPr>
          <a:xfrm>
            <a:off x="95329" y="683697"/>
            <a:ext cx="6659624" cy="128033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rgbClr val="FD6E39"/>
                </a:solidFill>
                <a:latin typeface="Calibri" panose="020F0502020204030204"/>
              </a:rPr>
              <a:t>Executive Summary</a:t>
            </a:r>
            <a:endParaRPr lang="en-GB" sz="1100" dirty="0">
              <a:solidFill>
                <a:schemeClr val="tx1"/>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50" dirty="0">
                <a:solidFill>
                  <a:schemeClr val="tx1"/>
                </a:solidFill>
                <a:latin typeface="Calibri" panose="020F0502020204030204"/>
              </a:rPr>
              <a:t>ISO27001 is a globally recognised framework, containing guidance on establishing / maintaining an Information Security Management System (ISMS). Aggreko aim to become certified to support our customers and win new business. To achieve this, we will use the Plan Do Check Act Model to build the ISMS (Themes 4-10) and meeting the Appendix A (93) controls. </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50" dirty="0">
                <a:solidFill>
                  <a:schemeClr val="tx1"/>
                </a:solidFill>
                <a:latin typeface="Calibri" panose="020F0502020204030204"/>
              </a:rPr>
              <a:t>This presentation details the approach Aggreko will take to accomplish this. </a:t>
            </a:r>
          </a:p>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20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340643-10D4-852B-AB62-1E82248DFA03}"/>
              </a:ext>
            </a:extLst>
          </p:cNvPr>
          <p:cNvSpPr/>
          <p:nvPr/>
        </p:nvSpPr>
        <p:spPr>
          <a:xfrm>
            <a:off x="95328" y="2021750"/>
            <a:ext cx="3495152" cy="177789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Organisational Scoping &amp; Rationale </a:t>
            </a:r>
            <a:endParaRPr lang="en-GB" sz="1100" dirty="0">
              <a:solidFill>
                <a:schemeClr val="tx1"/>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dirty="0">
                <a:solidFill>
                  <a:schemeClr val="tx1"/>
                </a:solidFill>
                <a:latin typeface="Calibri" panose="020F0502020204030204"/>
              </a:rPr>
              <a:t>Focus on the customer facing systems or any systems with secure / confidential information. Assets include information. This is based on legal, contractual obligations, Business Requirements and Risk Assessment. </a:t>
            </a:r>
            <a:endParaRPr lang="en-GB" sz="1000" b="1" dirty="0">
              <a:solidFill>
                <a:srgbClr val="FD6E39"/>
              </a:solidFill>
              <a:latin typeface="Calibri" panose="020F0502020204030204"/>
            </a:endParaRP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ATS – Glasgow GTC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Infrastructure / Cloud Services &amp; Networks – Service related</a:t>
            </a:r>
          </a:p>
          <a:p>
            <a:pPr marL="72000" indent="-72000">
              <a:spcBef>
                <a:spcPts val="200"/>
              </a:spcBef>
              <a:spcAft>
                <a:spcPts val="200"/>
              </a:spcAft>
              <a:buFont typeface="Arial" panose="020B0604020202020204" pitchFamily="34" charset="0"/>
              <a:buChar char="•"/>
              <a:defRPr/>
            </a:pPr>
            <a:r>
              <a:rPr lang="en-GB" sz="1000" b="1" dirty="0">
                <a:solidFill>
                  <a:schemeClr val="tx1"/>
                </a:solidFill>
                <a:latin typeface="Calibri" panose="020F0502020204030204"/>
              </a:rPr>
              <a:t>Internal only services: </a:t>
            </a:r>
            <a:r>
              <a:rPr lang="en-GB" sz="1000" dirty="0" err="1">
                <a:solidFill>
                  <a:schemeClr val="tx1"/>
                </a:solidFill>
                <a:latin typeface="Calibri" panose="020F0502020204030204"/>
              </a:rPr>
              <a:t>Cloudsuite</a:t>
            </a:r>
            <a:r>
              <a:rPr lang="en-GB" sz="1000" dirty="0">
                <a:solidFill>
                  <a:schemeClr val="tx1"/>
                </a:solidFill>
                <a:latin typeface="Calibri" panose="020F0502020204030204"/>
              </a:rPr>
              <a:t>, </a:t>
            </a:r>
            <a:r>
              <a:rPr lang="en-GB" sz="1000" dirty="0" err="1">
                <a:solidFill>
                  <a:schemeClr val="tx1"/>
                </a:solidFill>
                <a:latin typeface="Calibri" panose="020F0502020204030204"/>
              </a:rPr>
              <a:t>SalesForce</a:t>
            </a:r>
            <a:r>
              <a:rPr lang="en-GB" sz="1000" dirty="0">
                <a:solidFill>
                  <a:schemeClr val="tx1"/>
                </a:solidFill>
                <a:latin typeface="Calibri" panose="020F0502020204030204"/>
              </a:rPr>
              <a:t>, Aggreko Connect, ARM and </a:t>
            </a:r>
            <a:r>
              <a:rPr lang="en-GB" sz="1000" dirty="0" err="1">
                <a:solidFill>
                  <a:schemeClr val="tx1"/>
                </a:solidFill>
                <a:latin typeface="Calibri" panose="020F0502020204030204"/>
              </a:rPr>
              <a:t>Sitewatch</a:t>
            </a:r>
            <a:r>
              <a:rPr lang="en-GB" sz="1000" dirty="0">
                <a:solidFill>
                  <a:schemeClr val="tx1"/>
                </a:solidFill>
                <a:latin typeface="Calibri" panose="020F0502020204030204"/>
              </a:rPr>
              <a:t>. </a:t>
            </a:r>
          </a:p>
          <a:p>
            <a:pPr marL="72000" indent="-72000">
              <a:spcBef>
                <a:spcPts val="200"/>
              </a:spcBef>
              <a:spcAft>
                <a:spcPts val="200"/>
              </a:spcAft>
              <a:buFont typeface="Arial" panose="020B0604020202020204" pitchFamily="34" charset="0"/>
              <a:buChar char="•"/>
              <a:defRPr/>
            </a:pPr>
            <a:endParaRPr lang="en-GB" sz="1000" dirty="0">
              <a:solidFill>
                <a:schemeClr val="tx1"/>
              </a:solidFill>
              <a:latin typeface="Calibri" panose="020F0502020204030204"/>
            </a:endParaRPr>
          </a:p>
        </p:txBody>
      </p:sp>
      <p:sp>
        <p:nvSpPr>
          <p:cNvPr id="27" name="Rectangle 26">
            <a:extLst>
              <a:ext uri="{FF2B5EF4-FFF2-40B4-BE49-F238E27FC236}">
                <a16:creationId xmlns:a16="http://schemas.microsoft.com/office/drawing/2014/main" id="{9C90283B-84D8-7D36-F02E-C05A0DD3723E}"/>
              </a:ext>
            </a:extLst>
          </p:cNvPr>
          <p:cNvSpPr/>
          <p:nvPr/>
        </p:nvSpPr>
        <p:spPr>
          <a:xfrm>
            <a:off x="96404" y="3864186"/>
            <a:ext cx="3485631" cy="1258416"/>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Delivery Options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Consultant – Scope, build, manages &amp; implements ISO27001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00B050"/>
                </a:solidFill>
                <a:latin typeface="Calibri" panose="020F0502020204030204"/>
              </a:rPr>
              <a:t>Hybrid – </a:t>
            </a:r>
            <a:r>
              <a:rPr lang="en-GB" sz="1000" dirty="0">
                <a:solidFill>
                  <a:schemeClr val="tx1"/>
                </a:solidFill>
                <a:latin typeface="Calibri" panose="020F0502020204030204"/>
              </a:rPr>
              <a:t>ATS managed with consultancy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Internal – All internally managed by ATS.</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dirty="0">
                <a:solidFill>
                  <a:schemeClr val="tx1"/>
                </a:solidFill>
                <a:latin typeface="Calibri" panose="020F0502020204030204"/>
              </a:rPr>
              <a:t>Recommended Hybrid – Cost effective and supports control. </a:t>
            </a:r>
          </a:p>
        </p:txBody>
      </p:sp>
      <p:sp>
        <p:nvSpPr>
          <p:cNvPr id="28" name="Rectangle 27">
            <a:extLst>
              <a:ext uri="{FF2B5EF4-FFF2-40B4-BE49-F238E27FC236}">
                <a16:creationId xmlns:a16="http://schemas.microsoft.com/office/drawing/2014/main" id="{EE62A6B1-8CA1-CAC1-133F-50CB49F41E43}"/>
              </a:ext>
            </a:extLst>
          </p:cNvPr>
          <p:cNvSpPr/>
          <p:nvPr/>
        </p:nvSpPr>
        <p:spPr>
          <a:xfrm>
            <a:off x="3676195" y="2041613"/>
            <a:ext cx="3083426" cy="1762431"/>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05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Key Risks and Issues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Resourcing – </a:t>
            </a:r>
            <a:r>
              <a:rPr lang="en-GB" sz="1000" dirty="0">
                <a:solidFill>
                  <a:schemeClr val="tx1"/>
                </a:solidFill>
                <a:latin typeface="Calibri" panose="020F0502020204030204"/>
              </a:rPr>
              <a:t>Intensive for all teams to contribute to the policies and prove compliance.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Knowledge</a:t>
            </a:r>
            <a:r>
              <a:rPr lang="en-GB" sz="1000" dirty="0">
                <a:solidFill>
                  <a:schemeClr val="tx1"/>
                </a:solidFill>
                <a:latin typeface="Calibri" panose="020F0502020204030204"/>
              </a:rPr>
              <a:t> – ISO training required for teams</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Controls </a:t>
            </a:r>
            <a:r>
              <a:rPr lang="en-GB" sz="1000" dirty="0">
                <a:solidFill>
                  <a:schemeClr val="tx1"/>
                </a:solidFill>
                <a:latin typeface="Calibri" panose="020F0502020204030204"/>
              </a:rPr>
              <a:t>– Data Masking, Business continuity, disaster recovery and SIAM.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Management </a:t>
            </a:r>
            <a:r>
              <a:rPr lang="en-GB" sz="1000" dirty="0">
                <a:solidFill>
                  <a:schemeClr val="tx1"/>
                </a:solidFill>
                <a:latin typeface="Calibri" panose="020F0502020204030204"/>
              </a:rPr>
              <a:t>– Agree Leadership buy in through governance structure, risk management and performance </a:t>
            </a:r>
          </a:p>
          <a:p>
            <a:pPr marR="0" lvl="0" algn="l" defTabSz="914400" rtl="0" eaLnBrk="1" fontAlgn="auto" latinLnBrk="0" hangingPunct="1">
              <a:lnSpc>
                <a:spcPct val="100000"/>
              </a:lnSpc>
              <a:spcBef>
                <a:spcPts val="200"/>
              </a:spcBef>
              <a:spcAft>
                <a:spcPts val="200"/>
              </a:spcAft>
              <a:buClrTx/>
              <a:buSzTx/>
              <a:tabLst/>
              <a:defRPr/>
            </a:pPr>
            <a:r>
              <a:rPr lang="en-GB" sz="1000" dirty="0">
                <a:solidFill>
                  <a:schemeClr val="tx1"/>
                </a:solidFill>
                <a:latin typeface="Calibri" panose="020F0502020204030204"/>
              </a:rPr>
              <a:t> </a:t>
            </a:r>
          </a:p>
        </p:txBody>
      </p:sp>
      <p:sp>
        <p:nvSpPr>
          <p:cNvPr id="31" name="Rectangle 30">
            <a:extLst>
              <a:ext uri="{FF2B5EF4-FFF2-40B4-BE49-F238E27FC236}">
                <a16:creationId xmlns:a16="http://schemas.microsoft.com/office/drawing/2014/main" id="{C734B700-4FD6-38DC-29F4-8FF0D7781D39}"/>
              </a:ext>
            </a:extLst>
          </p:cNvPr>
          <p:cNvSpPr/>
          <p:nvPr/>
        </p:nvSpPr>
        <p:spPr>
          <a:xfrm>
            <a:off x="3678850" y="3861764"/>
            <a:ext cx="3079377" cy="1258416"/>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Approval Committee &amp; Structure</a:t>
            </a:r>
            <a:endParaRPr lang="en-GB" sz="1100" b="1" dirty="0">
              <a:solidFill>
                <a:srgbClr val="FD6E39"/>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Weekly Project Meetings – Project Summary Report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Monthly Steer Co – Summary management report</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Milestone Stage Report – Detailed progress report for each stage 1-6 </a:t>
            </a:r>
            <a:endParaRPr lang="en-GB" sz="1100" b="1" dirty="0">
              <a:solidFill>
                <a:srgbClr val="FD6E39"/>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100"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092C8BB-ABF5-814E-AA2B-C1708374C6DF}"/>
              </a:ext>
            </a:extLst>
          </p:cNvPr>
          <p:cNvSpPr/>
          <p:nvPr/>
        </p:nvSpPr>
        <p:spPr>
          <a:xfrm>
            <a:off x="3667749" y="5182323"/>
            <a:ext cx="3087204" cy="159865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Immediate next steps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Accept risks / </a:t>
            </a: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Conduct GAP analysis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Leadership buy in</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Agree Check Points</a:t>
            </a:r>
            <a:endParaRPr lang="en-GB" sz="1000" dirty="0">
              <a:solidFill>
                <a:schemeClr val="tx1"/>
              </a:solidFill>
              <a:latin typeface="Calibri" panose="020F0502020204030204"/>
            </a:endParaRP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Agree project structure</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Agree training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b="1" dirty="0">
                <a:solidFill>
                  <a:schemeClr val="tx1"/>
                </a:solidFill>
                <a:latin typeface="Calibri" panose="020F0502020204030204"/>
              </a:rPr>
              <a:t>Sign off Scope / SOA with Management agreement – post Trustwave discussion. </a:t>
            </a:r>
            <a:endParaRPr lang="en-GB" sz="1000" b="1" dirty="0">
              <a:solidFill>
                <a:srgbClr val="FD6E39"/>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nvGrpSpPr>
          <p:cNvPr id="91" name="Group 90">
            <a:extLst>
              <a:ext uri="{FF2B5EF4-FFF2-40B4-BE49-F238E27FC236}">
                <a16:creationId xmlns:a16="http://schemas.microsoft.com/office/drawing/2014/main" id="{25A4E267-60C7-C867-A85B-394083E13F4C}"/>
              </a:ext>
            </a:extLst>
          </p:cNvPr>
          <p:cNvGrpSpPr/>
          <p:nvPr/>
        </p:nvGrpSpPr>
        <p:grpSpPr>
          <a:xfrm>
            <a:off x="7061416" y="1342476"/>
            <a:ext cx="4921488" cy="5337903"/>
            <a:chOff x="7153807" y="1369270"/>
            <a:chExt cx="4921488" cy="5337903"/>
          </a:xfrm>
        </p:grpSpPr>
        <p:sp>
          <p:nvSpPr>
            <p:cNvPr id="16" name="Oval 15">
              <a:extLst>
                <a:ext uri="{FF2B5EF4-FFF2-40B4-BE49-F238E27FC236}">
                  <a16:creationId xmlns:a16="http://schemas.microsoft.com/office/drawing/2014/main" id="{8F2CFE29-0561-8E22-3C2A-6BC6311448C7}"/>
                </a:ext>
              </a:extLst>
            </p:cNvPr>
            <p:cNvSpPr/>
            <p:nvPr/>
          </p:nvSpPr>
          <p:spPr>
            <a:xfrm>
              <a:off x="7159377" y="2278625"/>
              <a:ext cx="355107" cy="27815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2</a:t>
              </a:r>
            </a:p>
          </p:txBody>
        </p:sp>
        <p:sp>
          <p:nvSpPr>
            <p:cNvPr id="17" name="Oval 16">
              <a:extLst>
                <a:ext uri="{FF2B5EF4-FFF2-40B4-BE49-F238E27FC236}">
                  <a16:creationId xmlns:a16="http://schemas.microsoft.com/office/drawing/2014/main" id="{7921012B-C838-7BE7-72FF-620A0303522A}"/>
                </a:ext>
              </a:extLst>
            </p:cNvPr>
            <p:cNvSpPr/>
            <p:nvPr/>
          </p:nvSpPr>
          <p:spPr>
            <a:xfrm>
              <a:off x="7153807" y="3056963"/>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3</a:t>
              </a:r>
            </a:p>
          </p:txBody>
        </p:sp>
        <p:sp>
          <p:nvSpPr>
            <p:cNvPr id="18" name="Oval 17">
              <a:extLst>
                <a:ext uri="{FF2B5EF4-FFF2-40B4-BE49-F238E27FC236}">
                  <a16:creationId xmlns:a16="http://schemas.microsoft.com/office/drawing/2014/main" id="{EC845F13-7A82-99F4-8F41-159D770257AC}"/>
                </a:ext>
              </a:extLst>
            </p:cNvPr>
            <p:cNvSpPr/>
            <p:nvPr/>
          </p:nvSpPr>
          <p:spPr>
            <a:xfrm>
              <a:off x="7153808" y="3960385"/>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4</a:t>
              </a:r>
            </a:p>
          </p:txBody>
        </p:sp>
        <p:sp>
          <p:nvSpPr>
            <p:cNvPr id="19" name="Oval 18">
              <a:extLst>
                <a:ext uri="{FF2B5EF4-FFF2-40B4-BE49-F238E27FC236}">
                  <a16:creationId xmlns:a16="http://schemas.microsoft.com/office/drawing/2014/main" id="{8B83DE8B-E073-EA93-329D-C255C6F3C6E7}"/>
                </a:ext>
              </a:extLst>
            </p:cNvPr>
            <p:cNvSpPr/>
            <p:nvPr/>
          </p:nvSpPr>
          <p:spPr>
            <a:xfrm>
              <a:off x="7153809" y="4906821"/>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5</a:t>
              </a:r>
            </a:p>
          </p:txBody>
        </p:sp>
        <p:sp>
          <p:nvSpPr>
            <p:cNvPr id="20" name="Oval 19">
              <a:extLst>
                <a:ext uri="{FF2B5EF4-FFF2-40B4-BE49-F238E27FC236}">
                  <a16:creationId xmlns:a16="http://schemas.microsoft.com/office/drawing/2014/main" id="{85242667-C2A2-D2DE-ED28-5ED6CA3E2829}"/>
                </a:ext>
              </a:extLst>
            </p:cNvPr>
            <p:cNvSpPr/>
            <p:nvPr/>
          </p:nvSpPr>
          <p:spPr>
            <a:xfrm>
              <a:off x="7153810" y="5728111"/>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6</a:t>
              </a:r>
            </a:p>
          </p:txBody>
        </p:sp>
        <p:sp>
          <p:nvSpPr>
            <p:cNvPr id="46" name="Oval 45">
              <a:extLst>
                <a:ext uri="{FF2B5EF4-FFF2-40B4-BE49-F238E27FC236}">
                  <a16:creationId xmlns:a16="http://schemas.microsoft.com/office/drawing/2014/main" id="{E6FB5690-8980-2B3A-1C33-0FE6607C2EF7}"/>
                </a:ext>
              </a:extLst>
            </p:cNvPr>
            <p:cNvSpPr/>
            <p:nvPr/>
          </p:nvSpPr>
          <p:spPr>
            <a:xfrm>
              <a:off x="7159377" y="1369270"/>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1</a:t>
              </a:r>
            </a:p>
          </p:txBody>
        </p:sp>
        <p:cxnSp>
          <p:nvCxnSpPr>
            <p:cNvPr id="51" name="Straight Connector 50">
              <a:extLst>
                <a:ext uri="{FF2B5EF4-FFF2-40B4-BE49-F238E27FC236}">
                  <a16:creationId xmlns:a16="http://schemas.microsoft.com/office/drawing/2014/main" id="{3FBD62CC-3334-449C-A421-17E5551652E5}"/>
                </a:ext>
              </a:extLst>
            </p:cNvPr>
            <p:cNvCxnSpPr>
              <a:cxnSpLocks/>
              <a:stCxn id="46" idx="4"/>
              <a:endCxn id="16" idx="0"/>
            </p:cNvCxnSpPr>
            <p:nvPr/>
          </p:nvCxnSpPr>
          <p:spPr>
            <a:xfrm>
              <a:off x="7336931" y="1653355"/>
              <a:ext cx="0" cy="625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C631180-1530-B128-AE5E-E07734335463}"/>
                </a:ext>
              </a:extLst>
            </p:cNvPr>
            <p:cNvCxnSpPr>
              <a:cxnSpLocks/>
              <a:stCxn id="16" idx="4"/>
              <a:endCxn id="17" idx="0"/>
            </p:cNvCxnSpPr>
            <p:nvPr/>
          </p:nvCxnSpPr>
          <p:spPr>
            <a:xfrm flipH="1">
              <a:off x="7331361" y="2556777"/>
              <a:ext cx="5570" cy="50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954020-2172-2229-5D74-48DACDFE6721}"/>
                </a:ext>
              </a:extLst>
            </p:cNvPr>
            <p:cNvCxnSpPr>
              <a:cxnSpLocks/>
              <a:stCxn id="17" idx="4"/>
              <a:endCxn id="18" idx="0"/>
            </p:cNvCxnSpPr>
            <p:nvPr/>
          </p:nvCxnSpPr>
          <p:spPr>
            <a:xfrm>
              <a:off x="7331361" y="3341048"/>
              <a:ext cx="1" cy="61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4042D6-6786-7152-2D3C-1D4BEA648358}"/>
                </a:ext>
              </a:extLst>
            </p:cNvPr>
            <p:cNvCxnSpPr>
              <a:cxnSpLocks/>
              <a:stCxn id="18" idx="4"/>
              <a:endCxn id="19" idx="0"/>
            </p:cNvCxnSpPr>
            <p:nvPr/>
          </p:nvCxnSpPr>
          <p:spPr>
            <a:xfrm>
              <a:off x="7331362" y="4244470"/>
              <a:ext cx="1" cy="66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991040-9261-0345-EF62-B5C784A5B2BC}"/>
                </a:ext>
              </a:extLst>
            </p:cNvPr>
            <p:cNvCxnSpPr>
              <a:cxnSpLocks/>
              <a:stCxn id="19" idx="4"/>
              <a:endCxn id="20" idx="0"/>
            </p:cNvCxnSpPr>
            <p:nvPr/>
          </p:nvCxnSpPr>
          <p:spPr>
            <a:xfrm>
              <a:off x="7331363" y="5190906"/>
              <a:ext cx="1" cy="537205"/>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304EFA7-3DC0-7A86-FBA1-99D3A2577A86}"/>
                </a:ext>
              </a:extLst>
            </p:cNvPr>
            <p:cNvSpPr txBox="1"/>
            <p:nvPr/>
          </p:nvSpPr>
          <p:spPr>
            <a:xfrm>
              <a:off x="7677967" y="6276286"/>
              <a:ext cx="4397328" cy="430887"/>
            </a:xfrm>
            <a:prstGeom prst="rect">
              <a:avLst/>
            </a:prstGeom>
            <a:noFill/>
          </p:spPr>
          <p:txBody>
            <a:bodyPr wrap="square" rtlCol="0">
              <a:spAutoFit/>
            </a:bodyPr>
            <a:lstStyle/>
            <a:p>
              <a:r>
                <a:rPr lang="en-GB" sz="1100" b="1" dirty="0"/>
                <a:t>Note: Timelines and resourcing are subject to change, until scoping and gap analysis are complete. </a:t>
              </a:r>
            </a:p>
          </p:txBody>
        </p:sp>
        <p:pic>
          <p:nvPicPr>
            <p:cNvPr id="66" name="Picture 65">
              <a:extLst>
                <a:ext uri="{FF2B5EF4-FFF2-40B4-BE49-F238E27FC236}">
                  <a16:creationId xmlns:a16="http://schemas.microsoft.com/office/drawing/2014/main" id="{66DBA5F8-6B23-A534-B518-C48CB73A1FAD}"/>
                </a:ext>
              </a:extLst>
            </p:cNvPr>
            <p:cNvPicPr>
              <a:picLocks noChangeAspect="1"/>
            </p:cNvPicPr>
            <p:nvPr/>
          </p:nvPicPr>
          <p:blipFill>
            <a:blip r:embed="rId3"/>
            <a:stretch>
              <a:fillRect/>
            </a:stretch>
          </p:blipFill>
          <p:spPr>
            <a:xfrm>
              <a:off x="7180275" y="6349174"/>
              <a:ext cx="342313" cy="276035"/>
            </a:xfrm>
            <a:prstGeom prst="rect">
              <a:avLst/>
            </a:prstGeom>
          </p:spPr>
        </p:pic>
      </p:grpSp>
      <p:sp>
        <p:nvSpPr>
          <p:cNvPr id="99" name="Rectangle 98">
            <a:extLst>
              <a:ext uri="{FF2B5EF4-FFF2-40B4-BE49-F238E27FC236}">
                <a16:creationId xmlns:a16="http://schemas.microsoft.com/office/drawing/2014/main" id="{2C055E79-579C-A2FD-655C-969B9DA17122}"/>
              </a:ext>
            </a:extLst>
          </p:cNvPr>
          <p:cNvSpPr/>
          <p:nvPr/>
        </p:nvSpPr>
        <p:spPr>
          <a:xfrm>
            <a:off x="7915500" y="851863"/>
            <a:ext cx="2361460" cy="18815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t>Milestones</a:t>
            </a:r>
          </a:p>
        </p:txBody>
      </p:sp>
      <p:sp>
        <p:nvSpPr>
          <p:cNvPr id="100" name="Rectangle 99">
            <a:extLst>
              <a:ext uri="{FF2B5EF4-FFF2-40B4-BE49-F238E27FC236}">
                <a16:creationId xmlns:a16="http://schemas.microsoft.com/office/drawing/2014/main" id="{F00E2467-B59A-2512-9023-B6257A36CAE5}"/>
              </a:ext>
            </a:extLst>
          </p:cNvPr>
          <p:cNvSpPr/>
          <p:nvPr/>
        </p:nvSpPr>
        <p:spPr>
          <a:xfrm>
            <a:off x="10906674" y="855460"/>
            <a:ext cx="1076230" cy="18815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t>Targets</a:t>
            </a:r>
          </a:p>
        </p:txBody>
      </p:sp>
    </p:spTree>
    <p:extLst>
      <p:ext uri="{BB962C8B-B14F-4D97-AF65-F5344CB8AC3E}">
        <p14:creationId xmlns:p14="http://schemas.microsoft.com/office/powerpoint/2010/main" val="124103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2005339280"/>
              </p:ext>
            </p:extLst>
          </p:nvPr>
        </p:nvGraphicFramePr>
        <p:xfrm>
          <a:off x="93612" y="679836"/>
          <a:ext cx="12011817" cy="5955568"/>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720058">
                  <a:extLst>
                    <a:ext uri="{9D8B030D-6E8A-4147-A177-3AD203B41FA5}">
                      <a16:colId xmlns:a16="http://schemas.microsoft.com/office/drawing/2014/main" val="3653254741"/>
                    </a:ext>
                  </a:extLst>
                </a:gridCol>
                <a:gridCol w="5589580">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35616">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35616">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35616">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13/09/24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35616">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Amber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35616">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35616">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Delivery</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35616">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completed and internal audit, control gaps must be resolved.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35616">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35616">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56948">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13/09  – Awaiting completion of the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standard.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215579">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13/09 – Project Management training to be completed.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26871">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13/09 – Governance forums have been setup; management reporting needs to be completed.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215579">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Management clauses &amp; SLT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Updated Management Clauses based on GAPs and resubmit for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993525644"/>
                  </a:ext>
                </a:extLst>
              </a:tr>
              <a:tr h="215579">
                <a:tc gridSpan="2">
                  <a:txBody>
                    <a:bodyPr/>
                    <a:lstStyle/>
                    <a:p>
                      <a:r>
                        <a:rPr lang="en-GB" sz="900" kern="1200" dirty="0">
                          <a:solidFill>
                            <a:schemeClr val="tx1"/>
                          </a:solidFill>
                          <a:latin typeface="+mn-lt"/>
                          <a:ea typeface="+mn-ea"/>
                          <a:cs typeface="Arial"/>
                        </a:rPr>
                        <a:t>26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Information asset mapping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complete information asset mapping for our key systems e.g. PII etc. Affected by Data Standard.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SO’s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4009232945"/>
                  </a:ext>
                </a:extLst>
              </a:tr>
              <a:tr h="215579">
                <a:tc gridSpan="2">
                  <a:txBody>
                    <a:bodyPr/>
                    <a:lstStyle/>
                    <a:p>
                      <a:r>
                        <a:rPr lang="en-GB" sz="900" kern="1200" dirty="0">
                          <a:solidFill>
                            <a:schemeClr val="tx1"/>
                          </a:solidFill>
                          <a:latin typeface="+mn-lt"/>
                          <a:ea typeface="+mn-ea"/>
                          <a:cs typeface="Arial"/>
                        </a:rPr>
                        <a:t>27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Create a go to green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Create a go to green plan to address all challenges prior to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13/09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3408523414"/>
                  </a:ext>
                </a:extLst>
              </a:tr>
              <a:tr h="226474">
                <a:tc gridSpan="2">
                  <a:txBody>
                    <a:bodyPr/>
                    <a:lstStyle/>
                    <a:p>
                      <a:r>
                        <a:rPr lang="en-GB" sz="900" kern="1200" dirty="0">
                          <a:solidFill>
                            <a:schemeClr val="tx1"/>
                          </a:solidFill>
                          <a:latin typeface="+mn-lt"/>
                          <a:ea typeface="+mn-ea"/>
                          <a:cs typeface="Arial"/>
                        </a:rPr>
                        <a:t>28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Reviews with Services Owners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Complete end-end reviews with all service owners on what evidence is required.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16/09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369209670"/>
                  </a:ext>
                </a:extLst>
              </a:tr>
              <a:tr h="226474">
                <a:tc gridSpan="2">
                  <a:txBody>
                    <a:bodyPr/>
                    <a:lstStyle/>
                    <a:p>
                      <a:r>
                        <a:rPr lang="en-GB" sz="900" kern="1200" dirty="0">
                          <a:solidFill>
                            <a:schemeClr val="tx1"/>
                          </a:solidFill>
                          <a:latin typeface="+mn-lt"/>
                          <a:ea typeface="+mn-ea"/>
                          <a:cs typeface="Arial"/>
                        </a:rPr>
                        <a:t>29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Identify audit resource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Agree who will be available for the audit dates and where required provide coaching for all teams.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3238199078"/>
                  </a:ext>
                </a:extLst>
              </a:tr>
              <a:tr h="215579">
                <a:tc gridSpan="2">
                  <a:txBody>
                    <a:bodyPr/>
                    <a:lstStyle/>
                    <a:p>
                      <a:r>
                        <a:rPr lang="en-GB" sz="900" kern="1200" dirty="0">
                          <a:solidFill>
                            <a:schemeClr val="tx1"/>
                          </a:solidFill>
                          <a:latin typeface="+mn-lt"/>
                          <a:ea typeface="+mn-ea"/>
                          <a:cs typeface="Arial"/>
                        </a:rPr>
                        <a:t>30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Confirm new audit dates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Stage 1 (15</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 17</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October), Stage 2 (Nov 11</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 12th) &amp; (Dec 6</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11</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12</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13</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&amp; 17</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a:t>
                      </a:r>
                      <a:r>
                        <a:rPr lang="en-GB" sz="900" kern="1200" baseline="30000" dirty="0">
                          <a:solidFill>
                            <a:schemeClr val="tx1"/>
                          </a:solidFill>
                          <a:latin typeface="+mn-lt"/>
                          <a:ea typeface="+mn-ea"/>
                          <a:cs typeface="Arial"/>
                        </a:rPr>
                        <a:t> </a:t>
                      </a:r>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16/09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782182174"/>
                  </a:ext>
                </a:extLst>
              </a:tr>
              <a:tr h="215579">
                <a:tc gridSpan="2">
                  <a:txBody>
                    <a:bodyPr/>
                    <a:lstStyle/>
                    <a:p>
                      <a:r>
                        <a:rPr lang="en-GB" sz="900" kern="1200" dirty="0">
                          <a:solidFill>
                            <a:schemeClr val="tx1"/>
                          </a:solidFill>
                          <a:latin typeface="+mn-lt"/>
                          <a:ea typeface="+mn-ea"/>
                          <a:cs typeface="Arial"/>
                        </a:rPr>
                        <a:t>31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Revised any GAPS from the internal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Follow up with any gaps from the LQRA GAP analysis and internal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15/10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89909852"/>
                  </a:ext>
                </a:extLst>
              </a:tr>
              <a:tr h="215579">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37842">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37842">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37840">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37840">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37840">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extLst>
              <p:ext uri="{D42A27DB-BD31-4B8C-83A1-F6EECF244321}">
                <p14:modId xmlns:p14="http://schemas.microsoft.com/office/powerpoint/2010/main" val="2259172507"/>
              </p:ext>
            </p:extLst>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54592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ISO27001 – Revised Scope</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5</a:t>
            </a:fld>
            <a:endParaRPr lang="en-US"/>
          </a:p>
        </p:txBody>
      </p:sp>
      <p:sp>
        <p:nvSpPr>
          <p:cNvPr id="6" name="TextBox 5">
            <a:extLst>
              <a:ext uri="{FF2B5EF4-FFF2-40B4-BE49-F238E27FC236}">
                <a16:creationId xmlns:a16="http://schemas.microsoft.com/office/drawing/2014/main" id="{4826A9C2-9950-1A4C-5446-2BC0FB262C04}"/>
              </a:ext>
            </a:extLst>
          </p:cNvPr>
          <p:cNvSpPr txBox="1"/>
          <p:nvPr/>
        </p:nvSpPr>
        <p:spPr>
          <a:xfrm>
            <a:off x="130640" y="1444734"/>
            <a:ext cx="11310577" cy="3894336"/>
          </a:xfrm>
          <a:prstGeom prst="rect">
            <a:avLst/>
          </a:prstGeom>
          <a:noFill/>
        </p:spPr>
        <p:txBody>
          <a:bodyPr wrap="square">
            <a:spAutoFit/>
          </a:bodyPr>
          <a:lstStyle/>
          <a:p>
            <a:pPr>
              <a:lnSpc>
                <a:spcPct val="107000"/>
              </a:lnSpc>
              <a:spcBef>
                <a:spcPts val="800"/>
              </a:spcBef>
              <a:spcAft>
                <a:spcPts val="1200"/>
              </a:spcAft>
            </a:pPr>
            <a:r>
              <a:rPr lang="en-GB" sz="1100" b="1" kern="100" dirty="0">
                <a:solidFill>
                  <a:srgbClr val="E97132"/>
                </a:solidFill>
                <a:effectLst/>
                <a:latin typeface="Arial" panose="020B0604020202020204" pitchFamily="34" charset="0"/>
                <a:ea typeface="Times New Roman" panose="02020603050405020304" pitchFamily="18" charset="0"/>
                <a:cs typeface="Arial" panose="020B0604020202020204" pitchFamily="34" charset="0"/>
              </a:rPr>
              <a:t>Original Scope of the Information Security Management System</a:t>
            </a:r>
          </a:p>
          <a:p>
            <a:pPr>
              <a:lnSpc>
                <a:spcPct val="107000"/>
              </a:lnSpc>
              <a:spcBef>
                <a:spcPts val="800"/>
              </a:spcBef>
              <a:spcAft>
                <a:spcPts val="1200"/>
              </a:spcAft>
            </a:pPr>
            <a:r>
              <a:rPr lang="en-GB" sz="1100" kern="1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critical business applications</a:t>
            </a:r>
          </a:p>
          <a:p>
            <a:pPr marL="0" marR="0" lvl="0" indent="0" algn="l" defTabSz="914400" rtl="0" eaLnBrk="1" fontAlgn="auto" latinLnBrk="0" hangingPunct="1">
              <a:lnSpc>
                <a:spcPct val="107000"/>
              </a:lnSpc>
              <a:spcBef>
                <a:spcPts val="800"/>
              </a:spcBef>
              <a:spcAft>
                <a:spcPts val="1200"/>
              </a:spcAft>
              <a:buClrTx/>
              <a:buSzTx/>
              <a:buFontTx/>
              <a:buNone/>
              <a:tabLst/>
              <a:defRPr/>
            </a:pPr>
            <a:r>
              <a:rPr kumimoji="0" lang="en-GB" sz="1100" b="1" i="0" u="none" strike="noStrike" kern="100" cap="none" spc="0" normalizeH="0" baseline="0" noProof="0" dirty="0">
                <a:ln>
                  <a:noFill/>
                </a:ln>
                <a:solidFill>
                  <a:srgbClr val="E97132"/>
                </a:solidFill>
                <a:effectLst/>
                <a:uLnTx/>
                <a:uFillTx/>
                <a:latin typeface="Arial" panose="020B0604020202020204" pitchFamily="34" charset="0"/>
                <a:ea typeface="Times New Roman" panose="02020603050405020304" pitchFamily="18" charset="0"/>
                <a:cs typeface="Arial" panose="020B0604020202020204" pitchFamily="34" charset="0"/>
              </a:rPr>
              <a:t>Revised Scope of the Information Security Management System</a:t>
            </a:r>
          </a:p>
          <a:p>
            <a:pPr marL="0" marR="0" lvl="0" indent="0" algn="l" defTabSz="914400" rtl="0" eaLnBrk="1" fontAlgn="auto" latinLnBrk="0" hangingPunct="1">
              <a:lnSpc>
                <a:spcPct val="107000"/>
              </a:lnSpc>
              <a:spcBef>
                <a:spcPts val="800"/>
              </a:spcBef>
              <a:spcAft>
                <a:spcPts val="1200"/>
              </a:spcAft>
              <a:buClrTx/>
              <a:buSzTx/>
              <a:buFontTx/>
              <a:buNone/>
              <a:tabLst/>
              <a:defRPr/>
            </a:pPr>
            <a:r>
              <a:rPr kumimoji="0" lang="en-GB" sz="1100" i="0" u="none" strike="noStrike" kern="100" cap="none" spc="0" normalizeH="0" baseline="0" noProof="0" dirty="0">
                <a:ln>
                  <a:noFill/>
                </a:ln>
                <a:solidFill>
                  <a:schemeClr val="tx1">
                    <a:lumMod val="50000"/>
                  </a:schemeClr>
                </a:solidFill>
                <a:effectLst/>
                <a:uLnTx/>
                <a:uFillTx/>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critical business applications, to ensure the secure provision of mobile modular power, temperature control and energy solutions”</a:t>
            </a:r>
          </a:p>
          <a:p>
            <a:pPr marL="0" marR="0" lvl="0" indent="0" algn="l" defTabSz="914400" rtl="0" eaLnBrk="1" fontAlgn="auto" latinLnBrk="0" hangingPunct="1">
              <a:lnSpc>
                <a:spcPct val="107000"/>
              </a:lnSpc>
              <a:spcBef>
                <a:spcPts val="800"/>
              </a:spcBef>
              <a:spcAft>
                <a:spcPts val="400"/>
              </a:spcAft>
              <a:buClrTx/>
              <a:buSzTx/>
              <a:buFontTx/>
              <a:buNone/>
              <a:tabLst/>
              <a:defRPr/>
            </a:pPr>
            <a:endParaRPr kumimoji="0" lang="en-GB" sz="1100" b="1" i="0" u="none" strike="noStrike" kern="100" cap="none" spc="0" normalizeH="0" baseline="0" noProof="0" dirty="0">
              <a:ln>
                <a:noFill/>
              </a:ln>
              <a:solidFill>
                <a:srgbClr val="E97132"/>
              </a:solidFill>
              <a:effectLst/>
              <a:uLnTx/>
              <a:uFillTx/>
              <a:latin typeface="Arial" panose="020B0604020202020204" pitchFamily="34" charset="0"/>
              <a:ea typeface="Times New Roman" panose="02020603050405020304" pitchFamily="18" charset="0"/>
              <a:cs typeface="Arial" panose="020B0604020202020204" pitchFamily="34" charset="0"/>
            </a:endParaRPr>
          </a:p>
          <a:p>
            <a:pPr>
              <a:lnSpc>
                <a:spcPct val="107000"/>
              </a:lnSpc>
              <a:spcBef>
                <a:spcPts val="800"/>
              </a:spcBef>
              <a:spcAft>
                <a:spcPts val="400"/>
              </a:spcAft>
            </a:pPr>
            <a:endParaRPr lang="en-GB" sz="1100" kern="1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algn="ctr">
              <a:lnSpc>
                <a:spcPct val="107000"/>
              </a:lnSpc>
              <a:spcBef>
                <a:spcPts val="800"/>
              </a:spcBef>
              <a:spcAft>
                <a:spcPts val="400"/>
              </a:spcAft>
            </a:pPr>
            <a:r>
              <a:rPr lang="en-GB" sz="1100" b="1" kern="100" dirty="0">
                <a:solidFill>
                  <a:schemeClr val="bg2">
                    <a:lumMod val="25000"/>
                  </a:schemeClr>
                </a:solidFill>
                <a:latin typeface="Arial" panose="020B0604020202020204" pitchFamily="34" charset="0"/>
                <a:cs typeface="Arial" panose="020B0604020202020204" pitchFamily="34" charset="0"/>
              </a:rPr>
              <a:t>Example ISO27001 Certification </a:t>
            </a:r>
          </a:p>
          <a:p>
            <a:pPr>
              <a:lnSpc>
                <a:spcPct val="107000"/>
              </a:lnSpc>
              <a:spcBef>
                <a:spcPts val="800"/>
              </a:spcBef>
              <a:spcAft>
                <a:spcPts val="400"/>
              </a:spcAft>
            </a:pPr>
            <a:r>
              <a:rPr lang="en-GB" sz="1100" kern="100" dirty="0">
                <a:solidFill>
                  <a:schemeClr val="bg2">
                    <a:lumMod val="25000"/>
                  </a:schemeClr>
                </a:solidFill>
                <a:latin typeface="Arial" panose="020B0604020202020204" pitchFamily="34" charset="0"/>
                <a:cs typeface="Arial" panose="020B0604020202020204" pitchFamily="34" charset="0"/>
              </a:rPr>
              <a:t>This is to certify that Aggreko holds certificate no XXXXX, and operates an Information Management System which complies with the requirements of ISO/IEC 27001:2022 for the following scope </a:t>
            </a:r>
          </a:p>
          <a:p>
            <a:pPr marL="0" marR="0" lvl="0" indent="0" algn="ctr" defTabSz="914400" rtl="0" eaLnBrk="1" fontAlgn="auto" latinLnBrk="0" hangingPunct="1">
              <a:lnSpc>
                <a:spcPct val="107000"/>
              </a:lnSpc>
              <a:spcBef>
                <a:spcPts val="800"/>
              </a:spcBef>
              <a:spcAft>
                <a:spcPts val="400"/>
              </a:spcAft>
              <a:buClrTx/>
              <a:buSzTx/>
              <a:buFontTx/>
              <a:buNone/>
              <a:tabLst/>
              <a:defRPr/>
            </a:pPr>
            <a:r>
              <a:rPr kumimoji="0" lang="en-GB" sz="1100" b="0" i="0" u="none" strike="noStrike" kern="100" cap="none" spc="0" normalizeH="0" baseline="0" noProof="0" dirty="0">
                <a:ln>
                  <a:noFill/>
                </a:ln>
                <a:solidFill>
                  <a:srgbClr val="E7E6E6">
                    <a:lumMod val="25000"/>
                  </a:srgbClr>
                </a:solidFill>
                <a:effectLst/>
                <a:uLnTx/>
                <a:uFillTx/>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critical business applications, to ensure the secure provision of mobile modular power, temperature control and energy solutions”</a:t>
            </a:r>
          </a:p>
        </p:txBody>
      </p:sp>
      <p:sp>
        <p:nvSpPr>
          <p:cNvPr id="7" name="TextBox 6">
            <a:extLst>
              <a:ext uri="{FF2B5EF4-FFF2-40B4-BE49-F238E27FC236}">
                <a16:creationId xmlns:a16="http://schemas.microsoft.com/office/drawing/2014/main" id="{07896A4B-5640-C3DF-0A87-B4116689B31E}"/>
              </a:ext>
            </a:extLst>
          </p:cNvPr>
          <p:cNvSpPr txBox="1"/>
          <p:nvPr/>
        </p:nvSpPr>
        <p:spPr>
          <a:xfrm>
            <a:off x="130640" y="1032358"/>
            <a:ext cx="11310577" cy="260328"/>
          </a:xfrm>
          <a:prstGeom prst="rect">
            <a:avLst/>
          </a:prstGeom>
          <a:noFill/>
        </p:spPr>
        <p:txBody>
          <a:bodyPr wrap="square">
            <a:spAutoFit/>
          </a:bodyPr>
          <a:lstStyle/>
          <a:p>
            <a:pPr>
              <a:lnSpc>
                <a:spcPct val="107000"/>
              </a:lnSpc>
              <a:spcBef>
                <a:spcPts val="800"/>
              </a:spcBef>
              <a:spcAft>
                <a:spcPts val="400"/>
              </a:spcAft>
            </a:pPr>
            <a:r>
              <a:rPr lang="en-GB" sz="1100" kern="1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The overall scope for the ISO27001 Information Security Management has been requested to be updated with LRQA: </a:t>
            </a:r>
          </a:p>
        </p:txBody>
      </p:sp>
    </p:spTree>
    <p:extLst>
      <p:ext uri="{BB962C8B-B14F-4D97-AF65-F5344CB8AC3E}">
        <p14:creationId xmlns:p14="http://schemas.microsoft.com/office/powerpoint/2010/main" val="302689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a:xfrm>
            <a:off x="67579" y="208753"/>
            <a:ext cx="10666206" cy="421030"/>
          </a:xfrm>
        </p:spPr>
        <p:txBody>
          <a:bodyPr/>
          <a:lstStyle/>
          <a:p>
            <a:r>
              <a:rPr lang="en-GB" dirty="0"/>
              <a:t>ISO27001 – Go to Green Plan</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graphicFrame>
        <p:nvGraphicFramePr>
          <p:cNvPr id="2" name="Table 1">
            <a:extLst>
              <a:ext uri="{FF2B5EF4-FFF2-40B4-BE49-F238E27FC236}">
                <a16:creationId xmlns:a16="http://schemas.microsoft.com/office/drawing/2014/main" id="{7EFA19C0-9C3C-EA47-762B-2FCC5220A1C8}"/>
              </a:ext>
            </a:extLst>
          </p:cNvPr>
          <p:cNvGraphicFramePr>
            <a:graphicFrameLocks noGrp="1"/>
          </p:cNvGraphicFramePr>
          <p:nvPr>
            <p:extLst>
              <p:ext uri="{D42A27DB-BD31-4B8C-83A1-F6EECF244321}">
                <p14:modId xmlns:p14="http://schemas.microsoft.com/office/powerpoint/2010/main" val="3583974448"/>
              </p:ext>
            </p:extLst>
          </p:nvPr>
        </p:nvGraphicFramePr>
        <p:xfrm>
          <a:off x="136080" y="989398"/>
          <a:ext cx="11919839" cy="5637313"/>
        </p:xfrm>
        <a:graphic>
          <a:graphicData uri="http://schemas.openxmlformats.org/drawingml/2006/table">
            <a:tbl>
              <a:tblPr firstRow="1" bandRow="1">
                <a:tableStyleId>{93296810-A885-4BE3-A3E7-6D5BEEA58F35}</a:tableStyleId>
              </a:tblPr>
              <a:tblGrid>
                <a:gridCol w="1674791">
                  <a:extLst>
                    <a:ext uri="{9D8B030D-6E8A-4147-A177-3AD203B41FA5}">
                      <a16:colId xmlns:a16="http://schemas.microsoft.com/office/drawing/2014/main" val="21095973"/>
                    </a:ext>
                  </a:extLst>
                </a:gridCol>
                <a:gridCol w="3460376">
                  <a:extLst>
                    <a:ext uri="{9D8B030D-6E8A-4147-A177-3AD203B41FA5}">
                      <a16:colId xmlns:a16="http://schemas.microsoft.com/office/drawing/2014/main" val="1370911984"/>
                    </a:ext>
                  </a:extLst>
                </a:gridCol>
                <a:gridCol w="3963855">
                  <a:extLst>
                    <a:ext uri="{9D8B030D-6E8A-4147-A177-3AD203B41FA5}">
                      <a16:colId xmlns:a16="http://schemas.microsoft.com/office/drawing/2014/main" val="1794443714"/>
                    </a:ext>
                  </a:extLst>
                </a:gridCol>
                <a:gridCol w="567521">
                  <a:extLst>
                    <a:ext uri="{9D8B030D-6E8A-4147-A177-3AD203B41FA5}">
                      <a16:colId xmlns:a16="http://schemas.microsoft.com/office/drawing/2014/main" val="550425814"/>
                    </a:ext>
                  </a:extLst>
                </a:gridCol>
                <a:gridCol w="802624">
                  <a:extLst>
                    <a:ext uri="{9D8B030D-6E8A-4147-A177-3AD203B41FA5}">
                      <a16:colId xmlns:a16="http://schemas.microsoft.com/office/drawing/2014/main" val="437475362"/>
                    </a:ext>
                  </a:extLst>
                </a:gridCol>
                <a:gridCol w="883153">
                  <a:extLst>
                    <a:ext uri="{9D8B030D-6E8A-4147-A177-3AD203B41FA5}">
                      <a16:colId xmlns:a16="http://schemas.microsoft.com/office/drawing/2014/main" val="3800436375"/>
                    </a:ext>
                  </a:extLst>
                </a:gridCol>
                <a:gridCol w="567519">
                  <a:extLst>
                    <a:ext uri="{9D8B030D-6E8A-4147-A177-3AD203B41FA5}">
                      <a16:colId xmlns:a16="http://schemas.microsoft.com/office/drawing/2014/main" val="291711990"/>
                    </a:ext>
                  </a:extLst>
                </a:gridCol>
              </a:tblGrid>
              <a:tr h="205786">
                <a:tc>
                  <a:txBody>
                    <a:bodyPr/>
                    <a:lstStyle/>
                    <a:p>
                      <a:pPr algn="ctr"/>
                      <a:r>
                        <a:rPr lang="en-GB" sz="900" dirty="0">
                          <a:solidFill>
                            <a:schemeClr val="bg2">
                              <a:lumMod val="25000"/>
                            </a:schemeClr>
                          </a:solidFill>
                          <a:latin typeface="+mn-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Issue /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Corrective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Owner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Status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04174758"/>
                  </a:ext>
                </a:extLst>
              </a:tr>
              <a:tr h="329258">
                <a:tc>
                  <a:txBody>
                    <a:bodyPr/>
                    <a:lstStyle/>
                    <a:p>
                      <a:pPr algn="l"/>
                      <a:r>
                        <a:rPr lang="en-GB" sz="900" dirty="0">
                          <a:latin typeface="+mn-lt"/>
                        </a:rPr>
                        <a:t>Complete an internal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must complete an internal audit for to demonstrate awareness and correction to non-conformities.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completed the internal audit on the 11</a:t>
                      </a:r>
                      <a:r>
                        <a:rPr lang="en-GB" sz="900" baseline="30000" dirty="0">
                          <a:latin typeface="+mn-lt"/>
                        </a:rPr>
                        <a:t>th</a:t>
                      </a:r>
                      <a:r>
                        <a:rPr lang="en-GB" sz="900" dirty="0">
                          <a:latin typeface="+mn-lt"/>
                        </a:rPr>
                        <a:t> September. Corrective actions will be added to this plan, when the report is available.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11/09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 / CZ / DJ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62155156"/>
                  </a:ext>
                </a:extLst>
              </a:tr>
              <a:tr h="206416">
                <a:tc>
                  <a:txBody>
                    <a:bodyPr/>
                    <a:lstStyle/>
                    <a:p>
                      <a:pPr algn="l"/>
                      <a:r>
                        <a:rPr lang="en-GB" sz="900" dirty="0">
                          <a:latin typeface="+mn-lt"/>
                        </a:rPr>
                        <a:t>Scope modifications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Scope is insufficient according to LQAR.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Add information to confirm what ‘Aggreko’ does as a business. SLT to sign off.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a:latin typeface="+mn-lt"/>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048255"/>
                  </a:ext>
                </a:extLst>
              </a:tr>
              <a:tr h="452730">
                <a:tc>
                  <a:txBody>
                    <a:bodyPr/>
                    <a:lstStyle/>
                    <a:p>
                      <a:pPr algn="l"/>
                      <a:r>
                        <a:rPr lang="en-GB" sz="900" dirty="0">
                          <a:latin typeface="+mn-lt"/>
                        </a:rPr>
                        <a:t>Management Clauses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GAP Analysis identified minor corrections, including scope needing to be expanded and Information Security objectives to be moved to SMART.  Evidence must be produced from the management meetings.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Correct management clauses and the SLT must have reviewed and signed off by the end of the month.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a:latin typeface="+mn-lt"/>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42616225"/>
                  </a:ext>
                </a:extLst>
              </a:tr>
              <a:tr h="452730">
                <a:tc>
                  <a:txBody>
                    <a:bodyPr/>
                    <a:lstStyle/>
                    <a:p>
                      <a:pPr algn="l"/>
                      <a:r>
                        <a:rPr lang="en-GB" sz="900" dirty="0">
                          <a:latin typeface="+mn-lt"/>
                        </a:rPr>
                        <a:t>Annex A: Evidence Gathering / Controls Assurance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Internal audit indicated that evidence was insufficient for a multitude of controls. Some teams have detailed evidence where others have not.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evidence must be uploaded by the end of September. Meetings with all parties scheduled to clearly state the evidence required and a follow up email with the details.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Infra / Service Owners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mn-lt"/>
                          <a:ea typeface="+mn-ea"/>
                          <a:cs typeface="+mn-cs"/>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37463353"/>
                  </a:ext>
                </a:extLst>
              </a:tr>
              <a:tr h="452730">
                <a:tc>
                  <a:txBody>
                    <a:bodyPr/>
                    <a:lstStyle/>
                    <a:p>
                      <a:pPr algn="l"/>
                      <a:r>
                        <a:rPr lang="en-GB" sz="900" dirty="0">
                          <a:latin typeface="+mn-lt"/>
                        </a:rPr>
                        <a:t>Security Monthly Service Reporting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This has been requested to complete the monthly Service Operations report. This has not been complete, impacting our evidence and management control reviews to demonstrate trends.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Meetings have been setup with a team, with a requested draft to be completed by the 18</a:t>
                      </a:r>
                      <a:r>
                        <a:rPr lang="en-GB" sz="900" baseline="30000" dirty="0">
                          <a:latin typeface="+mn-lt"/>
                        </a:rPr>
                        <a:t>th</a:t>
                      </a:r>
                      <a:r>
                        <a:rPr lang="en-GB" sz="900" dirty="0">
                          <a:latin typeface="+mn-lt"/>
                        </a:rPr>
                        <a:t> September to be added to the 11</a:t>
                      </a:r>
                      <a:r>
                        <a:rPr lang="en-GB" sz="900" baseline="30000" dirty="0">
                          <a:latin typeface="+mn-lt"/>
                        </a:rPr>
                        <a:t>th</a:t>
                      </a:r>
                      <a:r>
                        <a:rPr lang="en-GB" sz="900" dirty="0">
                          <a:latin typeface="+mn-lt"/>
                        </a:rPr>
                        <a:t> October Service Operation Forums to demonstrate reviews prior to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EIS / EUC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mn-lt"/>
                          <a:ea typeface="+mn-ea"/>
                          <a:cs typeface="+mn-cs"/>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803733107"/>
                  </a:ext>
                </a:extLst>
              </a:tr>
              <a:tr h="452730">
                <a:tc>
                  <a:txBody>
                    <a:bodyPr/>
                    <a:lstStyle/>
                    <a:p>
                      <a:pPr algn="l"/>
                      <a:r>
                        <a:rPr lang="en-GB" sz="900" dirty="0">
                          <a:latin typeface="+mn-lt"/>
                        </a:rPr>
                        <a:t>Vulnerability Management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Due to changes in technology additional vulnerabilities have been detected, these have started to be reduced but are not trending down to a sufficient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Resolve vulnerabilities. We need to demonstrate a downward trend or several remediations as per our vulnerability policy and / or standard.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EIS / 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18048545"/>
                  </a:ext>
                </a:extLst>
              </a:tr>
              <a:tr h="452730">
                <a:tc>
                  <a:txBody>
                    <a:bodyPr/>
                    <a:lstStyle/>
                    <a:p>
                      <a:pPr algn="l"/>
                      <a:r>
                        <a:rPr lang="en-GB" sz="900" dirty="0">
                          <a:latin typeface="+mn-lt"/>
                        </a:rPr>
                        <a:t>Governance Boards &amp; Management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governance boards must be setup with meeting minutes complete. Create Management and finalise management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Arrange Asset, Management &amp; Risk Reviews and ensure that all meeting minutes are available for the auditor. Risk reviews are now setup as well as Darren’s update to the exec.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DJ / 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0435075"/>
                  </a:ext>
                </a:extLst>
              </a:tr>
              <a:tr h="452730">
                <a:tc>
                  <a:txBody>
                    <a:bodyPr/>
                    <a:lstStyle/>
                    <a:p>
                      <a:pPr algn="l"/>
                      <a:r>
                        <a:rPr lang="en-GB" sz="900" dirty="0">
                          <a:latin typeface="+mn-lt"/>
                        </a:rPr>
                        <a:t>Project Management Training / Evidence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Incomplete, needs to be completed to advise of controls and standards that need to be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Complete the training and ensure that the Project Managers are following processes. We need evidence to demonstrate risk management and adherence to change / service requirement management.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tx1"/>
                          </a:solidFill>
                          <a:latin typeface="+mn-lt"/>
                        </a:rPr>
                        <a:t>Medium / Minor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08501481"/>
                  </a:ext>
                </a:extLst>
              </a:tr>
              <a:tr h="576202">
                <a:tc>
                  <a:txBody>
                    <a:bodyPr/>
                    <a:lstStyle/>
                    <a:p>
                      <a:pPr algn="l"/>
                      <a:r>
                        <a:rPr lang="en-GB" sz="900" dirty="0">
                          <a:latin typeface="+mn-lt"/>
                        </a:rPr>
                        <a:t>Non-Compliance Reporting</a:t>
                      </a:r>
                    </a:p>
                    <a:p>
                      <a:pPr algn="l"/>
                      <a:endParaRPr lang="en-GB" sz="9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teams have not uploaded their non-compliances against the standards that have been provided. We are awaiting feedback, but if the auditor finds any that have not been raised this is an automatic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Contact all service owners to set a new deadline of the 30</a:t>
                      </a:r>
                      <a:r>
                        <a:rPr lang="en-GB" sz="900" baseline="30000" dirty="0">
                          <a:latin typeface="+mn-lt"/>
                        </a:rPr>
                        <a:t>th</a:t>
                      </a:r>
                      <a:r>
                        <a:rPr lang="en-GB" sz="900" dirty="0">
                          <a:latin typeface="+mn-lt"/>
                        </a:rPr>
                        <a:t> September 2024, to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CZ / Infra / Service Owners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95978075"/>
                  </a:ext>
                </a:extLst>
              </a:tr>
              <a:tr h="576202">
                <a:tc>
                  <a:txBody>
                    <a:bodyPr/>
                    <a:lstStyle/>
                    <a:p>
                      <a:pPr algn="l"/>
                      <a:r>
                        <a:rPr lang="en-GB" sz="900" dirty="0">
                          <a:latin typeface="+mn-lt"/>
                        </a:rPr>
                        <a:t>Conduct a full end-end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need to ensure everything required for the auditor is available and we are fully transparent with any non-conformities or serious risks. This will allow us to explain issues rather than experiencing a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Conduct an end-end analysis of all evidence and documentation to ensure completion and readiness for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14/10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 / 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90793958"/>
                  </a:ext>
                </a:extLst>
              </a:tr>
              <a:tr h="516673">
                <a:tc>
                  <a:txBody>
                    <a:bodyPr/>
                    <a:lstStyle/>
                    <a:p>
                      <a:pPr algn="l"/>
                      <a:r>
                        <a:rPr lang="en-GB" sz="900" dirty="0">
                          <a:latin typeface="+mn-lt"/>
                        </a:rPr>
                        <a:t>Resource identification for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need to ensure that resources are available over the audit dates and periods.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Discussion with the Team Leaders to identify a key resource to support on dates they are not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15318996"/>
                  </a:ext>
                </a:extLst>
              </a:tr>
            </a:tbl>
          </a:graphicData>
        </a:graphic>
      </p:graphicFrame>
      <p:graphicFrame>
        <p:nvGraphicFramePr>
          <p:cNvPr id="6" name="Table 5">
            <a:extLst>
              <a:ext uri="{FF2B5EF4-FFF2-40B4-BE49-F238E27FC236}">
                <a16:creationId xmlns:a16="http://schemas.microsoft.com/office/drawing/2014/main" id="{2DCDA807-8B36-E958-EB95-32F5D2167CBD}"/>
              </a:ext>
            </a:extLst>
          </p:cNvPr>
          <p:cNvGraphicFramePr>
            <a:graphicFrameLocks noGrp="1"/>
          </p:cNvGraphicFramePr>
          <p:nvPr>
            <p:extLst>
              <p:ext uri="{D42A27DB-BD31-4B8C-83A1-F6EECF244321}">
                <p14:modId xmlns:p14="http://schemas.microsoft.com/office/powerpoint/2010/main" val="2663295929"/>
              </p:ext>
            </p:extLst>
          </p:nvPr>
        </p:nvGraphicFramePr>
        <p:xfrm>
          <a:off x="7368989" y="87449"/>
          <a:ext cx="4681492" cy="853440"/>
        </p:xfrm>
        <a:graphic>
          <a:graphicData uri="http://schemas.openxmlformats.org/drawingml/2006/table">
            <a:tbl>
              <a:tblPr firstRow="1" bandRow="1">
                <a:tableStyleId>{5C22544A-7EE6-4342-B048-85BDC9FD1C3A}</a:tableStyleId>
              </a:tblPr>
              <a:tblGrid>
                <a:gridCol w="1120587">
                  <a:extLst>
                    <a:ext uri="{9D8B030D-6E8A-4147-A177-3AD203B41FA5}">
                      <a16:colId xmlns:a16="http://schemas.microsoft.com/office/drawing/2014/main" val="4180084107"/>
                    </a:ext>
                  </a:extLst>
                </a:gridCol>
                <a:gridCol w="3560905">
                  <a:extLst>
                    <a:ext uri="{9D8B030D-6E8A-4147-A177-3AD203B41FA5}">
                      <a16:colId xmlns:a16="http://schemas.microsoft.com/office/drawing/2014/main" val="3719295537"/>
                    </a:ext>
                  </a:extLst>
                </a:gridCol>
              </a:tblGrid>
              <a:tr h="135584">
                <a:tc>
                  <a:txBody>
                    <a:bodyPr/>
                    <a:lstStyle/>
                    <a:p>
                      <a:r>
                        <a:rPr lang="en-GB" sz="800" b="1" dirty="0">
                          <a:solidFill>
                            <a:schemeClr val="bg2">
                              <a:lumMod val="25000"/>
                            </a:schemeClr>
                          </a:solidFill>
                        </a:rPr>
                        <a:t>Impact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GB" sz="800" b="1" kern="1200" dirty="0">
                          <a:solidFill>
                            <a:schemeClr val="bg2">
                              <a:lumMod val="25000"/>
                            </a:schemeClr>
                          </a:solidFill>
                          <a:latin typeface="+mn-lt"/>
                          <a:ea typeface="+mn-ea"/>
                          <a:cs typeface="+mn-cs"/>
                        </a:rPr>
                        <a:t>Impact / Description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94731115"/>
                  </a:ext>
                </a:extLst>
              </a:tr>
              <a:tr h="135584">
                <a:tc>
                  <a:txBody>
                    <a:bodyPr/>
                    <a:lstStyle/>
                    <a:p>
                      <a:r>
                        <a:rPr lang="en-GB" sz="800" b="1" dirty="0">
                          <a:solidFill>
                            <a:schemeClr val="bg2">
                              <a:lumMod val="25000"/>
                            </a:schemeClr>
                          </a:solidFill>
                        </a:rPr>
                        <a:t>High / Major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0000"/>
                    </a:solidFill>
                  </a:tcPr>
                </a:tc>
                <a:tc>
                  <a:txBody>
                    <a:bodyPr/>
                    <a:lstStyle/>
                    <a:p>
                      <a:r>
                        <a:rPr lang="en-GB" sz="800" dirty="0"/>
                        <a:t>Will result in ISO Failure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199637556"/>
                  </a:ext>
                </a:extLst>
              </a:tr>
              <a:tr h="135584">
                <a:tc>
                  <a:txBody>
                    <a:bodyPr/>
                    <a:lstStyle/>
                    <a:p>
                      <a:r>
                        <a:rPr lang="en-GB" sz="800" b="1" dirty="0">
                          <a:solidFill>
                            <a:schemeClr val="bg2">
                              <a:lumMod val="25000"/>
                            </a:schemeClr>
                          </a:solidFill>
                        </a:rPr>
                        <a:t>Medium / Minor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r>
                        <a:rPr lang="en-GB" sz="800" dirty="0"/>
                        <a:t>Will be reported as a risk / issue or non-conformity.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401329571"/>
                  </a:ext>
                </a:extLst>
              </a:tr>
              <a:tr h="135584">
                <a:tc>
                  <a:txBody>
                    <a:bodyPr/>
                    <a:lstStyle/>
                    <a:p>
                      <a:r>
                        <a:rPr lang="en-GB" sz="800" b="1" dirty="0">
                          <a:solidFill>
                            <a:schemeClr val="bg2">
                              <a:lumMod val="25000"/>
                            </a:schemeClr>
                          </a:solidFill>
                        </a:rPr>
                        <a:t>Low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2">
                        <a:lumMod val="75000"/>
                      </a:schemeClr>
                    </a:solidFill>
                  </a:tcPr>
                </a:tc>
                <a:tc>
                  <a:txBody>
                    <a:bodyPr/>
                    <a:lstStyle/>
                    <a:p>
                      <a:r>
                        <a:rPr lang="en-GB" sz="800" dirty="0"/>
                        <a:t>No impact to ISO achievement, but nice to have.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82816996"/>
                  </a:ext>
                </a:extLst>
              </a:tr>
            </a:tbl>
          </a:graphicData>
        </a:graphic>
      </p:graphicFrame>
      <p:sp>
        <p:nvSpPr>
          <p:cNvPr id="5" name="TextBox 4">
            <a:extLst>
              <a:ext uri="{FF2B5EF4-FFF2-40B4-BE49-F238E27FC236}">
                <a16:creationId xmlns:a16="http://schemas.microsoft.com/office/drawing/2014/main" id="{789F6328-1B7B-7122-E5E8-A90BF9329342}"/>
              </a:ext>
            </a:extLst>
          </p:cNvPr>
          <p:cNvSpPr txBox="1"/>
          <p:nvPr/>
        </p:nvSpPr>
        <p:spPr>
          <a:xfrm>
            <a:off x="3817369" y="6607148"/>
            <a:ext cx="749343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87878"/>
                </a:solidFill>
                <a:effectLst/>
                <a:uLnTx/>
                <a:uFillTx/>
                <a:latin typeface="Calibri" panose="020F0502020204030204"/>
                <a:ea typeface="+mn-ea"/>
                <a:cs typeface="+mn-cs"/>
              </a:rPr>
              <a:t>Note: Once we receive the internal audit feedback, we will update this plan.</a:t>
            </a:r>
          </a:p>
        </p:txBody>
      </p:sp>
    </p:spTree>
    <p:extLst>
      <p:ext uri="{BB962C8B-B14F-4D97-AF65-F5344CB8AC3E}">
        <p14:creationId xmlns:p14="http://schemas.microsoft.com/office/powerpoint/2010/main" val="216315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876-9659-4514-AE9A-95AB3C683AB4}"/>
              </a:ext>
            </a:extLst>
          </p:cNvPr>
          <p:cNvSpPr>
            <a:spLocks noGrp="1"/>
          </p:cNvSpPr>
          <p:nvPr>
            <p:ph type="body" sz="quarter" idx="14"/>
          </p:nvPr>
        </p:nvSpPr>
        <p:spPr>
          <a:xfrm>
            <a:off x="779263" y="1150566"/>
            <a:ext cx="7953829" cy="546104"/>
          </a:xfrm>
        </p:spPr>
        <p:txBody>
          <a:bodyPr/>
          <a:lstStyle/>
          <a:p>
            <a:r>
              <a:rPr lang="en-GB"/>
              <a:t>Questions and Answers</a:t>
            </a:r>
          </a:p>
          <a:p>
            <a:endParaRPr lang="en-GB"/>
          </a:p>
        </p:txBody>
      </p:sp>
      <p:sp>
        <p:nvSpPr>
          <p:cNvPr id="5" name="Slide Number Placeholder 4">
            <a:extLst>
              <a:ext uri="{FF2B5EF4-FFF2-40B4-BE49-F238E27FC236}">
                <a16:creationId xmlns:a16="http://schemas.microsoft.com/office/drawing/2014/main" id="{2249DB64-4192-4058-BF11-A74C0F1CD8EC}"/>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200" b="0" i="0" u="none" strike="noStrike" kern="1200" cap="none" spc="0" normalizeH="0" baseline="0" noProof="0" smtClean="0">
                <a:ln>
                  <a:noFill/>
                </a:ln>
                <a:solidFill>
                  <a:srgbClr val="787878">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787878">
                  <a:tint val="75000"/>
                </a:srgb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5EC2E29-0DE2-494A-872C-D6629923F129}"/>
              </a:ext>
            </a:extLst>
          </p:cNvPr>
          <p:cNvPicPr>
            <a:picLocks noChangeAspect="1"/>
          </p:cNvPicPr>
          <p:nvPr/>
        </p:nvPicPr>
        <p:blipFill>
          <a:blip r:embed="rId2"/>
          <a:stretch>
            <a:fillRect/>
          </a:stretch>
        </p:blipFill>
        <p:spPr>
          <a:xfrm>
            <a:off x="3696084" y="2028585"/>
            <a:ext cx="4346825" cy="3505504"/>
          </a:xfrm>
          <a:prstGeom prst="rect">
            <a:avLst/>
          </a:prstGeom>
        </p:spPr>
      </p:pic>
    </p:spTree>
    <p:extLst>
      <p:ext uri="{BB962C8B-B14F-4D97-AF65-F5344CB8AC3E}">
        <p14:creationId xmlns:p14="http://schemas.microsoft.com/office/powerpoint/2010/main" val="351970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73A0-C803-F9F3-0FEC-460C8AD5F22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F009CB8-8EDE-6617-D28A-17968717F788}"/>
              </a:ext>
            </a:extLst>
          </p:cNvPr>
          <p:cNvSpPr>
            <a:spLocks noGrp="1"/>
          </p:cNvSpPr>
          <p:nvPr>
            <p:ph type="body" sz="quarter" idx="15"/>
          </p:nvPr>
        </p:nvSpPr>
        <p:spPr>
          <a:xfrm>
            <a:off x="307872" y="2713270"/>
            <a:ext cx="10666206" cy="421030"/>
          </a:xfrm>
        </p:spPr>
        <p:txBody>
          <a:bodyPr/>
          <a:lstStyle/>
          <a:p>
            <a:r>
              <a:rPr lang="en-GB" dirty="0"/>
              <a:t>Appendix</a:t>
            </a:r>
          </a:p>
        </p:txBody>
      </p:sp>
      <p:sp>
        <p:nvSpPr>
          <p:cNvPr id="5" name="Slide Number Placeholder 4">
            <a:extLst>
              <a:ext uri="{FF2B5EF4-FFF2-40B4-BE49-F238E27FC236}">
                <a16:creationId xmlns:a16="http://schemas.microsoft.com/office/drawing/2014/main" id="{73BBBE10-C59A-9A56-469B-8E8298FD558D}"/>
              </a:ext>
            </a:extLst>
          </p:cNvPr>
          <p:cNvSpPr>
            <a:spLocks noGrp="1"/>
          </p:cNvSpPr>
          <p:nvPr>
            <p:ph type="sldNum" sz="quarter" idx="12"/>
          </p:nvPr>
        </p:nvSpPr>
        <p:spPr/>
        <p:txBody>
          <a:bodyPr/>
          <a:lstStyle/>
          <a:p>
            <a:fld id="{6FC3DE79-9394-CE4D-B3D9-B1E9F5BFD092}" type="slidenum">
              <a:rPr lang="en-US" smtClean="0"/>
              <a:pPr/>
              <a:t>8</a:t>
            </a:fld>
            <a:endParaRPr lang="en-US"/>
          </a:p>
        </p:txBody>
      </p:sp>
    </p:spTree>
    <p:extLst>
      <p:ext uri="{BB962C8B-B14F-4D97-AF65-F5344CB8AC3E}">
        <p14:creationId xmlns:p14="http://schemas.microsoft.com/office/powerpoint/2010/main" val="269497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ISO27001 - GAPs</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9</a:t>
            </a:fld>
            <a:endParaRPr lang="en-US"/>
          </a:p>
        </p:txBody>
      </p:sp>
      <p:graphicFrame>
        <p:nvGraphicFramePr>
          <p:cNvPr id="2" name="Table 1">
            <a:extLst>
              <a:ext uri="{FF2B5EF4-FFF2-40B4-BE49-F238E27FC236}">
                <a16:creationId xmlns:a16="http://schemas.microsoft.com/office/drawing/2014/main" id="{7EFA19C0-9C3C-EA47-762B-2FCC5220A1C8}"/>
              </a:ext>
            </a:extLst>
          </p:cNvPr>
          <p:cNvGraphicFramePr>
            <a:graphicFrameLocks noGrp="1"/>
          </p:cNvGraphicFramePr>
          <p:nvPr>
            <p:extLst>
              <p:ext uri="{D42A27DB-BD31-4B8C-83A1-F6EECF244321}">
                <p14:modId xmlns:p14="http://schemas.microsoft.com/office/powerpoint/2010/main" val="2973600681"/>
              </p:ext>
            </p:extLst>
          </p:nvPr>
        </p:nvGraphicFramePr>
        <p:xfrm>
          <a:off x="141520" y="1483545"/>
          <a:ext cx="11908959" cy="4971688"/>
        </p:xfrm>
        <a:graphic>
          <a:graphicData uri="http://schemas.openxmlformats.org/drawingml/2006/table">
            <a:tbl>
              <a:tblPr firstRow="1" bandRow="1">
                <a:tableStyleId>{93296810-A885-4BE3-A3E7-6D5BEEA58F35}</a:tableStyleId>
              </a:tblPr>
              <a:tblGrid>
                <a:gridCol w="1621110">
                  <a:extLst>
                    <a:ext uri="{9D8B030D-6E8A-4147-A177-3AD203B41FA5}">
                      <a16:colId xmlns:a16="http://schemas.microsoft.com/office/drawing/2014/main" val="21095973"/>
                    </a:ext>
                  </a:extLst>
                </a:gridCol>
                <a:gridCol w="3266302">
                  <a:extLst>
                    <a:ext uri="{9D8B030D-6E8A-4147-A177-3AD203B41FA5}">
                      <a16:colId xmlns:a16="http://schemas.microsoft.com/office/drawing/2014/main" val="1370911984"/>
                    </a:ext>
                  </a:extLst>
                </a:gridCol>
                <a:gridCol w="2868974">
                  <a:extLst>
                    <a:ext uri="{9D8B030D-6E8A-4147-A177-3AD203B41FA5}">
                      <a16:colId xmlns:a16="http://schemas.microsoft.com/office/drawing/2014/main" val="550425814"/>
                    </a:ext>
                  </a:extLst>
                </a:gridCol>
                <a:gridCol w="3346352">
                  <a:extLst>
                    <a:ext uri="{9D8B030D-6E8A-4147-A177-3AD203B41FA5}">
                      <a16:colId xmlns:a16="http://schemas.microsoft.com/office/drawing/2014/main" val="437475362"/>
                    </a:ext>
                  </a:extLst>
                </a:gridCol>
                <a:gridCol w="806221">
                  <a:extLst>
                    <a:ext uri="{9D8B030D-6E8A-4147-A177-3AD203B41FA5}">
                      <a16:colId xmlns:a16="http://schemas.microsoft.com/office/drawing/2014/main" val="3800436375"/>
                    </a:ext>
                  </a:extLst>
                </a:gridCol>
              </a:tblGrid>
              <a:tr h="270813">
                <a:tc>
                  <a:txBody>
                    <a:bodyPr/>
                    <a:lstStyle/>
                    <a:p>
                      <a:r>
                        <a:rPr lang="en-GB" sz="1050" dirty="0">
                          <a:solidFill>
                            <a:schemeClr val="bg2">
                              <a:lumMod val="25000"/>
                            </a:schemeClr>
                          </a:solidFill>
                        </a:rPr>
                        <a:t>GAP / Concern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Possible Mitigation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ISO27001 Achievement 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04174758"/>
                  </a:ext>
                </a:extLst>
              </a:tr>
              <a:tr h="657148">
                <a:tc>
                  <a:txBody>
                    <a:bodyPr/>
                    <a:lstStyle/>
                    <a:p>
                      <a:r>
                        <a:rPr lang="en-GB" sz="1050" dirty="0"/>
                        <a:t>Audit and Compliance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have created the ISO Management Clauses / Controls and Service Management Global IT Policies. Any internal audit is Self-Governance.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Discussion with our Audit Team / Leads to understand if they could run an internal audit. Discuss how HSE have approached this.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have an impact or cause ISO to fail without independence from the Management and Control owners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42616225"/>
                  </a:ext>
                </a:extLst>
              </a:tr>
              <a:tr h="446045">
                <a:tc>
                  <a:txBody>
                    <a:bodyPr/>
                    <a:lstStyle/>
                    <a:p>
                      <a:r>
                        <a:rPr lang="en-GB" sz="1050" dirty="0"/>
                        <a:t>Vulnerability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need to improve the Vulnerability Management process as they have increased to 250K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Follow up on high level review and enforce governance meetings with tracking.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impact our certification based on the standards.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37463353"/>
                  </a:ext>
                </a:extLst>
              </a:tr>
              <a:tr h="549961">
                <a:tc>
                  <a:txBody>
                    <a:bodyPr/>
                    <a:lstStyle/>
                    <a:p>
                      <a:r>
                        <a:rPr lang="en-GB" sz="1050" dirty="0"/>
                        <a:t>Data and 3</a:t>
                      </a:r>
                      <a:r>
                        <a:rPr lang="en-GB" sz="1050" baseline="30000" dirty="0"/>
                        <a:t>rd</a:t>
                      </a:r>
                      <a:r>
                        <a:rPr lang="en-GB" sz="1050" dirty="0"/>
                        <a:t> party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There is an issue with legal and the wording of both policies. This was previously on the Global Hub but was advised this hasn’t been approved.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Meeting with legal on the Wednesday the 7th to review. Focus on ATS 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impact the overall ISO audit as data classification standards are key part of the Information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418048545"/>
                  </a:ext>
                </a:extLst>
              </a:tr>
              <a:tr h="446045">
                <a:tc>
                  <a:txBody>
                    <a:bodyPr/>
                    <a:lstStyle/>
                    <a:p>
                      <a:r>
                        <a:rPr lang="en-GB" sz="1050" dirty="0"/>
                        <a:t>Information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Information assets data mapping and understanding were this is located.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High Level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is expected from the ISO audit as it is part of our scooping. Requirement of framework.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60435075"/>
                  </a:ext>
                </a:extLst>
              </a:tr>
              <a:tr h="849304">
                <a:tc>
                  <a:txBody>
                    <a:bodyPr/>
                    <a:lstStyle/>
                    <a:p>
                      <a:r>
                        <a:rPr lang="en-GB" sz="1050" dirty="0"/>
                        <a:t>Not a dedicated Incident Responder Team and no one is officially certified.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As part of best practice, we would have a team or specific employees who would focus on running the end-end of a Security Incident Management. We find that we have continuously refresh training for contacting our suppliers e.g. Trustwave. Currently best efforts.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Possible training for individuals to become incident responders, but this would need to be Global or a dedicated head.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Will not fail ISO but would require agreement on structure and learning. May be listed as a non-conformance and external contacts. We need to evidence and have records but need resource to support this.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08501481"/>
                  </a:ext>
                </a:extLst>
              </a:tr>
              <a:tr h="446045">
                <a:tc>
                  <a:txBody>
                    <a:bodyPr/>
                    <a:lstStyle/>
                    <a:p>
                      <a:r>
                        <a:rPr lang="en-GB" sz="1050" dirty="0"/>
                        <a:t>No dedicated Security Information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Ivanti / ITSM is not fully configured designed for security incidents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Working with Jude to identify if we can segregate like HR was.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Ideally, we would want all records within Ivanti, this could be listed as a non-conformance, but not a failure.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95978075"/>
                  </a:ext>
                </a:extLst>
              </a:tr>
              <a:tr h="621276">
                <a:tc>
                  <a:txBody>
                    <a:bodyPr/>
                    <a:lstStyle/>
                    <a:p>
                      <a:r>
                        <a:rPr lang="en-GB" sz="1050" dirty="0"/>
                        <a:t>Information Security Systems / Metrics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Our systems and metrics are not all within one system, which affects record tracking and causes duplication of effort.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Review all systems and understand where we can combine and create a dashboard e.g. </a:t>
                      </a:r>
                      <a:r>
                        <a:rPr lang="en-GB" sz="1050" dirty="0" err="1"/>
                        <a:t>PowerBI</a:t>
                      </a:r>
                      <a:endParaRPr lang="en-GB"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Will not fail ISO, but there will be an expectation around data sets being centralised within one location for easy report.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90793958"/>
                  </a:ext>
                </a:extLst>
              </a:tr>
              <a:tr h="621276">
                <a:tc>
                  <a:txBody>
                    <a:bodyPr/>
                    <a:lstStyle/>
                    <a:p>
                      <a:r>
                        <a:rPr lang="en-GB" sz="1050" dirty="0"/>
                        <a:t>GTC Security Signage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currently have no type of signage for the security standards.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will create some leaflets in the GTC with Security Best practice and access to the Comms Room at the Sentinel site.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is part of the awareness clause. This is not an issue to address.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597462577"/>
                  </a:ext>
                </a:extLst>
              </a:tr>
            </a:tbl>
          </a:graphicData>
        </a:graphic>
      </p:graphicFrame>
      <p:graphicFrame>
        <p:nvGraphicFramePr>
          <p:cNvPr id="6" name="Table 5">
            <a:extLst>
              <a:ext uri="{FF2B5EF4-FFF2-40B4-BE49-F238E27FC236}">
                <a16:creationId xmlns:a16="http://schemas.microsoft.com/office/drawing/2014/main" id="{2DCDA807-8B36-E958-EB95-32F5D2167CBD}"/>
              </a:ext>
            </a:extLst>
          </p:cNvPr>
          <p:cNvGraphicFramePr>
            <a:graphicFrameLocks noGrp="1"/>
          </p:cNvGraphicFramePr>
          <p:nvPr>
            <p:extLst>
              <p:ext uri="{D42A27DB-BD31-4B8C-83A1-F6EECF244321}">
                <p14:modId xmlns:p14="http://schemas.microsoft.com/office/powerpoint/2010/main" val="3172411746"/>
              </p:ext>
            </p:extLst>
          </p:nvPr>
        </p:nvGraphicFramePr>
        <p:xfrm>
          <a:off x="8265459" y="136525"/>
          <a:ext cx="3774141" cy="1005840"/>
        </p:xfrm>
        <a:graphic>
          <a:graphicData uri="http://schemas.openxmlformats.org/drawingml/2006/table">
            <a:tbl>
              <a:tblPr firstRow="1" bandRow="1">
                <a:tableStyleId>{5C22544A-7EE6-4342-B048-85BDC9FD1C3A}</a:tableStyleId>
              </a:tblPr>
              <a:tblGrid>
                <a:gridCol w="651663">
                  <a:extLst>
                    <a:ext uri="{9D8B030D-6E8A-4147-A177-3AD203B41FA5}">
                      <a16:colId xmlns:a16="http://schemas.microsoft.com/office/drawing/2014/main" val="4180084107"/>
                    </a:ext>
                  </a:extLst>
                </a:gridCol>
                <a:gridCol w="3122478">
                  <a:extLst>
                    <a:ext uri="{9D8B030D-6E8A-4147-A177-3AD203B41FA5}">
                      <a16:colId xmlns:a16="http://schemas.microsoft.com/office/drawing/2014/main" val="3719295537"/>
                    </a:ext>
                  </a:extLst>
                </a:gridCol>
              </a:tblGrid>
              <a:tr h="133848">
                <a:tc>
                  <a:txBody>
                    <a:bodyPr/>
                    <a:lstStyle/>
                    <a:p>
                      <a:r>
                        <a:rPr lang="en-GB" sz="1050" b="1" dirty="0">
                          <a:solidFill>
                            <a:schemeClr val="bg2">
                              <a:lumMod val="25000"/>
                            </a:schemeClr>
                          </a:solidFill>
                        </a:rPr>
                        <a:t>Impact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GB" sz="1050" b="1" kern="1200" dirty="0">
                          <a:solidFill>
                            <a:schemeClr val="bg2">
                              <a:lumMod val="25000"/>
                            </a:schemeClr>
                          </a:solidFill>
                          <a:latin typeface="+mn-lt"/>
                          <a:ea typeface="+mn-ea"/>
                          <a:cs typeface="+mn-cs"/>
                        </a:rPr>
                        <a:t>Impact / Description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94731115"/>
                  </a:ext>
                </a:extLst>
              </a:tr>
              <a:tr h="133848">
                <a:tc>
                  <a:txBody>
                    <a:bodyPr/>
                    <a:lstStyle/>
                    <a:p>
                      <a:r>
                        <a:rPr lang="en-GB" sz="1050" b="1" dirty="0">
                          <a:solidFill>
                            <a:schemeClr val="bg2">
                              <a:lumMod val="25000"/>
                            </a:schemeClr>
                          </a:solidFill>
                        </a:rPr>
                        <a:t>High</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0000"/>
                    </a:solidFill>
                  </a:tcPr>
                </a:tc>
                <a:tc>
                  <a:txBody>
                    <a:bodyPr/>
                    <a:lstStyle/>
                    <a:p>
                      <a:r>
                        <a:rPr lang="en-GB" sz="1050" dirty="0"/>
                        <a:t>Possible failure impact for ISO.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199637556"/>
                  </a:ext>
                </a:extLst>
              </a:tr>
              <a:tr h="133848">
                <a:tc>
                  <a:txBody>
                    <a:bodyPr/>
                    <a:lstStyle/>
                    <a:p>
                      <a:r>
                        <a:rPr lang="en-GB" sz="1050" b="1" dirty="0">
                          <a:solidFill>
                            <a:schemeClr val="bg2">
                              <a:lumMod val="25000"/>
                            </a:schemeClr>
                          </a:solidFill>
                        </a:rPr>
                        <a:t>Medium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r>
                        <a:rPr lang="en-GB" sz="1050" dirty="0"/>
                        <a:t>Will be reported as a risk / issue or non-conformity.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401329571"/>
                  </a:ext>
                </a:extLst>
              </a:tr>
              <a:tr h="133848">
                <a:tc>
                  <a:txBody>
                    <a:bodyPr/>
                    <a:lstStyle/>
                    <a:p>
                      <a:r>
                        <a:rPr lang="en-GB" sz="1050" b="1" dirty="0">
                          <a:solidFill>
                            <a:schemeClr val="bg2">
                              <a:lumMod val="25000"/>
                            </a:schemeClr>
                          </a:solidFill>
                        </a:rPr>
                        <a:t>Low</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2">
                        <a:lumMod val="75000"/>
                      </a:schemeClr>
                    </a:solidFill>
                  </a:tcPr>
                </a:tc>
                <a:tc>
                  <a:txBody>
                    <a:bodyPr/>
                    <a:lstStyle/>
                    <a:p>
                      <a:r>
                        <a:rPr lang="en-GB" sz="1050" dirty="0"/>
                        <a:t>Minor impact but needs to be resolved.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82816996"/>
                  </a:ext>
                </a:extLst>
              </a:tr>
            </a:tbl>
          </a:graphicData>
        </a:graphic>
      </p:graphicFrame>
    </p:spTree>
    <p:extLst>
      <p:ext uri="{BB962C8B-B14F-4D97-AF65-F5344CB8AC3E}">
        <p14:creationId xmlns:p14="http://schemas.microsoft.com/office/powerpoint/2010/main" val="1081909466"/>
      </p:ext>
    </p:extLst>
  </p:cSld>
  <p:clrMapOvr>
    <a:masterClrMapping/>
  </p:clrMapOvr>
</p:sld>
</file>

<file path=ppt/theme/theme1.xml><?xml version="1.0" encoding="utf-8"?>
<a:theme xmlns:a="http://schemas.openxmlformats.org/drawingml/2006/main" name="1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2.xml><?xml version="1.0" encoding="utf-8"?>
<a:theme xmlns:a="http://schemas.openxmlformats.org/drawingml/2006/main" name="2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3.xml><?xml version="1.0" encoding="utf-8"?>
<a:theme xmlns:a="http://schemas.openxmlformats.org/drawingml/2006/main" name="3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a4b6327-4d43-4173-95f6-49cce709705b">
      <UserInfo>
        <DisplayName>Tracey McCorkell</DisplayName>
        <AccountId>17</AccountId>
        <AccountType/>
      </UserInfo>
      <UserInfo>
        <DisplayName>Jude Hidalgo</DisplayName>
        <AccountId>12</AccountId>
        <AccountType/>
      </UserInfo>
    </SharedWithUsers>
    <_activity xmlns="05be6580-7150-48d9-8b9a-676dfba95ff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30262C44B3804199BD0A8DD9F7F48C" ma:contentTypeVersion="18" ma:contentTypeDescription="Create a new document." ma:contentTypeScope="" ma:versionID="b39afa3df9c7fb136a8f4c7db761845f">
  <xsd:schema xmlns:xsd="http://www.w3.org/2001/XMLSchema" xmlns:xs="http://www.w3.org/2001/XMLSchema" xmlns:p="http://schemas.microsoft.com/office/2006/metadata/properties" xmlns:ns3="05be6580-7150-48d9-8b9a-676dfba95ffa" xmlns:ns4="ca4b6327-4d43-4173-95f6-49cce709705b" targetNamespace="http://schemas.microsoft.com/office/2006/metadata/properties" ma:root="true" ma:fieldsID="9cac27f7e4d4165dcc4e6113080b0661" ns3:_="" ns4:_="">
    <xsd:import namespace="05be6580-7150-48d9-8b9a-676dfba95ffa"/>
    <xsd:import namespace="ca4b6327-4d43-4173-95f6-49cce709705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e6580-7150-48d9-8b9a-676dfba95f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a4b6327-4d43-4173-95f6-49cce709705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1907AD-4BDA-45CA-9F2D-40815C484F23}">
  <ds:schemaRefs>
    <ds:schemaRef ds:uri="http://schemas.microsoft.com/sharepoint/v3/contenttype/forms"/>
  </ds:schemaRefs>
</ds:datastoreItem>
</file>

<file path=customXml/itemProps2.xml><?xml version="1.0" encoding="utf-8"?>
<ds:datastoreItem xmlns:ds="http://schemas.openxmlformats.org/officeDocument/2006/customXml" ds:itemID="{C9C667E6-29B6-4886-A0D9-468F99D38E31}">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05be6580-7150-48d9-8b9a-676dfba95ffa"/>
    <ds:schemaRef ds:uri="http://schemas.microsoft.com/office/2006/metadata/properties"/>
    <ds:schemaRef ds:uri="http://purl.org/dc/elements/1.1/"/>
    <ds:schemaRef ds:uri="http://www.w3.org/XML/1998/namespace"/>
    <ds:schemaRef ds:uri="ca4b6327-4d43-4173-95f6-49cce709705b"/>
    <ds:schemaRef ds:uri="http://purl.org/dc/dcmitype/"/>
  </ds:schemaRefs>
</ds:datastoreItem>
</file>

<file path=customXml/itemProps3.xml><?xml version="1.0" encoding="utf-8"?>
<ds:datastoreItem xmlns:ds="http://schemas.openxmlformats.org/officeDocument/2006/customXml" ds:itemID="{BB1379D7-161E-4E79-A29A-131F572DE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be6580-7150-48d9-8b9a-676dfba95ffa"/>
    <ds:schemaRef ds:uri="ca4b6327-4d43-4173-95f6-49cce7097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5921</TotalTime>
  <Words>6377</Words>
  <Application>Microsoft Office PowerPoint</Application>
  <PresentationFormat>Widescreen</PresentationFormat>
  <Paragraphs>1153</Paragraphs>
  <Slides>19</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Arial Nova</vt:lpstr>
      <vt:lpstr>Arial Nova Light</vt:lpstr>
      <vt:lpstr>Calibri</vt:lpstr>
      <vt:lpstr>Calibri Light</vt:lpstr>
      <vt:lpstr>Courier New</vt:lpstr>
      <vt:lpstr>Tahoma</vt:lpstr>
      <vt:lpstr>1_Office Theme</vt:lpstr>
      <vt:lpstr>2_Office Theme</vt:lpstr>
      <vt:lpstr>3_Office Theme</vt:lpstr>
      <vt:lpstr>ATS </vt:lpstr>
      <vt:lpstr>Introduction &amp;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Aggreko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How to Hire</dc:title>
  <dc:creator>Sarah Justice</dc:creator>
  <cp:lastModifiedBy>Stephen Hughes</cp:lastModifiedBy>
  <cp:revision>23</cp:revision>
  <dcterms:created xsi:type="dcterms:W3CDTF">2022-11-03T20:34:26Z</dcterms:created>
  <dcterms:modified xsi:type="dcterms:W3CDTF">2025-03-26T16:49:12Z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0x0101005230262C44B3804199BD0A8DD9F7F48C</vt:lpwstr>
  </property>
  <property fmtid="{D5CDD505-2E9C-101B-9397-08002B2CF9AE}" pid="3" name="MediaServiceImageTags">
    <vt:lpwstr/>
  </property>
</Properties>
</file>