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7" r:id="rId5"/>
    <p:sldMasterId id="2147483686" r:id="rId6"/>
  </p:sldMasterIdLst>
  <p:notesMasterIdLst>
    <p:notesMasterId r:id="rId32"/>
  </p:notesMasterIdLst>
  <p:sldIdLst>
    <p:sldId id="2147349066" r:id="rId7"/>
    <p:sldId id="2147349067" r:id="rId8"/>
    <p:sldId id="2147349166" r:id="rId9"/>
    <p:sldId id="2147349181" r:id="rId10"/>
    <p:sldId id="2147349192" r:id="rId11"/>
    <p:sldId id="2147349194" r:id="rId12"/>
    <p:sldId id="2147349193" r:id="rId13"/>
    <p:sldId id="2147349174" r:id="rId14"/>
    <p:sldId id="2147349188" r:id="rId15"/>
    <p:sldId id="2147349187" r:id="rId16"/>
    <p:sldId id="2147349099" r:id="rId17"/>
    <p:sldId id="2147349183" r:id="rId18"/>
    <p:sldId id="2147349182" r:id="rId19"/>
    <p:sldId id="2147349167" r:id="rId20"/>
    <p:sldId id="2147349185" r:id="rId21"/>
    <p:sldId id="2147349113" r:id="rId22"/>
    <p:sldId id="2147349189" r:id="rId23"/>
    <p:sldId id="2147349186" r:id="rId24"/>
    <p:sldId id="2147349184" r:id="rId25"/>
    <p:sldId id="2147349180" r:id="rId26"/>
    <p:sldId id="2147349169" r:id="rId27"/>
    <p:sldId id="2147349170" r:id="rId28"/>
    <p:sldId id="2147349168" r:id="rId29"/>
    <p:sldId id="2147349178" r:id="rId30"/>
    <p:sldId id="214734917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0E07B6-3441-A5DA-DCCA-1211999D38E0}" name="Jon Lee" initials="JL" userId="S::jon.lee@aggreko.co.uk::a864253e-104f-4d24-866b-b5878f04f3c5" providerId="AD"/>
  <p188:author id="{15854FFF-DA32-A496-BD58-CD75F8071468}" name="Graham Anderton" initials="GA" userId="S::Graham.Anderton@aggreko.co.uk::1ef7143c-1ba1-44f1-a41b-185c0ef2126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enis Gallacher" initials="DG" lastIdx="1" clrIdx="0">
    <p:extLst>
      <p:ext uri="{19B8F6BF-5375-455C-9EA6-DF929625EA0E}">
        <p15:presenceInfo xmlns:p15="http://schemas.microsoft.com/office/powerpoint/2012/main" userId="S::Denis.Gallacher@aggreko.com::a73dee0e-8dcd-4b61-b364-26a29a48e9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C3B2A9-10FB-4F3C-8C59-DFD8A5EB6CE6}" v="25" dt="2024-11-01T10:17:59.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40" autoAdjust="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8/10/relationships/authors" Target="authors.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CBFB6-F545-48C8-B9BD-31BAA11BAA66}" type="datetimeFigureOut">
              <a:rPr lang="en-US" smtClean="0"/>
              <a:t>3/26/2025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3708B-AE6D-4ED7-B411-80661CD52FCF}" type="slidenum">
              <a:rPr lang="en-US" smtClean="0"/>
              <a:t>‹#›</a:t>
            </a:fld>
            <a:endParaRPr lang="en-US"/>
          </a:p>
        </p:txBody>
      </p:sp>
    </p:spTree>
    <p:extLst>
      <p:ext uri="{BB962C8B-B14F-4D97-AF65-F5344CB8AC3E}">
        <p14:creationId xmlns:p14="http://schemas.microsoft.com/office/powerpoint/2010/main" val="3923081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0A3708B-AE6D-4ED7-B411-80661CD52FCF}" type="slidenum">
              <a:rPr lang="en-US" smtClean="0"/>
              <a:t>2</a:t>
            </a:fld>
            <a:endParaRPr lang="en-US"/>
          </a:p>
        </p:txBody>
      </p:sp>
    </p:spTree>
    <p:extLst>
      <p:ext uri="{BB962C8B-B14F-4D97-AF65-F5344CB8AC3E}">
        <p14:creationId xmlns:p14="http://schemas.microsoft.com/office/powerpoint/2010/main" val="765743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5AA41-F960-3F31-EB40-71C117DD27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66D798-0B83-CDF6-B7A6-B433B125F7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A1EC9E-1A02-8D36-14AF-BC9A6ADDA13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66551C8-E648-127E-1230-A1BA13EEC984}"/>
              </a:ext>
            </a:extLst>
          </p:cNvPr>
          <p:cNvSpPr>
            <a:spLocks noGrp="1"/>
          </p:cNvSpPr>
          <p:nvPr>
            <p:ph type="sldNum" sz="quarter" idx="5"/>
          </p:nvPr>
        </p:nvSpPr>
        <p:spPr/>
        <p:txBody>
          <a:bodyPr/>
          <a:lstStyle/>
          <a:p>
            <a:fld id="{50A3708B-AE6D-4ED7-B411-80661CD52FCF}" type="slidenum">
              <a:rPr lang="en-US" smtClean="0"/>
              <a:t>21</a:t>
            </a:fld>
            <a:endParaRPr lang="en-US"/>
          </a:p>
        </p:txBody>
      </p:sp>
    </p:spTree>
    <p:extLst>
      <p:ext uri="{BB962C8B-B14F-4D97-AF65-F5344CB8AC3E}">
        <p14:creationId xmlns:p14="http://schemas.microsoft.com/office/powerpoint/2010/main" val="266631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5AA41-F960-3F31-EB40-71C117DD27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66D798-0B83-CDF6-B7A6-B433B125F7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A1EC9E-1A02-8D36-14AF-BC9A6ADDA13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66551C8-E648-127E-1230-A1BA13EEC98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3708B-AE6D-4ED7-B411-80661CD52F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631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964C6-E28B-0BCE-FFF9-E0EF3EC815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542FE3-8570-B0E1-0F18-267310217F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D7BB13-986B-9681-52EE-6A9A92A90F2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CCC81FA-7E03-AB40-CFDD-256C29386E2D}"/>
              </a:ext>
            </a:extLst>
          </p:cNvPr>
          <p:cNvSpPr>
            <a:spLocks noGrp="1"/>
          </p:cNvSpPr>
          <p:nvPr>
            <p:ph type="sldNum" sz="quarter" idx="5"/>
          </p:nvPr>
        </p:nvSpPr>
        <p:spPr/>
        <p:txBody>
          <a:bodyPr/>
          <a:lstStyle/>
          <a:p>
            <a:fld id="{50A3708B-AE6D-4ED7-B411-80661CD52FCF}" type="slidenum">
              <a:rPr lang="en-US" smtClean="0"/>
              <a:t>23</a:t>
            </a:fld>
            <a:endParaRPr lang="en-US"/>
          </a:p>
        </p:txBody>
      </p:sp>
    </p:spTree>
    <p:extLst>
      <p:ext uri="{BB962C8B-B14F-4D97-AF65-F5344CB8AC3E}">
        <p14:creationId xmlns:p14="http://schemas.microsoft.com/office/powerpoint/2010/main" val="728550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3708B-AE6D-4ED7-B411-80661CD52F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992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3708B-AE6D-4ED7-B411-80661CD52F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8038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0A3708B-AE6D-4ED7-B411-80661CD52FCF}" type="slidenum">
              <a:rPr lang="en-US" smtClean="0"/>
              <a:t>3</a:t>
            </a:fld>
            <a:endParaRPr lang="en-US"/>
          </a:p>
        </p:txBody>
      </p:sp>
    </p:spTree>
    <p:extLst>
      <p:ext uri="{BB962C8B-B14F-4D97-AF65-F5344CB8AC3E}">
        <p14:creationId xmlns:p14="http://schemas.microsoft.com/office/powerpoint/2010/main" val="1925210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5AA41-F960-3F31-EB40-71C117DD27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66D798-0B83-CDF6-B7A6-B433B125F7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A1EC9E-1A02-8D36-14AF-BC9A6ADDA13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66551C8-E648-127E-1230-A1BA13EEC984}"/>
              </a:ext>
            </a:extLst>
          </p:cNvPr>
          <p:cNvSpPr>
            <a:spLocks noGrp="1"/>
          </p:cNvSpPr>
          <p:nvPr>
            <p:ph type="sldNum" sz="quarter" idx="5"/>
          </p:nvPr>
        </p:nvSpPr>
        <p:spPr/>
        <p:txBody>
          <a:bodyPr/>
          <a:lstStyle/>
          <a:p>
            <a:fld id="{50A3708B-AE6D-4ED7-B411-80661CD52FCF}" type="slidenum">
              <a:rPr lang="en-US" smtClean="0"/>
              <a:t>4</a:t>
            </a:fld>
            <a:endParaRPr lang="en-US"/>
          </a:p>
        </p:txBody>
      </p:sp>
    </p:spTree>
    <p:extLst>
      <p:ext uri="{BB962C8B-B14F-4D97-AF65-F5344CB8AC3E}">
        <p14:creationId xmlns:p14="http://schemas.microsoft.com/office/powerpoint/2010/main" val="3427112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3708B-AE6D-4ED7-B411-80661CD52F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9432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0A3708B-AE6D-4ED7-B411-80661CD52FCF}" type="slidenum">
              <a:rPr lang="en-US" smtClean="0"/>
              <a:t>13</a:t>
            </a:fld>
            <a:endParaRPr lang="en-US"/>
          </a:p>
        </p:txBody>
      </p:sp>
    </p:spTree>
    <p:extLst>
      <p:ext uri="{BB962C8B-B14F-4D97-AF65-F5344CB8AC3E}">
        <p14:creationId xmlns:p14="http://schemas.microsoft.com/office/powerpoint/2010/main" val="2482032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94EB4-DB64-AA54-C718-CF79554A25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DD22E-8F4E-48C8-16EC-614D2C31A7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16C311-8822-D711-0349-C69EC72DFEE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8DB6624-E174-5B24-A359-9E0EE65DF6AB}"/>
              </a:ext>
            </a:extLst>
          </p:cNvPr>
          <p:cNvSpPr>
            <a:spLocks noGrp="1"/>
          </p:cNvSpPr>
          <p:nvPr>
            <p:ph type="sldNum" sz="quarter" idx="5"/>
          </p:nvPr>
        </p:nvSpPr>
        <p:spPr/>
        <p:txBody>
          <a:bodyPr/>
          <a:lstStyle/>
          <a:p>
            <a:fld id="{50A3708B-AE6D-4ED7-B411-80661CD52FCF}" type="slidenum">
              <a:rPr lang="en-US" smtClean="0"/>
              <a:t>17</a:t>
            </a:fld>
            <a:endParaRPr lang="en-US"/>
          </a:p>
        </p:txBody>
      </p:sp>
    </p:spTree>
    <p:extLst>
      <p:ext uri="{BB962C8B-B14F-4D97-AF65-F5344CB8AC3E}">
        <p14:creationId xmlns:p14="http://schemas.microsoft.com/office/powerpoint/2010/main" val="2689859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5AA41-F960-3F31-EB40-71C117DD27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66D798-0B83-CDF6-B7A6-B433B125F7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A1EC9E-1A02-8D36-14AF-BC9A6ADDA13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66551C8-E648-127E-1230-A1BA13EEC984}"/>
              </a:ext>
            </a:extLst>
          </p:cNvPr>
          <p:cNvSpPr>
            <a:spLocks noGrp="1"/>
          </p:cNvSpPr>
          <p:nvPr>
            <p:ph type="sldNum" sz="quarter" idx="5"/>
          </p:nvPr>
        </p:nvSpPr>
        <p:spPr/>
        <p:txBody>
          <a:bodyPr/>
          <a:lstStyle/>
          <a:p>
            <a:fld id="{50A3708B-AE6D-4ED7-B411-80661CD52FCF}" type="slidenum">
              <a:rPr lang="en-US" smtClean="0"/>
              <a:t>18</a:t>
            </a:fld>
            <a:endParaRPr lang="en-US"/>
          </a:p>
        </p:txBody>
      </p:sp>
    </p:spTree>
    <p:extLst>
      <p:ext uri="{BB962C8B-B14F-4D97-AF65-F5344CB8AC3E}">
        <p14:creationId xmlns:p14="http://schemas.microsoft.com/office/powerpoint/2010/main" val="2655128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5AA41-F960-3F31-EB40-71C117DD27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66D798-0B83-CDF6-B7A6-B433B125F7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A1EC9E-1A02-8D36-14AF-BC9A6ADDA13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66551C8-E648-127E-1230-A1BA13EEC984}"/>
              </a:ext>
            </a:extLst>
          </p:cNvPr>
          <p:cNvSpPr>
            <a:spLocks noGrp="1"/>
          </p:cNvSpPr>
          <p:nvPr>
            <p:ph type="sldNum" sz="quarter" idx="5"/>
          </p:nvPr>
        </p:nvSpPr>
        <p:spPr/>
        <p:txBody>
          <a:bodyPr/>
          <a:lstStyle/>
          <a:p>
            <a:fld id="{50A3708B-AE6D-4ED7-B411-80661CD52FCF}" type="slidenum">
              <a:rPr lang="en-US" smtClean="0"/>
              <a:t>19</a:t>
            </a:fld>
            <a:endParaRPr lang="en-US"/>
          </a:p>
        </p:txBody>
      </p:sp>
    </p:spTree>
    <p:extLst>
      <p:ext uri="{BB962C8B-B14F-4D97-AF65-F5344CB8AC3E}">
        <p14:creationId xmlns:p14="http://schemas.microsoft.com/office/powerpoint/2010/main" val="53904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5AA41-F960-3F31-EB40-71C117DD27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66D798-0B83-CDF6-B7A6-B433B125F7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A1EC9E-1A02-8D36-14AF-BC9A6ADDA13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66551C8-E648-127E-1230-A1BA13EEC984}"/>
              </a:ext>
            </a:extLst>
          </p:cNvPr>
          <p:cNvSpPr>
            <a:spLocks noGrp="1"/>
          </p:cNvSpPr>
          <p:nvPr>
            <p:ph type="sldNum" sz="quarter" idx="5"/>
          </p:nvPr>
        </p:nvSpPr>
        <p:spPr/>
        <p:txBody>
          <a:bodyPr/>
          <a:lstStyle/>
          <a:p>
            <a:fld id="{50A3708B-AE6D-4ED7-B411-80661CD52FCF}" type="slidenum">
              <a:rPr lang="en-US" smtClean="0"/>
              <a:t>20</a:t>
            </a:fld>
            <a:endParaRPr lang="en-US"/>
          </a:p>
        </p:txBody>
      </p:sp>
    </p:spTree>
    <p:extLst>
      <p:ext uri="{BB962C8B-B14F-4D97-AF65-F5344CB8AC3E}">
        <p14:creationId xmlns:p14="http://schemas.microsoft.com/office/powerpoint/2010/main" val="17618031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itle slide">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554E083-FA23-BE45-BA6F-25CF7715872B}"/>
              </a:ext>
            </a:extLst>
          </p:cNvPr>
          <p:cNvSpPr>
            <a:spLocks noGrp="1"/>
          </p:cNvSpPr>
          <p:nvPr>
            <p:ph type="body" sz="quarter" idx="14"/>
          </p:nvPr>
        </p:nvSpPr>
        <p:spPr>
          <a:xfrm>
            <a:off x="687599" y="1930742"/>
            <a:ext cx="7953829" cy="546104"/>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2" name="Title 10">
            <a:extLst>
              <a:ext uri="{FF2B5EF4-FFF2-40B4-BE49-F238E27FC236}">
                <a16:creationId xmlns:a16="http://schemas.microsoft.com/office/drawing/2014/main" id="{C3E619F0-7A98-9B49-AA80-C1FA3D214EA6}"/>
              </a:ext>
            </a:extLst>
          </p:cNvPr>
          <p:cNvSpPr>
            <a:spLocks noGrp="1"/>
          </p:cNvSpPr>
          <p:nvPr>
            <p:ph type="title"/>
          </p:nvPr>
        </p:nvSpPr>
        <p:spPr>
          <a:xfrm>
            <a:off x="670206" y="892738"/>
            <a:ext cx="7971222" cy="985948"/>
          </a:xfrm>
        </p:spPr>
        <p:txBody>
          <a:bodyPr>
            <a:normAutofit/>
          </a:bodyPr>
          <a:lstStyle>
            <a:lvl1pPr>
              <a:defRPr sz="4400" b="0" i="0">
                <a:solidFill>
                  <a:schemeClr val="tx2"/>
                </a:solidFill>
                <a:latin typeface="Arial Nova" panose="020B0504020202020204" pitchFamily="34" charset="0"/>
              </a:defRPr>
            </a:lvl1pPr>
          </a:lstStyle>
          <a:p>
            <a:r>
              <a:rPr lang="en-US"/>
              <a:t>Click to edit Master title style</a:t>
            </a:r>
          </a:p>
        </p:txBody>
      </p:sp>
      <p:sp>
        <p:nvSpPr>
          <p:cNvPr id="8" name="Rectangle 7">
            <a:extLst>
              <a:ext uri="{FF2B5EF4-FFF2-40B4-BE49-F238E27FC236}">
                <a16:creationId xmlns:a16="http://schemas.microsoft.com/office/drawing/2014/main" id="{49A5D68F-B560-6640-AD18-BD57E6D18D8B}"/>
              </a:ext>
            </a:extLst>
          </p:cNvPr>
          <p:cNvSpPr/>
          <p:nvPr userDrawn="1"/>
        </p:nvSpPr>
        <p:spPr>
          <a:xfrm flipV="1">
            <a:off x="777421" y="1740205"/>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pic>
        <p:nvPicPr>
          <p:cNvPr id="3" name="Graphic 2">
            <a:extLst>
              <a:ext uri="{FF2B5EF4-FFF2-40B4-BE49-F238E27FC236}">
                <a16:creationId xmlns:a16="http://schemas.microsoft.com/office/drawing/2014/main" id="{32CDD742-2996-C84D-B547-4A0CF552E3C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1212" y="5718799"/>
            <a:ext cx="2090548" cy="828422"/>
          </a:xfrm>
          <a:prstGeom prst="rect">
            <a:avLst/>
          </a:prstGeom>
        </p:spPr>
      </p:pic>
      <p:sp>
        <p:nvSpPr>
          <p:cNvPr id="18" name="Picture Placeholder 8">
            <a:extLst>
              <a:ext uri="{FF2B5EF4-FFF2-40B4-BE49-F238E27FC236}">
                <a16:creationId xmlns:a16="http://schemas.microsoft.com/office/drawing/2014/main" id="{A9EFCCF5-CBFB-8FB2-E510-DFBC99B38BA9}"/>
              </a:ext>
            </a:extLst>
          </p:cNvPr>
          <p:cNvSpPr>
            <a:spLocks noGrp="1"/>
          </p:cNvSpPr>
          <p:nvPr>
            <p:ph type="pic" sz="quarter" idx="17"/>
          </p:nvPr>
        </p:nvSpPr>
        <p:spPr>
          <a:xfrm>
            <a:off x="6096000" y="1326003"/>
            <a:ext cx="6096000" cy="5531997"/>
          </a:xfrm>
          <a:custGeom>
            <a:avLst/>
            <a:gdLst>
              <a:gd name="connsiteX0" fmla="*/ 4707640 w 5198812"/>
              <a:gd name="connsiteY0" fmla="*/ 0 h 4717817"/>
              <a:gd name="connsiteX1" fmla="*/ 4956064 w 5198812"/>
              <a:gd name="connsiteY1" fmla="*/ 6489 h 4717817"/>
              <a:gd name="connsiteX2" fmla="*/ 5198812 w 5198812"/>
              <a:gd name="connsiteY2" fmla="*/ 25804 h 4717817"/>
              <a:gd name="connsiteX3" fmla="*/ 5198812 w 5198812"/>
              <a:gd name="connsiteY3" fmla="*/ 2901419 h 4717817"/>
              <a:gd name="connsiteX4" fmla="*/ 5123105 w 5198812"/>
              <a:gd name="connsiteY4" fmla="*/ 2912909 h 4717817"/>
              <a:gd name="connsiteX5" fmla="*/ 3972081 w 5198812"/>
              <a:gd name="connsiteY5" fmla="*/ 3612287 h 4717817"/>
              <a:gd name="connsiteX6" fmla="*/ 3490052 w 5198812"/>
              <a:gd name="connsiteY6" fmla="*/ 4615810 h 4717817"/>
              <a:gd name="connsiteX7" fmla="*/ 3476836 w 5198812"/>
              <a:gd name="connsiteY7" fmla="*/ 4717817 h 4717817"/>
              <a:gd name="connsiteX8" fmla="*/ 0 w 5198812"/>
              <a:gd name="connsiteY8" fmla="*/ 4717817 h 4717817"/>
              <a:gd name="connsiteX9" fmla="*/ 590 w 5198812"/>
              <a:gd name="connsiteY9" fmla="*/ 4690919 h 4717817"/>
              <a:gd name="connsiteX10" fmla="*/ 1663010 w 5198812"/>
              <a:gd name="connsiteY10" fmla="*/ 1143380 h 4717817"/>
              <a:gd name="connsiteX11" fmla="*/ 4707640 w 5198812"/>
              <a:gd name="connsiteY11" fmla="*/ 0 h 471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8812" h="4717817">
                <a:moveTo>
                  <a:pt x="4707640" y="0"/>
                </a:moveTo>
                <a:cubicBezTo>
                  <a:pt x="4791079" y="0"/>
                  <a:pt x="4873887" y="2163"/>
                  <a:pt x="4956064" y="6489"/>
                </a:cubicBezTo>
                <a:lnTo>
                  <a:pt x="5198812" y="25804"/>
                </a:lnTo>
                <a:lnTo>
                  <a:pt x="5198812" y="2901419"/>
                </a:lnTo>
                <a:lnTo>
                  <a:pt x="5123105" y="2912909"/>
                </a:lnTo>
                <a:cubicBezTo>
                  <a:pt x="4673291" y="3006159"/>
                  <a:pt x="4289615" y="3239285"/>
                  <a:pt x="3972081" y="3612287"/>
                </a:cubicBezTo>
                <a:cubicBezTo>
                  <a:pt x="3714999" y="3914631"/>
                  <a:pt x="3554323" y="4249137"/>
                  <a:pt x="3490052" y="4615810"/>
                </a:cubicBezTo>
                <a:lnTo>
                  <a:pt x="3476836" y="4717817"/>
                </a:lnTo>
                <a:lnTo>
                  <a:pt x="0" y="4717817"/>
                </a:lnTo>
                <a:lnTo>
                  <a:pt x="590" y="4690919"/>
                </a:lnTo>
                <a:cubicBezTo>
                  <a:pt x="65783" y="3223783"/>
                  <a:pt x="619925" y="2041269"/>
                  <a:pt x="1663010" y="1143380"/>
                </a:cubicBezTo>
                <a:cubicBezTo>
                  <a:pt x="2546377" y="381128"/>
                  <a:pt x="3561257" y="0"/>
                  <a:pt x="4707640" y="0"/>
                </a:cubicBezTo>
                <a:close/>
              </a:path>
            </a:pathLst>
          </a:custGeom>
          <a:solidFill>
            <a:srgbClr val="FD6E39"/>
          </a:solidFill>
        </p:spPr>
        <p:txBody>
          <a:bodyPr wrap="square">
            <a:noAutofit/>
          </a:bodyPr>
          <a:lstStyle>
            <a:lvl1pPr>
              <a:defRPr>
                <a:solidFill>
                  <a:srgbClr val="FD6E39"/>
                </a:solidFill>
              </a:defRPr>
            </a:lvl1pPr>
          </a:lstStyle>
          <a:p>
            <a:r>
              <a:rPr lang="en-US"/>
              <a:t>Click icon to add picture</a:t>
            </a:r>
          </a:p>
        </p:txBody>
      </p:sp>
      <p:sp>
        <p:nvSpPr>
          <p:cNvPr id="30" name="Rectangle 29">
            <a:extLst>
              <a:ext uri="{FF2B5EF4-FFF2-40B4-BE49-F238E27FC236}">
                <a16:creationId xmlns:a16="http://schemas.microsoft.com/office/drawing/2014/main" id="{3A9FFC98-E02D-5C15-2411-8F1A54A45E78}"/>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C0A650-2DDC-7A6A-2331-CCD0E77A6F57}"/>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82FBD80-603A-2648-967C-3747D050A17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91BAE4A-52A5-EBF9-5743-73683A72C683}"/>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389B70D-BB3D-4F4F-E447-F015A576F63C}"/>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8D32081-D0D4-18EC-16B6-C040820CB9CE}"/>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3597A0C-F430-391E-D8FD-970E182000B8}"/>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1EE39F1-E1C0-0BEB-5A66-E06752B30F8E}"/>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197324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slide 2 line hea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70BCEE5-A1BA-874C-A83A-8BF28E2103A5}"/>
              </a:ext>
            </a:extLst>
          </p:cNvPr>
          <p:cNvSpPr>
            <a:spLocks noGrp="1"/>
          </p:cNvSpPr>
          <p:nvPr>
            <p:ph type="pic" sz="quarter" idx="10"/>
          </p:nvPr>
        </p:nvSpPr>
        <p:spPr>
          <a:xfrm>
            <a:off x="6096000" y="1324951"/>
            <a:ext cx="6096000" cy="5531997"/>
          </a:xfrm>
          <a:custGeom>
            <a:avLst/>
            <a:gdLst>
              <a:gd name="connsiteX0" fmla="*/ 4707640 w 5198812"/>
              <a:gd name="connsiteY0" fmla="*/ 0 h 4717817"/>
              <a:gd name="connsiteX1" fmla="*/ 4956064 w 5198812"/>
              <a:gd name="connsiteY1" fmla="*/ 6489 h 4717817"/>
              <a:gd name="connsiteX2" fmla="*/ 5198812 w 5198812"/>
              <a:gd name="connsiteY2" fmla="*/ 25804 h 4717817"/>
              <a:gd name="connsiteX3" fmla="*/ 5198812 w 5198812"/>
              <a:gd name="connsiteY3" fmla="*/ 2901419 h 4717817"/>
              <a:gd name="connsiteX4" fmla="*/ 5123105 w 5198812"/>
              <a:gd name="connsiteY4" fmla="*/ 2912909 h 4717817"/>
              <a:gd name="connsiteX5" fmla="*/ 3972081 w 5198812"/>
              <a:gd name="connsiteY5" fmla="*/ 3612287 h 4717817"/>
              <a:gd name="connsiteX6" fmla="*/ 3490052 w 5198812"/>
              <a:gd name="connsiteY6" fmla="*/ 4615810 h 4717817"/>
              <a:gd name="connsiteX7" fmla="*/ 3476836 w 5198812"/>
              <a:gd name="connsiteY7" fmla="*/ 4717817 h 4717817"/>
              <a:gd name="connsiteX8" fmla="*/ 0 w 5198812"/>
              <a:gd name="connsiteY8" fmla="*/ 4717817 h 4717817"/>
              <a:gd name="connsiteX9" fmla="*/ 590 w 5198812"/>
              <a:gd name="connsiteY9" fmla="*/ 4690919 h 4717817"/>
              <a:gd name="connsiteX10" fmla="*/ 1663010 w 5198812"/>
              <a:gd name="connsiteY10" fmla="*/ 1143380 h 4717817"/>
              <a:gd name="connsiteX11" fmla="*/ 4707640 w 5198812"/>
              <a:gd name="connsiteY11" fmla="*/ 0 h 471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8812" h="4717817">
                <a:moveTo>
                  <a:pt x="4707640" y="0"/>
                </a:moveTo>
                <a:cubicBezTo>
                  <a:pt x="4791079" y="0"/>
                  <a:pt x="4873887" y="2163"/>
                  <a:pt x="4956064" y="6489"/>
                </a:cubicBezTo>
                <a:lnTo>
                  <a:pt x="5198812" y="25804"/>
                </a:lnTo>
                <a:lnTo>
                  <a:pt x="5198812" y="2901419"/>
                </a:lnTo>
                <a:lnTo>
                  <a:pt x="5123105" y="2912909"/>
                </a:lnTo>
                <a:cubicBezTo>
                  <a:pt x="4673291" y="3006159"/>
                  <a:pt x="4289615" y="3239285"/>
                  <a:pt x="3972081" y="3612287"/>
                </a:cubicBezTo>
                <a:cubicBezTo>
                  <a:pt x="3714999" y="3914631"/>
                  <a:pt x="3554323" y="4249137"/>
                  <a:pt x="3490052" y="4615810"/>
                </a:cubicBezTo>
                <a:lnTo>
                  <a:pt x="3476836" y="4717817"/>
                </a:lnTo>
                <a:lnTo>
                  <a:pt x="0" y="4717817"/>
                </a:lnTo>
                <a:lnTo>
                  <a:pt x="590" y="4690919"/>
                </a:lnTo>
                <a:cubicBezTo>
                  <a:pt x="65783" y="3223783"/>
                  <a:pt x="619925" y="2041269"/>
                  <a:pt x="1663010" y="1143380"/>
                </a:cubicBezTo>
                <a:cubicBezTo>
                  <a:pt x="2546377" y="381128"/>
                  <a:pt x="3561257" y="0"/>
                  <a:pt x="4707640" y="0"/>
                </a:cubicBezTo>
                <a:close/>
              </a:path>
            </a:pathLst>
          </a:custGeom>
          <a:solidFill>
            <a:srgbClr val="FD6E39"/>
          </a:solidFill>
        </p:spPr>
        <p:txBody>
          <a:bodyPr wrap="square">
            <a:noAutofit/>
          </a:bodyPr>
          <a:lstStyle>
            <a:lvl1pPr>
              <a:defRPr>
                <a:solidFill>
                  <a:srgbClr val="FD6E39"/>
                </a:solidFill>
              </a:defRPr>
            </a:lvl1pPr>
          </a:lstStyle>
          <a:p>
            <a:r>
              <a:rPr lang="en-US"/>
              <a:t>Click icon to add picture</a:t>
            </a:r>
          </a:p>
        </p:txBody>
      </p:sp>
      <p:sp>
        <p:nvSpPr>
          <p:cNvPr id="28" name="Text Placeholder 12">
            <a:extLst>
              <a:ext uri="{FF2B5EF4-FFF2-40B4-BE49-F238E27FC236}">
                <a16:creationId xmlns:a16="http://schemas.microsoft.com/office/drawing/2014/main" id="{C429D49F-5751-8947-82F3-EC492E1C3C17}"/>
              </a:ext>
            </a:extLst>
          </p:cNvPr>
          <p:cNvSpPr>
            <a:spLocks noGrp="1"/>
          </p:cNvSpPr>
          <p:nvPr>
            <p:ph type="body" sz="quarter" idx="16"/>
          </p:nvPr>
        </p:nvSpPr>
        <p:spPr>
          <a:xfrm>
            <a:off x="687593" y="803457"/>
            <a:ext cx="5467729" cy="847589"/>
          </a:xfrm>
        </p:spPr>
        <p:txBody>
          <a:bodyPr anchor="b">
            <a:normAutofit/>
          </a:bodyPr>
          <a:lstStyle>
            <a:lvl1pPr marL="0" indent="0" algn="r" rtl="1">
              <a:buNone/>
              <a:defRPr sz="2400" b="0" i="0" spc="0">
                <a:solidFill>
                  <a:schemeClr val="accent1"/>
                </a:solidFill>
                <a:latin typeface="Arial Nova Light" panose="020B05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6" name="Rectangle 15">
            <a:extLst>
              <a:ext uri="{FF2B5EF4-FFF2-40B4-BE49-F238E27FC236}">
                <a16:creationId xmlns:a16="http://schemas.microsoft.com/office/drawing/2014/main" id="{C5B6BF68-1C9A-4970-577A-280B169A61EA}"/>
              </a:ext>
            </a:extLst>
          </p:cNvPr>
          <p:cNvSpPr/>
          <p:nvPr userDrawn="1"/>
        </p:nvSpPr>
        <p:spPr>
          <a:xfrm flipV="1">
            <a:off x="777421" y="1734954"/>
            <a:ext cx="544076" cy="43924"/>
          </a:xfrm>
          <a:prstGeom prst="rect">
            <a:avLst/>
          </a:prstGeom>
          <a:solidFill>
            <a:srgbClr val="FF7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29" name="Text Placeholder 5">
            <a:extLst>
              <a:ext uri="{FF2B5EF4-FFF2-40B4-BE49-F238E27FC236}">
                <a16:creationId xmlns:a16="http://schemas.microsoft.com/office/drawing/2014/main" id="{CD5785F1-6B58-B9A6-9920-B2B8C55DA631}"/>
              </a:ext>
            </a:extLst>
          </p:cNvPr>
          <p:cNvSpPr>
            <a:spLocks noGrp="1"/>
          </p:cNvSpPr>
          <p:nvPr>
            <p:ph type="body" sz="quarter" idx="13"/>
          </p:nvPr>
        </p:nvSpPr>
        <p:spPr>
          <a:xfrm>
            <a:off x="687593" y="2330658"/>
            <a:ext cx="4979200"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30" name="Graphic 29">
            <a:extLst>
              <a:ext uri="{FF2B5EF4-FFF2-40B4-BE49-F238E27FC236}">
                <a16:creationId xmlns:a16="http://schemas.microsoft.com/office/drawing/2014/main" id="{31A4DA96-81C7-FC66-107F-ED69245123B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18" name="Rectangle 17">
            <a:extLst>
              <a:ext uri="{FF2B5EF4-FFF2-40B4-BE49-F238E27FC236}">
                <a16:creationId xmlns:a16="http://schemas.microsoft.com/office/drawing/2014/main" id="{54275B00-D92E-0923-B965-27896FED41F0}"/>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7605D29-F61D-8736-C501-CE0C63B5B1B9}"/>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EDFE4C1-E861-36FF-5C58-30C7AF6D4CF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72F57EF-E3E2-ED7C-2457-6C7DC13A2F20}"/>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2ECF6CA-D897-B27A-9CB3-1555C31A26CD}"/>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07978DB-C2D3-D154-861C-4CC0C0422C7E}"/>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EB9C2FB-9B09-180A-423F-F95821314C12}"/>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B3FF92-EF57-3B0A-77F2-0C4BFEB30CA4}"/>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7" name="Slide Number Placeholder 4">
            <a:extLst>
              <a:ext uri="{FF2B5EF4-FFF2-40B4-BE49-F238E27FC236}">
                <a16:creationId xmlns:a16="http://schemas.microsoft.com/office/drawing/2014/main" id="{A94FFEBA-A325-9452-DE9C-E8E2E510F710}"/>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91753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phic Column text slide">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DB6C1E38-367C-114C-85E3-3BEC0B222015}"/>
              </a:ext>
            </a:extLst>
          </p:cNvPr>
          <p:cNvSpPr>
            <a:spLocks noGrp="1"/>
          </p:cNvSpPr>
          <p:nvPr>
            <p:ph type="body" sz="quarter" idx="14"/>
          </p:nvPr>
        </p:nvSpPr>
        <p:spPr>
          <a:xfrm>
            <a:off x="4038599" y="1473552"/>
            <a:ext cx="7332869"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1" name="Title 10">
            <a:extLst>
              <a:ext uri="{FF2B5EF4-FFF2-40B4-BE49-F238E27FC236}">
                <a16:creationId xmlns:a16="http://schemas.microsoft.com/office/drawing/2014/main" id="{860F9B86-83C8-B64B-B4C9-DBDE3AF86B2F}"/>
              </a:ext>
            </a:extLst>
          </p:cNvPr>
          <p:cNvSpPr>
            <a:spLocks noGrp="1"/>
          </p:cNvSpPr>
          <p:nvPr>
            <p:ph type="title"/>
          </p:nvPr>
        </p:nvSpPr>
        <p:spPr>
          <a:xfrm>
            <a:off x="4038599" y="435546"/>
            <a:ext cx="7332870" cy="985948"/>
          </a:xfrm>
        </p:spPr>
        <p:txBody>
          <a:bodyPr>
            <a:normAutofit/>
          </a:bodyPr>
          <a:lstStyle>
            <a:lvl1pPr>
              <a:defRPr sz="3200" b="0" i="0">
                <a:solidFill>
                  <a:schemeClr val="tx2"/>
                </a:solidFill>
                <a:latin typeface="Arial Nova" panose="020B0504020202020204" pitchFamily="34" charset="0"/>
              </a:defRPr>
            </a:lvl1pPr>
          </a:lstStyle>
          <a:p>
            <a:r>
              <a:rPr lang="en-US"/>
              <a:t>Click to edit Master title style</a:t>
            </a:r>
          </a:p>
        </p:txBody>
      </p:sp>
      <p:sp>
        <p:nvSpPr>
          <p:cNvPr id="2" name="Rectangle 1">
            <a:extLst>
              <a:ext uri="{FF2B5EF4-FFF2-40B4-BE49-F238E27FC236}">
                <a16:creationId xmlns:a16="http://schemas.microsoft.com/office/drawing/2014/main" id="{19071182-E295-7646-805D-025C91D57BCC}"/>
              </a:ext>
            </a:extLst>
          </p:cNvPr>
          <p:cNvSpPr/>
          <p:nvPr userDrawn="1"/>
        </p:nvSpPr>
        <p:spPr>
          <a:xfrm>
            <a:off x="0" y="0"/>
            <a:ext cx="3532909" cy="6858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C7C291-EB66-80EC-6DB6-44F1F77D4A33}"/>
              </a:ext>
            </a:extLst>
          </p:cNvPr>
          <p:cNvSpPr/>
          <p:nvPr userDrawn="1"/>
        </p:nvSpPr>
        <p:spPr>
          <a:xfrm flipV="1">
            <a:off x="4171967" y="1283012"/>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5">
            <a:extLst>
              <a:ext uri="{FF2B5EF4-FFF2-40B4-BE49-F238E27FC236}">
                <a16:creationId xmlns:a16="http://schemas.microsoft.com/office/drawing/2014/main" id="{ED225279-427B-C9B7-25E0-9BA91133CEEA}"/>
              </a:ext>
            </a:extLst>
          </p:cNvPr>
          <p:cNvSpPr>
            <a:spLocks noGrp="1"/>
          </p:cNvSpPr>
          <p:nvPr>
            <p:ph type="body" sz="quarter" idx="15"/>
          </p:nvPr>
        </p:nvSpPr>
        <p:spPr>
          <a:xfrm>
            <a:off x="4038598" y="2079510"/>
            <a:ext cx="7332869"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5" name="Graphic 14">
            <a:extLst>
              <a:ext uri="{FF2B5EF4-FFF2-40B4-BE49-F238E27FC236}">
                <a16:creationId xmlns:a16="http://schemas.microsoft.com/office/drawing/2014/main" id="{8D7D901D-F1F9-C088-42CA-BD5D1926342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38068" y="6403042"/>
            <a:ext cx="811874" cy="321722"/>
          </a:xfrm>
          <a:prstGeom prst="rect">
            <a:avLst/>
          </a:prstGeom>
        </p:spPr>
      </p:pic>
      <p:sp>
        <p:nvSpPr>
          <p:cNvPr id="9" name="Rectangle 8">
            <a:extLst>
              <a:ext uri="{FF2B5EF4-FFF2-40B4-BE49-F238E27FC236}">
                <a16:creationId xmlns:a16="http://schemas.microsoft.com/office/drawing/2014/main" id="{FBAA553F-9455-683A-8398-403234E6584B}"/>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5E0267-B567-CD3F-73D6-8FB19E8CB671}"/>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EED90C-6BA2-7E65-3502-23E0E887C3B6}"/>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E9784C-D7A4-43E6-ED8D-165E83263FF9}"/>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262192-9C32-6651-79DA-2AAFC59E0382}"/>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99690D-83C9-7C6D-2DEB-DEA7C1683BB2}"/>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76667DA-6EB5-7AD1-928C-0764D9774A1B}"/>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9AB23AB-4739-BE3A-65C4-0CA530199C36}"/>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Slide Number Placeholder 4">
            <a:extLst>
              <a:ext uri="{FF2B5EF4-FFF2-40B4-BE49-F238E27FC236}">
                <a16:creationId xmlns:a16="http://schemas.microsoft.com/office/drawing/2014/main" id="{E41C78E9-0FC6-61E3-BD01-D224901BEB55}"/>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3350890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1 Imag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5CDDBCD-79AB-2E40-9E4C-A158B22BC51E}"/>
              </a:ext>
            </a:extLst>
          </p:cNvPr>
          <p:cNvSpPr>
            <a:spLocks noGrp="1"/>
          </p:cNvSpPr>
          <p:nvPr>
            <p:ph type="pic" sz="quarter" idx="14"/>
          </p:nvPr>
        </p:nvSpPr>
        <p:spPr>
          <a:xfrm>
            <a:off x="8610600" y="0"/>
            <a:ext cx="3581400" cy="5929478"/>
          </a:xfrm>
        </p:spPr>
        <p:txBody>
          <a:bodyPr/>
          <a:lstStyle/>
          <a:p>
            <a:r>
              <a:rPr lang="en-US"/>
              <a:t>Click icon to add picture</a:t>
            </a:r>
          </a:p>
        </p:txBody>
      </p:sp>
      <p:sp>
        <p:nvSpPr>
          <p:cNvPr id="13" name="Rectangle 12">
            <a:extLst>
              <a:ext uri="{FF2B5EF4-FFF2-40B4-BE49-F238E27FC236}">
                <a16:creationId xmlns:a16="http://schemas.microsoft.com/office/drawing/2014/main" id="{9EA9C71F-7DC9-EA43-8188-4BFB37F28E70}"/>
              </a:ext>
            </a:extLst>
          </p:cNvPr>
          <p:cNvSpPr/>
          <p:nvPr userDrawn="1"/>
        </p:nvSpPr>
        <p:spPr>
          <a:xfrm>
            <a:off x="8607160" y="5930113"/>
            <a:ext cx="3581401" cy="1138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1" name="Text Placeholder 12">
            <a:extLst>
              <a:ext uri="{FF2B5EF4-FFF2-40B4-BE49-F238E27FC236}">
                <a16:creationId xmlns:a16="http://schemas.microsoft.com/office/drawing/2014/main" id="{4E2318B1-15BE-9449-AECF-3C6E40D09724}"/>
              </a:ext>
            </a:extLst>
          </p:cNvPr>
          <p:cNvSpPr>
            <a:spLocks noGrp="1"/>
          </p:cNvSpPr>
          <p:nvPr>
            <p:ph type="body" sz="quarter" idx="16"/>
          </p:nvPr>
        </p:nvSpPr>
        <p:spPr>
          <a:xfrm>
            <a:off x="687594" y="803457"/>
            <a:ext cx="7332870" cy="847589"/>
          </a:xfrm>
        </p:spPr>
        <p:txBody>
          <a:bodyPr anchor="b">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0" name="Rectangle 9">
            <a:extLst>
              <a:ext uri="{FF2B5EF4-FFF2-40B4-BE49-F238E27FC236}">
                <a16:creationId xmlns:a16="http://schemas.microsoft.com/office/drawing/2014/main" id="{12E5E257-C08F-E37E-AD30-17B530D9EDD3}"/>
              </a:ext>
            </a:extLst>
          </p:cNvPr>
          <p:cNvSpPr/>
          <p:nvPr userDrawn="1"/>
        </p:nvSpPr>
        <p:spPr>
          <a:xfrm flipV="1">
            <a:off x="777421" y="1740211"/>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5">
            <a:extLst>
              <a:ext uri="{FF2B5EF4-FFF2-40B4-BE49-F238E27FC236}">
                <a16:creationId xmlns:a16="http://schemas.microsoft.com/office/drawing/2014/main" id="{ED06A245-7469-E1A5-9D44-F07F5C67B83D}"/>
              </a:ext>
            </a:extLst>
          </p:cNvPr>
          <p:cNvSpPr>
            <a:spLocks noGrp="1"/>
          </p:cNvSpPr>
          <p:nvPr>
            <p:ph type="body" sz="quarter" idx="15"/>
          </p:nvPr>
        </p:nvSpPr>
        <p:spPr>
          <a:xfrm>
            <a:off x="687593" y="2079510"/>
            <a:ext cx="7465805"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5" name="Graphic 14">
            <a:extLst>
              <a:ext uri="{FF2B5EF4-FFF2-40B4-BE49-F238E27FC236}">
                <a16:creationId xmlns:a16="http://schemas.microsoft.com/office/drawing/2014/main" id="{7DC2EDDF-39E2-CA53-BF86-2278C6DD1C4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16253367-271F-AC81-EED0-C4BE37FA8303}"/>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2274F1-4044-3A0B-B54F-16974089C111}"/>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90841F-E49D-A2F6-78C0-4265DD616B3D}"/>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F3D77B9-AD6D-9325-F8A6-A051FD00348E}"/>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BF451B-9C12-ECA7-BADC-D930B2092CF3}"/>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4E160C-55FC-9FDD-81E5-FB982EEC29CA}"/>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6472883-B1B6-3CA6-4089-F04FDD7B9B90}"/>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F232F8-6657-FF49-2CB1-61C4A47A4973}"/>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Slide Number Placeholder 4">
            <a:extLst>
              <a:ext uri="{FF2B5EF4-FFF2-40B4-BE49-F238E27FC236}">
                <a16:creationId xmlns:a16="http://schemas.microsoft.com/office/drawing/2014/main" id="{6F2A16A7-6B16-7854-5F2F-EA21EE3E733A}"/>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2751724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line header 3 image slide">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8EC71F01-A94A-7449-B85B-3305DB24CEDA}"/>
              </a:ext>
            </a:extLst>
          </p:cNvPr>
          <p:cNvSpPr>
            <a:spLocks noGrp="1"/>
          </p:cNvSpPr>
          <p:nvPr>
            <p:ph type="pic" sz="quarter" idx="14"/>
          </p:nvPr>
        </p:nvSpPr>
        <p:spPr>
          <a:xfrm>
            <a:off x="8610600" y="0"/>
            <a:ext cx="3581400" cy="1964267"/>
          </a:xfrm>
        </p:spPr>
        <p:txBody>
          <a:bodyPr/>
          <a:lstStyle/>
          <a:p>
            <a:r>
              <a:rPr lang="en-US"/>
              <a:t>Click icon to add picture</a:t>
            </a:r>
          </a:p>
        </p:txBody>
      </p:sp>
      <p:sp>
        <p:nvSpPr>
          <p:cNvPr id="16" name="Picture Placeholder 6">
            <a:extLst>
              <a:ext uri="{FF2B5EF4-FFF2-40B4-BE49-F238E27FC236}">
                <a16:creationId xmlns:a16="http://schemas.microsoft.com/office/drawing/2014/main" id="{7E6E2996-E544-4F4C-8E0A-3A3889FA5DBA}"/>
              </a:ext>
            </a:extLst>
          </p:cNvPr>
          <p:cNvSpPr>
            <a:spLocks noGrp="1"/>
          </p:cNvSpPr>
          <p:nvPr>
            <p:ph type="pic" sz="quarter" idx="18"/>
          </p:nvPr>
        </p:nvSpPr>
        <p:spPr>
          <a:xfrm>
            <a:off x="8610600" y="1964267"/>
            <a:ext cx="3581400" cy="1981200"/>
          </a:xfrm>
        </p:spPr>
        <p:txBody>
          <a:bodyPr/>
          <a:lstStyle/>
          <a:p>
            <a:r>
              <a:rPr lang="en-US"/>
              <a:t>Click icon to add picture</a:t>
            </a:r>
          </a:p>
        </p:txBody>
      </p:sp>
      <p:sp>
        <p:nvSpPr>
          <p:cNvPr id="17" name="Picture Placeholder 6">
            <a:extLst>
              <a:ext uri="{FF2B5EF4-FFF2-40B4-BE49-F238E27FC236}">
                <a16:creationId xmlns:a16="http://schemas.microsoft.com/office/drawing/2014/main" id="{A1749F36-B231-3542-B332-13DADBC6CD12}"/>
              </a:ext>
            </a:extLst>
          </p:cNvPr>
          <p:cNvSpPr>
            <a:spLocks noGrp="1"/>
          </p:cNvSpPr>
          <p:nvPr>
            <p:ph type="pic" sz="quarter" idx="19"/>
          </p:nvPr>
        </p:nvSpPr>
        <p:spPr>
          <a:xfrm>
            <a:off x="8610600" y="3945467"/>
            <a:ext cx="3581400" cy="1981200"/>
          </a:xfrm>
        </p:spPr>
        <p:txBody>
          <a:bodyPr/>
          <a:lstStyle/>
          <a:p>
            <a:r>
              <a:rPr lang="en-US"/>
              <a:t>Click icon to add picture</a:t>
            </a:r>
          </a:p>
        </p:txBody>
      </p:sp>
      <p:sp>
        <p:nvSpPr>
          <p:cNvPr id="20" name="Rectangle 19">
            <a:extLst>
              <a:ext uri="{FF2B5EF4-FFF2-40B4-BE49-F238E27FC236}">
                <a16:creationId xmlns:a16="http://schemas.microsoft.com/office/drawing/2014/main" id="{C63F6A3F-C48C-654D-8F8F-CD26921206DF}"/>
              </a:ext>
            </a:extLst>
          </p:cNvPr>
          <p:cNvSpPr/>
          <p:nvPr userDrawn="1"/>
        </p:nvSpPr>
        <p:spPr>
          <a:xfrm>
            <a:off x="8610598" y="5926667"/>
            <a:ext cx="3581401" cy="142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12">
            <a:extLst>
              <a:ext uri="{FF2B5EF4-FFF2-40B4-BE49-F238E27FC236}">
                <a16:creationId xmlns:a16="http://schemas.microsoft.com/office/drawing/2014/main" id="{5CB3A730-728C-764B-B23A-9C29D83164A0}"/>
              </a:ext>
            </a:extLst>
          </p:cNvPr>
          <p:cNvSpPr>
            <a:spLocks noGrp="1"/>
          </p:cNvSpPr>
          <p:nvPr>
            <p:ph type="body" sz="quarter" idx="16"/>
          </p:nvPr>
        </p:nvSpPr>
        <p:spPr>
          <a:xfrm>
            <a:off x="687594" y="803457"/>
            <a:ext cx="7332870" cy="847589"/>
          </a:xfrm>
        </p:spPr>
        <p:txBody>
          <a:bodyPr anchor="b">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2" name="Rectangle 11">
            <a:extLst>
              <a:ext uri="{FF2B5EF4-FFF2-40B4-BE49-F238E27FC236}">
                <a16:creationId xmlns:a16="http://schemas.microsoft.com/office/drawing/2014/main" id="{FEFF8132-2CB0-9386-AFAF-6DF281AA1B89}"/>
              </a:ext>
            </a:extLst>
          </p:cNvPr>
          <p:cNvSpPr/>
          <p:nvPr userDrawn="1"/>
        </p:nvSpPr>
        <p:spPr>
          <a:xfrm flipV="1">
            <a:off x="777421" y="1746474"/>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5" name="Text Placeholder 5">
            <a:extLst>
              <a:ext uri="{FF2B5EF4-FFF2-40B4-BE49-F238E27FC236}">
                <a16:creationId xmlns:a16="http://schemas.microsoft.com/office/drawing/2014/main" id="{7AD3A50D-1735-4164-5E84-D1A7692AF75D}"/>
              </a:ext>
            </a:extLst>
          </p:cNvPr>
          <p:cNvSpPr>
            <a:spLocks noGrp="1"/>
          </p:cNvSpPr>
          <p:nvPr>
            <p:ph type="body" sz="quarter" idx="15"/>
          </p:nvPr>
        </p:nvSpPr>
        <p:spPr>
          <a:xfrm>
            <a:off x="687593" y="2079510"/>
            <a:ext cx="7465805"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8" name="Graphic 17">
            <a:extLst>
              <a:ext uri="{FF2B5EF4-FFF2-40B4-BE49-F238E27FC236}">
                <a16:creationId xmlns:a16="http://schemas.microsoft.com/office/drawing/2014/main" id="{C183E5F2-D678-2449-D11E-D7BE051B4AE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11" name="Rectangle 10">
            <a:extLst>
              <a:ext uri="{FF2B5EF4-FFF2-40B4-BE49-F238E27FC236}">
                <a16:creationId xmlns:a16="http://schemas.microsoft.com/office/drawing/2014/main" id="{28C9EDA9-6E58-B3D5-195B-0D016043C831}"/>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1621A5-D76A-B098-7FA4-E7DF020723CB}"/>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492EE8-6126-135A-1522-E10BFC004EE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4E815C-F615-4C98-9EB2-237A8CFAE850}"/>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B21CAA-E3C2-2044-A368-8368DA52AA73}"/>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C8481EA-2233-2D52-1C0F-76E766B7763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5FF2BA-98A2-EA7D-1A10-8190A62DA0DD}"/>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B46B19-19E0-70A3-1182-258EFA6EB157}"/>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6" name="Slide Number Placeholder 4">
            <a:extLst>
              <a:ext uri="{FF2B5EF4-FFF2-40B4-BE49-F238E27FC236}">
                <a16:creationId xmlns:a16="http://schemas.microsoft.com/office/drawing/2014/main" id="{8FD85371-EE8A-ACBC-3BC5-DA7A5E404A23}"/>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503919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End Page">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8D233E5-B178-BE3D-B5A7-8C85114E99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DF2A3C3E-505F-2514-FB63-153DEB7C21FA}"/>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5BEF541-C279-712E-FCB3-B26501DDE4DD}"/>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6AC4A-07D3-B87D-BBE1-688ED7C1A5D6}"/>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79324F-CAD0-9E38-43BA-B0406B11DC2C}"/>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B0A710-386A-2085-B040-0AB1ABD8660A}"/>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06655BD-CBBE-E32F-80D1-DC18DB5C238B}"/>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00AA3D7-B764-4AAB-6AC2-A320C5899F85}"/>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BA9E00C-4BAF-1952-8D4E-F0F983D14F2F}"/>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3802780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Chart Filler Slide">
    <p:spTree>
      <p:nvGrpSpPr>
        <p:cNvPr id="1" name=""/>
        <p:cNvGrpSpPr/>
        <p:nvPr/>
      </p:nvGrpSpPr>
      <p:grpSpPr>
        <a:xfrm>
          <a:off x="0" y="0"/>
          <a:ext cx="0" cy="0"/>
          <a:chOff x="0" y="0"/>
          <a:chExt cx="0" cy="0"/>
        </a:xfrm>
      </p:grpSpPr>
      <p:sp>
        <p:nvSpPr>
          <p:cNvPr id="8" name="Text Placeholder 12">
            <a:extLst>
              <a:ext uri="{FF2B5EF4-FFF2-40B4-BE49-F238E27FC236}">
                <a16:creationId xmlns:a16="http://schemas.microsoft.com/office/drawing/2014/main" id="{3FF68390-BD3C-B443-875D-52A701D9C2ED}"/>
              </a:ext>
            </a:extLst>
          </p:cNvPr>
          <p:cNvSpPr>
            <a:spLocks noGrp="1"/>
          </p:cNvSpPr>
          <p:nvPr>
            <p:ph type="body" sz="quarter" idx="15"/>
          </p:nvPr>
        </p:nvSpPr>
        <p:spPr>
          <a:xfrm>
            <a:off x="130641" y="169339"/>
            <a:ext cx="10666206"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81AD68DC-CB75-C284-3B1F-2A8EC4510954}"/>
              </a:ext>
            </a:extLst>
          </p:cNvPr>
          <p:cNvSpPr/>
          <p:nvPr userDrawn="1"/>
        </p:nvSpPr>
        <p:spPr>
          <a:xfrm flipV="1">
            <a:off x="130641" y="718542"/>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9" name="Rectangle 8">
            <a:extLst>
              <a:ext uri="{FF2B5EF4-FFF2-40B4-BE49-F238E27FC236}">
                <a16:creationId xmlns:a16="http://schemas.microsoft.com/office/drawing/2014/main" id="{68183855-EAE6-288E-C02A-45AB82588794}"/>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304FFB-C2E1-0CE3-100F-E7F6248D1CD6}"/>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5F019-870F-B850-8E9A-ED5EE4D972C9}"/>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901F71-0703-E43B-1195-10A89F429B5B}"/>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9C6CAE-DB5D-7FBA-F91E-4685BA1066A9}"/>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608C1A-F90D-A7D2-1418-E05ACE2A50F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5A04EA-BB9E-5A5B-BF9C-0E396F952D16}"/>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69B9FCF-3CCC-D9B3-251E-A71BC85BAF32}"/>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Slide Number Placeholder 4">
            <a:extLst>
              <a:ext uri="{FF2B5EF4-FFF2-40B4-BE49-F238E27FC236}">
                <a16:creationId xmlns:a16="http://schemas.microsoft.com/office/drawing/2014/main" id="{D986EC2A-DE5A-722D-F418-342B8E2C91EF}"/>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1275769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Graph-Chart Filler Slide">
    <p:spTree>
      <p:nvGrpSpPr>
        <p:cNvPr id="1" name=""/>
        <p:cNvGrpSpPr/>
        <p:nvPr/>
      </p:nvGrpSpPr>
      <p:grpSpPr>
        <a:xfrm>
          <a:off x="0" y="0"/>
          <a:ext cx="0" cy="0"/>
          <a:chOff x="0" y="0"/>
          <a:chExt cx="0" cy="0"/>
        </a:xfrm>
      </p:grpSpPr>
      <p:cxnSp>
        <p:nvCxnSpPr>
          <p:cNvPr id="92" name="Straight Connector 91">
            <a:extLst>
              <a:ext uri="{FF2B5EF4-FFF2-40B4-BE49-F238E27FC236}">
                <a16:creationId xmlns:a16="http://schemas.microsoft.com/office/drawing/2014/main" id="{0646F357-F03F-1A48-8C46-E6E3273E409F}"/>
              </a:ext>
            </a:extLst>
          </p:cNvPr>
          <p:cNvCxnSpPr>
            <a:cxnSpLocks/>
          </p:cNvCxnSpPr>
          <p:nvPr userDrawn="1"/>
        </p:nvCxnSpPr>
        <p:spPr>
          <a:xfrm>
            <a:off x="777420" y="6202632"/>
            <a:ext cx="11013188" cy="0"/>
          </a:xfrm>
          <a:prstGeom prst="line">
            <a:avLst/>
          </a:prstGeom>
          <a:ln w="12700">
            <a:solidFill>
              <a:srgbClr val="797979"/>
            </a:solidFill>
          </a:ln>
        </p:spPr>
        <p:style>
          <a:lnRef idx="1">
            <a:schemeClr val="dk1"/>
          </a:lnRef>
          <a:fillRef idx="0">
            <a:schemeClr val="dk1"/>
          </a:fillRef>
          <a:effectRef idx="0">
            <a:schemeClr val="dk1"/>
          </a:effectRef>
          <a:fontRef idx="minor">
            <a:schemeClr val="tx1"/>
          </a:fontRef>
        </p:style>
      </p:cxnSp>
      <p:sp>
        <p:nvSpPr>
          <p:cNvPr id="8" name="Text Placeholder 12">
            <a:extLst>
              <a:ext uri="{FF2B5EF4-FFF2-40B4-BE49-F238E27FC236}">
                <a16:creationId xmlns:a16="http://schemas.microsoft.com/office/drawing/2014/main" id="{3FF68390-BD3C-B443-875D-52A701D9C2ED}"/>
              </a:ext>
            </a:extLst>
          </p:cNvPr>
          <p:cNvSpPr>
            <a:spLocks noGrp="1"/>
          </p:cNvSpPr>
          <p:nvPr>
            <p:ph type="body" sz="quarter" idx="15"/>
          </p:nvPr>
        </p:nvSpPr>
        <p:spPr>
          <a:xfrm>
            <a:off x="643522" y="2447914"/>
            <a:ext cx="10666206"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81AD68DC-CB75-C284-3B1F-2A8EC4510954}"/>
              </a:ext>
            </a:extLst>
          </p:cNvPr>
          <p:cNvSpPr/>
          <p:nvPr userDrawn="1"/>
        </p:nvSpPr>
        <p:spPr>
          <a:xfrm flipV="1">
            <a:off x="643522" y="3010890"/>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pic>
        <p:nvPicPr>
          <p:cNvPr id="12" name="Graphic 11">
            <a:extLst>
              <a:ext uri="{FF2B5EF4-FFF2-40B4-BE49-F238E27FC236}">
                <a16:creationId xmlns:a16="http://schemas.microsoft.com/office/drawing/2014/main" id="{18D233E5-B178-BE3D-B5A7-8C85114E99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68183855-EAE6-288E-C02A-45AB82588794}"/>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304FFB-C2E1-0CE3-100F-E7F6248D1CD6}"/>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5F019-870F-B850-8E9A-ED5EE4D972C9}"/>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901F71-0703-E43B-1195-10A89F429B5B}"/>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9C6CAE-DB5D-7FBA-F91E-4685BA1066A9}"/>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608C1A-F90D-A7D2-1418-E05ACE2A50F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5A04EA-BB9E-5A5B-BF9C-0E396F952D16}"/>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69B9FCF-3CCC-D9B3-251E-A71BC85BAF32}"/>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Slide Number Placeholder 4">
            <a:extLst>
              <a:ext uri="{FF2B5EF4-FFF2-40B4-BE49-F238E27FC236}">
                <a16:creationId xmlns:a16="http://schemas.microsoft.com/office/drawing/2014/main" id="{D986EC2A-DE5A-722D-F418-342B8E2C91EF}"/>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2520228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ver title slide">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554E083-FA23-BE45-BA6F-25CF7715872B}"/>
              </a:ext>
            </a:extLst>
          </p:cNvPr>
          <p:cNvSpPr>
            <a:spLocks noGrp="1"/>
          </p:cNvSpPr>
          <p:nvPr>
            <p:ph type="body" sz="quarter" idx="14"/>
          </p:nvPr>
        </p:nvSpPr>
        <p:spPr>
          <a:xfrm>
            <a:off x="687599" y="1930742"/>
            <a:ext cx="7953829" cy="546104"/>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2" name="Title 10">
            <a:extLst>
              <a:ext uri="{FF2B5EF4-FFF2-40B4-BE49-F238E27FC236}">
                <a16:creationId xmlns:a16="http://schemas.microsoft.com/office/drawing/2014/main" id="{C3E619F0-7A98-9B49-AA80-C1FA3D214EA6}"/>
              </a:ext>
            </a:extLst>
          </p:cNvPr>
          <p:cNvSpPr>
            <a:spLocks noGrp="1"/>
          </p:cNvSpPr>
          <p:nvPr>
            <p:ph type="title"/>
          </p:nvPr>
        </p:nvSpPr>
        <p:spPr>
          <a:xfrm>
            <a:off x="670206" y="892738"/>
            <a:ext cx="7971222" cy="985948"/>
          </a:xfrm>
        </p:spPr>
        <p:txBody>
          <a:bodyPr>
            <a:normAutofit/>
          </a:bodyPr>
          <a:lstStyle>
            <a:lvl1pPr>
              <a:defRPr sz="4400" b="0" i="0">
                <a:solidFill>
                  <a:schemeClr val="tx2"/>
                </a:solidFill>
                <a:latin typeface="Arial Nova" panose="020B0504020202020204" pitchFamily="34" charset="0"/>
              </a:defRPr>
            </a:lvl1pPr>
          </a:lstStyle>
          <a:p>
            <a:r>
              <a:rPr lang="en-US"/>
              <a:t>Click to edit Master title style</a:t>
            </a:r>
          </a:p>
        </p:txBody>
      </p:sp>
      <p:sp>
        <p:nvSpPr>
          <p:cNvPr id="8" name="Rectangle 7">
            <a:extLst>
              <a:ext uri="{FF2B5EF4-FFF2-40B4-BE49-F238E27FC236}">
                <a16:creationId xmlns:a16="http://schemas.microsoft.com/office/drawing/2014/main" id="{49A5D68F-B560-6640-AD18-BD57E6D18D8B}"/>
              </a:ext>
            </a:extLst>
          </p:cNvPr>
          <p:cNvSpPr/>
          <p:nvPr userDrawn="1"/>
        </p:nvSpPr>
        <p:spPr>
          <a:xfrm flipV="1">
            <a:off x="777421" y="1740205"/>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pic>
        <p:nvPicPr>
          <p:cNvPr id="3" name="Graphic 2">
            <a:extLst>
              <a:ext uri="{FF2B5EF4-FFF2-40B4-BE49-F238E27FC236}">
                <a16:creationId xmlns:a16="http://schemas.microsoft.com/office/drawing/2014/main" id="{32CDD742-2996-C84D-B547-4A0CF552E3C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1212" y="5718799"/>
            <a:ext cx="2090548" cy="828422"/>
          </a:xfrm>
          <a:prstGeom prst="rect">
            <a:avLst/>
          </a:prstGeom>
        </p:spPr>
      </p:pic>
      <p:sp>
        <p:nvSpPr>
          <p:cNvPr id="18" name="Picture Placeholder 8">
            <a:extLst>
              <a:ext uri="{FF2B5EF4-FFF2-40B4-BE49-F238E27FC236}">
                <a16:creationId xmlns:a16="http://schemas.microsoft.com/office/drawing/2014/main" id="{A9EFCCF5-CBFB-8FB2-E510-DFBC99B38BA9}"/>
              </a:ext>
            </a:extLst>
          </p:cNvPr>
          <p:cNvSpPr>
            <a:spLocks noGrp="1"/>
          </p:cNvSpPr>
          <p:nvPr>
            <p:ph type="pic" sz="quarter" idx="17"/>
          </p:nvPr>
        </p:nvSpPr>
        <p:spPr>
          <a:xfrm>
            <a:off x="6096000" y="1326003"/>
            <a:ext cx="6096000" cy="5531997"/>
          </a:xfrm>
          <a:custGeom>
            <a:avLst/>
            <a:gdLst>
              <a:gd name="connsiteX0" fmla="*/ 4707640 w 5198812"/>
              <a:gd name="connsiteY0" fmla="*/ 0 h 4717817"/>
              <a:gd name="connsiteX1" fmla="*/ 4956064 w 5198812"/>
              <a:gd name="connsiteY1" fmla="*/ 6489 h 4717817"/>
              <a:gd name="connsiteX2" fmla="*/ 5198812 w 5198812"/>
              <a:gd name="connsiteY2" fmla="*/ 25804 h 4717817"/>
              <a:gd name="connsiteX3" fmla="*/ 5198812 w 5198812"/>
              <a:gd name="connsiteY3" fmla="*/ 2901419 h 4717817"/>
              <a:gd name="connsiteX4" fmla="*/ 5123105 w 5198812"/>
              <a:gd name="connsiteY4" fmla="*/ 2912909 h 4717817"/>
              <a:gd name="connsiteX5" fmla="*/ 3972081 w 5198812"/>
              <a:gd name="connsiteY5" fmla="*/ 3612287 h 4717817"/>
              <a:gd name="connsiteX6" fmla="*/ 3490052 w 5198812"/>
              <a:gd name="connsiteY6" fmla="*/ 4615810 h 4717817"/>
              <a:gd name="connsiteX7" fmla="*/ 3476836 w 5198812"/>
              <a:gd name="connsiteY7" fmla="*/ 4717817 h 4717817"/>
              <a:gd name="connsiteX8" fmla="*/ 0 w 5198812"/>
              <a:gd name="connsiteY8" fmla="*/ 4717817 h 4717817"/>
              <a:gd name="connsiteX9" fmla="*/ 590 w 5198812"/>
              <a:gd name="connsiteY9" fmla="*/ 4690919 h 4717817"/>
              <a:gd name="connsiteX10" fmla="*/ 1663010 w 5198812"/>
              <a:gd name="connsiteY10" fmla="*/ 1143380 h 4717817"/>
              <a:gd name="connsiteX11" fmla="*/ 4707640 w 5198812"/>
              <a:gd name="connsiteY11" fmla="*/ 0 h 471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8812" h="4717817">
                <a:moveTo>
                  <a:pt x="4707640" y="0"/>
                </a:moveTo>
                <a:cubicBezTo>
                  <a:pt x="4791079" y="0"/>
                  <a:pt x="4873887" y="2163"/>
                  <a:pt x="4956064" y="6489"/>
                </a:cubicBezTo>
                <a:lnTo>
                  <a:pt x="5198812" y="25804"/>
                </a:lnTo>
                <a:lnTo>
                  <a:pt x="5198812" y="2901419"/>
                </a:lnTo>
                <a:lnTo>
                  <a:pt x="5123105" y="2912909"/>
                </a:lnTo>
                <a:cubicBezTo>
                  <a:pt x="4673291" y="3006159"/>
                  <a:pt x="4289615" y="3239285"/>
                  <a:pt x="3972081" y="3612287"/>
                </a:cubicBezTo>
                <a:cubicBezTo>
                  <a:pt x="3714999" y="3914631"/>
                  <a:pt x="3554323" y="4249137"/>
                  <a:pt x="3490052" y="4615810"/>
                </a:cubicBezTo>
                <a:lnTo>
                  <a:pt x="3476836" y="4717817"/>
                </a:lnTo>
                <a:lnTo>
                  <a:pt x="0" y="4717817"/>
                </a:lnTo>
                <a:lnTo>
                  <a:pt x="590" y="4690919"/>
                </a:lnTo>
                <a:cubicBezTo>
                  <a:pt x="65783" y="3223783"/>
                  <a:pt x="619925" y="2041269"/>
                  <a:pt x="1663010" y="1143380"/>
                </a:cubicBezTo>
                <a:cubicBezTo>
                  <a:pt x="2546377" y="381128"/>
                  <a:pt x="3561257" y="0"/>
                  <a:pt x="4707640" y="0"/>
                </a:cubicBezTo>
                <a:close/>
              </a:path>
            </a:pathLst>
          </a:custGeom>
          <a:solidFill>
            <a:srgbClr val="FD6E39"/>
          </a:solidFill>
        </p:spPr>
        <p:txBody>
          <a:bodyPr wrap="square">
            <a:noAutofit/>
          </a:bodyPr>
          <a:lstStyle>
            <a:lvl1pPr>
              <a:defRPr>
                <a:solidFill>
                  <a:srgbClr val="FD6E39"/>
                </a:solidFill>
              </a:defRPr>
            </a:lvl1pPr>
          </a:lstStyle>
          <a:p>
            <a:r>
              <a:rPr lang="en-US"/>
              <a:t>Click icon to add picture</a:t>
            </a:r>
          </a:p>
        </p:txBody>
      </p:sp>
      <p:sp>
        <p:nvSpPr>
          <p:cNvPr id="30" name="Rectangle 29">
            <a:extLst>
              <a:ext uri="{FF2B5EF4-FFF2-40B4-BE49-F238E27FC236}">
                <a16:creationId xmlns:a16="http://schemas.microsoft.com/office/drawing/2014/main" id="{3A9FFC98-E02D-5C15-2411-8F1A54A45E78}"/>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C0A650-2DDC-7A6A-2331-CCD0E77A6F57}"/>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82FBD80-603A-2648-967C-3747D050A17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91BAE4A-52A5-EBF9-5743-73683A72C683}"/>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389B70D-BB3D-4F4F-E447-F015A576F63C}"/>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8D32081-D0D4-18EC-16B6-C040820CB9CE}"/>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3597A0C-F430-391E-D8FD-970E182000B8}"/>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1EE39F1-E1C0-0BEB-5A66-E06752B30F8E}"/>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5138683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slide 2 line hea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70BCEE5-A1BA-874C-A83A-8BF28E2103A5}"/>
              </a:ext>
            </a:extLst>
          </p:cNvPr>
          <p:cNvSpPr>
            <a:spLocks noGrp="1"/>
          </p:cNvSpPr>
          <p:nvPr>
            <p:ph type="pic" sz="quarter" idx="10"/>
          </p:nvPr>
        </p:nvSpPr>
        <p:spPr>
          <a:xfrm>
            <a:off x="6096000" y="1324951"/>
            <a:ext cx="6096000" cy="5531997"/>
          </a:xfrm>
          <a:custGeom>
            <a:avLst/>
            <a:gdLst>
              <a:gd name="connsiteX0" fmla="*/ 4707640 w 5198812"/>
              <a:gd name="connsiteY0" fmla="*/ 0 h 4717817"/>
              <a:gd name="connsiteX1" fmla="*/ 4956064 w 5198812"/>
              <a:gd name="connsiteY1" fmla="*/ 6489 h 4717817"/>
              <a:gd name="connsiteX2" fmla="*/ 5198812 w 5198812"/>
              <a:gd name="connsiteY2" fmla="*/ 25804 h 4717817"/>
              <a:gd name="connsiteX3" fmla="*/ 5198812 w 5198812"/>
              <a:gd name="connsiteY3" fmla="*/ 2901419 h 4717817"/>
              <a:gd name="connsiteX4" fmla="*/ 5123105 w 5198812"/>
              <a:gd name="connsiteY4" fmla="*/ 2912909 h 4717817"/>
              <a:gd name="connsiteX5" fmla="*/ 3972081 w 5198812"/>
              <a:gd name="connsiteY5" fmla="*/ 3612287 h 4717817"/>
              <a:gd name="connsiteX6" fmla="*/ 3490052 w 5198812"/>
              <a:gd name="connsiteY6" fmla="*/ 4615810 h 4717817"/>
              <a:gd name="connsiteX7" fmla="*/ 3476836 w 5198812"/>
              <a:gd name="connsiteY7" fmla="*/ 4717817 h 4717817"/>
              <a:gd name="connsiteX8" fmla="*/ 0 w 5198812"/>
              <a:gd name="connsiteY8" fmla="*/ 4717817 h 4717817"/>
              <a:gd name="connsiteX9" fmla="*/ 590 w 5198812"/>
              <a:gd name="connsiteY9" fmla="*/ 4690919 h 4717817"/>
              <a:gd name="connsiteX10" fmla="*/ 1663010 w 5198812"/>
              <a:gd name="connsiteY10" fmla="*/ 1143380 h 4717817"/>
              <a:gd name="connsiteX11" fmla="*/ 4707640 w 5198812"/>
              <a:gd name="connsiteY11" fmla="*/ 0 h 471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8812" h="4717817">
                <a:moveTo>
                  <a:pt x="4707640" y="0"/>
                </a:moveTo>
                <a:cubicBezTo>
                  <a:pt x="4791079" y="0"/>
                  <a:pt x="4873887" y="2163"/>
                  <a:pt x="4956064" y="6489"/>
                </a:cubicBezTo>
                <a:lnTo>
                  <a:pt x="5198812" y="25804"/>
                </a:lnTo>
                <a:lnTo>
                  <a:pt x="5198812" y="2901419"/>
                </a:lnTo>
                <a:lnTo>
                  <a:pt x="5123105" y="2912909"/>
                </a:lnTo>
                <a:cubicBezTo>
                  <a:pt x="4673291" y="3006159"/>
                  <a:pt x="4289615" y="3239285"/>
                  <a:pt x="3972081" y="3612287"/>
                </a:cubicBezTo>
                <a:cubicBezTo>
                  <a:pt x="3714999" y="3914631"/>
                  <a:pt x="3554323" y="4249137"/>
                  <a:pt x="3490052" y="4615810"/>
                </a:cubicBezTo>
                <a:lnTo>
                  <a:pt x="3476836" y="4717817"/>
                </a:lnTo>
                <a:lnTo>
                  <a:pt x="0" y="4717817"/>
                </a:lnTo>
                <a:lnTo>
                  <a:pt x="590" y="4690919"/>
                </a:lnTo>
                <a:cubicBezTo>
                  <a:pt x="65783" y="3223783"/>
                  <a:pt x="619925" y="2041269"/>
                  <a:pt x="1663010" y="1143380"/>
                </a:cubicBezTo>
                <a:cubicBezTo>
                  <a:pt x="2546377" y="381128"/>
                  <a:pt x="3561257" y="0"/>
                  <a:pt x="4707640" y="0"/>
                </a:cubicBezTo>
                <a:close/>
              </a:path>
            </a:pathLst>
          </a:custGeom>
          <a:solidFill>
            <a:srgbClr val="FD6E39"/>
          </a:solidFill>
        </p:spPr>
        <p:txBody>
          <a:bodyPr wrap="square">
            <a:noAutofit/>
          </a:bodyPr>
          <a:lstStyle>
            <a:lvl1pPr>
              <a:defRPr>
                <a:solidFill>
                  <a:srgbClr val="FD6E39"/>
                </a:solidFill>
              </a:defRPr>
            </a:lvl1pPr>
          </a:lstStyle>
          <a:p>
            <a:r>
              <a:rPr lang="en-US"/>
              <a:t>Click icon to add picture</a:t>
            </a:r>
          </a:p>
        </p:txBody>
      </p:sp>
      <p:sp>
        <p:nvSpPr>
          <p:cNvPr id="28" name="Text Placeholder 12">
            <a:extLst>
              <a:ext uri="{FF2B5EF4-FFF2-40B4-BE49-F238E27FC236}">
                <a16:creationId xmlns:a16="http://schemas.microsoft.com/office/drawing/2014/main" id="{C429D49F-5751-8947-82F3-EC492E1C3C17}"/>
              </a:ext>
            </a:extLst>
          </p:cNvPr>
          <p:cNvSpPr>
            <a:spLocks noGrp="1"/>
          </p:cNvSpPr>
          <p:nvPr>
            <p:ph type="body" sz="quarter" idx="16"/>
          </p:nvPr>
        </p:nvSpPr>
        <p:spPr>
          <a:xfrm>
            <a:off x="687593" y="803457"/>
            <a:ext cx="5467729" cy="847589"/>
          </a:xfrm>
        </p:spPr>
        <p:txBody>
          <a:bodyPr anchor="b">
            <a:normAutofit/>
          </a:bodyPr>
          <a:lstStyle>
            <a:lvl1pPr marL="0" indent="0" algn="r" rtl="1">
              <a:buNone/>
              <a:defRPr sz="2400" b="0" i="0" spc="0">
                <a:solidFill>
                  <a:schemeClr val="accent1"/>
                </a:solidFill>
                <a:latin typeface="Arial Nova Light" panose="020B05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6" name="Rectangle 15">
            <a:extLst>
              <a:ext uri="{FF2B5EF4-FFF2-40B4-BE49-F238E27FC236}">
                <a16:creationId xmlns:a16="http://schemas.microsoft.com/office/drawing/2014/main" id="{C5B6BF68-1C9A-4970-577A-280B169A61EA}"/>
              </a:ext>
            </a:extLst>
          </p:cNvPr>
          <p:cNvSpPr/>
          <p:nvPr userDrawn="1"/>
        </p:nvSpPr>
        <p:spPr>
          <a:xfrm flipV="1">
            <a:off x="777421" y="1734954"/>
            <a:ext cx="544076" cy="43924"/>
          </a:xfrm>
          <a:prstGeom prst="rect">
            <a:avLst/>
          </a:prstGeom>
          <a:solidFill>
            <a:srgbClr val="FF7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29" name="Text Placeholder 5">
            <a:extLst>
              <a:ext uri="{FF2B5EF4-FFF2-40B4-BE49-F238E27FC236}">
                <a16:creationId xmlns:a16="http://schemas.microsoft.com/office/drawing/2014/main" id="{CD5785F1-6B58-B9A6-9920-B2B8C55DA631}"/>
              </a:ext>
            </a:extLst>
          </p:cNvPr>
          <p:cNvSpPr>
            <a:spLocks noGrp="1"/>
          </p:cNvSpPr>
          <p:nvPr>
            <p:ph type="body" sz="quarter" idx="13"/>
          </p:nvPr>
        </p:nvSpPr>
        <p:spPr>
          <a:xfrm>
            <a:off x="687593" y="2330658"/>
            <a:ext cx="4979200"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30" name="Graphic 29">
            <a:extLst>
              <a:ext uri="{FF2B5EF4-FFF2-40B4-BE49-F238E27FC236}">
                <a16:creationId xmlns:a16="http://schemas.microsoft.com/office/drawing/2014/main" id="{31A4DA96-81C7-FC66-107F-ED69245123B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18" name="Rectangle 17">
            <a:extLst>
              <a:ext uri="{FF2B5EF4-FFF2-40B4-BE49-F238E27FC236}">
                <a16:creationId xmlns:a16="http://schemas.microsoft.com/office/drawing/2014/main" id="{54275B00-D92E-0923-B965-27896FED41F0}"/>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7605D29-F61D-8736-C501-CE0C63B5B1B9}"/>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EDFE4C1-E861-36FF-5C58-30C7AF6D4CF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72F57EF-E3E2-ED7C-2457-6C7DC13A2F20}"/>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2ECF6CA-D897-B27A-9CB3-1555C31A26CD}"/>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07978DB-C2D3-D154-861C-4CC0C0422C7E}"/>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EB9C2FB-9B09-180A-423F-F95821314C12}"/>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B3FF92-EF57-3B0A-77F2-0C4BFEB30CA4}"/>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7" name="Slide Number Placeholder 4">
            <a:extLst>
              <a:ext uri="{FF2B5EF4-FFF2-40B4-BE49-F238E27FC236}">
                <a16:creationId xmlns:a16="http://schemas.microsoft.com/office/drawing/2014/main" id="{A94FFEBA-A325-9452-DE9C-E8E2E510F710}"/>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42835704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aphic Column text slide">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DB6C1E38-367C-114C-85E3-3BEC0B222015}"/>
              </a:ext>
            </a:extLst>
          </p:cNvPr>
          <p:cNvSpPr>
            <a:spLocks noGrp="1"/>
          </p:cNvSpPr>
          <p:nvPr>
            <p:ph type="body" sz="quarter" idx="14"/>
          </p:nvPr>
        </p:nvSpPr>
        <p:spPr>
          <a:xfrm>
            <a:off x="4038599" y="1473552"/>
            <a:ext cx="7332869"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1" name="Title 10">
            <a:extLst>
              <a:ext uri="{FF2B5EF4-FFF2-40B4-BE49-F238E27FC236}">
                <a16:creationId xmlns:a16="http://schemas.microsoft.com/office/drawing/2014/main" id="{860F9B86-83C8-B64B-B4C9-DBDE3AF86B2F}"/>
              </a:ext>
            </a:extLst>
          </p:cNvPr>
          <p:cNvSpPr>
            <a:spLocks noGrp="1"/>
          </p:cNvSpPr>
          <p:nvPr>
            <p:ph type="title"/>
          </p:nvPr>
        </p:nvSpPr>
        <p:spPr>
          <a:xfrm>
            <a:off x="4038599" y="435546"/>
            <a:ext cx="7332870" cy="985948"/>
          </a:xfrm>
        </p:spPr>
        <p:txBody>
          <a:bodyPr>
            <a:normAutofit/>
          </a:bodyPr>
          <a:lstStyle>
            <a:lvl1pPr>
              <a:defRPr sz="3200" b="0" i="0">
                <a:solidFill>
                  <a:schemeClr val="tx2"/>
                </a:solidFill>
                <a:latin typeface="Arial Nova" panose="020B0504020202020204" pitchFamily="34" charset="0"/>
              </a:defRPr>
            </a:lvl1pPr>
          </a:lstStyle>
          <a:p>
            <a:r>
              <a:rPr lang="en-US"/>
              <a:t>Click to edit Master title style</a:t>
            </a:r>
          </a:p>
        </p:txBody>
      </p:sp>
      <p:sp>
        <p:nvSpPr>
          <p:cNvPr id="2" name="Rectangle 1">
            <a:extLst>
              <a:ext uri="{FF2B5EF4-FFF2-40B4-BE49-F238E27FC236}">
                <a16:creationId xmlns:a16="http://schemas.microsoft.com/office/drawing/2014/main" id="{19071182-E295-7646-805D-025C91D57BCC}"/>
              </a:ext>
            </a:extLst>
          </p:cNvPr>
          <p:cNvSpPr/>
          <p:nvPr userDrawn="1"/>
        </p:nvSpPr>
        <p:spPr>
          <a:xfrm>
            <a:off x="0" y="0"/>
            <a:ext cx="3532909" cy="6858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C7C291-EB66-80EC-6DB6-44F1F77D4A33}"/>
              </a:ext>
            </a:extLst>
          </p:cNvPr>
          <p:cNvSpPr/>
          <p:nvPr userDrawn="1"/>
        </p:nvSpPr>
        <p:spPr>
          <a:xfrm flipV="1">
            <a:off x="4171967" y="1283012"/>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5">
            <a:extLst>
              <a:ext uri="{FF2B5EF4-FFF2-40B4-BE49-F238E27FC236}">
                <a16:creationId xmlns:a16="http://schemas.microsoft.com/office/drawing/2014/main" id="{ED225279-427B-C9B7-25E0-9BA91133CEEA}"/>
              </a:ext>
            </a:extLst>
          </p:cNvPr>
          <p:cNvSpPr>
            <a:spLocks noGrp="1"/>
          </p:cNvSpPr>
          <p:nvPr>
            <p:ph type="body" sz="quarter" idx="15"/>
          </p:nvPr>
        </p:nvSpPr>
        <p:spPr>
          <a:xfrm>
            <a:off x="4038598" y="2079510"/>
            <a:ext cx="7332869"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5" name="Graphic 14">
            <a:extLst>
              <a:ext uri="{FF2B5EF4-FFF2-40B4-BE49-F238E27FC236}">
                <a16:creationId xmlns:a16="http://schemas.microsoft.com/office/drawing/2014/main" id="{8D7D901D-F1F9-C088-42CA-BD5D1926342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38068" y="6403042"/>
            <a:ext cx="811874" cy="321722"/>
          </a:xfrm>
          <a:prstGeom prst="rect">
            <a:avLst/>
          </a:prstGeom>
        </p:spPr>
      </p:pic>
      <p:sp>
        <p:nvSpPr>
          <p:cNvPr id="9" name="Rectangle 8">
            <a:extLst>
              <a:ext uri="{FF2B5EF4-FFF2-40B4-BE49-F238E27FC236}">
                <a16:creationId xmlns:a16="http://schemas.microsoft.com/office/drawing/2014/main" id="{FBAA553F-9455-683A-8398-403234E6584B}"/>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5E0267-B567-CD3F-73D6-8FB19E8CB671}"/>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EED90C-6BA2-7E65-3502-23E0E887C3B6}"/>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E9784C-D7A4-43E6-ED8D-165E83263FF9}"/>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262192-9C32-6651-79DA-2AAFC59E0382}"/>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99690D-83C9-7C6D-2DEB-DEA7C1683BB2}"/>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76667DA-6EB5-7AD1-928C-0764D9774A1B}"/>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9AB23AB-4739-BE3A-65C4-0CA530199C36}"/>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Slide Number Placeholder 4">
            <a:extLst>
              <a:ext uri="{FF2B5EF4-FFF2-40B4-BE49-F238E27FC236}">
                <a16:creationId xmlns:a16="http://schemas.microsoft.com/office/drawing/2014/main" id="{E41C78E9-0FC6-61E3-BD01-D224901BEB55}"/>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253515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slide 2 line hea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70BCEE5-A1BA-874C-A83A-8BF28E2103A5}"/>
              </a:ext>
            </a:extLst>
          </p:cNvPr>
          <p:cNvSpPr>
            <a:spLocks noGrp="1"/>
          </p:cNvSpPr>
          <p:nvPr>
            <p:ph type="pic" sz="quarter" idx="10"/>
          </p:nvPr>
        </p:nvSpPr>
        <p:spPr>
          <a:xfrm>
            <a:off x="6096000" y="1324951"/>
            <a:ext cx="6096000" cy="5531997"/>
          </a:xfrm>
          <a:custGeom>
            <a:avLst/>
            <a:gdLst>
              <a:gd name="connsiteX0" fmla="*/ 4707640 w 5198812"/>
              <a:gd name="connsiteY0" fmla="*/ 0 h 4717817"/>
              <a:gd name="connsiteX1" fmla="*/ 4956064 w 5198812"/>
              <a:gd name="connsiteY1" fmla="*/ 6489 h 4717817"/>
              <a:gd name="connsiteX2" fmla="*/ 5198812 w 5198812"/>
              <a:gd name="connsiteY2" fmla="*/ 25804 h 4717817"/>
              <a:gd name="connsiteX3" fmla="*/ 5198812 w 5198812"/>
              <a:gd name="connsiteY3" fmla="*/ 2901419 h 4717817"/>
              <a:gd name="connsiteX4" fmla="*/ 5123105 w 5198812"/>
              <a:gd name="connsiteY4" fmla="*/ 2912909 h 4717817"/>
              <a:gd name="connsiteX5" fmla="*/ 3972081 w 5198812"/>
              <a:gd name="connsiteY5" fmla="*/ 3612287 h 4717817"/>
              <a:gd name="connsiteX6" fmla="*/ 3490052 w 5198812"/>
              <a:gd name="connsiteY6" fmla="*/ 4615810 h 4717817"/>
              <a:gd name="connsiteX7" fmla="*/ 3476836 w 5198812"/>
              <a:gd name="connsiteY7" fmla="*/ 4717817 h 4717817"/>
              <a:gd name="connsiteX8" fmla="*/ 0 w 5198812"/>
              <a:gd name="connsiteY8" fmla="*/ 4717817 h 4717817"/>
              <a:gd name="connsiteX9" fmla="*/ 590 w 5198812"/>
              <a:gd name="connsiteY9" fmla="*/ 4690919 h 4717817"/>
              <a:gd name="connsiteX10" fmla="*/ 1663010 w 5198812"/>
              <a:gd name="connsiteY10" fmla="*/ 1143380 h 4717817"/>
              <a:gd name="connsiteX11" fmla="*/ 4707640 w 5198812"/>
              <a:gd name="connsiteY11" fmla="*/ 0 h 471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8812" h="4717817">
                <a:moveTo>
                  <a:pt x="4707640" y="0"/>
                </a:moveTo>
                <a:cubicBezTo>
                  <a:pt x="4791079" y="0"/>
                  <a:pt x="4873887" y="2163"/>
                  <a:pt x="4956064" y="6489"/>
                </a:cubicBezTo>
                <a:lnTo>
                  <a:pt x="5198812" y="25804"/>
                </a:lnTo>
                <a:lnTo>
                  <a:pt x="5198812" y="2901419"/>
                </a:lnTo>
                <a:lnTo>
                  <a:pt x="5123105" y="2912909"/>
                </a:lnTo>
                <a:cubicBezTo>
                  <a:pt x="4673291" y="3006159"/>
                  <a:pt x="4289615" y="3239285"/>
                  <a:pt x="3972081" y="3612287"/>
                </a:cubicBezTo>
                <a:cubicBezTo>
                  <a:pt x="3714999" y="3914631"/>
                  <a:pt x="3554323" y="4249137"/>
                  <a:pt x="3490052" y="4615810"/>
                </a:cubicBezTo>
                <a:lnTo>
                  <a:pt x="3476836" y="4717817"/>
                </a:lnTo>
                <a:lnTo>
                  <a:pt x="0" y="4717817"/>
                </a:lnTo>
                <a:lnTo>
                  <a:pt x="590" y="4690919"/>
                </a:lnTo>
                <a:cubicBezTo>
                  <a:pt x="65783" y="3223783"/>
                  <a:pt x="619925" y="2041269"/>
                  <a:pt x="1663010" y="1143380"/>
                </a:cubicBezTo>
                <a:cubicBezTo>
                  <a:pt x="2546377" y="381128"/>
                  <a:pt x="3561257" y="0"/>
                  <a:pt x="4707640" y="0"/>
                </a:cubicBezTo>
                <a:close/>
              </a:path>
            </a:pathLst>
          </a:custGeom>
          <a:solidFill>
            <a:srgbClr val="FD6E39"/>
          </a:solidFill>
        </p:spPr>
        <p:txBody>
          <a:bodyPr wrap="square">
            <a:noAutofit/>
          </a:bodyPr>
          <a:lstStyle>
            <a:lvl1pPr>
              <a:defRPr>
                <a:solidFill>
                  <a:srgbClr val="FD6E39"/>
                </a:solidFill>
              </a:defRPr>
            </a:lvl1pPr>
          </a:lstStyle>
          <a:p>
            <a:r>
              <a:rPr lang="en-US"/>
              <a:t>Click icon to add picture</a:t>
            </a:r>
          </a:p>
        </p:txBody>
      </p:sp>
      <p:sp>
        <p:nvSpPr>
          <p:cNvPr id="28" name="Text Placeholder 12">
            <a:extLst>
              <a:ext uri="{FF2B5EF4-FFF2-40B4-BE49-F238E27FC236}">
                <a16:creationId xmlns:a16="http://schemas.microsoft.com/office/drawing/2014/main" id="{C429D49F-5751-8947-82F3-EC492E1C3C17}"/>
              </a:ext>
            </a:extLst>
          </p:cNvPr>
          <p:cNvSpPr>
            <a:spLocks noGrp="1"/>
          </p:cNvSpPr>
          <p:nvPr>
            <p:ph type="body" sz="quarter" idx="16"/>
          </p:nvPr>
        </p:nvSpPr>
        <p:spPr>
          <a:xfrm>
            <a:off x="687593" y="803457"/>
            <a:ext cx="5467729" cy="847589"/>
          </a:xfrm>
        </p:spPr>
        <p:txBody>
          <a:bodyPr anchor="b">
            <a:normAutofit/>
          </a:bodyPr>
          <a:lstStyle>
            <a:lvl1pPr marL="0" indent="0" algn="r" rtl="1">
              <a:buNone/>
              <a:defRPr sz="2400" b="0" i="0" spc="0">
                <a:solidFill>
                  <a:schemeClr val="accent1"/>
                </a:solidFill>
                <a:latin typeface="Arial Nova Light" panose="020B05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6" name="Rectangle 15">
            <a:extLst>
              <a:ext uri="{FF2B5EF4-FFF2-40B4-BE49-F238E27FC236}">
                <a16:creationId xmlns:a16="http://schemas.microsoft.com/office/drawing/2014/main" id="{C5B6BF68-1C9A-4970-577A-280B169A61EA}"/>
              </a:ext>
            </a:extLst>
          </p:cNvPr>
          <p:cNvSpPr/>
          <p:nvPr userDrawn="1"/>
        </p:nvSpPr>
        <p:spPr>
          <a:xfrm flipV="1">
            <a:off x="777421" y="1734954"/>
            <a:ext cx="544076" cy="43924"/>
          </a:xfrm>
          <a:prstGeom prst="rect">
            <a:avLst/>
          </a:prstGeom>
          <a:solidFill>
            <a:srgbClr val="FF7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29" name="Text Placeholder 5">
            <a:extLst>
              <a:ext uri="{FF2B5EF4-FFF2-40B4-BE49-F238E27FC236}">
                <a16:creationId xmlns:a16="http://schemas.microsoft.com/office/drawing/2014/main" id="{CD5785F1-6B58-B9A6-9920-B2B8C55DA631}"/>
              </a:ext>
            </a:extLst>
          </p:cNvPr>
          <p:cNvSpPr>
            <a:spLocks noGrp="1"/>
          </p:cNvSpPr>
          <p:nvPr>
            <p:ph type="body" sz="quarter" idx="13"/>
          </p:nvPr>
        </p:nvSpPr>
        <p:spPr>
          <a:xfrm>
            <a:off x="687593" y="2330658"/>
            <a:ext cx="4979200"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30" name="Graphic 29">
            <a:extLst>
              <a:ext uri="{FF2B5EF4-FFF2-40B4-BE49-F238E27FC236}">
                <a16:creationId xmlns:a16="http://schemas.microsoft.com/office/drawing/2014/main" id="{31A4DA96-81C7-FC66-107F-ED69245123B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18" name="Rectangle 17">
            <a:extLst>
              <a:ext uri="{FF2B5EF4-FFF2-40B4-BE49-F238E27FC236}">
                <a16:creationId xmlns:a16="http://schemas.microsoft.com/office/drawing/2014/main" id="{54275B00-D92E-0923-B965-27896FED41F0}"/>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7605D29-F61D-8736-C501-CE0C63B5B1B9}"/>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EDFE4C1-E861-36FF-5C58-30C7AF6D4CF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72F57EF-E3E2-ED7C-2457-6C7DC13A2F20}"/>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2ECF6CA-D897-B27A-9CB3-1555C31A26CD}"/>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07978DB-C2D3-D154-861C-4CC0C0422C7E}"/>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EB9C2FB-9B09-180A-423F-F95821314C12}"/>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B3FF92-EF57-3B0A-77F2-0C4BFEB30CA4}"/>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7" name="Slide Number Placeholder 4">
            <a:extLst>
              <a:ext uri="{FF2B5EF4-FFF2-40B4-BE49-F238E27FC236}">
                <a16:creationId xmlns:a16="http://schemas.microsoft.com/office/drawing/2014/main" id="{A94FFEBA-A325-9452-DE9C-E8E2E510F710}"/>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3702847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1 Imag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5CDDBCD-79AB-2E40-9E4C-A158B22BC51E}"/>
              </a:ext>
            </a:extLst>
          </p:cNvPr>
          <p:cNvSpPr>
            <a:spLocks noGrp="1"/>
          </p:cNvSpPr>
          <p:nvPr>
            <p:ph type="pic" sz="quarter" idx="14"/>
          </p:nvPr>
        </p:nvSpPr>
        <p:spPr>
          <a:xfrm>
            <a:off x="8610600" y="0"/>
            <a:ext cx="3581400" cy="5929478"/>
          </a:xfrm>
        </p:spPr>
        <p:txBody>
          <a:bodyPr/>
          <a:lstStyle/>
          <a:p>
            <a:r>
              <a:rPr lang="en-US"/>
              <a:t>Click icon to add picture</a:t>
            </a:r>
          </a:p>
        </p:txBody>
      </p:sp>
      <p:sp>
        <p:nvSpPr>
          <p:cNvPr id="13" name="Rectangle 12">
            <a:extLst>
              <a:ext uri="{FF2B5EF4-FFF2-40B4-BE49-F238E27FC236}">
                <a16:creationId xmlns:a16="http://schemas.microsoft.com/office/drawing/2014/main" id="{9EA9C71F-7DC9-EA43-8188-4BFB37F28E70}"/>
              </a:ext>
            </a:extLst>
          </p:cNvPr>
          <p:cNvSpPr/>
          <p:nvPr userDrawn="1"/>
        </p:nvSpPr>
        <p:spPr>
          <a:xfrm>
            <a:off x="8607160" y="5930113"/>
            <a:ext cx="3581401" cy="1138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1" name="Text Placeholder 12">
            <a:extLst>
              <a:ext uri="{FF2B5EF4-FFF2-40B4-BE49-F238E27FC236}">
                <a16:creationId xmlns:a16="http://schemas.microsoft.com/office/drawing/2014/main" id="{4E2318B1-15BE-9449-AECF-3C6E40D09724}"/>
              </a:ext>
            </a:extLst>
          </p:cNvPr>
          <p:cNvSpPr>
            <a:spLocks noGrp="1"/>
          </p:cNvSpPr>
          <p:nvPr>
            <p:ph type="body" sz="quarter" idx="16"/>
          </p:nvPr>
        </p:nvSpPr>
        <p:spPr>
          <a:xfrm>
            <a:off x="687594" y="803457"/>
            <a:ext cx="7332870" cy="847589"/>
          </a:xfrm>
        </p:spPr>
        <p:txBody>
          <a:bodyPr anchor="b">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0" name="Rectangle 9">
            <a:extLst>
              <a:ext uri="{FF2B5EF4-FFF2-40B4-BE49-F238E27FC236}">
                <a16:creationId xmlns:a16="http://schemas.microsoft.com/office/drawing/2014/main" id="{12E5E257-C08F-E37E-AD30-17B530D9EDD3}"/>
              </a:ext>
            </a:extLst>
          </p:cNvPr>
          <p:cNvSpPr/>
          <p:nvPr userDrawn="1"/>
        </p:nvSpPr>
        <p:spPr>
          <a:xfrm flipV="1">
            <a:off x="777421" y="1740211"/>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5">
            <a:extLst>
              <a:ext uri="{FF2B5EF4-FFF2-40B4-BE49-F238E27FC236}">
                <a16:creationId xmlns:a16="http://schemas.microsoft.com/office/drawing/2014/main" id="{ED06A245-7469-E1A5-9D44-F07F5C67B83D}"/>
              </a:ext>
            </a:extLst>
          </p:cNvPr>
          <p:cNvSpPr>
            <a:spLocks noGrp="1"/>
          </p:cNvSpPr>
          <p:nvPr>
            <p:ph type="body" sz="quarter" idx="15"/>
          </p:nvPr>
        </p:nvSpPr>
        <p:spPr>
          <a:xfrm>
            <a:off x="687593" y="2079510"/>
            <a:ext cx="7465805"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5" name="Graphic 14">
            <a:extLst>
              <a:ext uri="{FF2B5EF4-FFF2-40B4-BE49-F238E27FC236}">
                <a16:creationId xmlns:a16="http://schemas.microsoft.com/office/drawing/2014/main" id="{7DC2EDDF-39E2-CA53-BF86-2278C6DD1C4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16253367-271F-AC81-EED0-C4BE37FA8303}"/>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2274F1-4044-3A0B-B54F-16974089C111}"/>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90841F-E49D-A2F6-78C0-4265DD616B3D}"/>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F3D77B9-AD6D-9325-F8A6-A051FD00348E}"/>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BF451B-9C12-ECA7-BADC-D930B2092CF3}"/>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4E160C-55FC-9FDD-81E5-FB982EEC29CA}"/>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6472883-B1B6-3CA6-4089-F04FDD7B9B90}"/>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F232F8-6657-FF49-2CB1-61C4A47A4973}"/>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Slide Number Placeholder 4">
            <a:extLst>
              <a:ext uri="{FF2B5EF4-FFF2-40B4-BE49-F238E27FC236}">
                <a16:creationId xmlns:a16="http://schemas.microsoft.com/office/drawing/2014/main" id="{6F2A16A7-6B16-7854-5F2F-EA21EE3E733A}"/>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25848751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line header 3 image slide">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8EC71F01-A94A-7449-B85B-3305DB24CEDA}"/>
              </a:ext>
            </a:extLst>
          </p:cNvPr>
          <p:cNvSpPr>
            <a:spLocks noGrp="1"/>
          </p:cNvSpPr>
          <p:nvPr>
            <p:ph type="pic" sz="quarter" idx="14"/>
          </p:nvPr>
        </p:nvSpPr>
        <p:spPr>
          <a:xfrm>
            <a:off x="8610600" y="0"/>
            <a:ext cx="3581400" cy="1964267"/>
          </a:xfrm>
        </p:spPr>
        <p:txBody>
          <a:bodyPr/>
          <a:lstStyle/>
          <a:p>
            <a:r>
              <a:rPr lang="en-US"/>
              <a:t>Click icon to add picture</a:t>
            </a:r>
          </a:p>
        </p:txBody>
      </p:sp>
      <p:sp>
        <p:nvSpPr>
          <p:cNvPr id="16" name="Picture Placeholder 6">
            <a:extLst>
              <a:ext uri="{FF2B5EF4-FFF2-40B4-BE49-F238E27FC236}">
                <a16:creationId xmlns:a16="http://schemas.microsoft.com/office/drawing/2014/main" id="{7E6E2996-E544-4F4C-8E0A-3A3889FA5DBA}"/>
              </a:ext>
            </a:extLst>
          </p:cNvPr>
          <p:cNvSpPr>
            <a:spLocks noGrp="1"/>
          </p:cNvSpPr>
          <p:nvPr>
            <p:ph type="pic" sz="quarter" idx="18"/>
          </p:nvPr>
        </p:nvSpPr>
        <p:spPr>
          <a:xfrm>
            <a:off x="8610600" y="1964267"/>
            <a:ext cx="3581400" cy="1981200"/>
          </a:xfrm>
        </p:spPr>
        <p:txBody>
          <a:bodyPr/>
          <a:lstStyle/>
          <a:p>
            <a:r>
              <a:rPr lang="en-US"/>
              <a:t>Click icon to add picture</a:t>
            </a:r>
          </a:p>
        </p:txBody>
      </p:sp>
      <p:sp>
        <p:nvSpPr>
          <p:cNvPr id="17" name="Picture Placeholder 6">
            <a:extLst>
              <a:ext uri="{FF2B5EF4-FFF2-40B4-BE49-F238E27FC236}">
                <a16:creationId xmlns:a16="http://schemas.microsoft.com/office/drawing/2014/main" id="{A1749F36-B231-3542-B332-13DADBC6CD12}"/>
              </a:ext>
            </a:extLst>
          </p:cNvPr>
          <p:cNvSpPr>
            <a:spLocks noGrp="1"/>
          </p:cNvSpPr>
          <p:nvPr>
            <p:ph type="pic" sz="quarter" idx="19"/>
          </p:nvPr>
        </p:nvSpPr>
        <p:spPr>
          <a:xfrm>
            <a:off x="8610600" y="3945467"/>
            <a:ext cx="3581400" cy="1981200"/>
          </a:xfrm>
        </p:spPr>
        <p:txBody>
          <a:bodyPr/>
          <a:lstStyle/>
          <a:p>
            <a:r>
              <a:rPr lang="en-US"/>
              <a:t>Click icon to add picture</a:t>
            </a:r>
          </a:p>
        </p:txBody>
      </p:sp>
      <p:sp>
        <p:nvSpPr>
          <p:cNvPr id="20" name="Rectangle 19">
            <a:extLst>
              <a:ext uri="{FF2B5EF4-FFF2-40B4-BE49-F238E27FC236}">
                <a16:creationId xmlns:a16="http://schemas.microsoft.com/office/drawing/2014/main" id="{C63F6A3F-C48C-654D-8F8F-CD26921206DF}"/>
              </a:ext>
            </a:extLst>
          </p:cNvPr>
          <p:cNvSpPr/>
          <p:nvPr userDrawn="1"/>
        </p:nvSpPr>
        <p:spPr>
          <a:xfrm>
            <a:off x="8610598" y="5926667"/>
            <a:ext cx="3581401" cy="142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12">
            <a:extLst>
              <a:ext uri="{FF2B5EF4-FFF2-40B4-BE49-F238E27FC236}">
                <a16:creationId xmlns:a16="http://schemas.microsoft.com/office/drawing/2014/main" id="{5CB3A730-728C-764B-B23A-9C29D83164A0}"/>
              </a:ext>
            </a:extLst>
          </p:cNvPr>
          <p:cNvSpPr>
            <a:spLocks noGrp="1"/>
          </p:cNvSpPr>
          <p:nvPr>
            <p:ph type="body" sz="quarter" idx="16"/>
          </p:nvPr>
        </p:nvSpPr>
        <p:spPr>
          <a:xfrm>
            <a:off x="687594" y="803457"/>
            <a:ext cx="7332870" cy="847589"/>
          </a:xfrm>
        </p:spPr>
        <p:txBody>
          <a:bodyPr anchor="b">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2" name="Rectangle 11">
            <a:extLst>
              <a:ext uri="{FF2B5EF4-FFF2-40B4-BE49-F238E27FC236}">
                <a16:creationId xmlns:a16="http://schemas.microsoft.com/office/drawing/2014/main" id="{FEFF8132-2CB0-9386-AFAF-6DF281AA1B89}"/>
              </a:ext>
            </a:extLst>
          </p:cNvPr>
          <p:cNvSpPr/>
          <p:nvPr userDrawn="1"/>
        </p:nvSpPr>
        <p:spPr>
          <a:xfrm flipV="1">
            <a:off x="777421" y="1746474"/>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5" name="Text Placeholder 5">
            <a:extLst>
              <a:ext uri="{FF2B5EF4-FFF2-40B4-BE49-F238E27FC236}">
                <a16:creationId xmlns:a16="http://schemas.microsoft.com/office/drawing/2014/main" id="{7AD3A50D-1735-4164-5E84-D1A7692AF75D}"/>
              </a:ext>
            </a:extLst>
          </p:cNvPr>
          <p:cNvSpPr>
            <a:spLocks noGrp="1"/>
          </p:cNvSpPr>
          <p:nvPr>
            <p:ph type="body" sz="quarter" idx="15"/>
          </p:nvPr>
        </p:nvSpPr>
        <p:spPr>
          <a:xfrm>
            <a:off x="687593" y="2079510"/>
            <a:ext cx="7465805"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8" name="Graphic 17">
            <a:extLst>
              <a:ext uri="{FF2B5EF4-FFF2-40B4-BE49-F238E27FC236}">
                <a16:creationId xmlns:a16="http://schemas.microsoft.com/office/drawing/2014/main" id="{C183E5F2-D678-2449-D11E-D7BE051B4AE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11" name="Rectangle 10">
            <a:extLst>
              <a:ext uri="{FF2B5EF4-FFF2-40B4-BE49-F238E27FC236}">
                <a16:creationId xmlns:a16="http://schemas.microsoft.com/office/drawing/2014/main" id="{28C9EDA9-6E58-B3D5-195B-0D016043C831}"/>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1621A5-D76A-B098-7FA4-E7DF020723CB}"/>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492EE8-6126-135A-1522-E10BFC004EE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4E815C-F615-4C98-9EB2-237A8CFAE850}"/>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B21CAA-E3C2-2044-A368-8368DA52AA73}"/>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C8481EA-2233-2D52-1C0F-76E766B7763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5FF2BA-98A2-EA7D-1A10-8190A62DA0DD}"/>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B46B19-19E0-70A3-1182-258EFA6EB157}"/>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6" name="Slide Number Placeholder 4">
            <a:extLst>
              <a:ext uri="{FF2B5EF4-FFF2-40B4-BE49-F238E27FC236}">
                <a16:creationId xmlns:a16="http://schemas.microsoft.com/office/drawing/2014/main" id="{8FD85371-EE8A-ACBC-3BC5-DA7A5E404A23}"/>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727987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End Page">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8D233E5-B178-BE3D-B5A7-8C85114E99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DF2A3C3E-505F-2514-FB63-153DEB7C21FA}"/>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5BEF541-C279-712E-FCB3-B26501DDE4DD}"/>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6AC4A-07D3-B87D-BBE1-688ED7C1A5D6}"/>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79324F-CAD0-9E38-43BA-B0406B11DC2C}"/>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B0A710-386A-2085-B040-0AB1ABD8660A}"/>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06655BD-CBBE-E32F-80D1-DC18DB5C238B}"/>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00AA3D7-B764-4AAB-6AC2-A320C5899F85}"/>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BA9E00C-4BAF-1952-8D4E-F0F983D14F2F}"/>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4657113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ph-Chart Filler Slide">
    <p:spTree>
      <p:nvGrpSpPr>
        <p:cNvPr id="1" name=""/>
        <p:cNvGrpSpPr/>
        <p:nvPr/>
      </p:nvGrpSpPr>
      <p:grpSpPr>
        <a:xfrm>
          <a:off x="0" y="0"/>
          <a:ext cx="0" cy="0"/>
          <a:chOff x="0" y="0"/>
          <a:chExt cx="0" cy="0"/>
        </a:xfrm>
      </p:grpSpPr>
      <p:cxnSp>
        <p:nvCxnSpPr>
          <p:cNvPr id="92" name="Straight Connector 91">
            <a:extLst>
              <a:ext uri="{FF2B5EF4-FFF2-40B4-BE49-F238E27FC236}">
                <a16:creationId xmlns:a16="http://schemas.microsoft.com/office/drawing/2014/main" id="{0646F357-F03F-1A48-8C46-E6E3273E409F}"/>
              </a:ext>
            </a:extLst>
          </p:cNvPr>
          <p:cNvCxnSpPr>
            <a:cxnSpLocks/>
          </p:cNvCxnSpPr>
          <p:nvPr userDrawn="1"/>
        </p:nvCxnSpPr>
        <p:spPr>
          <a:xfrm>
            <a:off x="777420" y="6202632"/>
            <a:ext cx="11013188" cy="0"/>
          </a:xfrm>
          <a:prstGeom prst="line">
            <a:avLst/>
          </a:prstGeom>
          <a:ln w="12700">
            <a:solidFill>
              <a:srgbClr val="797979"/>
            </a:solidFill>
          </a:ln>
        </p:spPr>
        <p:style>
          <a:lnRef idx="1">
            <a:schemeClr val="dk1"/>
          </a:lnRef>
          <a:fillRef idx="0">
            <a:schemeClr val="dk1"/>
          </a:fillRef>
          <a:effectRef idx="0">
            <a:schemeClr val="dk1"/>
          </a:effectRef>
          <a:fontRef idx="minor">
            <a:schemeClr val="tx1"/>
          </a:fontRef>
        </p:style>
      </p:cxnSp>
      <p:sp>
        <p:nvSpPr>
          <p:cNvPr id="8" name="Text Placeholder 12">
            <a:extLst>
              <a:ext uri="{FF2B5EF4-FFF2-40B4-BE49-F238E27FC236}">
                <a16:creationId xmlns:a16="http://schemas.microsoft.com/office/drawing/2014/main" id="{3FF68390-BD3C-B443-875D-52A701D9C2ED}"/>
              </a:ext>
            </a:extLst>
          </p:cNvPr>
          <p:cNvSpPr>
            <a:spLocks noGrp="1"/>
          </p:cNvSpPr>
          <p:nvPr>
            <p:ph type="body" sz="quarter" idx="15"/>
          </p:nvPr>
        </p:nvSpPr>
        <p:spPr>
          <a:xfrm>
            <a:off x="687594" y="803458"/>
            <a:ext cx="10666206"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81AD68DC-CB75-C284-3B1F-2A8EC4510954}"/>
              </a:ext>
            </a:extLst>
          </p:cNvPr>
          <p:cNvSpPr/>
          <p:nvPr userDrawn="1"/>
        </p:nvSpPr>
        <p:spPr>
          <a:xfrm flipV="1">
            <a:off x="777421" y="1283012"/>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pic>
        <p:nvPicPr>
          <p:cNvPr id="12" name="Graphic 11">
            <a:extLst>
              <a:ext uri="{FF2B5EF4-FFF2-40B4-BE49-F238E27FC236}">
                <a16:creationId xmlns:a16="http://schemas.microsoft.com/office/drawing/2014/main" id="{18D233E5-B178-BE3D-B5A7-8C85114E99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68183855-EAE6-288E-C02A-45AB82588794}"/>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304FFB-C2E1-0CE3-100F-E7F6248D1CD6}"/>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5F019-870F-B850-8E9A-ED5EE4D972C9}"/>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901F71-0703-E43B-1195-10A89F429B5B}"/>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9C6CAE-DB5D-7FBA-F91E-4685BA1066A9}"/>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608C1A-F90D-A7D2-1418-E05ACE2A50F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5A04EA-BB9E-5A5B-BF9C-0E396F952D16}"/>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69B9FCF-3CCC-D9B3-251E-A71BC85BAF32}"/>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Slide Number Placeholder 4">
            <a:extLst>
              <a:ext uri="{FF2B5EF4-FFF2-40B4-BE49-F238E27FC236}">
                <a16:creationId xmlns:a16="http://schemas.microsoft.com/office/drawing/2014/main" id="{D986EC2A-DE5A-722D-F418-342B8E2C91EF}"/>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31848487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Graph-Chart Filler Slide">
    <p:spTree>
      <p:nvGrpSpPr>
        <p:cNvPr id="1" name=""/>
        <p:cNvGrpSpPr/>
        <p:nvPr/>
      </p:nvGrpSpPr>
      <p:grpSpPr>
        <a:xfrm>
          <a:off x="0" y="0"/>
          <a:ext cx="0" cy="0"/>
          <a:chOff x="0" y="0"/>
          <a:chExt cx="0" cy="0"/>
        </a:xfrm>
      </p:grpSpPr>
      <p:cxnSp>
        <p:nvCxnSpPr>
          <p:cNvPr id="92" name="Straight Connector 91">
            <a:extLst>
              <a:ext uri="{FF2B5EF4-FFF2-40B4-BE49-F238E27FC236}">
                <a16:creationId xmlns:a16="http://schemas.microsoft.com/office/drawing/2014/main" id="{0646F357-F03F-1A48-8C46-E6E3273E409F}"/>
              </a:ext>
            </a:extLst>
          </p:cNvPr>
          <p:cNvCxnSpPr>
            <a:cxnSpLocks/>
          </p:cNvCxnSpPr>
          <p:nvPr userDrawn="1"/>
        </p:nvCxnSpPr>
        <p:spPr>
          <a:xfrm>
            <a:off x="777420" y="6202632"/>
            <a:ext cx="11013188" cy="0"/>
          </a:xfrm>
          <a:prstGeom prst="line">
            <a:avLst/>
          </a:prstGeom>
          <a:ln w="12700">
            <a:solidFill>
              <a:srgbClr val="797979"/>
            </a:solidFill>
          </a:ln>
        </p:spPr>
        <p:style>
          <a:lnRef idx="1">
            <a:schemeClr val="dk1"/>
          </a:lnRef>
          <a:fillRef idx="0">
            <a:schemeClr val="dk1"/>
          </a:fillRef>
          <a:effectRef idx="0">
            <a:schemeClr val="dk1"/>
          </a:effectRef>
          <a:fontRef idx="minor">
            <a:schemeClr val="tx1"/>
          </a:fontRef>
        </p:style>
      </p:cxnSp>
      <p:sp>
        <p:nvSpPr>
          <p:cNvPr id="8" name="Text Placeholder 12">
            <a:extLst>
              <a:ext uri="{FF2B5EF4-FFF2-40B4-BE49-F238E27FC236}">
                <a16:creationId xmlns:a16="http://schemas.microsoft.com/office/drawing/2014/main" id="{3FF68390-BD3C-B443-875D-52A701D9C2ED}"/>
              </a:ext>
            </a:extLst>
          </p:cNvPr>
          <p:cNvSpPr>
            <a:spLocks noGrp="1"/>
          </p:cNvSpPr>
          <p:nvPr>
            <p:ph type="body" sz="quarter" idx="15"/>
          </p:nvPr>
        </p:nvSpPr>
        <p:spPr>
          <a:xfrm>
            <a:off x="704220" y="234337"/>
            <a:ext cx="10666206"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81AD68DC-CB75-C284-3B1F-2A8EC4510954}"/>
              </a:ext>
            </a:extLst>
          </p:cNvPr>
          <p:cNvSpPr/>
          <p:nvPr userDrawn="1"/>
        </p:nvSpPr>
        <p:spPr>
          <a:xfrm flipV="1">
            <a:off x="704220" y="757677"/>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pic>
        <p:nvPicPr>
          <p:cNvPr id="12" name="Graphic 11">
            <a:extLst>
              <a:ext uri="{FF2B5EF4-FFF2-40B4-BE49-F238E27FC236}">
                <a16:creationId xmlns:a16="http://schemas.microsoft.com/office/drawing/2014/main" id="{18D233E5-B178-BE3D-B5A7-8C85114E99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68183855-EAE6-288E-C02A-45AB82588794}"/>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304FFB-C2E1-0CE3-100F-E7F6248D1CD6}"/>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5F019-870F-B850-8E9A-ED5EE4D972C9}"/>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901F71-0703-E43B-1195-10A89F429B5B}"/>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9C6CAE-DB5D-7FBA-F91E-4685BA1066A9}"/>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608C1A-F90D-A7D2-1418-E05ACE2A50F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5A04EA-BB9E-5A5B-BF9C-0E396F952D16}"/>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69B9FCF-3CCC-D9B3-251E-A71BC85BAF32}"/>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Slide Number Placeholder 4">
            <a:extLst>
              <a:ext uri="{FF2B5EF4-FFF2-40B4-BE49-F238E27FC236}">
                <a16:creationId xmlns:a16="http://schemas.microsoft.com/office/drawing/2014/main" id="{D986EC2A-DE5A-722D-F418-342B8E2C91EF}"/>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3626132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raphic Column text slide">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DB6C1E38-367C-114C-85E3-3BEC0B222015}"/>
              </a:ext>
            </a:extLst>
          </p:cNvPr>
          <p:cNvSpPr>
            <a:spLocks noGrp="1"/>
          </p:cNvSpPr>
          <p:nvPr>
            <p:ph type="body" sz="quarter" idx="14"/>
          </p:nvPr>
        </p:nvSpPr>
        <p:spPr>
          <a:xfrm>
            <a:off x="4038599" y="1473552"/>
            <a:ext cx="7332869"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1" name="Title 10">
            <a:extLst>
              <a:ext uri="{FF2B5EF4-FFF2-40B4-BE49-F238E27FC236}">
                <a16:creationId xmlns:a16="http://schemas.microsoft.com/office/drawing/2014/main" id="{860F9B86-83C8-B64B-B4C9-DBDE3AF86B2F}"/>
              </a:ext>
            </a:extLst>
          </p:cNvPr>
          <p:cNvSpPr>
            <a:spLocks noGrp="1"/>
          </p:cNvSpPr>
          <p:nvPr>
            <p:ph type="title"/>
          </p:nvPr>
        </p:nvSpPr>
        <p:spPr>
          <a:xfrm>
            <a:off x="4038599" y="435546"/>
            <a:ext cx="7332870" cy="985948"/>
          </a:xfrm>
        </p:spPr>
        <p:txBody>
          <a:bodyPr>
            <a:normAutofit/>
          </a:bodyPr>
          <a:lstStyle>
            <a:lvl1pPr>
              <a:defRPr sz="3200" b="0" i="0">
                <a:solidFill>
                  <a:schemeClr val="tx2"/>
                </a:solidFill>
                <a:latin typeface="Arial Nova" panose="020B0504020202020204" pitchFamily="34" charset="0"/>
              </a:defRPr>
            </a:lvl1pPr>
          </a:lstStyle>
          <a:p>
            <a:r>
              <a:rPr lang="en-US"/>
              <a:t>Click to edit Master title style</a:t>
            </a:r>
          </a:p>
        </p:txBody>
      </p:sp>
      <p:sp>
        <p:nvSpPr>
          <p:cNvPr id="2" name="Rectangle 1">
            <a:extLst>
              <a:ext uri="{FF2B5EF4-FFF2-40B4-BE49-F238E27FC236}">
                <a16:creationId xmlns:a16="http://schemas.microsoft.com/office/drawing/2014/main" id="{19071182-E295-7646-805D-025C91D57BCC}"/>
              </a:ext>
            </a:extLst>
          </p:cNvPr>
          <p:cNvSpPr/>
          <p:nvPr userDrawn="1"/>
        </p:nvSpPr>
        <p:spPr>
          <a:xfrm>
            <a:off x="0" y="0"/>
            <a:ext cx="3532909" cy="6858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C7C291-EB66-80EC-6DB6-44F1F77D4A33}"/>
              </a:ext>
            </a:extLst>
          </p:cNvPr>
          <p:cNvSpPr/>
          <p:nvPr userDrawn="1"/>
        </p:nvSpPr>
        <p:spPr>
          <a:xfrm flipV="1">
            <a:off x="4171967" y="1283012"/>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5">
            <a:extLst>
              <a:ext uri="{FF2B5EF4-FFF2-40B4-BE49-F238E27FC236}">
                <a16:creationId xmlns:a16="http://schemas.microsoft.com/office/drawing/2014/main" id="{ED225279-427B-C9B7-25E0-9BA91133CEEA}"/>
              </a:ext>
            </a:extLst>
          </p:cNvPr>
          <p:cNvSpPr>
            <a:spLocks noGrp="1"/>
          </p:cNvSpPr>
          <p:nvPr>
            <p:ph type="body" sz="quarter" idx="15"/>
          </p:nvPr>
        </p:nvSpPr>
        <p:spPr>
          <a:xfrm>
            <a:off x="4038598" y="2079510"/>
            <a:ext cx="7332869"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5" name="Graphic 14">
            <a:extLst>
              <a:ext uri="{FF2B5EF4-FFF2-40B4-BE49-F238E27FC236}">
                <a16:creationId xmlns:a16="http://schemas.microsoft.com/office/drawing/2014/main" id="{8D7D901D-F1F9-C088-42CA-BD5D1926342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38068" y="6403042"/>
            <a:ext cx="811874" cy="321722"/>
          </a:xfrm>
          <a:prstGeom prst="rect">
            <a:avLst/>
          </a:prstGeom>
        </p:spPr>
      </p:pic>
      <p:sp>
        <p:nvSpPr>
          <p:cNvPr id="9" name="Rectangle 8">
            <a:extLst>
              <a:ext uri="{FF2B5EF4-FFF2-40B4-BE49-F238E27FC236}">
                <a16:creationId xmlns:a16="http://schemas.microsoft.com/office/drawing/2014/main" id="{FBAA553F-9455-683A-8398-403234E6584B}"/>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5E0267-B567-CD3F-73D6-8FB19E8CB671}"/>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EED90C-6BA2-7E65-3502-23E0E887C3B6}"/>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E9784C-D7A4-43E6-ED8D-165E83263FF9}"/>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262192-9C32-6651-79DA-2AAFC59E0382}"/>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99690D-83C9-7C6D-2DEB-DEA7C1683BB2}"/>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76667DA-6EB5-7AD1-928C-0764D9774A1B}"/>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9AB23AB-4739-BE3A-65C4-0CA530199C36}"/>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Slide Number Placeholder 4">
            <a:extLst>
              <a:ext uri="{FF2B5EF4-FFF2-40B4-BE49-F238E27FC236}">
                <a16:creationId xmlns:a16="http://schemas.microsoft.com/office/drawing/2014/main" id="{E41C78E9-0FC6-61E3-BD01-D224901BEB55}"/>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2211866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with 1 Imag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5CDDBCD-79AB-2E40-9E4C-A158B22BC51E}"/>
              </a:ext>
            </a:extLst>
          </p:cNvPr>
          <p:cNvSpPr>
            <a:spLocks noGrp="1"/>
          </p:cNvSpPr>
          <p:nvPr>
            <p:ph type="pic" sz="quarter" idx="14"/>
          </p:nvPr>
        </p:nvSpPr>
        <p:spPr>
          <a:xfrm>
            <a:off x="8610600" y="0"/>
            <a:ext cx="3581400" cy="5929478"/>
          </a:xfrm>
        </p:spPr>
        <p:txBody>
          <a:bodyPr/>
          <a:lstStyle/>
          <a:p>
            <a:r>
              <a:rPr lang="en-US"/>
              <a:t>Click icon to add picture</a:t>
            </a:r>
          </a:p>
        </p:txBody>
      </p:sp>
      <p:sp>
        <p:nvSpPr>
          <p:cNvPr id="13" name="Rectangle 12">
            <a:extLst>
              <a:ext uri="{FF2B5EF4-FFF2-40B4-BE49-F238E27FC236}">
                <a16:creationId xmlns:a16="http://schemas.microsoft.com/office/drawing/2014/main" id="{9EA9C71F-7DC9-EA43-8188-4BFB37F28E70}"/>
              </a:ext>
            </a:extLst>
          </p:cNvPr>
          <p:cNvSpPr/>
          <p:nvPr userDrawn="1"/>
        </p:nvSpPr>
        <p:spPr>
          <a:xfrm>
            <a:off x="8607160" y="5930113"/>
            <a:ext cx="3581401" cy="1138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1" name="Text Placeholder 12">
            <a:extLst>
              <a:ext uri="{FF2B5EF4-FFF2-40B4-BE49-F238E27FC236}">
                <a16:creationId xmlns:a16="http://schemas.microsoft.com/office/drawing/2014/main" id="{4E2318B1-15BE-9449-AECF-3C6E40D09724}"/>
              </a:ext>
            </a:extLst>
          </p:cNvPr>
          <p:cNvSpPr>
            <a:spLocks noGrp="1"/>
          </p:cNvSpPr>
          <p:nvPr>
            <p:ph type="body" sz="quarter" idx="16"/>
          </p:nvPr>
        </p:nvSpPr>
        <p:spPr>
          <a:xfrm>
            <a:off x="687594" y="803457"/>
            <a:ext cx="7332870" cy="847589"/>
          </a:xfrm>
        </p:spPr>
        <p:txBody>
          <a:bodyPr anchor="b">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0" name="Rectangle 9">
            <a:extLst>
              <a:ext uri="{FF2B5EF4-FFF2-40B4-BE49-F238E27FC236}">
                <a16:creationId xmlns:a16="http://schemas.microsoft.com/office/drawing/2014/main" id="{12E5E257-C08F-E37E-AD30-17B530D9EDD3}"/>
              </a:ext>
            </a:extLst>
          </p:cNvPr>
          <p:cNvSpPr/>
          <p:nvPr userDrawn="1"/>
        </p:nvSpPr>
        <p:spPr>
          <a:xfrm flipV="1">
            <a:off x="777421" y="1740211"/>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5">
            <a:extLst>
              <a:ext uri="{FF2B5EF4-FFF2-40B4-BE49-F238E27FC236}">
                <a16:creationId xmlns:a16="http://schemas.microsoft.com/office/drawing/2014/main" id="{ED06A245-7469-E1A5-9D44-F07F5C67B83D}"/>
              </a:ext>
            </a:extLst>
          </p:cNvPr>
          <p:cNvSpPr>
            <a:spLocks noGrp="1"/>
          </p:cNvSpPr>
          <p:nvPr>
            <p:ph type="body" sz="quarter" idx="15"/>
          </p:nvPr>
        </p:nvSpPr>
        <p:spPr>
          <a:xfrm>
            <a:off x="687593" y="2079510"/>
            <a:ext cx="7465805"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5" name="Graphic 14">
            <a:extLst>
              <a:ext uri="{FF2B5EF4-FFF2-40B4-BE49-F238E27FC236}">
                <a16:creationId xmlns:a16="http://schemas.microsoft.com/office/drawing/2014/main" id="{7DC2EDDF-39E2-CA53-BF86-2278C6DD1C4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16253367-271F-AC81-EED0-C4BE37FA8303}"/>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2274F1-4044-3A0B-B54F-16974089C111}"/>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90841F-E49D-A2F6-78C0-4265DD616B3D}"/>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F3D77B9-AD6D-9325-F8A6-A051FD00348E}"/>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BF451B-9C12-ECA7-BADC-D930B2092CF3}"/>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4E160C-55FC-9FDD-81E5-FB982EEC29CA}"/>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6472883-B1B6-3CA6-4089-F04FDD7B9B90}"/>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F232F8-6657-FF49-2CB1-61C4A47A4973}"/>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Slide Number Placeholder 4">
            <a:extLst>
              <a:ext uri="{FF2B5EF4-FFF2-40B4-BE49-F238E27FC236}">
                <a16:creationId xmlns:a16="http://schemas.microsoft.com/office/drawing/2014/main" id="{6F2A16A7-6B16-7854-5F2F-EA21EE3E733A}"/>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1910589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ine header 3 image slide">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8EC71F01-A94A-7449-B85B-3305DB24CEDA}"/>
              </a:ext>
            </a:extLst>
          </p:cNvPr>
          <p:cNvSpPr>
            <a:spLocks noGrp="1"/>
          </p:cNvSpPr>
          <p:nvPr>
            <p:ph type="pic" sz="quarter" idx="14"/>
          </p:nvPr>
        </p:nvSpPr>
        <p:spPr>
          <a:xfrm>
            <a:off x="8610600" y="0"/>
            <a:ext cx="3581400" cy="1964267"/>
          </a:xfrm>
        </p:spPr>
        <p:txBody>
          <a:bodyPr/>
          <a:lstStyle/>
          <a:p>
            <a:r>
              <a:rPr lang="en-US"/>
              <a:t>Click icon to add picture</a:t>
            </a:r>
          </a:p>
        </p:txBody>
      </p:sp>
      <p:sp>
        <p:nvSpPr>
          <p:cNvPr id="16" name="Picture Placeholder 6">
            <a:extLst>
              <a:ext uri="{FF2B5EF4-FFF2-40B4-BE49-F238E27FC236}">
                <a16:creationId xmlns:a16="http://schemas.microsoft.com/office/drawing/2014/main" id="{7E6E2996-E544-4F4C-8E0A-3A3889FA5DBA}"/>
              </a:ext>
            </a:extLst>
          </p:cNvPr>
          <p:cNvSpPr>
            <a:spLocks noGrp="1"/>
          </p:cNvSpPr>
          <p:nvPr>
            <p:ph type="pic" sz="quarter" idx="18"/>
          </p:nvPr>
        </p:nvSpPr>
        <p:spPr>
          <a:xfrm>
            <a:off x="8610600" y="1964267"/>
            <a:ext cx="3581400" cy="1981200"/>
          </a:xfrm>
        </p:spPr>
        <p:txBody>
          <a:bodyPr/>
          <a:lstStyle/>
          <a:p>
            <a:r>
              <a:rPr lang="en-US"/>
              <a:t>Click icon to add picture</a:t>
            </a:r>
          </a:p>
        </p:txBody>
      </p:sp>
      <p:sp>
        <p:nvSpPr>
          <p:cNvPr id="17" name="Picture Placeholder 6">
            <a:extLst>
              <a:ext uri="{FF2B5EF4-FFF2-40B4-BE49-F238E27FC236}">
                <a16:creationId xmlns:a16="http://schemas.microsoft.com/office/drawing/2014/main" id="{A1749F36-B231-3542-B332-13DADBC6CD12}"/>
              </a:ext>
            </a:extLst>
          </p:cNvPr>
          <p:cNvSpPr>
            <a:spLocks noGrp="1"/>
          </p:cNvSpPr>
          <p:nvPr>
            <p:ph type="pic" sz="quarter" idx="19"/>
          </p:nvPr>
        </p:nvSpPr>
        <p:spPr>
          <a:xfrm>
            <a:off x="8610600" y="3945467"/>
            <a:ext cx="3581400" cy="1981200"/>
          </a:xfrm>
        </p:spPr>
        <p:txBody>
          <a:bodyPr/>
          <a:lstStyle/>
          <a:p>
            <a:r>
              <a:rPr lang="en-US"/>
              <a:t>Click icon to add picture</a:t>
            </a:r>
          </a:p>
        </p:txBody>
      </p:sp>
      <p:sp>
        <p:nvSpPr>
          <p:cNvPr id="20" name="Rectangle 19">
            <a:extLst>
              <a:ext uri="{FF2B5EF4-FFF2-40B4-BE49-F238E27FC236}">
                <a16:creationId xmlns:a16="http://schemas.microsoft.com/office/drawing/2014/main" id="{C63F6A3F-C48C-654D-8F8F-CD26921206DF}"/>
              </a:ext>
            </a:extLst>
          </p:cNvPr>
          <p:cNvSpPr/>
          <p:nvPr userDrawn="1"/>
        </p:nvSpPr>
        <p:spPr>
          <a:xfrm>
            <a:off x="8610598" y="5926667"/>
            <a:ext cx="3581401" cy="142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12">
            <a:extLst>
              <a:ext uri="{FF2B5EF4-FFF2-40B4-BE49-F238E27FC236}">
                <a16:creationId xmlns:a16="http://schemas.microsoft.com/office/drawing/2014/main" id="{5CB3A730-728C-764B-B23A-9C29D83164A0}"/>
              </a:ext>
            </a:extLst>
          </p:cNvPr>
          <p:cNvSpPr>
            <a:spLocks noGrp="1"/>
          </p:cNvSpPr>
          <p:nvPr>
            <p:ph type="body" sz="quarter" idx="16"/>
          </p:nvPr>
        </p:nvSpPr>
        <p:spPr>
          <a:xfrm>
            <a:off x="687594" y="803457"/>
            <a:ext cx="7332870" cy="847589"/>
          </a:xfrm>
        </p:spPr>
        <p:txBody>
          <a:bodyPr anchor="b">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2" name="Rectangle 11">
            <a:extLst>
              <a:ext uri="{FF2B5EF4-FFF2-40B4-BE49-F238E27FC236}">
                <a16:creationId xmlns:a16="http://schemas.microsoft.com/office/drawing/2014/main" id="{FEFF8132-2CB0-9386-AFAF-6DF281AA1B89}"/>
              </a:ext>
            </a:extLst>
          </p:cNvPr>
          <p:cNvSpPr/>
          <p:nvPr userDrawn="1"/>
        </p:nvSpPr>
        <p:spPr>
          <a:xfrm flipV="1">
            <a:off x="777421" y="1746474"/>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5" name="Text Placeholder 5">
            <a:extLst>
              <a:ext uri="{FF2B5EF4-FFF2-40B4-BE49-F238E27FC236}">
                <a16:creationId xmlns:a16="http://schemas.microsoft.com/office/drawing/2014/main" id="{7AD3A50D-1735-4164-5E84-D1A7692AF75D}"/>
              </a:ext>
            </a:extLst>
          </p:cNvPr>
          <p:cNvSpPr>
            <a:spLocks noGrp="1"/>
          </p:cNvSpPr>
          <p:nvPr>
            <p:ph type="body" sz="quarter" idx="15"/>
          </p:nvPr>
        </p:nvSpPr>
        <p:spPr>
          <a:xfrm>
            <a:off x="687593" y="2079510"/>
            <a:ext cx="7465805"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8" name="Graphic 17">
            <a:extLst>
              <a:ext uri="{FF2B5EF4-FFF2-40B4-BE49-F238E27FC236}">
                <a16:creationId xmlns:a16="http://schemas.microsoft.com/office/drawing/2014/main" id="{C183E5F2-D678-2449-D11E-D7BE051B4AE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11" name="Rectangle 10">
            <a:extLst>
              <a:ext uri="{FF2B5EF4-FFF2-40B4-BE49-F238E27FC236}">
                <a16:creationId xmlns:a16="http://schemas.microsoft.com/office/drawing/2014/main" id="{28C9EDA9-6E58-B3D5-195B-0D016043C831}"/>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1621A5-D76A-B098-7FA4-E7DF020723CB}"/>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492EE8-6126-135A-1522-E10BFC004EE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4E815C-F615-4C98-9EB2-237A8CFAE850}"/>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B21CAA-E3C2-2044-A368-8368DA52AA73}"/>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C8481EA-2233-2D52-1C0F-76E766B7763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5FF2BA-98A2-EA7D-1A10-8190A62DA0DD}"/>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B46B19-19E0-70A3-1182-258EFA6EB157}"/>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6" name="Slide Number Placeholder 4">
            <a:extLst>
              <a:ext uri="{FF2B5EF4-FFF2-40B4-BE49-F238E27FC236}">
                <a16:creationId xmlns:a16="http://schemas.microsoft.com/office/drawing/2014/main" id="{8FD85371-EE8A-ACBC-3BC5-DA7A5E404A23}"/>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49591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End Page">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8D233E5-B178-BE3D-B5A7-8C85114E99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DF2A3C3E-505F-2514-FB63-153DEB7C21FA}"/>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5BEF541-C279-712E-FCB3-B26501DDE4DD}"/>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6AC4A-07D3-B87D-BBE1-688ED7C1A5D6}"/>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79324F-CAD0-9E38-43BA-B0406B11DC2C}"/>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B0A710-386A-2085-B040-0AB1ABD8660A}"/>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06655BD-CBBE-E32F-80D1-DC18DB5C238B}"/>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00AA3D7-B764-4AAB-6AC2-A320C5899F85}"/>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BA9E00C-4BAF-1952-8D4E-F0F983D14F2F}"/>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263586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ph-Chart Filler Slide">
    <p:spTree>
      <p:nvGrpSpPr>
        <p:cNvPr id="1" name=""/>
        <p:cNvGrpSpPr/>
        <p:nvPr/>
      </p:nvGrpSpPr>
      <p:grpSpPr>
        <a:xfrm>
          <a:off x="0" y="0"/>
          <a:ext cx="0" cy="0"/>
          <a:chOff x="0" y="0"/>
          <a:chExt cx="0" cy="0"/>
        </a:xfrm>
      </p:grpSpPr>
      <p:sp>
        <p:nvSpPr>
          <p:cNvPr id="8" name="Text Placeholder 12">
            <a:extLst>
              <a:ext uri="{FF2B5EF4-FFF2-40B4-BE49-F238E27FC236}">
                <a16:creationId xmlns:a16="http://schemas.microsoft.com/office/drawing/2014/main" id="{3FF68390-BD3C-B443-875D-52A701D9C2ED}"/>
              </a:ext>
            </a:extLst>
          </p:cNvPr>
          <p:cNvSpPr>
            <a:spLocks noGrp="1"/>
          </p:cNvSpPr>
          <p:nvPr>
            <p:ph type="body" sz="quarter" idx="15"/>
          </p:nvPr>
        </p:nvSpPr>
        <p:spPr>
          <a:xfrm>
            <a:off x="305209" y="2905"/>
            <a:ext cx="10666206"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dirty="0"/>
              <a:t>Click to edit Master text styles</a:t>
            </a:r>
          </a:p>
        </p:txBody>
      </p:sp>
      <p:sp>
        <p:nvSpPr>
          <p:cNvPr id="7" name="Rectangle 6">
            <a:extLst>
              <a:ext uri="{FF2B5EF4-FFF2-40B4-BE49-F238E27FC236}">
                <a16:creationId xmlns:a16="http://schemas.microsoft.com/office/drawing/2014/main" id="{81AD68DC-CB75-C284-3B1F-2A8EC4510954}"/>
              </a:ext>
            </a:extLst>
          </p:cNvPr>
          <p:cNvSpPr/>
          <p:nvPr userDrawn="1"/>
        </p:nvSpPr>
        <p:spPr>
          <a:xfrm flipV="1">
            <a:off x="305209" y="509692"/>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9" name="Rectangle 8">
            <a:extLst>
              <a:ext uri="{FF2B5EF4-FFF2-40B4-BE49-F238E27FC236}">
                <a16:creationId xmlns:a16="http://schemas.microsoft.com/office/drawing/2014/main" id="{68183855-EAE6-288E-C02A-45AB82588794}"/>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304FFB-C2E1-0CE3-100F-E7F6248D1CD6}"/>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5F019-870F-B850-8E9A-ED5EE4D972C9}"/>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901F71-0703-E43B-1195-10A89F429B5B}"/>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9C6CAE-DB5D-7FBA-F91E-4685BA1066A9}"/>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608C1A-F90D-A7D2-1418-E05ACE2A50F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5A04EA-BB9E-5A5B-BF9C-0E396F952D16}"/>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69B9FCF-3CCC-D9B3-251E-A71BC85BAF32}"/>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Slide Number Placeholder 4">
            <a:extLst>
              <a:ext uri="{FF2B5EF4-FFF2-40B4-BE49-F238E27FC236}">
                <a16:creationId xmlns:a16="http://schemas.microsoft.com/office/drawing/2014/main" id="{D986EC2A-DE5A-722D-F418-342B8E2C91EF}"/>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2828969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Graph-Chart Filler Slide">
    <p:spTree>
      <p:nvGrpSpPr>
        <p:cNvPr id="1" name=""/>
        <p:cNvGrpSpPr/>
        <p:nvPr/>
      </p:nvGrpSpPr>
      <p:grpSpPr>
        <a:xfrm>
          <a:off x="0" y="0"/>
          <a:ext cx="0" cy="0"/>
          <a:chOff x="0" y="0"/>
          <a:chExt cx="0" cy="0"/>
        </a:xfrm>
      </p:grpSpPr>
      <p:sp>
        <p:nvSpPr>
          <p:cNvPr id="8" name="Text Placeholder 12">
            <a:extLst>
              <a:ext uri="{FF2B5EF4-FFF2-40B4-BE49-F238E27FC236}">
                <a16:creationId xmlns:a16="http://schemas.microsoft.com/office/drawing/2014/main" id="{3FF68390-BD3C-B443-875D-52A701D9C2ED}"/>
              </a:ext>
            </a:extLst>
          </p:cNvPr>
          <p:cNvSpPr>
            <a:spLocks noGrp="1"/>
          </p:cNvSpPr>
          <p:nvPr>
            <p:ph type="body" sz="quarter" idx="15"/>
          </p:nvPr>
        </p:nvSpPr>
        <p:spPr>
          <a:xfrm>
            <a:off x="396649" y="2704392"/>
            <a:ext cx="10666206"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dirty="0"/>
              <a:t>Click to edit Master text styles</a:t>
            </a:r>
          </a:p>
        </p:txBody>
      </p:sp>
      <p:sp>
        <p:nvSpPr>
          <p:cNvPr id="7" name="Rectangle 6">
            <a:extLst>
              <a:ext uri="{FF2B5EF4-FFF2-40B4-BE49-F238E27FC236}">
                <a16:creationId xmlns:a16="http://schemas.microsoft.com/office/drawing/2014/main" id="{81AD68DC-CB75-C284-3B1F-2A8EC4510954}"/>
              </a:ext>
            </a:extLst>
          </p:cNvPr>
          <p:cNvSpPr/>
          <p:nvPr userDrawn="1"/>
        </p:nvSpPr>
        <p:spPr>
          <a:xfrm flipV="1">
            <a:off x="396649" y="3202398"/>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9" name="Rectangle 8">
            <a:extLst>
              <a:ext uri="{FF2B5EF4-FFF2-40B4-BE49-F238E27FC236}">
                <a16:creationId xmlns:a16="http://schemas.microsoft.com/office/drawing/2014/main" id="{68183855-EAE6-288E-C02A-45AB82588794}"/>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304FFB-C2E1-0CE3-100F-E7F6248D1CD6}"/>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5F019-870F-B850-8E9A-ED5EE4D972C9}"/>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901F71-0703-E43B-1195-10A89F429B5B}"/>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9C6CAE-DB5D-7FBA-F91E-4685BA1066A9}"/>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608C1A-F90D-A7D2-1418-E05ACE2A50F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5A04EA-BB9E-5A5B-BF9C-0E396F952D16}"/>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69B9FCF-3CCC-D9B3-251E-A71BC85BAF32}"/>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Slide Number Placeholder 4">
            <a:extLst>
              <a:ext uri="{FF2B5EF4-FFF2-40B4-BE49-F238E27FC236}">
                <a16:creationId xmlns:a16="http://schemas.microsoft.com/office/drawing/2014/main" id="{D986EC2A-DE5A-722D-F418-342B8E2C91EF}"/>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171157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Cover title slide">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554E083-FA23-BE45-BA6F-25CF7715872B}"/>
              </a:ext>
            </a:extLst>
          </p:cNvPr>
          <p:cNvSpPr>
            <a:spLocks noGrp="1"/>
          </p:cNvSpPr>
          <p:nvPr>
            <p:ph type="body" sz="quarter" idx="14"/>
          </p:nvPr>
        </p:nvSpPr>
        <p:spPr>
          <a:xfrm>
            <a:off x="687599" y="1930742"/>
            <a:ext cx="7953829" cy="546104"/>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2" name="Title 10">
            <a:extLst>
              <a:ext uri="{FF2B5EF4-FFF2-40B4-BE49-F238E27FC236}">
                <a16:creationId xmlns:a16="http://schemas.microsoft.com/office/drawing/2014/main" id="{C3E619F0-7A98-9B49-AA80-C1FA3D214EA6}"/>
              </a:ext>
            </a:extLst>
          </p:cNvPr>
          <p:cNvSpPr>
            <a:spLocks noGrp="1"/>
          </p:cNvSpPr>
          <p:nvPr>
            <p:ph type="title"/>
          </p:nvPr>
        </p:nvSpPr>
        <p:spPr>
          <a:xfrm>
            <a:off x="670206" y="892738"/>
            <a:ext cx="7971222" cy="985948"/>
          </a:xfrm>
        </p:spPr>
        <p:txBody>
          <a:bodyPr>
            <a:normAutofit/>
          </a:bodyPr>
          <a:lstStyle>
            <a:lvl1pPr>
              <a:defRPr sz="4400" b="0" i="0">
                <a:solidFill>
                  <a:schemeClr val="tx2"/>
                </a:solidFill>
                <a:latin typeface="Arial Nova" panose="020B0504020202020204" pitchFamily="34" charset="0"/>
              </a:defRPr>
            </a:lvl1pPr>
          </a:lstStyle>
          <a:p>
            <a:r>
              <a:rPr lang="en-US"/>
              <a:t>Click to edit Master title style</a:t>
            </a:r>
          </a:p>
        </p:txBody>
      </p:sp>
      <p:sp>
        <p:nvSpPr>
          <p:cNvPr id="8" name="Rectangle 7">
            <a:extLst>
              <a:ext uri="{FF2B5EF4-FFF2-40B4-BE49-F238E27FC236}">
                <a16:creationId xmlns:a16="http://schemas.microsoft.com/office/drawing/2014/main" id="{49A5D68F-B560-6640-AD18-BD57E6D18D8B}"/>
              </a:ext>
            </a:extLst>
          </p:cNvPr>
          <p:cNvSpPr/>
          <p:nvPr userDrawn="1"/>
        </p:nvSpPr>
        <p:spPr>
          <a:xfrm flipV="1">
            <a:off x="777421" y="1740205"/>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pic>
        <p:nvPicPr>
          <p:cNvPr id="3" name="Graphic 2">
            <a:extLst>
              <a:ext uri="{FF2B5EF4-FFF2-40B4-BE49-F238E27FC236}">
                <a16:creationId xmlns:a16="http://schemas.microsoft.com/office/drawing/2014/main" id="{32CDD742-2996-C84D-B547-4A0CF552E3C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1212" y="5718799"/>
            <a:ext cx="2090548" cy="828422"/>
          </a:xfrm>
          <a:prstGeom prst="rect">
            <a:avLst/>
          </a:prstGeom>
        </p:spPr>
      </p:pic>
      <p:sp>
        <p:nvSpPr>
          <p:cNvPr id="18" name="Picture Placeholder 8">
            <a:extLst>
              <a:ext uri="{FF2B5EF4-FFF2-40B4-BE49-F238E27FC236}">
                <a16:creationId xmlns:a16="http://schemas.microsoft.com/office/drawing/2014/main" id="{A9EFCCF5-CBFB-8FB2-E510-DFBC99B38BA9}"/>
              </a:ext>
            </a:extLst>
          </p:cNvPr>
          <p:cNvSpPr>
            <a:spLocks noGrp="1"/>
          </p:cNvSpPr>
          <p:nvPr>
            <p:ph type="pic" sz="quarter" idx="17"/>
          </p:nvPr>
        </p:nvSpPr>
        <p:spPr>
          <a:xfrm>
            <a:off x="6096000" y="1326003"/>
            <a:ext cx="6096000" cy="5531997"/>
          </a:xfrm>
          <a:custGeom>
            <a:avLst/>
            <a:gdLst>
              <a:gd name="connsiteX0" fmla="*/ 4707640 w 5198812"/>
              <a:gd name="connsiteY0" fmla="*/ 0 h 4717817"/>
              <a:gd name="connsiteX1" fmla="*/ 4956064 w 5198812"/>
              <a:gd name="connsiteY1" fmla="*/ 6489 h 4717817"/>
              <a:gd name="connsiteX2" fmla="*/ 5198812 w 5198812"/>
              <a:gd name="connsiteY2" fmla="*/ 25804 h 4717817"/>
              <a:gd name="connsiteX3" fmla="*/ 5198812 w 5198812"/>
              <a:gd name="connsiteY3" fmla="*/ 2901419 h 4717817"/>
              <a:gd name="connsiteX4" fmla="*/ 5123105 w 5198812"/>
              <a:gd name="connsiteY4" fmla="*/ 2912909 h 4717817"/>
              <a:gd name="connsiteX5" fmla="*/ 3972081 w 5198812"/>
              <a:gd name="connsiteY5" fmla="*/ 3612287 h 4717817"/>
              <a:gd name="connsiteX6" fmla="*/ 3490052 w 5198812"/>
              <a:gd name="connsiteY6" fmla="*/ 4615810 h 4717817"/>
              <a:gd name="connsiteX7" fmla="*/ 3476836 w 5198812"/>
              <a:gd name="connsiteY7" fmla="*/ 4717817 h 4717817"/>
              <a:gd name="connsiteX8" fmla="*/ 0 w 5198812"/>
              <a:gd name="connsiteY8" fmla="*/ 4717817 h 4717817"/>
              <a:gd name="connsiteX9" fmla="*/ 590 w 5198812"/>
              <a:gd name="connsiteY9" fmla="*/ 4690919 h 4717817"/>
              <a:gd name="connsiteX10" fmla="*/ 1663010 w 5198812"/>
              <a:gd name="connsiteY10" fmla="*/ 1143380 h 4717817"/>
              <a:gd name="connsiteX11" fmla="*/ 4707640 w 5198812"/>
              <a:gd name="connsiteY11" fmla="*/ 0 h 471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8812" h="4717817">
                <a:moveTo>
                  <a:pt x="4707640" y="0"/>
                </a:moveTo>
                <a:cubicBezTo>
                  <a:pt x="4791079" y="0"/>
                  <a:pt x="4873887" y="2163"/>
                  <a:pt x="4956064" y="6489"/>
                </a:cubicBezTo>
                <a:lnTo>
                  <a:pt x="5198812" y="25804"/>
                </a:lnTo>
                <a:lnTo>
                  <a:pt x="5198812" y="2901419"/>
                </a:lnTo>
                <a:lnTo>
                  <a:pt x="5123105" y="2912909"/>
                </a:lnTo>
                <a:cubicBezTo>
                  <a:pt x="4673291" y="3006159"/>
                  <a:pt x="4289615" y="3239285"/>
                  <a:pt x="3972081" y="3612287"/>
                </a:cubicBezTo>
                <a:cubicBezTo>
                  <a:pt x="3714999" y="3914631"/>
                  <a:pt x="3554323" y="4249137"/>
                  <a:pt x="3490052" y="4615810"/>
                </a:cubicBezTo>
                <a:lnTo>
                  <a:pt x="3476836" y="4717817"/>
                </a:lnTo>
                <a:lnTo>
                  <a:pt x="0" y="4717817"/>
                </a:lnTo>
                <a:lnTo>
                  <a:pt x="590" y="4690919"/>
                </a:lnTo>
                <a:cubicBezTo>
                  <a:pt x="65783" y="3223783"/>
                  <a:pt x="619925" y="2041269"/>
                  <a:pt x="1663010" y="1143380"/>
                </a:cubicBezTo>
                <a:cubicBezTo>
                  <a:pt x="2546377" y="381128"/>
                  <a:pt x="3561257" y="0"/>
                  <a:pt x="4707640" y="0"/>
                </a:cubicBezTo>
                <a:close/>
              </a:path>
            </a:pathLst>
          </a:custGeom>
          <a:solidFill>
            <a:srgbClr val="FD6E39"/>
          </a:solidFill>
        </p:spPr>
        <p:txBody>
          <a:bodyPr wrap="square">
            <a:noAutofit/>
          </a:bodyPr>
          <a:lstStyle>
            <a:lvl1pPr>
              <a:defRPr>
                <a:solidFill>
                  <a:srgbClr val="FD6E39"/>
                </a:solidFill>
              </a:defRPr>
            </a:lvl1pPr>
          </a:lstStyle>
          <a:p>
            <a:r>
              <a:rPr lang="en-US"/>
              <a:t>Click icon to add picture</a:t>
            </a:r>
          </a:p>
        </p:txBody>
      </p:sp>
      <p:sp>
        <p:nvSpPr>
          <p:cNvPr id="30" name="Rectangle 29">
            <a:extLst>
              <a:ext uri="{FF2B5EF4-FFF2-40B4-BE49-F238E27FC236}">
                <a16:creationId xmlns:a16="http://schemas.microsoft.com/office/drawing/2014/main" id="{3A9FFC98-E02D-5C15-2411-8F1A54A45E78}"/>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C0A650-2DDC-7A6A-2331-CCD0E77A6F57}"/>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82FBD80-603A-2648-967C-3747D050A17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91BAE4A-52A5-EBF9-5743-73683A72C683}"/>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389B70D-BB3D-4F4F-E447-F015A576F63C}"/>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8D32081-D0D4-18EC-16B6-C040820CB9CE}"/>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3597A0C-F430-391E-D8FD-970E182000B8}"/>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1EE39F1-E1C0-0BEB-5A66-E06752B30F8E}"/>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17765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04096-A36E-BA41-93DA-E646A8164F6A}" type="datetime1">
              <a:rPr lang="en-GB" smtClean="0"/>
              <a:t>26/03/2025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3DE79-9394-CE4D-B3D9-B1E9F5BFD092}" type="slidenum">
              <a:rPr lang="en-US" smtClean="0"/>
              <a:t>‹#›</a:t>
            </a:fld>
            <a:endParaRPr lang="en-US"/>
          </a:p>
        </p:txBody>
      </p:sp>
    </p:spTree>
    <p:extLst>
      <p:ext uri="{BB962C8B-B14F-4D97-AF65-F5344CB8AC3E}">
        <p14:creationId xmlns:p14="http://schemas.microsoft.com/office/powerpoint/2010/main" val="2064581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6"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04096-A36E-BA41-93DA-E646A8164F6A}" type="datetime1">
              <a:rPr lang="en-GB" smtClean="0"/>
              <a:t>26/03/2025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3DE79-9394-CE4D-B3D9-B1E9F5BFD092}" type="slidenum">
              <a:rPr lang="en-US" smtClean="0"/>
              <a:t>‹#›</a:t>
            </a:fld>
            <a:endParaRPr lang="en-US"/>
          </a:p>
        </p:txBody>
      </p:sp>
    </p:spTree>
    <p:extLst>
      <p:ext uri="{BB962C8B-B14F-4D97-AF65-F5344CB8AC3E}">
        <p14:creationId xmlns:p14="http://schemas.microsoft.com/office/powerpoint/2010/main" val="174812652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04096-A36E-BA41-93DA-E646A8164F6A}" type="datetime1">
              <a:rPr lang="en-GB" smtClean="0"/>
              <a:t>26/03/2025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3DE79-9394-CE4D-B3D9-B1E9F5BFD092}" type="slidenum">
              <a:rPr lang="en-US" smtClean="0"/>
              <a:t>‹#›</a:t>
            </a:fld>
            <a:endParaRPr lang="en-US"/>
          </a:p>
        </p:txBody>
      </p:sp>
    </p:spTree>
    <p:extLst>
      <p:ext uri="{BB962C8B-B14F-4D97-AF65-F5344CB8AC3E}">
        <p14:creationId xmlns:p14="http://schemas.microsoft.com/office/powerpoint/2010/main" val="223086236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file:///C:\Users\DenisGall\AppData\Local\:x:\r\teams\ISO27001ProjectWorkingGroup\Shared%20Documents\General\ISO27001%20-%20Detailed%20Audit%20Schedule,%20controls,%20evidence%20and%20standards%20mapping%20v0.6.xlsx%3fd=wddbe435dad884ce296900bf04dbdc0c9&amp;csf=1&amp;web=1&amp;e=1GAYhI" TargetMode="External"/><Relationship Id="rId2" Type="http://schemas.openxmlformats.org/officeDocument/2006/relationships/hyperlink" Target="file:///C:\Users\DenisGall\AppData\Local\Microsoft\Windows\INetCache\Content.MSO\Management%20Review%20Template" TargetMode="Externa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925BE6-3C35-477A-9E67-64483256EC32}"/>
              </a:ext>
            </a:extLst>
          </p:cNvPr>
          <p:cNvSpPr>
            <a:spLocks noGrp="1"/>
          </p:cNvSpPr>
          <p:nvPr>
            <p:ph type="body" sz="quarter" idx="14"/>
          </p:nvPr>
        </p:nvSpPr>
        <p:spPr>
          <a:xfrm>
            <a:off x="687599" y="1930742"/>
            <a:ext cx="7953829" cy="546104"/>
          </a:xfrm>
        </p:spPr>
        <p:txBody>
          <a:bodyPr vert="horz" lIns="91440" tIns="45720" rIns="91440" bIns="45720" rtlCol="0" anchor="t">
            <a:noAutofit/>
          </a:bodyPr>
          <a:lstStyle/>
          <a:p>
            <a:r>
              <a:rPr lang="en-GB" sz="1800" dirty="0"/>
              <a:t>ISO27001 – SLT Summary and Review</a:t>
            </a:r>
          </a:p>
          <a:p>
            <a:r>
              <a:rPr lang="en-GB" sz="1800" dirty="0">
                <a:latin typeface="Arial Nova Light"/>
              </a:rPr>
              <a:t>November 2024  </a:t>
            </a:r>
          </a:p>
        </p:txBody>
      </p:sp>
      <p:sp>
        <p:nvSpPr>
          <p:cNvPr id="3" name="Title 2">
            <a:extLst>
              <a:ext uri="{FF2B5EF4-FFF2-40B4-BE49-F238E27FC236}">
                <a16:creationId xmlns:a16="http://schemas.microsoft.com/office/drawing/2014/main" id="{46FEC2CB-DECE-46AB-BDA0-90A371583C97}"/>
              </a:ext>
            </a:extLst>
          </p:cNvPr>
          <p:cNvSpPr>
            <a:spLocks noGrp="1"/>
          </p:cNvSpPr>
          <p:nvPr>
            <p:ph type="title"/>
          </p:nvPr>
        </p:nvSpPr>
        <p:spPr>
          <a:xfrm>
            <a:off x="670206" y="892738"/>
            <a:ext cx="7971222" cy="985948"/>
          </a:xfrm>
        </p:spPr>
        <p:txBody>
          <a:bodyPr anchor="ctr">
            <a:normAutofit/>
          </a:bodyPr>
          <a:lstStyle/>
          <a:p>
            <a:r>
              <a:rPr lang="en-GB" sz="3700"/>
              <a:t>ATS </a:t>
            </a:r>
          </a:p>
        </p:txBody>
      </p:sp>
      <p:pic>
        <p:nvPicPr>
          <p:cNvPr id="10" name="Picture Placeholder 9" descr="A picture containing icon&#10;&#10;Description automatically generated">
            <a:extLst>
              <a:ext uri="{FF2B5EF4-FFF2-40B4-BE49-F238E27FC236}">
                <a16:creationId xmlns:a16="http://schemas.microsoft.com/office/drawing/2014/main" id="{5C13B4F0-76B1-491A-817D-834B3782BCD4}"/>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18392" r="18392"/>
          <a:stretch>
            <a:fillRect/>
          </a:stretch>
        </p:blipFill>
        <p:spPr/>
      </p:pic>
    </p:spTree>
    <p:extLst>
      <p:ext uri="{BB962C8B-B14F-4D97-AF65-F5344CB8AC3E}">
        <p14:creationId xmlns:p14="http://schemas.microsoft.com/office/powerpoint/2010/main" val="3775824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EA47883-99EC-802E-80D8-173E423C8D4F}"/>
              </a:ext>
            </a:extLst>
          </p:cNvPr>
          <p:cNvSpPr>
            <a:spLocks noGrp="1"/>
          </p:cNvSpPr>
          <p:nvPr>
            <p:ph type="body" sz="quarter" idx="15"/>
          </p:nvPr>
        </p:nvSpPr>
        <p:spPr>
          <a:xfrm>
            <a:off x="67579" y="208753"/>
            <a:ext cx="10666206" cy="421030"/>
          </a:xfrm>
        </p:spPr>
        <p:txBody>
          <a:bodyPr/>
          <a:lstStyle/>
          <a:p>
            <a:r>
              <a:rPr lang="en-GB" dirty="0"/>
              <a:t>ISO27001 – Go to Green Plan for Stage 2</a:t>
            </a:r>
          </a:p>
        </p:txBody>
      </p:sp>
      <p:sp>
        <p:nvSpPr>
          <p:cNvPr id="3" name="Slide Number Placeholder 2">
            <a:extLst>
              <a:ext uri="{FF2B5EF4-FFF2-40B4-BE49-F238E27FC236}">
                <a16:creationId xmlns:a16="http://schemas.microsoft.com/office/drawing/2014/main" id="{B277A736-FD35-E147-273E-F9BC5B337AD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100" b="0" i="0" u="none" strike="noStrike" kern="1200" cap="none" spc="0" normalizeH="0" baseline="0" noProof="0" smtClean="0">
                <a:ln>
                  <a:noFill/>
                </a:ln>
                <a:solidFill>
                  <a:srgbClr val="FD6E39"/>
                </a:solidFill>
                <a:effectLst/>
                <a:uLnTx/>
                <a:uFillTx/>
                <a:latin typeface="Arial Nova Light" panose="020B05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a:ln>
                <a:noFill/>
              </a:ln>
              <a:solidFill>
                <a:srgbClr val="FD6E39"/>
              </a:solidFill>
              <a:effectLst/>
              <a:uLnTx/>
              <a:uFillTx/>
              <a:latin typeface="Arial Nova Light" panose="020B0504020202020204" pitchFamily="34" charset="0"/>
              <a:ea typeface="+mn-ea"/>
              <a:cs typeface="+mn-cs"/>
            </a:endParaRPr>
          </a:p>
        </p:txBody>
      </p:sp>
      <p:graphicFrame>
        <p:nvGraphicFramePr>
          <p:cNvPr id="2" name="Table 1">
            <a:extLst>
              <a:ext uri="{FF2B5EF4-FFF2-40B4-BE49-F238E27FC236}">
                <a16:creationId xmlns:a16="http://schemas.microsoft.com/office/drawing/2014/main" id="{7EFA19C0-9C3C-EA47-762B-2FCC5220A1C8}"/>
              </a:ext>
            </a:extLst>
          </p:cNvPr>
          <p:cNvGraphicFramePr>
            <a:graphicFrameLocks noGrp="1"/>
          </p:cNvGraphicFramePr>
          <p:nvPr>
            <p:extLst>
              <p:ext uri="{D42A27DB-BD31-4B8C-83A1-F6EECF244321}">
                <p14:modId xmlns:p14="http://schemas.microsoft.com/office/powerpoint/2010/main" val="3312652626"/>
              </p:ext>
            </p:extLst>
          </p:nvPr>
        </p:nvGraphicFramePr>
        <p:xfrm>
          <a:off x="136080" y="937516"/>
          <a:ext cx="11986510" cy="5684461"/>
        </p:xfrm>
        <a:graphic>
          <a:graphicData uri="http://schemas.openxmlformats.org/drawingml/2006/table">
            <a:tbl>
              <a:tblPr firstRow="1" bandRow="1">
                <a:tableStyleId>{93296810-A885-4BE3-A3E7-6D5BEEA58F35}</a:tableStyleId>
              </a:tblPr>
              <a:tblGrid>
                <a:gridCol w="1684159">
                  <a:extLst>
                    <a:ext uri="{9D8B030D-6E8A-4147-A177-3AD203B41FA5}">
                      <a16:colId xmlns:a16="http://schemas.microsoft.com/office/drawing/2014/main" val="21095973"/>
                    </a:ext>
                  </a:extLst>
                </a:gridCol>
                <a:gridCol w="3479731">
                  <a:extLst>
                    <a:ext uri="{9D8B030D-6E8A-4147-A177-3AD203B41FA5}">
                      <a16:colId xmlns:a16="http://schemas.microsoft.com/office/drawing/2014/main" val="1370911984"/>
                    </a:ext>
                  </a:extLst>
                </a:gridCol>
                <a:gridCol w="3986026">
                  <a:extLst>
                    <a:ext uri="{9D8B030D-6E8A-4147-A177-3AD203B41FA5}">
                      <a16:colId xmlns:a16="http://schemas.microsoft.com/office/drawing/2014/main" val="1794443714"/>
                    </a:ext>
                  </a:extLst>
                </a:gridCol>
                <a:gridCol w="570695">
                  <a:extLst>
                    <a:ext uri="{9D8B030D-6E8A-4147-A177-3AD203B41FA5}">
                      <a16:colId xmlns:a16="http://schemas.microsoft.com/office/drawing/2014/main" val="550425814"/>
                    </a:ext>
                  </a:extLst>
                </a:gridCol>
                <a:gridCol w="807113">
                  <a:extLst>
                    <a:ext uri="{9D8B030D-6E8A-4147-A177-3AD203B41FA5}">
                      <a16:colId xmlns:a16="http://schemas.microsoft.com/office/drawing/2014/main" val="437475362"/>
                    </a:ext>
                  </a:extLst>
                </a:gridCol>
                <a:gridCol w="716402">
                  <a:extLst>
                    <a:ext uri="{9D8B030D-6E8A-4147-A177-3AD203B41FA5}">
                      <a16:colId xmlns:a16="http://schemas.microsoft.com/office/drawing/2014/main" val="3800436375"/>
                    </a:ext>
                  </a:extLst>
                </a:gridCol>
                <a:gridCol w="742384">
                  <a:extLst>
                    <a:ext uri="{9D8B030D-6E8A-4147-A177-3AD203B41FA5}">
                      <a16:colId xmlns:a16="http://schemas.microsoft.com/office/drawing/2014/main" val="291711990"/>
                    </a:ext>
                  </a:extLst>
                </a:gridCol>
              </a:tblGrid>
              <a:tr h="183706">
                <a:tc>
                  <a:txBody>
                    <a:bodyPr/>
                    <a:lstStyle/>
                    <a:p>
                      <a:pPr algn="ctr"/>
                      <a:r>
                        <a:rPr lang="en-GB" sz="900" dirty="0">
                          <a:solidFill>
                            <a:schemeClr val="bg2">
                              <a:lumMod val="25000"/>
                            </a:schemeClr>
                          </a:solidFill>
                          <a:latin typeface="+mn-lt"/>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GB" sz="900" dirty="0">
                          <a:solidFill>
                            <a:schemeClr val="bg2">
                              <a:lumMod val="25000"/>
                            </a:schemeClr>
                          </a:solidFill>
                          <a:latin typeface="+mn-lt"/>
                        </a:rPr>
                        <a:t>Issue /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GB" sz="900" dirty="0">
                          <a:solidFill>
                            <a:schemeClr val="bg2">
                              <a:lumMod val="25000"/>
                            </a:schemeClr>
                          </a:solidFill>
                          <a:latin typeface="+mn-lt"/>
                        </a:rPr>
                        <a:t>Corrective 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GB" sz="900" dirty="0">
                          <a:solidFill>
                            <a:schemeClr val="bg2">
                              <a:lumMod val="25000"/>
                            </a:schemeClr>
                          </a:solidFill>
                          <a:latin typeface="+mn-lt"/>
                        </a:rPr>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GB" sz="900" dirty="0">
                          <a:solidFill>
                            <a:schemeClr val="bg2">
                              <a:lumMod val="25000"/>
                            </a:schemeClr>
                          </a:solidFill>
                          <a:latin typeface="+mn-lt"/>
                        </a:rPr>
                        <a:t>Owner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GB" sz="900" dirty="0">
                          <a:solidFill>
                            <a:schemeClr val="bg2">
                              <a:lumMod val="25000"/>
                            </a:schemeClr>
                          </a:solidFill>
                          <a:latin typeface="+mn-lt"/>
                        </a:rPr>
                        <a:t>Impact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a:r>
                        <a:rPr lang="en-GB" sz="900" dirty="0">
                          <a:solidFill>
                            <a:schemeClr val="bg2">
                              <a:lumMod val="25000"/>
                            </a:schemeClr>
                          </a:solidFill>
                          <a:latin typeface="+mn-lt"/>
                        </a:rPr>
                        <a:t>Status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004174758"/>
                  </a:ext>
                </a:extLst>
              </a:tr>
              <a:tr h="293929">
                <a:tc>
                  <a:txBody>
                    <a:bodyPr/>
                    <a:lstStyle/>
                    <a:p>
                      <a:pPr algn="l"/>
                      <a:r>
                        <a:rPr lang="en-GB" sz="900" dirty="0">
                          <a:latin typeface="+mn-lt"/>
                        </a:rPr>
                        <a:t>Complete an internal audit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We must complete an internal audit for to demonstrate awareness and correction to non-conformities.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We completed the internal audit on the 11</a:t>
                      </a:r>
                      <a:r>
                        <a:rPr lang="en-GB" sz="900" baseline="30000" dirty="0">
                          <a:latin typeface="+mn-lt"/>
                        </a:rPr>
                        <a:t>th</a:t>
                      </a:r>
                      <a:r>
                        <a:rPr lang="en-GB" sz="900" dirty="0">
                          <a:latin typeface="+mn-lt"/>
                        </a:rPr>
                        <a:t> September. Corrective actions will be added to this plan, when the report is available.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11/09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DG / CZ / DJ</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dirty="0">
                          <a:solidFill>
                            <a:schemeClr val="bg1"/>
                          </a:solidFill>
                          <a:latin typeface="+mn-lt"/>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787878"/>
                          </a:solidFill>
                          <a:effectLst/>
                          <a:uLnTx/>
                          <a:uFillTx/>
                          <a:latin typeface="+mn-lt"/>
                          <a:ea typeface="+mn-ea"/>
                          <a:cs typeface="+mn-cs"/>
                        </a:rPr>
                        <a:t>Closed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962155156"/>
                  </a:ext>
                </a:extLst>
              </a:tr>
              <a:tr h="183706">
                <a:tc>
                  <a:txBody>
                    <a:bodyPr/>
                    <a:lstStyle/>
                    <a:p>
                      <a:pPr algn="l"/>
                      <a:r>
                        <a:rPr lang="en-GB" sz="900" dirty="0">
                          <a:latin typeface="+mn-lt"/>
                        </a:rPr>
                        <a:t>Scope modifications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Scope is insufficient according to LQAR.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Add information to confirm what ‘Aggreko’ does as a business. SLT to sign off.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30/09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DG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dirty="0">
                          <a:solidFill>
                            <a:schemeClr val="bg1"/>
                          </a:solidFill>
                          <a:latin typeface="+mn-lt"/>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a:ln>
                            <a:noFill/>
                          </a:ln>
                          <a:solidFill>
                            <a:srgbClr val="787878"/>
                          </a:solidFill>
                          <a:effectLst/>
                          <a:uLnTx/>
                          <a:uFillTx/>
                          <a:latin typeface="Calibri" panose="020F0502020204030204"/>
                          <a:ea typeface="+mn-ea"/>
                          <a:cs typeface="+mn-cs"/>
                        </a:rPr>
                        <a:t>Closed</a:t>
                      </a:r>
                      <a:endParaRPr kumimoji="0" lang="en-GB" sz="900" b="1" i="0" u="none" strike="noStrike" kern="1200" cap="none" spc="0" normalizeH="0" baseline="0" noProof="0" dirty="0">
                        <a:ln>
                          <a:noFill/>
                        </a:ln>
                        <a:solidFill>
                          <a:srgbClr val="787878"/>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9048255"/>
                  </a:ext>
                </a:extLst>
              </a:tr>
              <a:tr h="404153">
                <a:tc>
                  <a:txBody>
                    <a:bodyPr/>
                    <a:lstStyle/>
                    <a:p>
                      <a:pPr algn="l"/>
                      <a:r>
                        <a:rPr lang="en-GB" sz="900" dirty="0">
                          <a:latin typeface="+mn-lt"/>
                        </a:rPr>
                        <a:t>Management Clauses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GAP Analysis identified minor corrections, including scope needing to be expanded and Information Security objectives to be moved to SMART.  Evidence must be produced from the management meetings.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Correct management clauses and the SLT must have reviewed and signed off by the end of the month.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30/09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DG / CZ / 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dirty="0">
                          <a:solidFill>
                            <a:schemeClr val="bg1"/>
                          </a:solidFill>
                          <a:latin typeface="+mn-lt"/>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a:ln>
                            <a:noFill/>
                          </a:ln>
                          <a:solidFill>
                            <a:srgbClr val="787878"/>
                          </a:solidFill>
                          <a:effectLst/>
                          <a:uLnTx/>
                          <a:uFillTx/>
                          <a:latin typeface="Calibri" panose="020F0502020204030204"/>
                          <a:ea typeface="+mn-ea"/>
                          <a:cs typeface="+mn-cs"/>
                        </a:rPr>
                        <a:t>Closed</a:t>
                      </a:r>
                      <a:endParaRPr kumimoji="0" lang="en-GB" sz="900" b="1" i="0" u="none" strike="noStrike" kern="1200" cap="none" spc="0" normalizeH="0" baseline="0" noProof="0" dirty="0">
                        <a:ln>
                          <a:noFill/>
                        </a:ln>
                        <a:solidFill>
                          <a:srgbClr val="787878"/>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642616225"/>
                  </a:ext>
                </a:extLst>
              </a:tr>
              <a:tr h="404153">
                <a:tc>
                  <a:txBody>
                    <a:bodyPr/>
                    <a:lstStyle/>
                    <a:p>
                      <a:pPr algn="l"/>
                      <a:r>
                        <a:rPr lang="en-GB" sz="900" dirty="0">
                          <a:latin typeface="+mn-lt"/>
                        </a:rPr>
                        <a:t>Annex A: Evidence Gathering / Controls Assurance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Internal audit indicated that evidence was insufficient for a multitude of controls. Some teams have detailed evidence where others have not.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All evidence must be uploaded by the end of September. Meetings with all parties scheduled to clearly state the evidence required and a follow up email with the details.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30/09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Infra / Service Owners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1"/>
                          </a:solidFill>
                          <a:effectLst/>
                          <a:uLnTx/>
                          <a:uFillTx/>
                          <a:latin typeface="+mn-lt"/>
                          <a:ea typeface="+mn-ea"/>
                          <a:cs typeface="+mn-cs"/>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a:ln>
                            <a:noFill/>
                          </a:ln>
                          <a:solidFill>
                            <a:srgbClr val="787878"/>
                          </a:solidFill>
                          <a:effectLst/>
                          <a:uLnTx/>
                          <a:uFillTx/>
                          <a:latin typeface="Calibri" panose="020F0502020204030204"/>
                          <a:ea typeface="+mn-ea"/>
                          <a:cs typeface="+mn-cs"/>
                        </a:rPr>
                        <a:t>Closed</a:t>
                      </a:r>
                      <a:endParaRPr kumimoji="0" lang="en-GB" sz="900" b="1" i="0" u="none" strike="noStrike" kern="1200" cap="none" spc="0" normalizeH="0" baseline="0" noProof="0" dirty="0">
                        <a:ln>
                          <a:noFill/>
                        </a:ln>
                        <a:solidFill>
                          <a:srgbClr val="787878"/>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937463353"/>
                  </a:ext>
                </a:extLst>
              </a:tr>
              <a:tr h="404153">
                <a:tc>
                  <a:txBody>
                    <a:bodyPr/>
                    <a:lstStyle/>
                    <a:p>
                      <a:pPr algn="l"/>
                      <a:r>
                        <a:rPr lang="en-GB" sz="900" dirty="0">
                          <a:latin typeface="+mn-lt"/>
                        </a:rPr>
                        <a:t>Security Monthly Service Reporting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This has been requested to complete the monthly Service Operations report. This has not been complete, impacting our evidence and management control reviews to demonstrate trends.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Meetings have been setup with a team, with a requested draft to be completed by the 18</a:t>
                      </a:r>
                      <a:r>
                        <a:rPr lang="en-GB" sz="900" baseline="30000" dirty="0">
                          <a:latin typeface="+mn-lt"/>
                        </a:rPr>
                        <a:t>th</a:t>
                      </a:r>
                      <a:r>
                        <a:rPr lang="en-GB" sz="900" dirty="0">
                          <a:latin typeface="+mn-lt"/>
                        </a:rPr>
                        <a:t> September to be added to the 11</a:t>
                      </a:r>
                      <a:r>
                        <a:rPr lang="en-GB" sz="900" baseline="30000" dirty="0">
                          <a:latin typeface="+mn-lt"/>
                        </a:rPr>
                        <a:t>th</a:t>
                      </a:r>
                      <a:r>
                        <a:rPr lang="en-GB" sz="900" dirty="0">
                          <a:latin typeface="+mn-lt"/>
                        </a:rPr>
                        <a:t> October Service Operation Forums to demonstrate reviews prior to audit.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30/09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EIS / EUC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1"/>
                          </a:solidFill>
                          <a:effectLst/>
                          <a:uLnTx/>
                          <a:uFillTx/>
                          <a:latin typeface="+mn-lt"/>
                          <a:ea typeface="+mn-ea"/>
                          <a:cs typeface="+mn-cs"/>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a:ln>
                            <a:noFill/>
                          </a:ln>
                          <a:solidFill>
                            <a:srgbClr val="787878"/>
                          </a:solidFill>
                          <a:effectLst/>
                          <a:uLnTx/>
                          <a:uFillTx/>
                          <a:latin typeface="Calibri" panose="020F0502020204030204"/>
                          <a:ea typeface="+mn-ea"/>
                          <a:cs typeface="+mn-cs"/>
                        </a:rPr>
                        <a:t>Closed</a:t>
                      </a:r>
                      <a:endParaRPr kumimoji="0" lang="en-GB" sz="900" b="1" i="0" u="none" strike="noStrike" kern="1200" cap="none" spc="0" normalizeH="0" baseline="0" noProof="0" dirty="0">
                        <a:ln>
                          <a:noFill/>
                        </a:ln>
                        <a:solidFill>
                          <a:srgbClr val="787878"/>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803733107"/>
                  </a:ext>
                </a:extLst>
              </a:tr>
              <a:tr h="404153">
                <a:tc>
                  <a:txBody>
                    <a:bodyPr/>
                    <a:lstStyle/>
                    <a:p>
                      <a:pPr algn="l"/>
                      <a:r>
                        <a:rPr lang="en-GB" sz="900" dirty="0">
                          <a:latin typeface="+mn-lt"/>
                        </a:rPr>
                        <a:t>Vulnerability Management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Due to changes in technology additional vulnerabilities have been detected, these have started to be reduced but are not trending down to a sufficient level.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Resolve vulnerabilities. We need to demonstrate a downward trend or several remediations as per our vulnerability policy and / or standard.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30/09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EIS / CZ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dirty="0">
                          <a:solidFill>
                            <a:schemeClr val="bg1"/>
                          </a:solidFill>
                          <a:latin typeface="+mn-lt"/>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787878"/>
                          </a:solidFill>
                          <a:effectLst/>
                          <a:uLnTx/>
                          <a:uFillTx/>
                          <a:latin typeface="Calibri" panose="020F0502020204030204"/>
                          <a:ea typeface="+mn-ea"/>
                          <a:cs typeface="+mn-cs"/>
                        </a:rPr>
                        <a:t>Monitor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418048545"/>
                  </a:ext>
                </a:extLst>
              </a:tr>
              <a:tr h="404153">
                <a:tc>
                  <a:txBody>
                    <a:bodyPr/>
                    <a:lstStyle/>
                    <a:p>
                      <a:pPr algn="l"/>
                      <a:r>
                        <a:rPr lang="en-GB" sz="900" dirty="0">
                          <a:latin typeface="+mn-lt"/>
                        </a:rPr>
                        <a:t>Governance Boards &amp; Management Review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All governance boards must be setup with meeting minutes complete. Create Management and finalise management report.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Arrange Asset, Management &amp; Risk Reviews and ensure that all meeting minutes are available for the auditor. Risk reviews are now setup as well as Darren’s update to the exec.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30/09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DJ / DG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dirty="0">
                          <a:solidFill>
                            <a:schemeClr val="bg1"/>
                          </a:solidFill>
                          <a:latin typeface="+mn-lt"/>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a:ln>
                            <a:noFill/>
                          </a:ln>
                          <a:solidFill>
                            <a:srgbClr val="787878"/>
                          </a:solidFill>
                          <a:effectLst/>
                          <a:uLnTx/>
                          <a:uFillTx/>
                          <a:latin typeface="Calibri" panose="020F0502020204030204"/>
                          <a:ea typeface="+mn-ea"/>
                          <a:cs typeface="+mn-cs"/>
                        </a:rPr>
                        <a:t>Closed</a:t>
                      </a:r>
                      <a:endParaRPr kumimoji="0" lang="en-GB" sz="900" b="1" i="0" u="none" strike="noStrike" kern="1200" cap="none" spc="0" normalizeH="0" baseline="0" noProof="0" dirty="0">
                        <a:ln>
                          <a:noFill/>
                        </a:ln>
                        <a:solidFill>
                          <a:srgbClr val="787878"/>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0435075"/>
                  </a:ext>
                </a:extLst>
              </a:tr>
              <a:tr h="404153">
                <a:tc>
                  <a:txBody>
                    <a:bodyPr/>
                    <a:lstStyle/>
                    <a:p>
                      <a:pPr algn="l"/>
                      <a:r>
                        <a:rPr lang="en-GB" sz="900" dirty="0">
                          <a:latin typeface="+mn-lt"/>
                        </a:rPr>
                        <a:t>Project Management &amp; Data Training / Evidence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Incomplete, needs to be completed to advise of controls and standards that need to be met.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Complete the training and ensure that the Project Managers are following processes. We need evidence to demonstrate risk management and adherence to change / service requirement management.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30/09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CZ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dirty="0">
                          <a:solidFill>
                            <a:schemeClr val="tx1"/>
                          </a:solidFill>
                          <a:latin typeface="+mn-lt"/>
                        </a:rPr>
                        <a:t>Medium / Minor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a:ln>
                            <a:noFill/>
                          </a:ln>
                          <a:solidFill>
                            <a:srgbClr val="787878"/>
                          </a:solidFill>
                          <a:effectLst/>
                          <a:uLnTx/>
                          <a:uFillTx/>
                          <a:latin typeface="Calibri" panose="020F0502020204030204"/>
                          <a:ea typeface="+mn-ea"/>
                          <a:cs typeface="+mn-cs"/>
                        </a:rPr>
                        <a:t>Closed</a:t>
                      </a:r>
                      <a:endParaRPr kumimoji="0" lang="en-GB" sz="900" b="1" i="0" u="none" strike="noStrike" kern="1200" cap="none" spc="0" normalizeH="0" baseline="0" noProof="0" dirty="0">
                        <a:ln>
                          <a:noFill/>
                        </a:ln>
                        <a:solidFill>
                          <a:srgbClr val="787878"/>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08501481"/>
                  </a:ext>
                </a:extLst>
              </a:tr>
              <a:tr h="624600">
                <a:tc>
                  <a:txBody>
                    <a:bodyPr/>
                    <a:lstStyle/>
                    <a:p>
                      <a:pPr algn="l"/>
                      <a:r>
                        <a:rPr lang="en-GB" sz="900" dirty="0">
                          <a:latin typeface="+mn-lt"/>
                        </a:rPr>
                        <a:t>Non-Compliance Reporting</a:t>
                      </a:r>
                    </a:p>
                    <a:p>
                      <a:pPr algn="l"/>
                      <a:endParaRPr lang="en-GB" sz="9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All teams have not uploaded their non-compliances against the standards that have been provided. We are awaiting feedback, but if the auditor finds any that have not been raised this is an automatic failure.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Contact all service owners to set a new deadline of the 30</a:t>
                      </a:r>
                      <a:r>
                        <a:rPr lang="en-GB" sz="900" baseline="30000" dirty="0">
                          <a:latin typeface="+mn-lt"/>
                        </a:rPr>
                        <a:t>th</a:t>
                      </a:r>
                      <a:r>
                        <a:rPr lang="en-GB" sz="900" dirty="0">
                          <a:latin typeface="+mn-lt"/>
                        </a:rPr>
                        <a:t> September 2024. Completed review and added to the document control list. Added non compliances.  Reviewed policies and standards to add what was required and map to controls, raise noncompliance e.g. data classification user encryption guide.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30/09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CZ / Infra / Service Owners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dirty="0">
                          <a:solidFill>
                            <a:schemeClr val="bg1"/>
                          </a:solidFill>
                          <a:latin typeface="+mn-lt"/>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a:ln>
                            <a:noFill/>
                          </a:ln>
                          <a:solidFill>
                            <a:srgbClr val="787878"/>
                          </a:solidFill>
                          <a:effectLst/>
                          <a:uLnTx/>
                          <a:uFillTx/>
                          <a:latin typeface="Calibri" panose="020F0502020204030204"/>
                          <a:ea typeface="+mn-ea"/>
                          <a:cs typeface="+mn-cs"/>
                        </a:rPr>
                        <a:t>Closed</a:t>
                      </a:r>
                      <a:endParaRPr kumimoji="0" lang="en-GB" sz="900" b="1" i="0" u="none" strike="noStrike" kern="1200" cap="none" spc="0" normalizeH="0" baseline="0" noProof="0" dirty="0">
                        <a:ln>
                          <a:noFill/>
                        </a:ln>
                        <a:solidFill>
                          <a:srgbClr val="787878"/>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595978075"/>
                  </a:ext>
                </a:extLst>
              </a:tr>
              <a:tr h="514376">
                <a:tc>
                  <a:txBody>
                    <a:bodyPr/>
                    <a:lstStyle/>
                    <a:p>
                      <a:pPr algn="l"/>
                      <a:r>
                        <a:rPr lang="en-GB" sz="900" dirty="0">
                          <a:latin typeface="+mn-lt"/>
                        </a:rPr>
                        <a:t>Conduct a full end-end review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We need to ensure everything required for the auditor is available and we are fully transparent with any non-conformities or serious risks. This will allow us to explain issues rather than experiencing a failure.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Conduct an end-end analysis of all evidence and documentation to ensure completion and readiness for audit.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14/10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DG / CZ</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dirty="0">
                          <a:solidFill>
                            <a:schemeClr val="bg1"/>
                          </a:solidFill>
                          <a:latin typeface="+mn-lt"/>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a:ln>
                            <a:noFill/>
                          </a:ln>
                          <a:solidFill>
                            <a:srgbClr val="787878"/>
                          </a:solidFill>
                          <a:effectLst/>
                          <a:uLnTx/>
                          <a:uFillTx/>
                          <a:latin typeface="Calibri" panose="020F0502020204030204"/>
                          <a:ea typeface="+mn-ea"/>
                          <a:cs typeface="+mn-cs"/>
                        </a:rPr>
                        <a:t>Closed</a:t>
                      </a:r>
                      <a:endParaRPr kumimoji="0" lang="en-GB" sz="900" b="1" i="0" u="none" strike="noStrike" kern="1200" cap="none" spc="0" normalizeH="0" baseline="0" noProof="0" dirty="0">
                        <a:ln>
                          <a:noFill/>
                        </a:ln>
                        <a:solidFill>
                          <a:srgbClr val="787878"/>
                        </a:solidFill>
                        <a:effectLst/>
                        <a:uLnTx/>
                        <a:uFillTx/>
                        <a:latin typeface="Calibri" panose="020F0502020204030204"/>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190793958"/>
                  </a:ext>
                </a:extLst>
              </a:tr>
              <a:tr h="415205">
                <a:tc>
                  <a:txBody>
                    <a:bodyPr/>
                    <a:lstStyle/>
                    <a:p>
                      <a:pPr algn="l"/>
                      <a:r>
                        <a:rPr lang="en-GB" sz="900" dirty="0">
                          <a:latin typeface="+mn-lt"/>
                        </a:rPr>
                        <a:t>Resource identification for Audit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We need to ensure that resources are available over the audit dates and periods.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900" dirty="0">
                          <a:latin typeface="+mn-lt"/>
                        </a:rPr>
                        <a:t>Discussion with the Team Leaders to identify a key resource to support on dates they are not available.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30/09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dirty="0">
                          <a:latin typeface="+mn-lt"/>
                        </a:rPr>
                        <a:t>DG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900" b="1" dirty="0">
                          <a:solidFill>
                            <a:schemeClr val="bg1"/>
                          </a:solidFill>
                          <a:latin typeface="+mn-lt"/>
                        </a:rPr>
                        <a:t>Major /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787878"/>
                          </a:solidFill>
                          <a:effectLst/>
                          <a:uLnTx/>
                          <a:uFillTx/>
                          <a:latin typeface="Calibri" panose="020F0502020204030204"/>
                          <a:ea typeface="+mn-ea"/>
                          <a:cs typeface="+mn-cs"/>
                        </a:rPr>
                        <a:t>Closed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815318996"/>
                  </a:ext>
                </a:extLst>
              </a:tr>
            </a:tbl>
          </a:graphicData>
        </a:graphic>
      </p:graphicFrame>
      <p:graphicFrame>
        <p:nvGraphicFramePr>
          <p:cNvPr id="6" name="Table 5">
            <a:extLst>
              <a:ext uri="{FF2B5EF4-FFF2-40B4-BE49-F238E27FC236}">
                <a16:creationId xmlns:a16="http://schemas.microsoft.com/office/drawing/2014/main" id="{2DCDA807-8B36-E958-EB95-32F5D2167CBD}"/>
              </a:ext>
            </a:extLst>
          </p:cNvPr>
          <p:cNvGraphicFramePr>
            <a:graphicFrameLocks noGrp="1"/>
          </p:cNvGraphicFramePr>
          <p:nvPr>
            <p:extLst>
              <p:ext uri="{D42A27DB-BD31-4B8C-83A1-F6EECF244321}">
                <p14:modId xmlns:p14="http://schemas.microsoft.com/office/powerpoint/2010/main" val="815556727"/>
              </p:ext>
            </p:extLst>
          </p:nvPr>
        </p:nvGraphicFramePr>
        <p:xfrm>
          <a:off x="7374427" y="37913"/>
          <a:ext cx="4681492" cy="853440"/>
        </p:xfrm>
        <a:graphic>
          <a:graphicData uri="http://schemas.openxmlformats.org/drawingml/2006/table">
            <a:tbl>
              <a:tblPr firstRow="1" bandRow="1">
                <a:tableStyleId>{5C22544A-7EE6-4342-B048-85BDC9FD1C3A}</a:tableStyleId>
              </a:tblPr>
              <a:tblGrid>
                <a:gridCol w="1120587">
                  <a:extLst>
                    <a:ext uri="{9D8B030D-6E8A-4147-A177-3AD203B41FA5}">
                      <a16:colId xmlns:a16="http://schemas.microsoft.com/office/drawing/2014/main" val="4180084107"/>
                    </a:ext>
                  </a:extLst>
                </a:gridCol>
                <a:gridCol w="3560905">
                  <a:extLst>
                    <a:ext uri="{9D8B030D-6E8A-4147-A177-3AD203B41FA5}">
                      <a16:colId xmlns:a16="http://schemas.microsoft.com/office/drawing/2014/main" val="3719295537"/>
                    </a:ext>
                  </a:extLst>
                </a:gridCol>
              </a:tblGrid>
              <a:tr h="188667">
                <a:tc>
                  <a:txBody>
                    <a:bodyPr/>
                    <a:lstStyle/>
                    <a:p>
                      <a:r>
                        <a:rPr lang="en-GB" sz="800" b="1" dirty="0">
                          <a:solidFill>
                            <a:schemeClr val="bg2">
                              <a:lumMod val="25000"/>
                            </a:schemeClr>
                          </a:solidFill>
                        </a:rPr>
                        <a:t>Impact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GB" sz="800" b="1" kern="1200" dirty="0">
                          <a:solidFill>
                            <a:schemeClr val="bg2">
                              <a:lumMod val="25000"/>
                            </a:schemeClr>
                          </a:solidFill>
                          <a:latin typeface="+mn-lt"/>
                          <a:ea typeface="+mn-ea"/>
                          <a:cs typeface="+mn-cs"/>
                        </a:rPr>
                        <a:t>Impact / Description</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194731115"/>
                  </a:ext>
                </a:extLst>
              </a:tr>
              <a:tr h="188667">
                <a:tc>
                  <a:txBody>
                    <a:bodyPr/>
                    <a:lstStyle/>
                    <a:p>
                      <a:r>
                        <a:rPr lang="en-GB" sz="800" b="1" dirty="0">
                          <a:solidFill>
                            <a:schemeClr val="bg2">
                              <a:lumMod val="25000"/>
                            </a:schemeClr>
                          </a:solidFill>
                        </a:rPr>
                        <a:t>High / Major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0000"/>
                    </a:solidFill>
                  </a:tcPr>
                </a:tc>
                <a:tc>
                  <a:txBody>
                    <a:bodyPr/>
                    <a:lstStyle/>
                    <a:p>
                      <a:r>
                        <a:rPr lang="en-GB" sz="800" dirty="0"/>
                        <a:t>Will result in ISO Failure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199637556"/>
                  </a:ext>
                </a:extLst>
              </a:tr>
              <a:tr h="188667">
                <a:tc>
                  <a:txBody>
                    <a:bodyPr/>
                    <a:lstStyle/>
                    <a:p>
                      <a:r>
                        <a:rPr lang="en-GB" sz="800" b="1" dirty="0">
                          <a:solidFill>
                            <a:schemeClr val="bg2">
                              <a:lumMod val="25000"/>
                            </a:schemeClr>
                          </a:solidFill>
                        </a:rPr>
                        <a:t>Medium / Minor</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r>
                        <a:rPr lang="en-GB" sz="800" dirty="0"/>
                        <a:t>Will be reported as a risk / issue or non-conformity.</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401329571"/>
                  </a:ext>
                </a:extLst>
              </a:tr>
              <a:tr h="188667">
                <a:tc>
                  <a:txBody>
                    <a:bodyPr/>
                    <a:lstStyle/>
                    <a:p>
                      <a:r>
                        <a:rPr lang="en-GB" sz="800" b="1" dirty="0">
                          <a:solidFill>
                            <a:schemeClr val="bg2">
                              <a:lumMod val="25000"/>
                            </a:schemeClr>
                          </a:solidFill>
                        </a:rPr>
                        <a:t>Low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2">
                        <a:lumMod val="75000"/>
                      </a:schemeClr>
                    </a:solidFill>
                  </a:tcPr>
                </a:tc>
                <a:tc>
                  <a:txBody>
                    <a:bodyPr/>
                    <a:lstStyle/>
                    <a:p>
                      <a:r>
                        <a:rPr lang="en-GB" sz="800" dirty="0"/>
                        <a:t>No impact to ISO achievement, but nice to have.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82816996"/>
                  </a:ext>
                </a:extLst>
              </a:tr>
            </a:tbl>
          </a:graphicData>
        </a:graphic>
      </p:graphicFrame>
      <p:sp>
        <p:nvSpPr>
          <p:cNvPr id="5" name="TextBox 4">
            <a:extLst>
              <a:ext uri="{FF2B5EF4-FFF2-40B4-BE49-F238E27FC236}">
                <a16:creationId xmlns:a16="http://schemas.microsoft.com/office/drawing/2014/main" id="{789F6328-1B7B-7122-E5E8-A90BF9329342}"/>
              </a:ext>
            </a:extLst>
          </p:cNvPr>
          <p:cNvSpPr txBox="1"/>
          <p:nvPr/>
        </p:nvSpPr>
        <p:spPr>
          <a:xfrm>
            <a:off x="3817369" y="6607148"/>
            <a:ext cx="7493430"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0" i="0" u="none" strike="noStrike" kern="1200" cap="none" spc="0" normalizeH="0" baseline="0" noProof="0" dirty="0">
                <a:ln>
                  <a:noFill/>
                </a:ln>
                <a:solidFill>
                  <a:srgbClr val="787878"/>
                </a:solidFill>
                <a:effectLst/>
                <a:uLnTx/>
                <a:uFillTx/>
                <a:latin typeface="Calibri" panose="020F0502020204030204"/>
                <a:ea typeface="+mn-ea"/>
                <a:cs typeface="+mn-cs"/>
              </a:rPr>
              <a:t>Note: Once we receive the internal audit feedback, we will update this plan.</a:t>
            </a:r>
          </a:p>
        </p:txBody>
      </p:sp>
    </p:spTree>
    <p:extLst>
      <p:ext uri="{BB962C8B-B14F-4D97-AF65-F5344CB8AC3E}">
        <p14:creationId xmlns:p14="http://schemas.microsoft.com/office/powerpoint/2010/main" val="2163159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FE8876-9659-4514-AE9A-95AB3C683AB4}"/>
              </a:ext>
            </a:extLst>
          </p:cNvPr>
          <p:cNvSpPr>
            <a:spLocks noGrp="1"/>
          </p:cNvSpPr>
          <p:nvPr>
            <p:ph type="body" sz="quarter" idx="14"/>
          </p:nvPr>
        </p:nvSpPr>
        <p:spPr>
          <a:xfrm>
            <a:off x="779263" y="1150566"/>
            <a:ext cx="7953829" cy="546104"/>
          </a:xfrm>
        </p:spPr>
        <p:txBody>
          <a:bodyPr/>
          <a:lstStyle/>
          <a:p>
            <a:r>
              <a:rPr lang="en-GB"/>
              <a:t>Questions and Answers</a:t>
            </a:r>
          </a:p>
          <a:p>
            <a:endParaRPr lang="en-GB"/>
          </a:p>
        </p:txBody>
      </p:sp>
      <p:sp>
        <p:nvSpPr>
          <p:cNvPr id="5" name="Slide Number Placeholder 4">
            <a:extLst>
              <a:ext uri="{FF2B5EF4-FFF2-40B4-BE49-F238E27FC236}">
                <a16:creationId xmlns:a16="http://schemas.microsoft.com/office/drawing/2014/main" id="{2249DB64-4192-4058-BF11-A74C0F1CD8EC}"/>
              </a:ext>
            </a:extLst>
          </p:cNvPr>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200" b="0" i="0" u="none" strike="noStrike" kern="1200" cap="none" spc="0" normalizeH="0" baseline="0" noProof="0" smtClean="0">
                <a:ln>
                  <a:noFill/>
                </a:ln>
                <a:solidFill>
                  <a:srgbClr val="787878">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rgbClr val="787878">
                  <a:tint val="75000"/>
                </a:srgbClr>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45EC2E29-0DE2-494A-872C-D6629923F129}"/>
              </a:ext>
            </a:extLst>
          </p:cNvPr>
          <p:cNvPicPr>
            <a:picLocks noChangeAspect="1"/>
          </p:cNvPicPr>
          <p:nvPr/>
        </p:nvPicPr>
        <p:blipFill>
          <a:blip r:embed="rId2"/>
          <a:stretch>
            <a:fillRect/>
          </a:stretch>
        </p:blipFill>
        <p:spPr>
          <a:xfrm>
            <a:off x="3696084" y="2028585"/>
            <a:ext cx="4346825" cy="3505504"/>
          </a:xfrm>
          <a:prstGeom prst="rect">
            <a:avLst/>
          </a:prstGeom>
        </p:spPr>
      </p:pic>
    </p:spTree>
    <p:extLst>
      <p:ext uri="{BB962C8B-B14F-4D97-AF65-F5344CB8AC3E}">
        <p14:creationId xmlns:p14="http://schemas.microsoft.com/office/powerpoint/2010/main" val="3519709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EA47883-99EC-802E-80D8-173E423C8D4F}"/>
              </a:ext>
            </a:extLst>
          </p:cNvPr>
          <p:cNvSpPr>
            <a:spLocks noGrp="1"/>
          </p:cNvSpPr>
          <p:nvPr>
            <p:ph type="body" sz="quarter" idx="15"/>
          </p:nvPr>
        </p:nvSpPr>
        <p:spPr/>
        <p:txBody>
          <a:bodyPr/>
          <a:lstStyle/>
          <a:p>
            <a:r>
              <a:rPr lang="en-GB" dirty="0"/>
              <a:t>ISO27001 - GAPs</a:t>
            </a:r>
          </a:p>
        </p:txBody>
      </p:sp>
      <p:sp>
        <p:nvSpPr>
          <p:cNvPr id="3" name="Slide Number Placeholder 2">
            <a:extLst>
              <a:ext uri="{FF2B5EF4-FFF2-40B4-BE49-F238E27FC236}">
                <a16:creationId xmlns:a16="http://schemas.microsoft.com/office/drawing/2014/main" id="{B277A736-FD35-E147-273E-F9BC5B337AD2}"/>
              </a:ext>
            </a:extLst>
          </p:cNvPr>
          <p:cNvSpPr>
            <a:spLocks noGrp="1"/>
          </p:cNvSpPr>
          <p:nvPr>
            <p:ph type="sldNum" sz="quarter" idx="12"/>
          </p:nvPr>
        </p:nvSpPr>
        <p:spPr/>
        <p:txBody>
          <a:bodyPr/>
          <a:lstStyle/>
          <a:p>
            <a:fld id="{6FC3DE79-9394-CE4D-B3D9-B1E9F5BFD092}" type="slidenum">
              <a:rPr lang="en-US" smtClean="0"/>
              <a:pPr/>
              <a:t>12</a:t>
            </a:fld>
            <a:endParaRPr lang="en-US"/>
          </a:p>
        </p:txBody>
      </p:sp>
      <p:graphicFrame>
        <p:nvGraphicFramePr>
          <p:cNvPr id="2" name="Table 1">
            <a:extLst>
              <a:ext uri="{FF2B5EF4-FFF2-40B4-BE49-F238E27FC236}">
                <a16:creationId xmlns:a16="http://schemas.microsoft.com/office/drawing/2014/main" id="{7EFA19C0-9C3C-EA47-762B-2FCC5220A1C8}"/>
              </a:ext>
            </a:extLst>
          </p:cNvPr>
          <p:cNvGraphicFramePr>
            <a:graphicFrameLocks noGrp="1"/>
          </p:cNvGraphicFramePr>
          <p:nvPr>
            <p:extLst>
              <p:ext uri="{D42A27DB-BD31-4B8C-83A1-F6EECF244321}">
                <p14:modId xmlns:p14="http://schemas.microsoft.com/office/powerpoint/2010/main" val="2973600681"/>
              </p:ext>
            </p:extLst>
          </p:nvPr>
        </p:nvGraphicFramePr>
        <p:xfrm>
          <a:off x="141520" y="1483545"/>
          <a:ext cx="11908959" cy="4971688"/>
        </p:xfrm>
        <a:graphic>
          <a:graphicData uri="http://schemas.openxmlformats.org/drawingml/2006/table">
            <a:tbl>
              <a:tblPr firstRow="1" bandRow="1">
                <a:tableStyleId>{93296810-A885-4BE3-A3E7-6D5BEEA58F35}</a:tableStyleId>
              </a:tblPr>
              <a:tblGrid>
                <a:gridCol w="1621110">
                  <a:extLst>
                    <a:ext uri="{9D8B030D-6E8A-4147-A177-3AD203B41FA5}">
                      <a16:colId xmlns:a16="http://schemas.microsoft.com/office/drawing/2014/main" val="21095973"/>
                    </a:ext>
                  </a:extLst>
                </a:gridCol>
                <a:gridCol w="3266302">
                  <a:extLst>
                    <a:ext uri="{9D8B030D-6E8A-4147-A177-3AD203B41FA5}">
                      <a16:colId xmlns:a16="http://schemas.microsoft.com/office/drawing/2014/main" val="1370911984"/>
                    </a:ext>
                  </a:extLst>
                </a:gridCol>
                <a:gridCol w="2868974">
                  <a:extLst>
                    <a:ext uri="{9D8B030D-6E8A-4147-A177-3AD203B41FA5}">
                      <a16:colId xmlns:a16="http://schemas.microsoft.com/office/drawing/2014/main" val="550425814"/>
                    </a:ext>
                  </a:extLst>
                </a:gridCol>
                <a:gridCol w="3346352">
                  <a:extLst>
                    <a:ext uri="{9D8B030D-6E8A-4147-A177-3AD203B41FA5}">
                      <a16:colId xmlns:a16="http://schemas.microsoft.com/office/drawing/2014/main" val="437475362"/>
                    </a:ext>
                  </a:extLst>
                </a:gridCol>
                <a:gridCol w="806221">
                  <a:extLst>
                    <a:ext uri="{9D8B030D-6E8A-4147-A177-3AD203B41FA5}">
                      <a16:colId xmlns:a16="http://schemas.microsoft.com/office/drawing/2014/main" val="3800436375"/>
                    </a:ext>
                  </a:extLst>
                </a:gridCol>
              </a:tblGrid>
              <a:tr h="270813">
                <a:tc>
                  <a:txBody>
                    <a:bodyPr/>
                    <a:lstStyle/>
                    <a:p>
                      <a:r>
                        <a:rPr lang="en-GB" sz="1050" dirty="0">
                          <a:solidFill>
                            <a:schemeClr val="bg2">
                              <a:lumMod val="25000"/>
                            </a:schemeClr>
                          </a:solidFill>
                        </a:rPr>
                        <a:t>GAP / Concern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GB" sz="1050" dirty="0">
                          <a:solidFill>
                            <a:schemeClr val="bg2">
                              <a:lumMod val="25000"/>
                            </a:schemeClr>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GB" sz="1050" dirty="0">
                          <a:solidFill>
                            <a:schemeClr val="bg2">
                              <a:lumMod val="25000"/>
                            </a:schemeClr>
                          </a:solidFill>
                        </a:rPr>
                        <a:t>Possible Mitigation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GB" sz="1050" dirty="0">
                          <a:solidFill>
                            <a:schemeClr val="bg2">
                              <a:lumMod val="25000"/>
                            </a:schemeClr>
                          </a:solidFill>
                        </a:rPr>
                        <a:t>ISO27001 Achievement Comments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r>
                        <a:rPr lang="en-GB" sz="1050" dirty="0">
                          <a:solidFill>
                            <a:schemeClr val="bg2">
                              <a:lumMod val="25000"/>
                            </a:schemeClr>
                          </a:solidFill>
                        </a:rPr>
                        <a:t>Impact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004174758"/>
                  </a:ext>
                </a:extLst>
              </a:tr>
              <a:tr h="657148">
                <a:tc>
                  <a:txBody>
                    <a:bodyPr/>
                    <a:lstStyle/>
                    <a:p>
                      <a:r>
                        <a:rPr lang="en-GB" sz="1050" dirty="0"/>
                        <a:t>Audit and Compliance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We have created the ISO Management Clauses / Controls and Service Management Global IT Policies. Any internal audit is Self-Governance.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Discussion with our Audit Team / Leads to understand if they could run an internal audit. Discuss how HSE have approached this.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This could have an impact or cause ISO to fail without independence from the Management and Control owners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50" b="1" dirty="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642616225"/>
                  </a:ext>
                </a:extLst>
              </a:tr>
              <a:tr h="446045">
                <a:tc>
                  <a:txBody>
                    <a:bodyPr/>
                    <a:lstStyle/>
                    <a:p>
                      <a:r>
                        <a:rPr lang="en-GB" sz="1050" dirty="0"/>
                        <a:t>Vulnerability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We need to improve the Vulnerability Management process as they have increased to 250K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Follow up on high level review and enforce governance meetings with tracking.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This could impact our certification based on the standards.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50" b="1" dirty="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937463353"/>
                  </a:ext>
                </a:extLst>
              </a:tr>
              <a:tr h="549961">
                <a:tc>
                  <a:txBody>
                    <a:bodyPr/>
                    <a:lstStyle/>
                    <a:p>
                      <a:r>
                        <a:rPr lang="en-GB" sz="1050" dirty="0"/>
                        <a:t>Data and 3</a:t>
                      </a:r>
                      <a:r>
                        <a:rPr lang="en-GB" sz="1050" baseline="30000" dirty="0"/>
                        <a:t>rd</a:t>
                      </a:r>
                      <a:r>
                        <a:rPr lang="en-GB" sz="1050" dirty="0"/>
                        <a:t> party Standard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There is an issue with legal and the wording of both policies. This was previously on the Global Hub but was advised this hasn’t been approved.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Meeting with legal on the Wednesday the 7th to review. Focus on ATS Scope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This could impact the overall ISO audit as data classification standards are key part of the Information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50" b="1" dirty="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418048545"/>
                  </a:ext>
                </a:extLst>
              </a:tr>
              <a:tr h="446045">
                <a:tc>
                  <a:txBody>
                    <a:bodyPr/>
                    <a:lstStyle/>
                    <a:p>
                      <a:r>
                        <a:rPr lang="en-GB" sz="1050" dirty="0"/>
                        <a:t>Information Mapping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Information assets data mapping and understanding were this is located.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High Level Review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This is expected from the ISO audit as it is part of our scooping. Requirement of framework.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50" b="1" dirty="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60435075"/>
                  </a:ext>
                </a:extLst>
              </a:tr>
              <a:tr h="849304">
                <a:tc>
                  <a:txBody>
                    <a:bodyPr/>
                    <a:lstStyle/>
                    <a:p>
                      <a:r>
                        <a:rPr lang="en-GB" sz="1050" dirty="0"/>
                        <a:t>Not a dedicated Incident Responder Team and no one is officially certified.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As part of best practice, we would have a team or specific employees who would focus on running the end-end of a Security Incident Management. We find that we have continuously refresh training for contacting our suppliers e.g. Trustwave. Currently best efforts.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Possible training for individuals to become incident responders, but this would need to be Global or a dedicated head.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Will not fail ISO but would require agreement on structure and learning. May be listed as a non-conformance and external contacts. We need to evidence and have records but need resource to support this.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50" b="1" dirty="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308501481"/>
                  </a:ext>
                </a:extLst>
              </a:tr>
              <a:tr h="446045">
                <a:tc>
                  <a:txBody>
                    <a:bodyPr/>
                    <a:lstStyle/>
                    <a:p>
                      <a:r>
                        <a:rPr lang="en-GB" sz="1050" dirty="0"/>
                        <a:t>No dedicated Security Information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Ivanti / ITSM is not fully configured designed for security incidents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Working with Jude to identify if we can segregate like HR was.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Ideally, we would want all records within Ivanti, this could be listed as a non-conformance, but not a failure.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50" b="1" dirty="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95978075"/>
                  </a:ext>
                </a:extLst>
              </a:tr>
              <a:tr h="621276">
                <a:tc>
                  <a:txBody>
                    <a:bodyPr/>
                    <a:lstStyle/>
                    <a:p>
                      <a:r>
                        <a:rPr lang="en-GB" sz="1050" dirty="0"/>
                        <a:t>Information Security Systems / Metrics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Our systems and metrics are not all within one system, which affects record tracking and causes duplication of effort.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Review all systems and understand where we can combine and create a dashboard e.g. </a:t>
                      </a:r>
                      <a:r>
                        <a:rPr lang="en-GB" sz="1050" dirty="0" err="1"/>
                        <a:t>PowerBI</a:t>
                      </a:r>
                      <a:endParaRPr lang="en-GB" sz="105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Will not fail ISO, but there will be an expectation around data sets being centralised within one location for easy report.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50" b="1" dirty="0"/>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190793958"/>
                  </a:ext>
                </a:extLst>
              </a:tr>
              <a:tr h="621276">
                <a:tc>
                  <a:txBody>
                    <a:bodyPr/>
                    <a:lstStyle/>
                    <a:p>
                      <a:r>
                        <a:rPr lang="en-GB" sz="1050" dirty="0"/>
                        <a:t>GTC Security Signage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We currently have no type of signage for the security standards.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We will create some leaflets in the GTC with Security Best practice and access to the Comms Room at the Sentinel site.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050" dirty="0"/>
                        <a:t>This is part of the awareness clause. This is not an issue to address.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50" b="1" dirty="0"/>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597462577"/>
                  </a:ext>
                </a:extLst>
              </a:tr>
            </a:tbl>
          </a:graphicData>
        </a:graphic>
      </p:graphicFrame>
      <p:graphicFrame>
        <p:nvGraphicFramePr>
          <p:cNvPr id="6" name="Table 5">
            <a:extLst>
              <a:ext uri="{FF2B5EF4-FFF2-40B4-BE49-F238E27FC236}">
                <a16:creationId xmlns:a16="http://schemas.microsoft.com/office/drawing/2014/main" id="{2DCDA807-8B36-E958-EB95-32F5D2167CBD}"/>
              </a:ext>
            </a:extLst>
          </p:cNvPr>
          <p:cNvGraphicFramePr>
            <a:graphicFrameLocks noGrp="1"/>
          </p:cNvGraphicFramePr>
          <p:nvPr>
            <p:extLst>
              <p:ext uri="{D42A27DB-BD31-4B8C-83A1-F6EECF244321}">
                <p14:modId xmlns:p14="http://schemas.microsoft.com/office/powerpoint/2010/main" val="3172411746"/>
              </p:ext>
            </p:extLst>
          </p:nvPr>
        </p:nvGraphicFramePr>
        <p:xfrm>
          <a:off x="8265459" y="136525"/>
          <a:ext cx="3774141" cy="1005840"/>
        </p:xfrm>
        <a:graphic>
          <a:graphicData uri="http://schemas.openxmlformats.org/drawingml/2006/table">
            <a:tbl>
              <a:tblPr firstRow="1" bandRow="1">
                <a:tableStyleId>{5C22544A-7EE6-4342-B048-85BDC9FD1C3A}</a:tableStyleId>
              </a:tblPr>
              <a:tblGrid>
                <a:gridCol w="651663">
                  <a:extLst>
                    <a:ext uri="{9D8B030D-6E8A-4147-A177-3AD203B41FA5}">
                      <a16:colId xmlns:a16="http://schemas.microsoft.com/office/drawing/2014/main" val="4180084107"/>
                    </a:ext>
                  </a:extLst>
                </a:gridCol>
                <a:gridCol w="3122478">
                  <a:extLst>
                    <a:ext uri="{9D8B030D-6E8A-4147-A177-3AD203B41FA5}">
                      <a16:colId xmlns:a16="http://schemas.microsoft.com/office/drawing/2014/main" val="3719295537"/>
                    </a:ext>
                  </a:extLst>
                </a:gridCol>
              </a:tblGrid>
              <a:tr h="133848">
                <a:tc>
                  <a:txBody>
                    <a:bodyPr/>
                    <a:lstStyle/>
                    <a:p>
                      <a:r>
                        <a:rPr lang="en-GB" sz="1050" b="1" dirty="0">
                          <a:solidFill>
                            <a:schemeClr val="bg2">
                              <a:lumMod val="25000"/>
                            </a:schemeClr>
                          </a:solidFill>
                        </a:rPr>
                        <a:t>Impact</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r>
                        <a:rPr lang="en-GB" sz="1050" b="1" kern="1200" dirty="0">
                          <a:solidFill>
                            <a:schemeClr val="bg2">
                              <a:lumMod val="25000"/>
                            </a:schemeClr>
                          </a:solidFill>
                          <a:latin typeface="+mn-lt"/>
                          <a:ea typeface="+mn-ea"/>
                          <a:cs typeface="+mn-cs"/>
                        </a:rPr>
                        <a:t>Impact / Description</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2194731115"/>
                  </a:ext>
                </a:extLst>
              </a:tr>
              <a:tr h="133848">
                <a:tc>
                  <a:txBody>
                    <a:bodyPr/>
                    <a:lstStyle/>
                    <a:p>
                      <a:r>
                        <a:rPr lang="en-GB" sz="1050" b="1" dirty="0">
                          <a:solidFill>
                            <a:schemeClr val="bg2">
                              <a:lumMod val="25000"/>
                            </a:schemeClr>
                          </a:solidFill>
                        </a:rPr>
                        <a:t>High</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0000"/>
                    </a:solidFill>
                  </a:tcPr>
                </a:tc>
                <a:tc>
                  <a:txBody>
                    <a:bodyPr/>
                    <a:lstStyle/>
                    <a:p>
                      <a:r>
                        <a:rPr lang="en-GB" sz="1050" dirty="0"/>
                        <a:t>Possible failure impact for ISO.</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199637556"/>
                  </a:ext>
                </a:extLst>
              </a:tr>
              <a:tr h="133848">
                <a:tc>
                  <a:txBody>
                    <a:bodyPr/>
                    <a:lstStyle/>
                    <a:p>
                      <a:r>
                        <a:rPr lang="en-GB" sz="1050" b="1" dirty="0">
                          <a:solidFill>
                            <a:schemeClr val="bg2">
                              <a:lumMod val="25000"/>
                            </a:schemeClr>
                          </a:solidFill>
                        </a:rPr>
                        <a:t>Medium</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FC000"/>
                    </a:solidFill>
                  </a:tcPr>
                </a:tc>
                <a:tc>
                  <a:txBody>
                    <a:bodyPr/>
                    <a:lstStyle/>
                    <a:p>
                      <a:r>
                        <a:rPr lang="en-GB" sz="1050" dirty="0"/>
                        <a:t>Will be reported as a risk / issue or non-conformity.</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401329571"/>
                  </a:ext>
                </a:extLst>
              </a:tr>
              <a:tr h="133848">
                <a:tc>
                  <a:txBody>
                    <a:bodyPr/>
                    <a:lstStyle/>
                    <a:p>
                      <a:r>
                        <a:rPr lang="en-GB" sz="1050" b="1" dirty="0">
                          <a:solidFill>
                            <a:schemeClr val="bg2">
                              <a:lumMod val="25000"/>
                            </a:schemeClr>
                          </a:solidFill>
                        </a:rPr>
                        <a:t>Low</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2">
                        <a:lumMod val="75000"/>
                      </a:schemeClr>
                    </a:solidFill>
                  </a:tcPr>
                </a:tc>
                <a:tc>
                  <a:txBody>
                    <a:bodyPr/>
                    <a:lstStyle/>
                    <a:p>
                      <a:r>
                        <a:rPr lang="en-GB" sz="1050" dirty="0"/>
                        <a:t>Minor impact but needs to be resolved.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extLst>
                  <a:ext uri="{0D108BD9-81ED-4DB2-BD59-A6C34878D82A}">
                    <a16:rowId xmlns:a16="http://schemas.microsoft.com/office/drawing/2014/main" val="182816996"/>
                  </a:ext>
                </a:extLst>
              </a:tr>
            </a:tbl>
          </a:graphicData>
        </a:graphic>
      </p:graphicFrame>
    </p:spTree>
    <p:extLst>
      <p:ext uri="{BB962C8B-B14F-4D97-AF65-F5344CB8AC3E}">
        <p14:creationId xmlns:p14="http://schemas.microsoft.com/office/powerpoint/2010/main" val="1081909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EA47883-99EC-802E-80D8-173E423C8D4F}"/>
              </a:ext>
            </a:extLst>
          </p:cNvPr>
          <p:cNvSpPr>
            <a:spLocks noGrp="1"/>
          </p:cNvSpPr>
          <p:nvPr>
            <p:ph type="body" sz="quarter" idx="15"/>
          </p:nvPr>
        </p:nvSpPr>
        <p:spPr/>
        <p:txBody>
          <a:bodyPr/>
          <a:lstStyle/>
          <a:p>
            <a:r>
              <a:rPr lang="en-GB" dirty="0"/>
              <a:t>ISO27001 – Revised Scope</a:t>
            </a:r>
          </a:p>
        </p:txBody>
      </p:sp>
      <p:sp>
        <p:nvSpPr>
          <p:cNvPr id="3" name="Slide Number Placeholder 2">
            <a:extLst>
              <a:ext uri="{FF2B5EF4-FFF2-40B4-BE49-F238E27FC236}">
                <a16:creationId xmlns:a16="http://schemas.microsoft.com/office/drawing/2014/main" id="{B277A736-FD35-E147-273E-F9BC5B337AD2}"/>
              </a:ext>
            </a:extLst>
          </p:cNvPr>
          <p:cNvSpPr>
            <a:spLocks noGrp="1"/>
          </p:cNvSpPr>
          <p:nvPr>
            <p:ph type="sldNum" sz="quarter" idx="12"/>
          </p:nvPr>
        </p:nvSpPr>
        <p:spPr/>
        <p:txBody>
          <a:bodyPr/>
          <a:lstStyle/>
          <a:p>
            <a:fld id="{6FC3DE79-9394-CE4D-B3D9-B1E9F5BFD092}" type="slidenum">
              <a:rPr lang="en-US" smtClean="0"/>
              <a:pPr/>
              <a:t>13</a:t>
            </a:fld>
            <a:endParaRPr lang="en-US"/>
          </a:p>
        </p:txBody>
      </p:sp>
      <p:sp>
        <p:nvSpPr>
          <p:cNvPr id="6" name="TextBox 5">
            <a:extLst>
              <a:ext uri="{FF2B5EF4-FFF2-40B4-BE49-F238E27FC236}">
                <a16:creationId xmlns:a16="http://schemas.microsoft.com/office/drawing/2014/main" id="{4826A9C2-9950-1A4C-5446-2BC0FB262C04}"/>
              </a:ext>
            </a:extLst>
          </p:cNvPr>
          <p:cNvSpPr txBox="1"/>
          <p:nvPr/>
        </p:nvSpPr>
        <p:spPr>
          <a:xfrm>
            <a:off x="130640" y="1444734"/>
            <a:ext cx="11310577" cy="3894336"/>
          </a:xfrm>
          <a:prstGeom prst="rect">
            <a:avLst/>
          </a:prstGeom>
          <a:noFill/>
        </p:spPr>
        <p:txBody>
          <a:bodyPr wrap="square">
            <a:spAutoFit/>
          </a:bodyPr>
          <a:lstStyle/>
          <a:p>
            <a:pPr>
              <a:lnSpc>
                <a:spcPct val="107000"/>
              </a:lnSpc>
              <a:spcBef>
                <a:spcPts val="800"/>
              </a:spcBef>
              <a:spcAft>
                <a:spcPts val="1200"/>
              </a:spcAft>
            </a:pPr>
            <a:r>
              <a:rPr lang="en-GB" sz="1100" b="1" kern="100" dirty="0">
                <a:solidFill>
                  <a:srgbClr val="E97132"/>
                </a:solidFill>
                <a:effectLst/>
                <a:latin typeface="Arial" panose="020B0604020202020204" pitchFamily="34" charset="0"/>
                <a:ea typeface="Times New Roman" panose="02020603050405020304" pitchFamily="18" charset="0"/>
                <a:cs typeface="Arial" panose="020B0604020202020204" pitchFamily="34" charset="0"/>
              </a:rPr>
              <a:t>Original Scope of the Information Security Management System</a:t>
            </a:r>
          </a:p>
          <a:p>
            <a:pPr>
              <a:lnSpc>
                <a:spcPct val="107000"/>
              </a:lnSpc>
              <a:spcBef>
                <a:spcPts val="800"/>
              </a:spcBef>
              <a:spcAft>
                <a:spcPts val="1200"/>
              </a:spcAft>
            </a:pPr>
            <a:r>
              <a:rPr lang="en-GB" sz="1100" kern="1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rPr>
              <a:t>“Information security and data assets supported and managed by the Glasgow ATS team, for our critical business applications</a:t>
            </a:r>
          </a:p>
          <a:p>
            <a:pPr marL="0" marR="0" lvl="0" indent="0" algn="l" defTabSz="914400" rtl="0" eaLnBrk="1" fontAlgn="auto" latinLnBrk="0" hangingPunct="1">
              <a:lnSpc>
                <a:spcPct val="107000"/>
              </a:lnSpc>
              <a:spcBef>
                <a:spcPts val="800"/>
              </a:spcBef>
              <a:spcAft>
                <a:spcPts val="1200"/>
              </a:spcAft>
              <a:buClrTx/>
              <a:buSzTx/>
              <a:buFontTx/>
              <a:buNone/>
              <a:tabLst/>
              <a:defRPr/>
            </a:pPr>
            <a:r>
              <a:rPr kumimoji="0" lang="en-GB" sz="1100" b="1" i="0" u="none" strike="noStrike" kern="100" cap="none" spc="0" normalizeH="0" baseline="0" noProof="0" dirty="0">
                <a:ln>
                  <a:noFill/>
                </a:ln>
                <a:solidFill>
                  <a:srgbClr val="E97132"/>
                </a:solidFill>
                <a:effectLst/>
                <a:uLnTx/>
                <a:uFillTx/>
                <a:latin typeface="Arial" panose="020B0604020202020204" pitchFamily="34" charset="0"/>
                <a:ea typeface="Times New Roman" panose="02020603050405020304" pitchFamily="18" charset="0"/>
                <a:cs typeface="Arial" panose="020B0604020202020204" pitchFamily="34" charset="0"/>
              </a:rPr>
              <a:t>Revised Scope of the Information Security Management System</a:t>
            </a:r>
          </a:p>
          <a:p>
            <a:pPr marL="0" marR="0" lvl="0" indent="0" algn="l" defTabSz="914400" rtl="0" eaLnBrk="1" fontAlgn="auto" latinLnBrk="0" hangingPunct="1">
              <a:lnSpc>
                <a:spcPct val="107000"/>
              </a:lnSpc>
              <a:spcBef>
                <a:spcPts val="800"/>
              </a:spcBef>
              <a:spcAft>
                <a:spcPts val="1200"/>
              </a:spcAft>
              <a:buClrTx/>
              <a:buSzTx/>
              <a:buFontTx/>
              <a:buNone/>
              <a:tabLst/>
              <a:defRPr/>
            </a:pPr>
            <a:r>
              <a:rPr kumimoji="0" lang="en-GB" sz="1100" i="0" u="none" strike="noStrike" kern="100" cap="none" spc="0" normalizeH="0" baseline="0" noProof="0" dirty="0">
                <a:ln>
                  <a:noFill/>
                </a:ln>
                <a:solidFill>
                  <a:schemeClr val="tx1">
                    <a:lumMod val="50000"/>
                  </a:schemeClr>
                </a:solidFill>
                <a:effectLst/>
                <a:uLnTx/>
                <a:uFillTx/>
                <a:latin typeface="Arial" panose="020B0604020202020204" pitchFamily="34" charset="0"/>
                <a:ea typeface="Times New Roman" panose="02020603050405020304" pitchFamily="18" charset="0"/>
                <a:cs typeface="Arial" panose="020B0604020202020204" pitchFamily="34" charset="0"/>
              </a:rPr>
              <a:t>“Information security and data assets supported and managed by the Glasgow ATS team, for our </a:t>
            </a:r>
            <a:r>
              <a:rPr lang="en-GB" sz="1100" kern="100" dirty="0">
                <a:solidFill>
                  <a:schemeClr val="tx1">
                    <a:lumMod val="50000"/>
                  </a:schemeClr>
                </a:solidFill>
                <a:latin typeface="Arial" panose="020B0604020202020204" pitchFamily="34" charset="0"/>
                <a:ea typeface="Times New Roman" panose="02020603050405020304" pitchFamily="18" charset="0"/>
                <a:cs typeface="Arial" panose="020B0604020202020204" pitchFamily="34" charset="0"/>
              </a:rPr>
              <a:t>critical business</a:t>
            </a:r>
            <a:r>
              <a:rPr kumimoji="0" lang="en-GB" sz="1100" i="0" u="none" strike="noStrike" kern="100" cap="none" spc="0" normalizeH="0" baseline="0" noProof="0" dirty="0">
                <a:ln>
                  <a:noFill/>
                </a:ln>
                <a:solidFill>
                  <a:schemeClr val="tx1">
                    <a:lumMod val="50000"/>
                  </a:schemeClr>
                </a:solidFill>
                <a:effectLst/>
                <a:uLnTx/>
                <a:uFillTx/>
                <a:latin typeface="Arial" panose="020B0604020202020204" pitchFamily="34" charset="0"/>
                <a:ea typeface="Times New Roman" panose="02020603050405020304" pitchFamily="18" charset="0"/>
                <a:cs typeface="Arial" panose="020B0604020202020204" pitchFamily="34" charset="0"/>
              </a:rPr>
              <a:t> applications, to ensure the secure provision of mobile modular power, temperature control and energy solutions”</a:t>
            </a:r>
          </a:p>
          <a:p>
            <a:pPr marL="0" marR="0" lvl="0" indent="0" algn="l" defTabSz="914400" rtl="0" eaLnBrk="1" fontAlgn="auto" latinLnBrk="0" hangingPunct="1">
              <a:lnSpc>
                <a:spcPct val="107000"/>
              </a:lnSpc>
              <a:spcBef>
                <a:spcPts val="800"/>
              </a:spcBef>
              <a:spcAft>
                <a:spcPts val="400"/>
              </a:spcAft>
              <a:buClrTx/>
              <a:buSzTx/>
              <a:buFontTx/>
              <a:buNone/>
              <a:tabLst/>
              <a:defRPr/>
            </a:pPr>
            <a:endParaRPr kumimoji="0" lang="en-GB" sz="1100" b="1" i="0" u="none" strike="noStrike" kern="100" cap="none" spc="0" normalizeH="0" baseline="0" noProof="0" dirty="0">
              <a:ln>
                <a:noFill/>
              </a:ln>
              <a:solidFill>
                <a:srgbClr val="E97132"/>
              </a:solidFill>
              <a:effectLst/>
              <a:uLnTx/>
              <a:uFillTx/>
              <a:latin typeface="Arial" panose="020B0604020202020204" pitchFamily="34" charset="0"/>
              <a:ea typeface="Times New Roman" panose="02020603050405020304" pitchFamily="18" charset="0"/>
              <a:cs typeface="Arial" panose="020B0604020202020204" pitchFamily="34" charset="0"/>
            </a:endParaRPr>
          </a:p>
          <a:p>
            <a:pPr>
              <a:lnSpc>
                <a:spcPct val="107000"/>
              </a:lnSpc>
              <a:spcBef>
                <a:spcPts val="800"/>
              </a:spcBef>
              <a:spcAft>
                <a:spcPts val="400"/>
              </a:spcAft>
            </a:pPr>
            <a:endParaRPr lang="en-GB" sz="1100" kern="1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algn="ctr">
              <a:lnSpc>
                <a:spcPct val="107000"/>
              </a:lnSpc>
              <a:spcBef>
                <a:spcPts val="800"/>
              </a:spcBef>
              <a:spcAft>
                <a:spcPts val="400"/>
              </a:spcAft>
            </a:pPr>
            <a:r>
              <a:rPr lang="en-GB" sz="1100" b="1" kern="100" dirty="0">
                <a:solidFill>
                  <a:schemeClr val="bg2">
                    <a:lumMod val="25000"/>
                  </a:schemeClr>
                </a:solidFill>
                <a:latin typeface="Arial" panose="020B0604020202020204" pitchFamily="34" charset="0"/>
                <a:cs typeface="Arial" panose="020B0604020202020204" pitchFamily="34" charset="0"/>
              </a:rPr>
              <a:t>Example ISO27001 Certification </a:t>
            </a:r>
          </a:p>
          <a:p>
            <a:pPr>
              <a:lnSpc>
                <a:spcPct val="107000"/>
              </a:lnSpc>
              <a:spcBef>
                <a:spcPts val="800"/>
              </a:spcBef>
              <a:spcAft>
                <a:spcPts val="400"/>
              </a:spcAft>
            </a:pPr>
            <a:r>
              <a:rPr lang="en-GB" sz="1100" kern="100" dirty="0">
                <a:solidFill>
                  <a:schemeClr val="bg2">
                    <a:lumMod val="25000"/>
                  </a:schemeClr>
                </a:solidFill>
                <a:latin typeface="Arial" panose="020B0604020202020204" pitchFamily="34" charset="0"/>
                <a:cs typeface="Arial" panose="020B0604020202020204" pitchFamily="34" charset="0"/>
              </a:rPr>
              <a:t>This is to certify that Aggreko holds certificate no XXXXX, and operates an Information Management System which complies with the requirements of ISO/IEC 27001:2022 for the following scope </a:t>
            </a:r>
          </a:p>
          <a:p>
            <a:pPr marL="0" marR="0" lvl="0" indent="0" algn="ctr" defTabSz="914400" rtl="0" eaLnBrk="1" fontAlgn="auto" latinLnBrk="0" hangingPunct="1">
              <a:lnSpc>
                <a:spcPct val="107000"/>
              </a:lnSpc>
              <a:spcBef>
                <a:spcPts val="800"/>
              </a:spcBef>
              <a:spcAft>
                <a:spcPts val="400"/>
              </a:spcAft>
              <a:buClrTx/>
              <a:buSzTx/>
              <a:buFontTx/>
              <a:buNone/>
              <a:tabLst/>
              <a:defRPr/>
            </a:pPr>
            <a:r>
              <a:rPr kumimoji="0" lang="en-GB" sz="1100" b="0" i="0" u="none" strike="noStrike" kern="100" cap="none" spc="0" normalizeH="0" baseline="0" noProof="0" dirty="0">
                <a:ln>
                  <a:noFill/>
                </a:ln>
                <a:solidFill>
                  <a:srgbClr val="E7E6E6">
                    <a:lumMod val="25000"/>
                  </a:srgbClr>
                </a:solidFill>
                <a:effectLst/>
                <a:uLnTx/>
                <a:uFillTx/>
                <a:latin typeface="Arial" panose="020B0604020202020204" pitchFamily="34" charset="0"/>
                <a:ea typeface="Times New Roman" panose="02020603050405020304" pitchFamily="18" charset="0"/>
                <a:cs typeface="Arial" panose="020B0604020202020204" pitchFamily="34" charset="0"/>
              </a:rPr>
              <a:t>“Information security and data assets supported and managed by the Glasgow ATS team, for our critical business applications, to ensure the secure provision of mobile modular power, temperature control and energy solutions”</a:t>
            </a:r>
          </a:p>
        </p:txBody>
      </p:sp>
      <p:sp>
        <p:nvSpPr>
          <p:cNvPr id="7" name="TextBox 6">
            <a:extLst>
              <a:ext uri="{FF2B5EF4-FFF2-40B4-BE49-F238E27FC236}">
                <a16:creationId xmlns:a16="http://schemas.microsoft.com/office/drawing/2014/main" id="{07896A4B-5640-C3DF-0A87-B4116689B31E}"/>
              </a:ext>
            </a:extLst>
          </p:cNvPr>
          <p:cNvSpPr txBox="1"/>
          <p:nvPr/>
        </p:nvSpPr>
        <p:spPr>
          <a:xfrm>
            <a:off x="130640" y="1032358"/>
            <a:ext cx="11310577" cy="260328"/>
          </a:xfrm>
          <a:prstGeom prst="rect">
            <a:avLst/>
          </a:prstGeom>
          <a:noFill/>
        </p:spPr>
        <p:txBody>
          <a:bodyPr wrap="square">
            <a:spAutoFit/>
          </a:bodyPr>
          <a:lstStyle/>
          <a:p>
            <a:pPr>
              <a:lnSpc>
                <a:spcPct val="107000"/>
              </a:lnSpc>
              <a:spcBef>
                <a:spcPts val="800"/>
              </a:spcBef>
              <a:spcAft>
                <a:spcPts val="400"/>
              </a:spcAft>
            </a:pPr>
            <a:r>
              <a:rPr lang="en-GB" sz="1100" kern="1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rPr>
              <a:t>The overall scope for the ISO27001 Information Security Management has been requested to be updated with LRQA: </a:t>
            </a:r>
          </a:p>
        </p:txBody>
      </p:sp>
    </p:spTree>
    <p:extLst>
      <p:ext uri="{BB962C8B-B14F-4D97-AF65-F5344CB8AC3E}">
        <p14:creationId xmlns:p14="http://schemas.microsoft.com/office/powerpoint/2010/main" val="3026890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C73A0-C803-F9F3-0FEC-460C8AD5F22B}"/>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EF009CB8-8EDE-6617-D28A-17968717F788}"/>
              </a:ext>
            </a:extLst>
          </p:cNvPr>
          <p:cNvSpPr>
            <a:spLocks noGrp="1"/>
          </p:cNvSpPr>
          <p:nvPr>
            <p:ph type="body" sz="quarter" idx="15"/>
          </p:nvPr>
        </p:nvSpPr>
        <p:spPr>
          <a:xfrm>
            <a:off x="307872" y="2713270"/>
            <a:ext cx="10666206" cy="421030"/>
          </a:xfrm>
        </p:spPr>
        <p:txBody>
          <a:bodyPr/>
          <a:lstStyle/>
          <a:p>
            <a:r>
              <a:rPr lang="en-GB" dirty="0"/>
              <a:t>Appendix</a:t>
            </a:r>
          </a:p>
        </p:txBody>
      </p:sp>
      <p:sp>
        <p:nvSpPr>
          <p:cNvPr id="5" name="Slide Number Placeholder 4">
            <a:extLst>
              <a:ext uri="{FF2B5EF4-FFF2-40B4-BE49-F238E27FC236}">
                <a16:creationId xmlns:a16="http://schemas.microsoft.com/office/drawing/2014/main" id="{73BBBE10-C59A-9A56-469B-8E8298FD558D}"/>
              </a:ext>
            </a:extLst>
          </p:cNvPr>
          <p:cNvSpPr>
            <a:spLocks noGrp="1"/>
          </p:cNvSpPr>
          <p:nvPr>
            <p:ph type="sldNum" sz="quarter" idx="12"/>
          </p:nvPr>
        </p:nvSpPr>
        <p:spPr/>
        <p:txBody>
          <a:bodyPr/>
          <a:lstStyle/>
          <a:p>
            <a:fld id="{6FC3DE79-9394-CE4D-B3D9-B1E9F5BFD092}" type="slidenum">
              <a:rPr lang="en-US" smtClean="0"/>
              <a:pPr/>
              <a:t>14</a:t>
            </a:fld>
            <a:endParaRPr lang="en-US"/>
          </a:p>
        </p:txBody>
      </p:sp>
    </p:spTree>
    <p:extLst>
      <p:ext uri="{BB962C8B-B14F-4D97-AF65-F5344CB8AC3E}">
        <p14:creationId xmlns:p14="http://schemas.microsoft.com/office/powerpoint/2010/main" val="2694973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EA47883-99EC-802E-80D8-173E423C8D4F}"/>
              </a:ext>
            </a:extLst>
          </p:cNvPr>
          <p:cNvSpPr>
            <a:spLocks noGrp="1"/>
          </p:cNvSpPr>
          <p:nvPr>
            <p:ph type="body" sz="quarter" idx="15"/>
          </p:nvPr>
        </p:nvSpPr>
        <p:spPr/>
        <p:txBody>
          <a:bodyPr/>
          <a:lstStyle/>
          <a:p>
            <a:r>
              <a:rPr lang="en-GB" dirty="0"/>
              <a:t>Next Steps to Certification</a:t>
            </a:r>
          </a:p>
        </p:txBody>
      </p:sp>
      <p:sp>
        <p:nvSpPr>
          <p:cNvPr id="3" name="Slide Number Placeholder 2">
            <a:extLst>
              <a:ext uri="{FF2B5EF4-FFF2-40B4-BE49-F238E27FC236}">
                <a16:creationId xmlns:a16="http://schemas.microsoft.com/office/drawing/2014/main" id="{B277A736-FD35-E147-273E-F9BC5B337AD2}"/>
              </a:ext>
            </a:extLst>
          </p:cNvPr>
          <p:cNvSpPr>
            <a:spLocks noGrp="1"/>
          </p:cNvSpPr>
          <p:nvPr>
            <p:ph type="sldNum" sz="quarter" idx="12"/>
          </p:nvPr>
        </p:nvSpPr>
        <p:spPr/>
        <p:txBody>
          <a:bodyPr/>
          <a:lstStyle/>
          <a:p>
            <a:fld id="{6FC3DE79-9394-CE4D-B3D9-B1E9F5BFD092}" type="slidenum">
              <a:rPr lang="en-US" smtClean="0"/>
              <a:pPr/>
              <a:t>15</a:t>
            </a:fld>
            <a:endParaRPr lang="en-US"/>
          </a:p>
        </p:txBody>
      </p:sp>
      <p:sp>
        <p:nvSpPr>
          <p:cNvPr id="7" name="TextBox 6">
            <a:extLst>
              <a:ext uri="{FF2B5EF4-FFF2-40B4-BE49-F238E27FC236}">
                <a16:creationId xmlns:a16="http://schemas.microsoft.com/office/drawing/2014/main" id="{0938A19A-0865-A2E4-FDA9-969450BA4B4D}"/>
              </a:ext>
            </a:extLst>
          </p:cNvPr>
          <p:cNvSpPr txBox="1"/>
          <p:nvPr/>
        </p:nvSpPr>
        <p:spPr>
          <a:xfrm>
            <a:off x="283040" y="1243786"/>
            <a:ext cx="9847077" cy="4370427"/>
          </a:xfrm>
          <a:prstGeom prst="rect">
            <a:avLst/>
          </a:prstGeom>
          <a:noFill/>
        </p:spPr>
        <p:txBody>
          <a:bodyPr wrap="square" rtlCol="0">
            <a:spAutoFit/>
          </a:bodyPr>
          <a:lstStyle/>
          <a:p>
            <a:pPr>
              <a:spcBef>
                <a:spcPts val="600"/>
              </a:spcBef>
              <a:spcAft>
                <a:spcPts val="600"/>
              </a:spcAft>
            </a:pPr>
            <a:r>
              <a:rPr lang="en-GB" sz="1400" b="1" dirty="0"/>
              <a:t>Ongoing</a:t>
            </a:r>
          </a:p>
          <a:p>
            <a:pPr marL="285750" indent="-285750">
              <a:spcBef>
                <a:spcPts val="600"/>
              </a:spcBef>
              <a:spcAft>
                <a:spcPts val="600"/>
              </a:spcAft>
              <a:buFont typeface="Arial" panose="020B0604020202020204" pitchFamily="34" charset="0"/>
              <a:buChar char="•"/>
            </a:pPr>
            <a:r>
              <a:rPr lang="en-GB" sz="1400" dirty="0"/>
              <a:t>Risk – identification, assessment, ownership and treatment (ongoing)</a:t>
            </a:r>
          </a:p>
          <a:p>
            <a:pPr>
              <a:spcBef>
                <a:spcPts val="600"/>
              </a:spcBef>
              <a:spcAft>
                <a:spcPts val="600"/>
              </a:spcAft>
            </a:pPr>
            <a:r>
              <a:rPr lang="en-GB" sz="1400" b="1" dirty="0"/>
              <a:t>Mid-August </a:t>
            </a:r>
          </a:p>
          <a:p>
            <a:pPr marL="285750" indent="-285750">
              <a:spcBef>
                <a:spcPts val="600"/>
              </a:spcBef>
              <a:spcAft>
                <a:spcPts val="600"/>
              </a:spcAft>
              <a:buFont typeface="Arial" panose="020B0604020202020204" pitchFamily="34" charset="0"/>
              <a:buChar char="•"/>
            </a:pPr>
            <a:r>
              <a:rPr lang="en-GB" sz="1400" dirty="0"/>
              <a:t>Information Asset Mapping. </a:t>
            </a:r>
          </a:p>
          <a:p>
            <a:pPr marL="285750" indent="-285750">
              <a:spcBef>
                <a:spcPts val="600"/>
              </a:spcBef>
              <a:spcAft>
                <a:spcPts val="600"/>
              </a:spcAft>
              <a:buFont typeface="Arial" panose="020B0604020202020204" pitchFamily="34" charset="0"/>
              <a:buChar char="•"/>
            </a:pPr>
            <a:r>
              <a:rPr lang="en-GB" sz="1400" dirty="0"/>
              <a:t>Controls Assurance (Reporting).</a:t>
            </a:r>
          </a:p>
          <a:p>
            <a:pPr marL="285750" indent="-285750">
              <a:spcBef>
                <a:spcPts val="600"/>
              </a:spcBef>
              <a:spcAft>
                <a:spcPts val="600"/>
              </a:spcAft>
              <a:buFont typeface="Arial" panose="020B0604020202020204" pitchFamily="34" charset="0"/>
              <a:buChar char="•"/>
            </a:pPr>
            <a:r>
              <a:rPr lang="en-GB" sz="1400" dirty="0"/>
              <a:t>Complete final training – Management, Data Standard and 3</a:t>
            </a:r>
            <a:r>
              <a:rPr lang="en-GB" sz="1400" baseline="30000" dirty="0"/>
              <a:t>rd</a:t>
            </a:r>
            <a:r>
              <a:rPr lang="en-GB" sz="1400" dirty="0"/>
              <a:t> Party.</a:t>
            </a:r>
          </a:p>
          <a:p>
            <a:pPr marL="285750" indent="-285750">
              <a:spcBef>
                <a:spcPts val="600"/>
              </a:spcBef>
              <a:spcAft>
                <a:spcPts val="600"/>
              </a:spcAft>
              <a:buFont typeface="Arial" panose="020B0604020202020204" pitchFamily="34" charset="0"/>
              <a:buChar char="•"/>
            </a:pPr>
            <a:r>
              <a:rPr lang="en-GB" sz="1400" dirty="0"/>
              <a:t>ISMS Manual finalisation – Governance / Overall Policy Statement. </a:t>
            </a:r>
          </a:p>
          <a:p>
            <a:pPr marL="285750" indent="-285750">
              <a:spcBef>
                <a:spcPts val="600"/>
              </a:spcBef>
              <a:spcAft>
                <a:spcPts val="600"/>
              </a:spcAft>
              <a:buFont typeface="Arial" panose="020B0604020202020204" pitchFamily="34" charset="0"/>
              <a:buChar char="•"/>
            </a:pPr>
            <a:r>
              <a:rPr lang="en-GB" sz="1400" dirty="0"/>
              <a:t>Audit agreement</a:t>
            </a:r>
          </a:p>
          <a:p>
            <a:pPr>
              <a:spcBef>
                <a:spcPts val="600"/>
              </a:spcBef>
              <a:spcAft>
                <a:spcPts val="600"/>
              </a:spcAft>
            </a:pPr>
            <a:r>
              <a:rPr lang="en-GB" sz="1400" b="1" dirty="0"/>
              <a:t>End August </a:t>
            </a:r>
          </a:p>
          <a:p>
            <a:pPr marL="285750" indent="-285750">
              <a:spcBef>
                <a:spcPts val="600"/>
              </a:spcBef>
              <a:spcAft>
                <a:spcPts val="600"/>
              </a:spcAft>
              <a:buFont typeface="Arial" panose="020B0604020202020204" pitchFamily="34" charset="0"/>
              <a:buChar char="•"/>
            </a:pPr>
            <a:r>
              <a:rPr lang="en-GB" sz="1400" dirty="0"/>
              <a:t>Global Standards and policies are uploaded comms plan – Finalise on the ISMS SharePoint.</a:t>
            </a:r>
          </a:p>
          <a:p>
            <a:pPr marL="285750" indent="-285750">
              <a:spcBef>
                <a:spcPts val="600"/>
              </a:spcBef>
              <a:spcAft>
                <a:spcPts val="600"/>
              </a:spcAft>
              <a:buFont typeface="Arial" panose="020B0604020202020204" pitchFamily="34" charset="0"/>
              <a:buChar char="•"/>
            </a:pPr>
            <a:r>
              <a:rPr lang="en-GB" sz="1400" dirty="0"/>
              <a:t> Data and 3rd Party Standard </a:t>
            </a:r>
          </a:p>
          <a:p>
            <a:pPr>
              <a:spcBef>
                <a:spcPts val="600"/>
              </a:spcBef>
              <a:spcAft>
                <a:spcPts val="600"/>
              </a:spcAft>
            </a:pPr>
            <a:r>
              <a:rPr lang="en-GB" sz="1400" dirty="0"/>
              <a:t>		</a:t>
            </a:r>
          </a:p>
        </p:txBody>
      </p:sp>
    </p:spTree>
    <p:extLst>
      <p:ext uri="{BB962C8B-B14F-4D97-AF65-F5344CB8AC3E}">
        <p14:creationId xmlns:p14="http://schemas.microsoft.com/office/powerpoint/2010/main" val="1311623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71154D-6CC5-516C-A461-489F9301CA0E}"/>
              </a:ext>
            </a:extLst>
          </p:cNvPr>
          <p:cNvSpPr>
            <a:spLocks noGrp="1"/>
          </p:cNvSpPr>
          <p:nvPr>
            <p:ph type="body" sz="quarter" idx="15"/>
          </p:nvPr>
        </p:nvSpPr>
        <p:spPr/>
        <p:txBody>
          <a:bodyPr/>
          <a:lstStyle/>
          <a:p>
            <a:r>
              <a:rPr lang="en-GB"/>
              <a:t>Decision Log &amp; Project Change Control</a:t>
            </a:r>
          </a:p>
        </p:txBody>
      </p:sp>
      <p:sp>
        <p:nvSpPr>
          <p:cNvPr id="3" name="Slide Number Placeholder 2">
            <a:extLst>
              <a:ext uri="{FF2B5EF4-FFF2-40B4-BE49-F238E27FC236}">
                <a16:creationId xmlns:a16="http://schemas.microsoft.com/office/drawing/2014/main" id="{620FD288-BF9E-CFDD-205B-51FA40E777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100" b="0" i="0" u="none" strike="noStrike" kern="1200" cap="none" spc="0" normalizeH="0" baseline="0" noProof="0" smtClean="0">
                <a:ln>
                  <a:noFill/>
                </a:ln>
                <a:solidFill>
                  <a:srgbClr val="FD6E39"/>
                </a:solidFill>
                <a:effectLst/>
                <a:uLnTx/>
                <a:uFillTx/>
                <a:latin typeface="Arial Nova Light" panose="020B05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a:ln>
                <a:noFill/>
              </a:ln>
              <a:solidFill>
                <a:srgbClr val="FD6E39"/>
              </a:solidFill>
              <a:effectLst/>
              <a:uLnTx/>
              <a:uFillTx/>
              <a:latin typeface="Arial Nova Light" panose="020B0504020202020204" pitchFamily="34" charset="0"/>
              <a:ea typeface="+mn-ea"/>
              <a:cs typeface="+mn-cs"/>
            </a:endParaRPr>
          </a:p>
        </p:txBody>
      </p:sp>
      <p:graphicFrame>
        <p:nvGraphicFramePr>
          <p:cNvPr id="7" name="Table 6">
            <a:extLst>
              <a:ext uri="{FF2B5EF4-FFF2-40B4-BE49-F238E27FC236}">
                <a16:creationId xmlns:a16="http://schemas.microsoft.com/office/drawing/2014/main" id="{FAE75BD6-6C09-8A20-F81E-50163A4B4C4F}"/>
              </a:ext>
            </a:extLst>
          </p:cNvPr>
          <p:cNvGraphicFramePr>
            <a:graphicFrameLocks noGrp="1"/>
          </p:cNvGraphicFramePr>
          <p:nvPr>
            <p:extLst>
              <p:ext uri="{D42A27DB-BD31-4B8C-83A1-F6EECF244321}">
                <p14:modId xmlns:p14="http://schemas.microsoft.com/office/powerpoint/2010/main" val="1819663415"/>
              </p:ext>
            </p:extLst>
          </p:nvPr>
        </p:nvGraphicFramePr>
        <p:xfrm>
          <a:off x="130640" y="1320355"/>
          <a:ext cx="11783384" cy="2108645"/>
        </p:xfrm>
        <a:graphic>
          <a:graphicData uri="http://schemas.openxmlformats.org/drawingml/2006/table">
            <a:tbl>
              <a:tblPr/>
              <a:tblGrid>
                <a:gridCol w="475251">
                  <a:extLst>
                    <a:ext uri="{9D8B030D-6E8A-4147-A177-3AD203B41FA5}">
                      <a16:colId xmlns:a16="http://schemas.microsoft.com/office/drawing/2014/main" val="452128496"/>
                    </a:ext>
                  </a:extLst>
                </a:gridCol>
                <a:gridCol w="7716869">
                  <a:extLst>
                    <a:ext uri="{9D8B030D-6E8A-4147-A177-3AD203B41FA5}">
                      <a16:colId xmlns:a16="http://schemas.microsoft.com/office/drawing/2014/main" val="2141716594"/>
                    </a:ext>
                  </a:extLst>
                </a:gridCol>
                <a:gridCol w="1029969">
                  <a:extLst>
                    <a:ext uri="{9D8B030D-6E8A-4147-A177-3AD203B41FA5}">
                      <a16:colId xmlns:a16="http://schemas.microsoft.com/office/drawing/2014/main" val="1174614654"/>
                    </a:ext>
                  </a:extLst>
                </a:gridCol>
                <a:gridCol w="1487733">
                  <a:extLst>
                    <a:ext uri="{9D8B030D-6E8A-4147-A177-3AD203B41FA5}">
                      <a16:colId xmlns:a16="http://schemas.microsoft.com/office/drawing/2014/main" val="1392137867"/>
                    </a:ext>
                  </a:extLst>
                </a:gridCol>
                <a:gridCol w="1073562">
                  <a:extLst>
                    <a:ext uri="{9D8B030D-6E8A-4147-A177-3AD203B41FA5}">
                      <a16:colId xmlns:a16="http://schemas.microsoft.com/office/drawing/2014/main" val="3510043810"/>
                    </a:ext>
                  </a:extLst>
                </a:gridCol>
              </a:tblGrid>
              <a:tr h="23788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Description</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Owner</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Status</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Due</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389583344"/>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r>
                        <a:rPr lang="en-GB" sz="800" spc="20">
                          <a:effectLst/>
                          <a:latin typeface="Tahoma" panose="020B0604030504040204" pitchFamily="34" charset="0"/>
                          <a:ea typeface="Times New Roman" panose="02020603050405020304" pitchFamily="18" charset="0"/>
                          <a:cs typeface="Times New Roman" panose="02020603050405020304" pitchFamily="18" charset="0"/>
                        </a:rPr>
                        <a:t>1</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r>
                        <a:rPr lang="en-GB" sz="800" spc="20" dirty="0">
                          <a:effectLst/>
                          <a:latin typeface="Tahoma" panose="020B0604030504040204" pitchFamily="34" charset="0"/>
                          <a:ea typeface="Times New Roman" panose="02020603050405020304" pitchFamily="18" charset="0"/>
                          <a:cs typeface="Times New Roman" panose="02020603050405020304" pitchFamily="18" charset="0"/>
                        </a:rPr>
                        <a:t>ISO27001 – Training</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r>
                        <a:rPr lang="en-GB" sz="800" spc="20" dirty="0">
                          <a:effectLst/>
                          <a:latin typeface="Tahoma" panose="020B0604030504040204" pitchFamily="34" charset="0"/>
                          <a:ea typeface="Times New Roman" panose="02020603050405020304" pitchFamily="18" charset="0"/>
                          <a:cs typeface="Times New Roman" panose="02020603050405020304" pitchFamily="18" charset="0"/>
                        </a:rPr>
                        <a:t>DG</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r>
                        <a:rPr lang="en-GB" sz="800" b="1" spc="20" dirty="0">
                          <a:effectLst/>
                          <a:latin typeface="Tahoma" panose="020B0604030504040204" pitchFamily="34" charset="0"/>
                          <a:ea typeface="Times New Roman" panose="02020603050405020304" pitchFamily="18" charset="0"/>
                          <a:cs typeface="Times New Roman" panose="02020603050405020304" pitchFamily="18" charset="0"/>
                        </a:rPr>
                        <a:t>Approved / Closed</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r>
                        <a:rPr lang="en-GB" sz="800" spc="20" dirty="0">
                          <a:effectLst/>
                          <a:latin typeface="Tahoma" panose="020B0604030504040204" pitchFamily="34" charset="0"/>
                          <a:ea typeface="Times New Roman" panose="02020603050405020304" pitchFamily="18" charset="0"/>
                          <a:cs typeface="Times New Roman" panose="02020603050405020304" pitchFamily="18" charset="0"/>
                        </a:rPr>
                        <a:t>07/03/24</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372871"/>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8084631"/>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276013"/>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8912549"/>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3659995"/>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3135292"/>
                  </a:ext>
                </a:extLst>
              </a:tr>
              <a:tr h="207862">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2829692"/>
                  </a:ext>
                </a:extLst>
              </a:tr>
              <a:tr h="207862">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0188825"/>
                  </a:ext>
                </a:extLst>
              </a:tr>
              <a:tr h="207862">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9122918"/>
                  </a:ext>
                </a:extLst>
              </a:tr>
            </a:tbl>
          </a:graphicData>
        </a:graphic>
      </p:graphicFrame>
      <p:graphicFrame>
        <p:nvGraphicFramePr>
          <p:cNvPr id="8" name="Table 7">
            <a:extLst>
              <a:ext uri="{FF2B5EF4-FFF2-40B4-BE49-F238E27FC236}">
                <a16:creationId xmlns:a16="http://schemas.microsoft.com/office/drawing/2014/main" id="{3F266088-2F6A-E495-D690-B5CF94BE5BD6}"/>
              </a:ext>
            </a:extLst>
          </p:cNvPr>
          <p:cNvGraphicFramePr>
            <a:graphicFrameLocks noGrp="1"/>
          </p:cNvGraphicFramePr>
          <p:nvPr/>
        </p:nvGraphicFramePr>
        <p:xfrm>
          <a:off x="130640" y="4058300"/>
          <a:ext cx="11783383" cy="2108645"/>
        </p:xfrm>
        <a:graphic>
          <a:graphicData uri="http://schemas.openxmlformats.org/drawingml/2006/table">
            <a:tbl>
              <a:tblPr/>
              <a:tblGrid>
                <a:gridCol w="2839753">
                  <a:extLst>
                    <a:ext uri="{9D8B030D-6E8A-4147-A177-3AD203B41FA5}">
                      <a16:colId xmlns:a16="http://schemas.microsoft.com/office/drawing/2014/main" val="452128496"/>
                    </a:ext>
                  </a:extLst>
                </a:gridCol>
                <a:gridCol w="6173551">
                  <a:extLst>
                    <a:ext uri="{9D8B030D-6E8A-4147-A177-3AD203B41FA5}">
                      <a16:colId xmlns:a16="http://schemas.microsoft.com/office/drawing/2014/main" val="2141716594"/>
                    </a:ext>
                  </a:extLst>
                </a:gridCol>
                <a:gridCol w="1133214">
                  <a:extLst>
                    <a:ext uri="{9D8B030D-6E8A-4147-A177-3AD203B41FA5}">
                      <a16:colId xmlns:a16="http://schemas.microsoft.com/office/drawing/2014/main" val="1174614654"/>
                    </a:ext>
                  </a:extLst>
                </a:gridCol>
                <a:gridCol w="1636865">
                  <a:extLst>
                    <a:ext uri="{9D8B030D-6E8A-4147-A177-3AD203B41FA5}">
                      <a16:colId xmlns:a16="http://schemas.microsoft.com/office/drawing/2014/main" val="1392137867"/>
                    </a:ext>
                  </a:extLst>
                </a:gridCol>
              </a:tblGrid>
              <a:tr h="23788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Change Summary</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Description</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Approved by</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Solution design updated?</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389583344"/>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372871"/>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8084631"/>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276013"/>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8912549"/>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3659995"/>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3135292"/>
                  </a:ext>
                </a:extLst>
              </a:tr>
              <a:tr h="207862">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2829692"/>
                  </a:ext>
                </a:extLst>
              </a:tr>
              <a:tr h="207862">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0188825"/>
                  </a:ext>
                </a:extLst>
              </a:tr>
              <a:tr h="207862">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9122918"/>
                  </a:ext>
                </a:extLst>
              </a:tr>
            </a:tbl>
          </a:graphicData>
        </a:graphic>
      </p:graphicFrame>
      <p:sp>
        <p:nvSpPr>
          <p:cNvPr id="9" name="TextBox 8">
            <a:extLst>
              <a:ext uri="{FF2B5EF4-FFF2-40B4-BE49-F238E27FC236}">
                <a16:creationId xmlns:a16="http://schemas.microsoft.com/office/drawing/2014/main" id="{7D47E82C-9C3B-F802-BE46-60CBB0A2F82C}"/>
              </a:ext>
            </a:extLst>
          </p:cNvPr>
          <p:cNvSpPr txBox="1"/>
          <p:nvPr/>
        </p:nvSpPr>
        <p:spPr>
          <a:xfrm>
            <a:off x="70944" y="3618187"/>
            <a:ext cx="63140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787878"/>
                </a:solidFill>
                <a:effectLst/>
                <a:uLnTx/>
                <a:uFillTx/>
                <a:latin typeface="Calibri" panose="020F0502020204030204"/>
                <a:ea typeface="+mn-ea"/>
                <a:cs typeface="+mn-cs"/>
              </a:rPr>
              <a:t>Change control log</a:t>
            </a:r>
          </a:p>
        </p:txBody>
      </p:sp>
      <p:sp>
        <p:nvSpPr>
          <p:cNvPr id="10" name="TextBox 9">
            <a:extLst>
              <a:ext uri="{FF2B5EF4-FFF2-40B4-BE49-F238E27FC236}">
                <a16:creationId xmlns:a16="http://schemas.microsoft.com/office/drawing/2014/main" id="{04F6A100-6855-B56A-D280-B12BFE63A357}"/>
              </a:ext>
            </a:extLst>
          </p:cNvPr>
          <p:cNvSpPr txBox="1"/>
          <p:nvPr/>
        </p:nvSpPr>
        <p:spPr>
          <a:xfrm>
            <a:off x="70943" y="856430"/>
            <a:ext cx="63140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787878"/>
                </a:solidFill>
                <a:effectLst/>
                <a:uLnTx/>
                <a:uFillTx/>
                <a:latin typeface="Calibri" panose="020F0502020204030204"/>
                <a:ea typeface="+mn-ea"/>
                <a:cs typeface="+mn-cs"/>
              </a:rPr>
              <a:t>Decision log</a:t>
            </a:r>
          </a:p>
        </p:txBody>
      </p:sp>
    </p:spTree>
    <p:extLst>
      <p:ext uri="{BB962C8B-B14F-4D97-AF65-F5344CB8AC3E}">
        <p14:creationId xmlns:p14="http://schemas.microsoft.com/office/powerpoint/2010/main" val="859462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a:extLst>
            <a:ext uri="{FF2B5EF4-FFF2-40B4-BE49-F238E27FC236}">
              <a16:creationId xmlns:a16="http://schemas.microsoft.com/office/drawing/2014/main" id="{A85CEC82-E1DC-557A-13EA-E823A9D73162}"/>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78AB5DEE-0F34-3963-E1EB-7C3631C991C2}"/>
              </a:ext>
            </a:extLst>
          </p:cNvPr>
          <p:cNvSpPr>
            <a:spLocks noGrp="1"/>
          </p:cNvSpPr>
          <p:nvPr>
            <p:ph type="body" sz="quarter" idx="15"/>
          </p:nvPr>
        </p:nvSpPr>
        <p:spPr>
          <a:xfrm>
            <a:off x="86571" y="9243"/>
            <a:ext cx="10666206" cy="421030"/>
          </a:xfrm>
        </p:spPr>
        <p:txBody>
          <a:bodyPr>
            <a:normAutofit/>
          </a:bodyPr>
          <a:lstStyle/>
          <a:p>
            <a:r>
              <a:rPr lang="en-GB" sz="1600" dirty="0"/>
              <a:t>ISO27001 – Executive Summary </a:t>
            </a:r>
          </a:p>
        </p:txBody>
      </p:sp>
      <p:graphicFrame>
        <p:nvGraphicFramePr>
          <p:cNvPr id="4" name="Table 5">
            <a:extLst>
              <a:ext uri="{FF2B5EF4-FFF2-40B4-BE49-F238E27FC236}">
                <a16:creationId xmlns:a16="http://schemas.microsoft.com/office/drawing/2014/main" id="{00D8D2F5-D6AC-923E-6767-08527312C938}"/>
              </a:ext>
            </a:extLst>
          </p:cNvPr>
          <p:cNvGraphicFramePr>
            <a:graphicFrameLocks noGrp="1"/>
          </p:cNvGraphicFramePr>
          <p:nvPr/>
        </p:nvGraphicFramePr>
        <p:xfrm>
          <a:off x="93612" y="679836"/>
          <a:ext cx="12011817" cy="5955568"/>
        </p:xfrm>
        <a:graphic>
          <a:graphicData uri="http://schemas.openxmlformats.org/drawingml/2006/table">
            <a:tbl>
              <a:tblPr firstRow="1" bandRow="1">
                <a:tableStyleId>{72833802-FEF1-4C79-8D5D-14CF1EAF98D9}</a:tableStyleId>
              </a:tblPr>
              <a:tblGrid>
                <a:gridCol w="529200">
                  <a:extLst>
                    <a:ext uri="{9D8B030D-6E8A-4147-A177-3AD203B41FA5}">
                      <a16:colId xmlns:a16="http://schemas.microsoft.com/office/drawing/2014/main" val="3499071720"/>
                    </a:ext>
                  </a:extLst>
                </a:gridCol>
                <a:gridCol w="920066">
                  <a:extLst>
                    <a:ext uri="{9D8B030D-6E8A-4147-A177-3AD203B41FA5}">
                      <a16:colId xmlns:a16="http://schemas.microsoft.com/office/drawing/2014/main" val="3470628105"/>
                    </a:ext>
                  </a:extLst>
                </a:gridCol>
                <a:gridCol w="2219417">
                  <a:extLst>
                    <a:ext uri="{9D8B030D-6E8A-4147-A177-3AD203B41FA5}">
                      <a16:colId xmlns:a16="http://schemas.microsoft.com/office/drawing/2014/main" val="2762973971"/>
                    </a:ext>
                  </a:extLst>
                </a:gridCol>
                <a:gridCol w="720058">
                  <a:extLst>
                    <a:ext uri="{9D8B030D-6E8A-4147-A177-3AD203B41FA5}">
                      <a16:colId xmlns:a16="http://schemas.microsoft.com/office/drawing/2014/main" val="3653254741"/>
                    </a:ext>
                  </a:extLst>
                </a:gridCol>
                <a:gridCol w="5589580">
                  <a:extLst>
                    <a:ext uri="{9D8B030D-6E8A-4147-A177-3AD203B41FA5}">
                      <a16:colId xmlns:a16="http://schemas.microsoft.com/office/drawing/2014/main" val="3650227402"/>
                    </a:ext>
                  </a:extLst>
                </a:gridCol>
                <a:gridCol w="206572">
                  <a:extLst>
                    <a:ext uri="{9D8B030D-6E8A-4147-A177-3AD203B41FA5}">
                      <a16:colId xmlns:a16="http://schemas.microsoft.com/office/drawing/2014/main" val="2455961108"/>
                    </a:ext>
                  </a:extLst>
                </a:gridCol>
                <a:gridCol w="452248">
                  <a:extLst>
                    <a:ext uri="{9D8B030D-6E8A-4147-A177-3AD203B41FA5}">
                      <a16:colId xmlns:a16="http://schemas.microsoft.com/office/drawing/2014/main" val="3788248079"/>
                    </a:ext>
                  </a:extLst>
                </a:gridCol>
                <a:gridCol w="213577">
                  <a:extLst>
                    <a:ext uri="{9D8B030D-6E8A-4147-A177-3AD203B41FA5}">
                      <a16:colId xmlns:a16="http://schemas.microsoft.com/office/drawing/2014/main" val="85361910"/>
                    </a:ext>
                  </a:extLst>
                </a:gridCol>
                <a:gridCol w="148573">
                  <a:extLst>
                    <a:ext uri="{9D8B030D-6E8A-4147-A177-3AD203B41FA5}">
                      <a16:colId xmlns:a16="http://schemas.microsoft.com/office/drawing/2014/main" val="2552788475"/>
                    </a:ext>
                  </a:extLst>
                </a:gridCol>
                <a:gridCol w="322367">
                  <a:extLst>
                    <a:ext uri="{9D8B030D-6E8A-4147-A177-3AD203B41FA5}">
                      <a16:colId xmlns:a16="http://schemas.microsoft.com/office/drawing/2014/main" val="1348817658"/>
                    </a:ext>
                  </a:extLst>
                </a:gridCol>
                <a:gridCol w="116840">
                  <a:extLst>
                    <a:ext uri="{9D8B030D-6E8A-4147-A177-3AD203B41FA5}">
                      <a16:colId xmlns:a16="http://schemas.microsoft.com/office/drawing/2014/main" val="764736447"/>
                    </a:ext>
                  </a:extLst>
                </a:gridCol>
                <a:gridCol w="573319">
                  <a:extLst>
                    <a:ext uri="{9D8B030D-6E8A-4147-A177-3AD203B41FA5}">
                      <a16:colId xmlns:a16="http://schemas.microsoft.com/office/drawing/2014/main" val="454678449"/>
                    </a:ext>
                  </a:extLst>
                </a:gridCol>
              </a:tblGrid>
              <a:tr h="235616">
                <a:tc gridSpan="12">
                  <a:txBody>
                    <a:bodyPr/>
                    <a:lstStyle/>
                    <a:p>
                      <a:pPr algn="ctr"/>
                      <a:r>
                        <a:rPr lang="en-GB" sz="900" dirty="0">
                          <a:latin typeface="+mn-lt"/>
                          <a:cs typeface="Arial"/>
                        </a:rPr>
                        <a:t>ISO27001 Flash Report </a:t>
                      </a:r>
                    </a:p>
                  </a:txBody>
                  <a:tcPr>
                    <a:lnB w="12700" cap="flat" cmpd="sng" algn="ctr">
                      <a:solidFill>
                        <a:schemeClr val="bg2">
                          <a:lumMod val="90000"/>
                        </a:schemeClr>
                      </a:solidFill>
                      <a:prstDash val="solid"/>
                      <a:round/>
                      <a:headEnd type="none" w="med" len="med"/>
                      <a:tailEnd type="none" w="med" len="med"/>
                    </a:lnB>
                    <a:solidFill>
                      <a:schemeClr val="tx1">
                        <a:lumMod val="5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4508829"/>
                  </a:ext>
                </a:extLst>
              </a:tr>
              <a:tr h="235616">
                <a:tc gridSpan="2">
                  <a:txBody>
                    <a:bodyPr/>
                    <a:lstStyle/>
                    <a:p>
                      <a:r>
                        <a:rPr lang="en-GB" sz="900" b="1" dirty="0">
                          <a:latin typeface="+mn-lt"/>
                          <a:cs typeface="Arial"/>
                        </a:rPr>
                        <a:t>Programme Governance: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r>
                        <a:rPr lang="en-GB" sz="900" dirty="0">
                          <a:latin typeface="+mn-lt"/>
                          <a:cs typeface="Arial"/>
                        </a:rPr>
                        <a:t>Denis Gallacher / Connor McCann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gridSpan="4">
                  <a:txBody>
                    <a:bodyPr/>
                    <a:lstStyle/>
                    <a:p>
                      <a:r>
                        <a:rPr lang="en-GB" sz="900" b="1">
                          <a:latin typeface="+mn-lt"/>
                          <a:cs typeface="Arial"/>
                        </a:rPr>
                        <a:t>Budget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r>
                        <a:rPr lang="en-GB" sz="600">
                          <a:latin typeface="Arial" panose="020B0604020202020204" pitchFamily="34" charset="0"/>
                          <a:cs typeface="Arial" panose="020B0604020202020204" pitchFamily="34" charset="0"/>
                        </a:rPr>
                        <a:t>Budget Status:</a:t>
                      </a: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a:r>
                        <a:rPr lang="en-GB" sz="900" b="1">
                          <a:latin typeface="+mn-lt"/>
                          <a:cs typeface="Arial"/>
                        </a:rPr>
                        <a:t>Unknown</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4085495239"/>
                  </a:ext>
                </a:extLst>
              </a:tr>
              <a:tr h="235616">
                <a:tc gridSpan="2">
                  <a:txBody>
                    <a:bodyPr/>
                    <a:lstStyle/>
                    <a:p>
                      <a:r>
                        <a:rPr lang="en-GB" sz="900" b="1">
                          <a:latin typeface="+mn-lt"/>
                          <a:cs typeface="Arial"/>
                        </a:rPr>
                        <a:t>Status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01/11/24</a:t>
                      </a:r>
                      <a:endParaRPr lang="en-US" sz="1600" dirty="0">
                        <a:latin typeface="+mn-lt"/>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621528059"/>
                  </a:ext>
                </a:extLst>
              </a:tr>
              <a:tr h="235616">
                <a:tc gridSpan="2">
                  <a:txBody>
                    <a:bodyPr/>
                    <a:lstStyle/>
                    <a:p>
                      <a:r>
                        <a:rPr lang="en-GB" sz="900" b="1">
                          <a:latin typeface="+mn-lt"/>
                          <a:cs typeface="Arial"/>
                        </a:rPr>
                        <a:t>Overall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algn="ctr"/>
                      <a:r>
                        <a:rPr lang="en-GB" sz="900" b="1" dirty="0">
                          <a:solidFill>
                            <a:schemeClr val="bg1"/>
                          </a:solidFill>
                          <a:latin typeface="+mn-lt"/>
                          <a:cs typeface="Arial"/>
                        </a:rPr>
                        <a:t>Green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297109919"/>
                  </a:ext>
                </a:extLst>
              </a:tr>
              <a:tr h="235616">
                <a:tc gridSpan="2">
                  <a:txBody>
                    <a:bodyPr/>
                    <a:lstStyle/>
                    <a:p>
                      <a:r>
                        <a:rPr lang="en-GB" sz="900" b="1">
                          <a:latin typeface="+mn-lt"/>
                          <a:cs typeface="Arial"/>
                        </a:rPr>
                        <a:t>Target end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kern="1200" dirty="0">
                          <a:solidFill>
                            <a:schemeClr val="tx1"/>
                          </a:solidFill>
                          <a:latin typeface="+mn-lt"/>
                          <a:ea typeface="+mn-ea"/>
                          <a:cs typeface="Arial"/>
                        </a:rPr>
                        <a:t>31/12/24</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656305542"/>
                  </a:ext>
                </a:extLst>
              </a:tr>
              <a:tr h="235616">
                <a:tc gridSpan="2">
                  <a:txBody>
                    <a:bodyPr/>
                    <a:lstStyle/>
                    <a:p>
                      <a:r>
                        <a:rPr lang="en-GB" sz="900" b="1">
                          <a:latin typeface="+mn-lt"/>
                          <a:cs typeface="Arial"/>
                        </a:rPr>
                        <a:t>Programme Stage: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Delivery</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930030405"/>
                  </a:ext>
                </a:extLst>
              </a:tr>
              <a:tr h="235616">
                <a:tc gridSpan="2">
                  <a:txBody>
                    <a:bodyPr/>
                    <a:lstStyle/>
                    <a:p>
                      <a:r>
                        <a:rPr lang="en-GB" sz="900" b="1" dirty="0">
                          <a:latin typeface="+mn-lt"/>
                          <a:cs typeface="Arial"/>
                        </a:rPr>
                        <a:t>Executive Summary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26670" indent="0">
                        <a:lnSpc>
                          <a:spcPct val="120000"/>
                        </a:lnSpc>
                        <a:spcBef>
                          <a:spcPts val="242"/>
                        </a:spcBef>
                        <a:spcAft>
                          <a:spcPts val="242"/>
                        </a:spcAft>
                        <a:buNone/>
                      </a:pPr>
                      <a:r>
                        <a:rPr lang="en-US" sz="900" kern="1200" dirty="0">
                          <a:solidFill>
                            <a:schemeClr val="tx1"/>
                          </a:solidFill>
                          <a:latin typeface="+mn-lt"/>
                          <a:ea typeface="+mn-ea"/>
                          <a:cs typeface="Arial"/>
                        </a:rPr>
                        <a:t>We have completed and internal audit, control gaps must be resolved. </a:t>
                      </a:r>
                    </a:p>
                  </a:txBody>
                  <a:tcPr marL="36000" marT="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939901857"/>
                  </a:ext>
                </a:extLst>
              </a:tr>
              <a:tr h="235616">
                <a:tc gridSpan="2">
                  <a:txBody>
                    <a:bodyPr/>
                    <a:lstStyle/>
                    <a:p>
                      <a:r>
                        <a:rPr lang="en-GB" sz="900" b="1">
                          <a:latin typeface="+mn-lt"/>
                          <a:cs typeface="Arial"/>
                        </a:rPr>
                        <a:t>Challenges / Concerns: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GB" sz="900" kern="1200" dirty="0">
                          <a:solidFill>
                            <a:schemeClr val="tx1"/>
                          </a:solidFill>
                          <a:latin typeface="+mn-lt"/>
                          <a:ea typeface="+mn-ea"/>
                          <a:cs typeface="Arial"/>
                        </a:rPr>
                        <a:t>Resourcing and timelines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1711960817"/>
                  </a:ext>
                </a:extLst>
              </a:tr>
              <a:tr h="235616">
                <a:tc gridSpan="2">
                  <a:txBody>
                    <a:bodyPr/>
                    <a:lstStyle/>
                    <a:p>
                      <a:r>
                        <a:rPr lang="en-GB" sz="900" b="1" kern="1200" dirty="0">
                          <a:solidFill>
                            <a:schemeClr val="tx1"/>
                          </a:solidFill>
                          <a:latin typeface="+mn-lt"/>
                          <a:ea typeface="+mn-ea"/>
                          <a:cs typeface="Arial"/>
                        </a:rPr>
                        <a:t>#</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900" b="1" kern="1200" dirty="0">
                          <a:solidFill>
                            <a:schemeClr val="tx1"/>
                          </a:solidFill>
                          <a:latin typeface="+mn-lt"/>
                          <a:ea typeface="+mn-ea"/>
                          <a:cs typeface="Arial"/>
                        </a:rPr>
                        <a:t>Action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a:latin typeface="+mn-lt"/>
                          <a:cs typeface="Arial"/>
                        </a:rPr>
                        <a:t>Update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dirty="0">
                          <a:latin typeface="+mn-lt"/>
                          <a:cs typeface="Arial"/>
                        </a:rPr>
                        <a:t>Due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a:latin typeface="+mn-lt"/>
                          <a:cs typeface="Arial"/>
                        </a:rPr>
                        <a:t>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Status</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553845135"/>
                  </a:ext>
                </a:extLst>
              </a:tr>
              <a:tr h="356948">
                <a:tc gridSpan="2">
                  <a:txBody>
                    <a:bodyPr/>
                    <a:lstStyle/>
                    <a:p>
                      <a:r>
                        <a:rPr lang="en-GB" sz="900" kern="1200" dirty="0">
                          <a:solidFill>
                            <a:schemeClr val="tx1"/>
                          </a:solidFill>
                          <a:latin typeface="+mn-lt"/>
                          <a:ea typeface="+mn-ea"/>
                          <a:cs typeface="Arial"/>
                        </a:rPr>
                        <a:t>18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Complete mandatory control documentation &amp; finalise performance</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13/09  – Awaiting completion of the 3</a:t>
                      </a:r>
                      <a:r>
                        <a:rPr kumimoji="0" lang="en-GB" sz="900" b="0" i="0" u="none" strike="noStrike" kern="1200" cap="none" spc="0" normalizeH="0" baseline="30000" noProof="0" dirty="0">
                          <a:ln>
                            <a:noFill/>
                          </a:ln>
                          <a:solidFill>
                            <a:srgbClr val="787878"/>
                          </a:solidFill>
                          <a:effectLst/>
                          <a:uLnTx/>
                          <a:uFillTx/>
                          <a:latin typeface="Calibri" panose="020F0502020204030204"/>
                          <a:ea typeface="+mn-ea"/>
                          <a:cs typeface="Arial"/>
                        </a:rPr>
                        <a:t>rd</a:t>
                      </a: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 party standard. </a:t>
                      </a:r>
                      <a:endParaRPr lang="en-GB" sz="900" dirty="0">
                        <a:latin typeface="+mn-lt"/>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30/09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791752132"/>
                  </a:ext>
                </a:extLst>
              </a:tr>
              <a:tr h="215579">
                <a:tc gridSpan="2">
                  <a:txBody>
                    <a:bodyPr/>
                    <a:lstStyle/>
                    <a:p>
                      <a:r>
                        <a:rPr lang="en-GB" sz="900" kern="1200" dirty="0">
                          <a:solidFill>
                            <a:schemeClr val="tx1"/>
                          </a:solidFill>
                          <a:latin typeface="+mn-lt"/>
                          <a:ea typeface="+mn-ea"/>
                          <a:cs typeface="Arial"/>
                        </a:rPr>
                        <a:t>20</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Training Plan and Develop Operating Procedures.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13/09 – Project Management training to be completed.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CM / 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30/09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595209176"/>
                  </a:ext>
                </a:extLst>
              </a:tr>
              <a:tr h="326871">
                <a:tc gridSpan="2">
                  <a:txBody>
                    <a:bodyPr/>
                    <a:lstStyle/>
                    <a:p>
                      <a:r>
                        <a:rPr lang="en-GB" sz="900" kern="1200" dirty="0">
                          <a:solidFill>
                            <a:schemeClr val="tx1"/>
                          </a:solidFill>
                          <a:latin typeface="+mn-lt"/>
                          <a:ea typeface="+mn-ea"/>
                          <a:cs typeface="Arial"/>
                        </a:rPr>
                        <a:t>21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Setup governance forums &amp; begin risk treatment reviews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13/09 – Governance forums have been setup; management reporting needs to be completed.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gridSpan="2">
                  <a:txBody>
                    <a:bodyPr/>
                    <a:lstStyle/>
                    <a:p>
                      <a:r>
                        <a:rPr lang="en-GB" sz="900" dirty="0">
                          <a:latin typeface="+mn-lt"/>
                          <a:cs typeface="Arial"/>
                        </a:rPr>
                        <a:t>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30/09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endParaRPr kumimoji="0" lang="en-GB" sz="900" b="0"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tc>
                <a:extLst>
                  <a:ext uri="{0D108BD9-81ED-4DB2-BD59-A6C34878D82A}">
                    <a16:rowId xmlns:a16="http://schemas.microsoft.com/office/drawing/2014/main" val="1180910759"/>
                  </a:ext>
                </a:extLst>
              </a:tr>
              <a:tr h="215579">
                <a:tc gridSpan="2">
                  <a:txBody>
                    <a:bodyPr/>
                    <a:lstStyle/>
                    <a:p>
                      <a:r>
                        <a:rPr lang="en-GB" sz="900" kern="1200" dirty="0">
                          <a:solidFill>
                            <a:schemeClr val="tx1"/>
                          </a:solidFill>
                          <a:latin typeface="+mn-lt"/>
                          <a:ea typeface="+mn-ea"/>
                          <a:cs typeface="Arial"/>
                        </a:rPr>
                        <a:t>19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Finalise Management clauses &amp; SLT review</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13/09 – Updated Management Clauses based on GAPs and resubmit for review.</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gridSpan="2">
                  <a:txBody>
                    <a:bodyPr/>
                    <a:lstStyle/>
                    <a:p>
                      <a:r>
                        <a:rPr lang="en-GB" sz="900" kern="1200" dirty="0">
                          <a:solidFill>
                            <a:schemeClr val="tx1"/>
                          </a:solidFill>
                          <a:latin typeface="+mn-lt"/>
                          <a:ea typeface="+mn-ea"/>
                          <a:cs typeface="Arial"/>
                        </a:rPr>
                        <a:t>SLT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900" kern="1200" dirty="0">
                        <a:solidFill>
                          <a:schemeClr val="tx1"/>
                        </a:solidFill>
                        <a:latin typeface="+mn-lt"/>
                        <a:ea typeface="+mn-ea"/>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30/09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2993525644"/>
                  </a:ext>
                </a:extLst>
              </a:tr>
              <a:tr h="215579">
                <a:tc gridSpan="2">
                  <a:txBody>
                    <a:bodyPr/>
                    <a:lstStyle/>
                    <a:p>
                      <a:r>
                        <a:rPr lang="en-GB" sz="900" kern="1200" dirty="0">
                          <a:solidFill>
                            <a:schemeClr val="tx1"/>
                          </a:solidFill>
                          <a:latin typeface="+mn-lt"/>
                          <a:ea typeface="+mn-ea"/>
                          <a:cs typeface="Arial"/>
                        </a:rPr>
                        <a:t>26</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Information asset mapping</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13/09 – complete information asset mapping for our key systems e.g. PII etc. Affected by Data Standard.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DG / SO’s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30/09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4009232945"/>
                  </a:ext>
                </a:extLst>
              </a:tr>
              <a:tr h="215579">
                <a:tc gridSpan="2">
                  <a:txBody>
                    <a:bodyPr/>
                    <a:lstStyle/>
                    <a:p>
                      <a:r>
                        <a:rPr lang="en-GB" sz="900" kern="1200" dirty="0">
                          <a:solidFill>
                            <a:schemeClr val="tx1"/>
                          </a:solidFill>
                          <a:latin typeface="+mn-lt"/>
                          <a:ea typeface="+mn-ea"/>
                          <a:cs typeface="Arial"/>
                        </a:rPr>
                        <a:t>27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Create a go to green plan</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13/09 – Create a go to green plan to address all challenges prior to audit.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DG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13/09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Complete</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tc>
                <a:extLst>
                  <a:ext uri="{0D108BD9-81ED-4DB2-BD59-A6C34878D82A}">
                    <a16:rowId xmlns:a16="http://schemas.microsoft.com/office/drawing/2014/main" val="3408523414"/>
                  </a:ext>
                </a:extLst>
              </a:tr>
              <a:tr h="226474">
                <a:tc gridSpan="2">
                  <a:txBody>
                    <a:bodyPr/>
                    <a:lstStyle/>
                    <a:p>
                      <a:r>
                        <a:rPr lang="en-GB" sz="900" kern="1200" dirty="0">
                          <a:solidFill>
                            <a:schemeClr val="tx1"/>
                          </a:solidFill>
                          <a:latin typeface="+mn-lt"/>
                          <a:ea typeface="+mn-ea"/>
                          <a:cs typeface="Arial"/>
                        </a:rPr>
                        <a:t>28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Reviews with Services Owners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13/09 – Complete end-end reviews with all service owners on what evidence is required.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DG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16/09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369209670"/>
                  </a:ext>
                </a:extLst>
              </a:tr>
              <a:tr h="226474">
                <a:tc gridSpan="2">
                  <a:txBody>
                    <a:bodyPr/>
                    <a:lstStyle/>
                    <a:p>
                      <a:r>
                        <a:rPr lang="en-GB" sz="900" kern="1200" dirty="0">
                          <a:solidFill>
                            <a:schemeClr val="tx1"/>
                          </a:solidFill>
                          <a:latin typeface="+mn-lt"/>
                          <a:ea typeface="+mn-ea"/>
                          <a:cs typeface="Arial"/>
                        </a:rPr>
                        <a:t>29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Identify audit resource</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13/09 – Agree who will be available for the audit dates and where required provide coaching for all teams.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DG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30/09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3238199078"/>
                  </a:ext>
                </a:extLst>
              </a:tr>
              <a:tr h="215579">
                <a:tc gridSpan="2">
                  <a:txBody>
                    <a:bodyPr/>
                    <a:lstStyle/>
                    <a:p>
                      <a:r>
                        <a:rPr lang="en-GB" sz="900" kern="1200" dirty="0">
                          <a:solidFill>
                            <a:schemeClr val="tx1"/>
                          </a:solidFill>
                          <a:latin typeface="+mn-lt"/>
                          <a:ea typeface="+mn-ea"/>
                          <a:cs typeface="Arial"/>
                        </a:rPr>
                        <a:t>30</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Confirm new audit dates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13/09 – Stage 1 (15</a:t>
                      </a:r>
                      <a:r>
                        <a:rPr lang="en-GB" sz="900" kern="1200" baseline="30000" dirty="0">
                          <a:solidFill>
                            <a:schemeClr val="tx1"/>
                          </a:solidFill>
                          <a:latin typeface="+mn-lt"/>
                          <a:ea typeface="+mn-ea"/>
                          <a:cs typeface="Arial"/>
                        </a:rPr>
                        <a:t>th</a:t>
                      </a:r>
                      <a:r>
                        <a:rPr lang="en-GB" sz="900" kern="1200" dirty="0">
                          <a:solidFill>
                            <a:schemeClr val="tx1"/>
                          </a:solidFill>
                          <a:latin typeface="+mn-lt"/>
                          <a:ea typeface="+mn-ea"/>
                          <a:cs typeface="Arial"/>
                        </a:rPr>
                        <a:t> – 17</a:t>
                      </a:r>
                      <a:r>
                        <a:rPr lang="en-GB" sz="900" kern="1200" baseline="30000" dirty="0">
                          <a:solidFill>
                            <a:schemeClr val="tx1"/>
                          </a:solidFill>
                          <a:latin typeface="+mn-lt"/>
                          <a:ea typeface="+mn-ea"/>
                          <a:cs typeface="Arial"/>
                        </a:rPr>
                        <a:t>th</a:t>
                      </a:r>
                      <a:r>
                        <a:rPr lang="en-GB" sz="900" kern="1200" dirty="0">
                          <a:solidFill>
                            <a:schemeClr val="tx1"/>
                          </a:solidFill>
                          <a:latin typeface="+mn-lt"/>
                          <a:ea typeface="+mn-ea"/>
                          <a:cs typeface="Arial"/>
                        </a:rPr>
                        <a:t> October), Stage 2 (Nov 11</a:t>
                      </a:r>
                      <a:r>
                        <a:rPr lang="en-GB" sz="900" kern="1200" baseline="30000" dirty="0">
                          <a:solidFill>
                            <a:schemeClr val="tx1"/>
                          </a:solidFill>
                          <a:latin typeface="+mn-lt"/>
                          <a:ea typeface="+mn-ea"/>
                          <a:cs typeface="Arial"/>
                        </a:rPr>
                        <a:t>th</a:t>
                      </a:r>
                      <a:r>
                        <a:rPr lang="en-GB" sz="900" kern="1200" dirty="0">
                          <a:solidFill>
                            <a:schemeClr val="tx1"/>
                          </a:solidFill>
                          <a:latin typeface="+mn-lt"/>
                          <a:ea typeface="+mn-ea"/>
                          <a:cs typeface="Arial"/>
                        </a:rPr>
                        <a:t> / 12th) &amp; (Dec 6</a:t>
                      </a:r>
                      <a:r>
                        <a:rPr lang="en-GB" sz="900" kern="1200" baseline="30000" dirty="0">
                          <a:solidFill>
                            <a:schemeClr val="tx1"/>
                          </a:solidFill>
                          <a:latin typeface="+mn-lt"/>
                          <a:ea typeface="+mn-ea"/>
                          <a:cs typeface="Arial"/>
                        </a:rPr>
                        <a:t>th</a:t>
                      </a:r>
                      <a:r>
                        <a:rPr lang="en-GB" sz="900" kern="1200" dirty="0">
                          <a:solidFill>
                            <a:schemeClr val="tx1"/>
                          </a:solidFill>
                          <a:latin typeface="+mn-lt"/>
                          <a:ea typeface="+mn-ea"/>
                          <a:cs typeface="Arial"/>
                        </a:rPr>
                        <a:t>, 11</a:t>
                      </a:r>
                      <a:r>
                        <a:rPr lang="en-GB" sz="900" kern="1200" baseline="30000" dirty="0">
                          <a:solidFill>
                            <a:schemeClr val="tx1"/>
                          </a:solidFill>
                          <a:latin typeface="+mn-lt"/>
                          <a:ea typeface="+mn-ea"/>
                          <a:cs typeface="Arial"/>
                        </a:rPr>
                        <a:t>th</a:t>
                      </a:r>
                      <a:r>
                        <a:rPr lang="en-GB" sz="900" kern="1200" dirty="0">
                          <a:solidFill>
                            <a:schemeClr val="tx1"/>
                          </a:solidFill>
                          <a:latin typeface="+mn-lt"/>
                          <a:ea typeface="+mn-ea"/>
                          <a:cs typeface="Arial"/>
                        </a:rPr>
                        <a:t>, 12</a:t>
                      </a:r>
                      <a:r>
                        <a:rPr lang="en-GB" sz="900" kern="1200" baseline="30000" dirty="0">
                          <a:solidFill>
                            <a:schemeClr val="tx1"/>
                          </a:solidFill>
                          <a:latin typeface="+mn-lt"/>
                          <a:ea typeface="+mn-ea"/>
                          <a:cs typeface="Arial"/>
                        </a:rPr>
                        <a:t>th</a:t>
                      </a:r>
                      <a:r>
                        <a:rPr lang="en-GB" sz="900" kern="1200" dirty="0">
                          <a:solidFill>
                            <a:schemeClr val="tx1"/>
                          </a:solidFill>
                          <a:latin typeface="+mn-lt"/>
                          <a:ea typeface="+mn-ea"/>
                          <a:cs typeface="Arial"/>
                        </a:rPr>
                        <a:t>, 13</a:t>
                      </a:r>
                      <a:r>
                        <a:rPr lang="en-GB" sz="900" kern="1200" baseline="30000" dirty="0">
                          <a:solidFill>
                            <a:schemeClr val="tx1"/>
                          </a:solidFill>
                          <a:latin typeface="+mn-lt"/>
                          <a:ea typeface="+mn-ea"/>
                          <a:cs typeface="Arial"/>
                        </a:rPr>
                        <a:t>th</a:t>
                      </a:r>
                      <a:r>
                        <a:rPr lang="en-GB" sz="900" kern="1200" dirty="0">
                          <a:solidFill>
                            <a:schemeClr val="tx1"/>
                          </a:solidFill>
                          <a:latin typeface="+mn-lt"/>
                          <a:ea typeface="+mn-ea"/>
                          <a:cs typeface="Arial"/>
                        </a:rPr>
                        <a:t> &amp; 17</a:t>
                      </a:r>
                      <a:r>
                        <a:rPr lang="en-GB" sz="900" kern="1200" baseline="30000" dirty="0">
                          <a:solidFill>
                            <a:schemeClr val="tx1"/>
                          </a:solidFill>
                          <a:latin typeface="+mn-lt"/>
                          <a:ea typeface="+mn-ea"/>
                          <a:cs typeface="Arial"/>
                        </a:rPr>
                        <a:t>th</a:t>
                      </a:r>
                      <a:r>
                        <a:rPr lang="en-GB" sz="900" kern="1200" dirty="0">
                          <a:solidFill>
                            <a:schemeClr val="tx1"/>
                          </a:solidFill>
                          <a:latin typeface="+mn-lt"/>
                          <a:ea typeface="+mn-ea"/>
                          <a:cs typeface="Arial"/>
                        </a:rPr>
                        <a:t>)</a:t>
                      </a:r>
                      <a:r>
                        <a:rPr lang="en-GB" sz="900" kern="1200" baseline="30000" dirty="0">
                          <a:solidFill>
                            <a:schemeClr val="tx1"/>
                          </a:solidFill>
                          <a:latin typeface="+mn-lt"/>
                          <a:ea typeface="+mn-ea"/>
                          <a:cs typeface="Arial"/>
                        </a:rPr>
                        <a:t> </a:t>
                      </a:r>
                      <a:endParaRPr lang="en-GB" sz="900" kern="1200" dirty="0">
                        <a:solidFill>
                          <a:schemeClr val="tx1"/>
                        </a:solidFill>
                        <a:latin typeface="+mn-lt"/>
                        <a:ea typeface="+mn-ea"/>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DG</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16/09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Complete</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tc>
                <a:extLst>
                  <a:ext uri="{0D108BD9-81ED-4DB2-BD59-A6C34878D82A}">
                    <a16:rowId xmlns:a16="http://schemas.microsoft.com/office/drawing/2014/main" val="782182174"/>
                  </a:ext>
                </a:extLst>
              </a:tr>
              <a:tr h="215579">
                <a:tc gridSpan="2">
                  <a:txBody>
                    <a:bodyPr/>
                    <a:lstStyle/>
                    <a:p>
                      <a:r>
                        <a:rPr lang="en-GB" sz="900" kern="1200" dirty="0">
                          <a:solidFill>
                            <a:schemeClr val="tx1"/>
                          </a:solidFill>
                          <a:latin typeface="+mn-lt"/>
                          <a:ea typeface="+mn-ea"/>
                          <a:cs typeface="Arial"/>
                        </a:rPr>
                        <a:t>31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Revised any GAPS from the internal audit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13/09 – Follow up with any gaps from the LQRA GAP analysis and internal audit.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DG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15/10</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2089909852"/>
                  </a:ext>
                </a:extLst>
              </a:tr>
              <a:tr h="215579">
                <a:tc gridSpan="12">
                  <a:txBody>
                    <a:bodyPr/>
                    <a:lstStyle/>
                    <a:p>
                      <a:pPr algn="ctr"/>
                      <a:r>
                        <a:rPr lang="en-GB" sz="900" b="1" dirty="0">
                          <a:latin typeface="+mn-lt"/>
                          <a:cs typeface="Arial"/>
                        </a:rPr>
                        <a:t>Key Issues and Challenges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T w="12700" cap="flat" cmpd="sng" algn="ctr">
                      <a:solidFill>
                        <a:schemeClr val="tx1"/>
                      </a:solidFill>
                      <a:prstDash val="solid"/>
                      <a:round/>
                      <a:headEnd type="none" w="med" len="med"/>
                      <a:tailEnd type="none" w="med" len="med"/>
                    </a:lnT>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extLst>
                  <a:ext uri="{0D108BD9-81ED-4DB2-BD59-A6C34878D82A}">
                    <a16:rowId xmlns:a16="http://schemas.microsoft.com/office/drawing/2014/main" val="44322104"/>
                  </a:ext>
                </a:extLst>
              </a:tr>
              <a:tr h="237842">
                <a:tc>
                  <a:txBody>
                    <a:bodyPr/>
                    <a:lstStyle>
                      <a:lvl1pPr marL="0" algn="l" defTabSz="457133" rtl="0" eaLnBrk="1" latinLnBrk="0" hangingPunct="1">
                        <a:defRPr sz="1800" kern="1200">
                          <a:solidFill>
                            <a:schemeClr val="tx1"/>
                          </a:solidFill>
                          <a:latin typeface="Tahoma"/>
                        </a:defRPr>
                      </a:lvl1pPr>
                      <a:lvl2pPr marL="457133" algn="l" defTabSz="457133" rtl="0" eaLnBrk="1" latinLnBrk="0" hangingPunct="1">
                        <a:defRPr sz="1800" kern="1200">
                          <a:solidFill>
                            <a:schemeClr val="tx1"/>
                          </a:solidFill>
                          <a:latin typeface="Tahoma"/>
                        </a:defRPr>
                      </a:lvl2pPr>
                      <a:lvl3pPr marL="914267" algn="l" defTabSz="457133" rtl="0" eaLnBrk="1" latinLnBrk="0" hangingPunct="1">
                        <a:defRPr sz="1800" kern="1200">
                          <a:solidFill>
                            <a:schemeClr val="tx1"/>
                          </a:solidFill>
                          <a:latin typeface="Tahoma"/>
                        </a:defRPr>
                      </a:lvl3pPr>
                      <a:lvl4pPr marL="1371400" algn="l" defTabSz="457133" rtl="0" eaLnBrk="1" latinLnBrk="0" hangingPunct="1">
                        <a:defRPr sz="1800" kern="1200">
                          <a:solidFill>
                            <a:schemeClr val="tx1"/>
                          </a:solidFill>
                          <a:latin typeface="Tahoma"/>
                        </a:defRPr>
                      </a:lvl4pPr>
                      <a:lvl5pPr marL="1828534" algn="l" defTabSz="457133" rtl="0" eaLnBrk="1" latinLnBrk="0" hangingPunct="1">
                        <a:defRPr sz="1800" kern="1200">
                          <a:solidFill>
                            <a:schemeClr val="tx1"/>
                          </a:solidFill>
                          <a:latin typeface="Tahoma"/>
                        </a:defRPr>
                      </a:lvl5pPr>
                      <a:lvl6pPr marL="2285667" algn="l" defTabSz="457133" rtl="0" eaLnBrk="1" latinLnBrk="0" hangingPunct="1">
                        <a:defRPr sz="1800" kern="1200">
                          <a:solidFill>
                            <a:schemeClr val="tx1"/>
                          </a:solidFill>
                          <a:latin typeface="Tahoma"/>
                        </a:defRPr>
                      </a:lvl6pPr>
                      <a:lvl7pPr marL="2742801" algn="l" defTabSz="457133" rtl="0" eaLnBrk="1" latinLnBrk="0" hangingPunct="1">
                        <a:defRPr sz="1800" kern="1200">
                          <a:solidFill>
                            <a:schemeClr val="tx1"/>
                          </a:solidFill>
                          <a:latin typeface="Tahoma"/>
                        </a:defRPr>
                      </a:lvl7pPr>
                      <a:lvl8pPr marL="3199934" algn="l" defTabSz="457133" rtl="0" eaLnBrk="1" latinLnBrk="0" hangingPunct="1">
                        <a:defRPr sz="1800" kern="1200">
                          <a:solidFill>
                            <a:schemeClr val="tx1"/>
                          </a:solidFill>
                          <a:latin typeface="Tahoma"/>
                        </a:defRPr>
                      </a:lvl8pPr>
                      <a:lvl9pPr marL="3657068" algn="l" defTabSz="457133" rtl="0" eaLnBrk="1" latinLnBrk="0" hangingPunct="1">
                        <a:defRPr sz="1800" kern="1200">
                          <a:solidFill>
                            <a:schemeClr val="tx1"/>
                          </a:solidFill>
                          <a:latin typeface="Tahoma"/>
                        </a:defRPr>
                      </a:lvl9pPr>
                    </a:lstStyle>
                    <a:p>
                      <a:pPr algn="ctr">
                        <a:spcAft>
                          <a:spcPts val="0"/>
                        </a:spcAft>
                      </a:pPr>
                      <a:r>
                        <a:rPr lang="en-US" sz="900" b="1">
                          <a:effectLst/>
                          <a:latin typeface="+mn-lt"/>
                          <a:cs typeface="Arial"/>
                        </a:rPr>
                        <a:t>#</a:t>
                      </a:r>
                      <a:endParaRPr lang="en-GB" sz="900" b="1">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ctr">
                        <a:spcAft>
                          <a:spcPts val="0"/>
                        </a:spcAft>
                      </a:pPr>
                      <a:r>
                        <a:rPr lang="en-US" sz="900" b="1" dirty="0">
                          <a:effectLst/>
                          <a:latin typeface="+mn-lt"/>
                          <a:cs typeface="Arial"/>
                        </a:rPr>
                        <a:t>Description</a:t>
                      </a:r>
                      <a:endParaRPr lang="en-GB" sz="900" b="1" dirty="0">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pPr algn="ctr">
                        <a:spcAft>
                          <a:spcPts val="0"/>
                        </a:spcAft>
                      </a:pPr>
                      <a:r>
                        <a:rPr lang="en-US" sz="600" b="1">
                          <a:effectLst/>
                          <a:latin typeface="+mn-lt"/>
                        </a:rPr>
                        <a:t>Description</a:t>
                      </a:r>
                      <a:endParaRPr lang="en-GB" sz="600" b="1">
                        <a:effectLst/>
                        <a:latin typeface="+mn-lt"/>
                        <a:ea typeface="+mn-ea"/>
                      </a:endParaRPr>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GB" sz="900" b="1" kern="1200" dirty="0">
                          <a:solidFill>
                            <a:schemeClr val="tx1"/>
                          </a:solidFill>
                          <a:effectLst/>
                          <a:latin typeface="+mn-lt"/>
                          <a:ea typeface="+mn-ea"/>
                          <a:cs typeface="Arial"/>
                        </a:rPr>
                        <a:t>Update</a:t>
                      </a:r>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4">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kumimoji="0" lang="en-US" sz="600" b="1" i="0" u="none" strike="noStrike" kern="1200" cap="none" spc="0" normalizeH="0" baseline="0" noProof="0">
                          <a:ln>
                            <a:noFill/>
                          </a:ln>
                          <a:solidFill>
                            <a:srgbClr val="2D3540"/>
                          </a:solidFill>
                          <a:effectLst/>
                          <a:uLnTx/>
                          <a:uFillTx/>
                          <a:latin typeface="+mn-lt"/>
                          <a:ea typeface="+mn-ea"/>
                          <a:cs typeface="+mn-cs"/>
                        </a:rPr>
                        <a:t>Type (Risk / Issue/  Defect)</a:t>
                      </a:r>
                      <a:endParaRPr lang="en-GB" sz="600"/>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sz="90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dirty="0">
                          <a:latin typeface="+mn-lt"/>
                          <a:cs typeface="Arial"/>
                        </a:rPr>
                        <a:t>Status</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854660419"/>
                  </a:ext>
                </a:extLst>
              </a:tr>
              <a:tr h="237842">
                <a:tc>
                  <a:txBody>
                    <a:bodyPr/>
                    <a:lstStyle/>
                    <a:p>
                      <a:pPr algn="ctr">
                        <a:spcAft>
                          <a:spcPts val="0"/>
                        </a:spcAft>
                      </a:pPr>
                      <a:r>
                        <a:rPr lang="en-GB" sz="900" kern="1200" dirty="0">
                          <a:solidFill>
                            <a:schemeClr val="tx1"/>
                          </a:solidFill>
                          <a:latin typeface="+mn-lt"/>
                          <a:ea typeface="+mn-ea"/>
                          <a:cs typeface="Arial"/>
                        </a:rPr>
                        <a:t>R1</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l">
                        <a:spcAft>
                          <a:spcPts val="0"/>
                        </a:spcAft>
                      </a:pPr>
                      <a:r>
                        <a:rPr lang="en-GB" sz="900" kern="1200" dirty="0">
                          <a:solidFill>
                            <a:schemeClr val="tx1"/>
                          </a:solidFill>
                          <a:latin typeface="+mn-lt"/>
                          <a:ea typeface="+mn-ea"/>
                          <a:cs typeface="Arial"/>
                        </a:rPr>
                        <a:t>Resource</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4">
                  <a:txBody>
                    <a:bodyPr/>
                    <a:lstStyle/>
                    <a:p>
                      <a:pPr marL="0" marR="0" lvl="0" indent="0" algn="l" rtl="0" eaLnBrk="1" fontAlgn="auto" latinLnBrk="0" hangingPunct="1">
                        <a:lnSpc>
                          <a:spcPct val="100000"/>
                        </a:lnSpc>
                        <a:spcBef>
                          <a:spcPts val="0"/>
                        </a:spcBef>
                        <a:spcAft>
                          <a:spcPts val="0"/>
                        </a:spcAft>
                        <a:buClrTx/>
                        <a:buSzTx/>
                        <a:buFontTx/>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Stretch targets are being met, but contingency on approvals for control standards. </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pPr algn="l"/>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dirty="0">
                          <a:solidFill>
                            <a:schemeClr val="bg1"/>
                          </a:solidFill>
                          <a:latin typeface="+mn-lt"/>
                          <a:cs typeface="Arial"/>
                        </a:rPr>
                        <a:t>Open</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4239922030"/>
                  </a:ext>
                </a:extLst>
              </a:tr>
              <a:tr h="237840">
                <a:tc>
                  <a:txBody>
                    <a:bodyPr/>
                    <a:lstStyle/>
                    <a:p>
                      <a:pPr lvl="0" algn="ctr">
                        <a:spcAft>
                          <a:spcPts val="0"/>
                        </a:spcAft>
                        <a:buNone/>
                      </a:pPr>
                      <a:r>
                        <a:rPr lang="en-GB" sz="900" kern="1200" dirty="0">
                          <a:solidFill>
                            <a:schemeClr val="tx1"/>
                          </a:solidFill>
                          <a:latin typeface="+mn-lt"/>
                          <a:ea typeface="+mn-ea"/>
                          <a:cs typeface="Arial"/>
                        </a:rPr>
                        <a:t>R2</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Data Masking, Business continuity, disaster recovery and SIAM.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DG creating a control standard and agree mitigation for any BCP planning.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lvl="0" algn="ctr">
                        <a:buNone/>
                      </a:pPr>
                      <a:r>
                        <a:rPr lang="en-GB" sz="900" b="1" dirty="0">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3544185167"/>
                  </a:ext>
                </a:extLst>
              </a:tr>
              <a:tr h="237840">
                <a:tc>
                  <a:txBody>
                    <a:bodyPr/>
                    <a:lstStyle/>
                    <a:p>
                      <a:pPr lvl="0" algn="ctr">
                        <a:spcAft>
                          <a:spcPts val="0"/>
                        </a:spcAft>
                        <a:buNone/>
                      </a:pPr>
                      <a:r>
                        <a:rPr lang="en-GB" sz="900" kern="1200" dirty="0">
                          <a:solidFill>
                            <a:schemeClr val="tx1"/>
                          </a:solidFill>
                          <a:latin typeface="+mn-lt"/>
                          <a:ea typeface="+mn-ea"/>
                          <a:cs typeface="Arial"/>
                        </a:rPr>
                        <a:t>R3</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ISO has to be operating 3 months before audit</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Data sets and historical evidence available but requires alignment with measurement and analysis clause. </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tcPr>
                </a:tc>
                <a:tc>
                  <a:txBody>
                    <a:bodyPr/>
                    <a:lstStyle/>
                    <a:p>
                      <a:pPr lvl="0" algn="ctr">
                        <a:buNone/>
                      </a:pPr>
                      <a:r>
                        <a:rPr lang="en-GB" sz="900" b="1" dirty="0">
                          <a:solidFill>
                            <a:schemeClr val="bg1"/>
                          </a:solidFill>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2282213825"/>
                  </a:ext>
                </a:extLst>
              </a:tr>
              <a:tr h="237840">
                <a:tc>
                  <a:txBody>
                    <a:bodyPr/>
                    <a:lstStyle/>
                    <a:p>
                      <a:pPr lvl="0" algn="ctr">
                        <a:spcAft>
                          <a:spcPts val="0"/>
                        </a:spcAft>
                        <a:buNone/>
                      </a:pPr>
                      <a:r>
                        <a:rPr lang="en-GB" sz="900" kern="1200" dirty="0">
                          <a:solidFill>
                            <a:schemeClr val="tx1"/>
                          </a:solidFill>
                          <a:latin typeface="+mn-lt"/>
                          <a:ea typeface="+mn-ea"/>
                          <a:cs typeface="Arial"/>
                        </a:rPr>
                        <a:t>R4</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gridSpan="2">
                  <a:txBody>
                    <a:bodyPr/>
                    <a:lstStyle/>
                    <a:p>
                      <a:pPr lvl="0" algn="l">
                        <a:spcAft>
                          <a:spcPts val="0"/>
                        </a:spcAft>
                        <a:buNone/>
                      </a:pPr>
                      <a:r>
                        <a:rPr lang="en-GB" sz="900" kern="1200" dirty="0">
                          <a:solidFill>
                            <a:schemeClr val="tx1"/>
                          </a:solidFill>
                          <a:latin typeface="+mn-lt"/>
                          <a:ea typeface="+mn-ea"/>
                          <a:cs typeface="Arial"/>
                        </a:rPr>
                        <a:t>Document volume</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Management clauses in final draft, require completion of control standards. </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dirty="0">
                          <a:latin typeface="+mn-lt"/>
                          <a:cs typeface="Arial"/>
                        </a:rPr>
                        <a:t>Issue</a:t>
                      </a:r>
                      <a:endParaRPr lang="en-GB"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gridSpan="4">
                  <a:txBody>
                    <a:bodyPr/>
                    <a:lstStyle/>
                    <a:p>
                      <a:pPr algn="ctr"/>
                      <a:r>
                        <a:rPr lang="en-GB" sz="900" b="1" dirty="0">
                          <a:latin typeface="+mn-lt"/>
                          <a:cs typeface="Arial"/>
                        </a:rPr>
                        <a:t>Issue</a:t>
                      </a:r>
                      <a:endParaRPr lang="en-GB" b="1"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lvl="0" algn="ctr">
                        <a:buNone/>
                      </a:pPr>
                      <a:r>
                        <a:rPr lang="en-GB" sz="900" b="1" dirty="0">
                          <a:solidFill>
                            <a:schemeClr val="bg1"/>
                          </a:solidFill>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solidFill>
                      <a:srgbClr val="FF0000"/>
                    </a:solidFill>
                  </a:tcPr>
                </a:tc>
                <a:extLst>
                  <a:ext uri="{0D108BD9-81ED-4DB2-BD59-A6C34878D82A}">
                    <a16:rowId xmlns:a16="http://schemas.microsoft.com/office/drawing/2014/main" val="3574086831"/>
                  </a:ext>
                </a:extLst>
              </a:tr>
            </a:tbl>
          </a:graphicData>
        </a:graphic>
      </p:graphicFrame>
      <p:graphicFrame>
        <p:nvGraphicFramePr>
          <p:cNvPr id="7" name="Table 4">
            <a:extLst>
              <a:ext uri="{FF2B5EF4-FFF2-40B4-BE49-F238E27FC236}">
                <a16:creationId xmlns:a16="http://schemas.microsoft.com/office/drawing/2014/main" id="{31D243C1-5B8A-7855-3D83-97C2156FD7A5}"/>
              </a:ext>
            </a:extLst>
          </p:cNvPr>
          <p:cNvGraphicFramePr>
            <a:graphicFrameLocks noGrp="1"/>
          </p:cNvGraphicFramePr>
          <p:nvPr/>
        </p:nvGraphicFramePr>
        <p:xfrm>
          <a:off x="8766752" y="258805"/>
          <a:ext cx="3331636" cy="213360"/>
        </p:xfrm>
        <a:graphic>
          <a:graphicData uri="http://schemas.openxmlformats.org/drawingml/2006/table">
            <a:tbl>
              <a:tblPr firstRow="1" bandRow="1">
                <a:tableStyleId>{5C22544A-7EE6-4342-B048-85BDC9FD1C3A}</a:tableStyleId>
              </a:tblPr>
              <a:tblGrid>
                <a:gridCol w="832909">
                  <a:extLst>
                    <a:ext uri="{9D8B030D-6E8A-4147-A177-3AD203B41FA5}">
                      <a16:colId xmlns:a16="http://schemas.microsoft.com/office/drawing/2014/main" val="111468985"/>
                    </a:ext>
                  </a:extLst>
                </a:gridCol>
                <a:gridCol w="832909">
                  <a:extLst>
                    <a:ext uri="{9D8B030D-6E8A-4147-A177-3AD203B41FA5}">
                      <a16:colId xmlns:a16="http://schemas.microsoft.com/office/drawing/2014/main" val="1271121789"/>
                    </a:ext>
                  </a:extLst>
                </a:gridCol>
                <a:gridCol w="832909">
                  <a:extLst>
                    <a:ext uri="{9D8B030D-6E8A-4147-A177-3AD203B41FA5}">
                      <a16:colId xmlns:a16="http://schemas.microsoft.com/office/drawing/2014/main" val="3820206286"/>
                    </a:ext>
                  </a:extLst>
                </a:gridCol>
                <a:gridCol w="832909">
                  <a:extLst>
                    <a:ext uri="{9D8B030D-6E8A-4147-A177-3AD203B41FA5}">
                      <a16:colId xmlns:a16="http://schemas.microsoft.com/office/drawing/2014/main" val="1703962266"/>
                    </a:ext>
                  </a:extLst>
                </a:gridCol>
              </a:tblGrid>
              <a:tr h="155489">
                <a:tc>
                  <a:txBody>
                    <a:bodyPr/>
                    <a:lstStyle/>
                    <a:p>
                      <a:r>
                        <a:rPr lang="en-GB" sz="800" dirty="0">
                          <a:solidFill>
                            <a:schemeClr val="bg2">
                              <a:lumMod val="10000"/>
                            </a:schemeClr>
                          </a:solidFill>
                        </a:rPr>
                        <a:t>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800" dirty="0">
                          <a:solidFill>
                            <a:schemeClr val="bg2">
                              <a:lumMod val="10000"/>
                            </a:schemeClr>
                          </a:solidFill>
                        </a:rPr>
                        <a:t>Closed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GB" sz="800" dirty="0">
                          <a:solidFill>
                            <a:schemeClr val="bg2">
                              <a:lumMod val="10000"/>
                            </a:schemeClr>
                          </a:solidFill>
                        </a:rPr>
                        <a:t>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GB" sz="800" dirty="0">
                          <a:solidFill>
                            <a:schemeClr val="bg2">
                              <a:lumMod val="10000"/>
                            </a:schemeClr>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54862145"/>
                  </a:ext>
                </a:extLst>
              </a:tr>
            </a:tbl>
          </a:graphicData>
        </a:graphic>
      </p:graphicFrame>
    </p:spTree>
    <p:extLst>
      <p:ext uri="{BB962C8B-B14F-4D97-AF65-F5344CB8AC3E}">
        <p14:creationId xmlns:p14="http://schemas.microsoft.com/office/powerpoint/2010/main" val="1589219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a:extLst>
            <a:ext uri="{FF2B5EF4-FFF2-40B4-BE49-F238E27FC236}">
              <a16:creationId xmlns:a16="http://schemas.microsoft.com/office/drawing/2014/main" id="{11B372AB-074E-FC9B-8E68-C8A92F9416F6}"/>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EDBCEC8-6C2B-D8BE-3FE4-E87AEBF456FA}"/>
              </a:ext>
            </a:extLst>
          </p:cNvPr>
          <p:cNvSpPr>
            <a:spLocks noGrp="1"/>
          </p:cNvSpPr>
          <p:nvPr>
            <p:ph type="body" sz="quarter" idx="15"/>
          </p:nvPr>
        </p:nvSpPr>
        <p:spPr>
          <a:xfrm>
            <a:off x="86571" y="9243"/>
            <a:ext cx="10666206" cy="421030"/>
          </a:xfrm>
        </p:spPr>
        <p:txBody>
          <a:bodyPr>
            <a:normAutofit/>
          </a:bodyPr>
          <a:lstStyle/>
          <a:p>
            <a:r>
              <a:rPr lang="en-GB" sz="1600" dirty="0"/>
              <a:t>ISO27001 – Executive Summary </a:t>
            </a:r>
          </a:p>
        </p:txBody>
      </p:sp>
      <p:graphicFrame>
        <p:nvGraphicFramePr>
          <p:cNvPr id="4" name="Table 5">
            <a:extLst>
              <a:ext uri="{FF2B5EF4-FFF2-40B4-BE49-F238E27FC236}">
                <a16:creationId xmlns:a16="http://schemas.microsoft.com/office/drawing/2014/main" id="{A23E756C-4314-B0BC-202C-E6FE1AE66B6B}"/>
              </a:ext>
            </a:extLst>
          </p:cNvPr>
          <p:cNvGraphicFramePr>
            <a:graphicFrameLocks noGrp="1"/>
          </p:cNvGraphicFramePr>
          <p:nvPr/>
        </p:nvGraphicFramePr>
        <p:xfrm>
          <a:off x="93612" y="679835"/>
          <a:ext cx="12011817" cy="5959413"/>
        </p:xfrm>
        <a:graphic>
          <a:graphicData uri="http://schemas.openxmlformats.org/drawingml/2006/table">
            <a:tbl>
              <a:tblPr firstRow="1" bandRow="1">
                <a:tableStyleId>{72833802-FEF1-4C79-8D5D-14CF1EAF98D9}</a:tableStyleId>
              </a:tblPr>
              <a:tblGrid>
                <a:gridCol w="529200">
                  <a:extLst>
                    <a:ext uri="{9D8B030D-6E8A-4147-A177-3AD203B41FA5}">
                      <a16:colId xmlns:a16="http://schemas.microsoft.com/office/drawing/2014/main" val="3499071720"/>
                    </a:ext>
                  </a:extLst>
                </a:gridCol>
                <a:gridCol w="920066">
                  <a:extLst>
                    <a:ext uri="{9D8B030D-6E8A-4147-A177-3AD203B41FA5}">
                      <a16:colId xmlns:a16="http://schemas.microsoft.com/office/drawing/2014/main" val="3470628105"/>
                    </a:ext>
                  </a:extLst>
                </a:gridCol>
                <a:gridCol w="2219417">
                  <a:extLst>
                    <a:ext uri="{9D8B030D-6E8A-4147-A177-3AD203B41FA5}">
                      <a16:colId xmlns:a16="http://schemas.microsoft.com/office/drawing/2014/main" val="2762973971"/>
                    </a:ext>
                  </a:extLst>
                </a:gridCol>
                <a:gridCol w="720058">
                  <a:extLst>
                    <a:ext uri="{9D8B030D-6E8A-4147-A177-3AD203B41FA5}">
                      <a16:colId xmlns:a16="http://schemas.microsoft.com/office/drawing/2014/main" val="3653254741"/>
                    </a:ext>
                  </a:extLst>
                </a:gridCol>
                <a:gridCol w="5589580">
                  <a:extLst>
                    <a:ext uri="{9D8B030D-6E8A-4147-A177-3AD203B41FA5}">
                      <a16:colId xmlns:a16="http://schemas.microsoft.com/office/drawing/2014/main" val="3650227402"/>
                    </a:ext>
                  </a:extLst>
                </a:gridCol>
                <a:gridCol w="206572">
                  <a:extLst>
                    <a:ext uri="{9D8B030D-6E8A-4147-A177-3AD203B41FA5}">
                      <a16:colId xmlns:a16="http://schemas.microsoft.com/office/drawing/2014/main" val="2455961108"/>
                    </a:ext>
                  </a:extLst>
                </a:gridCol>
                <a:gridCol w="452248">
                  <a:extLst>
                    <a:ext uri="{9D8B030D-6E8A-4147-A177-3AD203B41FA5}">
                      <a16:colId xmlns:a16="http://schemas.microsoft.com/office/drawing/2014/main" val="3788248079"/>
                    </a:ext>
                  </a:extLst>
                </a:gridCol>
                <a:gridCol w="213577">
                  <a:extLst>
                    <a:ext uri="{9D8B030D-6E8A-4147-A177-3AD203B41FA5}">
                      <a16:colId xmlns:a16="http://schemas.microsoft.com/office/drawing/2014/main" val="85361910"/>
                    </a:ext>
                  </a:extLst>
                </a:gridCol>
                <a:gridCol w="148573">
                  <a:extLst>
                    <a:ext uri="{9D8B030D-6E8A-4147-A177-3AD203B41FA5}">
                      <a16:colId xmlns:a16="http://schemas.microsoft.com/office/drawing/2014/main" val="2552788475"/>
                    </a:ext>
                  </a:extLst>
                </a:gridCol>
                <a:gridCol w="322367">
                  <a:extLst>
                    <a:ext uri="{9D8B030D-6E8A-4147-A177-3AD203B41FA5}">
                      <a16:colId xmlns:a16="http://schemas.microsoft.com/office/drawing/2014/main" val="1348817658"/>
                    </a:ext>
                  </a:extLst>
                </a:gridCol>
                <a:gridCol w="116840">
                  <a:extLst>
                    <a:ext uri="{9D8B030D-6E8A-4147-A177-3AD203B41FA5}">
                      <a16:colId xmlns:a16="http://schemas.microsoft.com/office/drawing/2014/main" val="764736447"/>
                    </a:ext>
                  </a:extLst>
                </a:gridCol>
                <a:gridCol w="573319">
                  <a:extLst>
                    <a:ext uri="{9D8B030D-6E8A-4147-A177-3AD203B41FA5}">
                      <a16:colId xmlns:a16="http://schemas.microsoft.com/office/drawing/2014/main" val="454678449"/>
                    </a:ext>
                  </a:extLst>
                </a:gridCol>
              </a:tblGrid>
              <a:tr h="209338">
                <a:tc gridSpan="12">
                  <a:txBody>
                    <a:bodyPr/>
                    <a:lstStyle/>
                    <a:p>
                      <a:pPr algn="ctr"/>
                      <a:r>
                        <a:rPr lang="en-GB" sz="900" dirty="0">
                          <a:latin typeface="+mn-lt"/>
                          <a:cs typeface="Arial"/>
                        </a:rPr>
                        <a:t>ISO27001 Flash Report </a:t>
                      </a:r>
                    </a:p>
                  </a:txBody>
                  <a:tcPr>
                    <a:lnB w="12700" cap="flat" cmpd="sng" algn="ctr">
                      <a:solidFill>
                        <a:schemeClr val="bg2">
                          <a:lumMod val="90000"/>
                        </a:schemeClr>
                      </a:solidFill>
                      <a:prstDash val="solid"/>
                      <a:round/>
                      <a:headEnd type="none" w="med" len="med"/>
                      <a:tailEnd type="none" w="med" len="med"/>
                    </a:lnB>
                    <a:solidFill>
                      <a:schemeClr val="tx1">
                        <a:lumMod val="5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4508829"/>
                  </a:ext>
                </a:extLst>
              </a:tr>
              <a:tr h="209338">
                <a:tc gridSpan="2">
                  <a:txBody>
                    <a:bodyPr/>
                    <a:lstStyle/>
                    <a:p>
                      <a:r>
                        <a:rPr lang="en-GB" sz="900" b="1" dirty="0">
                          <a:latin typeface="+mn-lt"/>
                          <a:cs typeface="Arial"/>
                        </a:rPr>
                        <a:t>Programme Governance: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r>
                        <a:rPr lang="en-GB" sz="900" dirty="0">
                          <a:latin typeface="+mn-lt"/>
                          <a:cs typeface="Arial"/>
                        </a:rPr>
                        <a:t>Denis Gallacher / Connor McCann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gridSpan="4">
                  <a:txBody>
                    <a:bodyPr/>
                    <a:lstStyle/>
                    <a:p>
                      <a:r>
                        <a:rPr lang="en-GB" sz="900" b="1">
                          <a:latin typeface="+mn-lt"/>
                          <a:cs typeface="Arial"/>
                        </a:rPr>
                        <a:t>Budget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r>
                        <a:rPr lang="en-GB" sz="600">
                          <a:latin typeface="Arial" panose="020B0604020202020204" pitchFamily="34" charset="0"/>
                          <a:cs typeface="Arial" panose="020B0604020202020204" pitchFamily="34" charset="0"/>
                        </a:rPr>
                        <a:t>Budget Status:</a:t>
                      </a: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a:r>
                        <a:rPr lang="en-GB" sz="900" b="1">
                          <a:latin typeface="+mn-lt"/>
                          <a:cs typeface="Arial"/>
                        </a:rPr>
                        <a:t>Unknown</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4085495239"/>
                  </a:ext>
                </a:extLst>
              </a:tr>
              <a:tr h="209338">
                <a:tc gridSpan="2">
                  <a:txBody>
                    <a:bodyPr/>
                    <a:lstStyle/>
                    <a:p>
                      <a:r>
                        <a:rPr lang="en-GB" sz="900" b="1">
                          <a:latin typeface="+mn-lt"/>
                          <a:cs typeface="Arial"/>
                        </a:rPr>
                        <a:t>Status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13/09/24</a:t>
                      </a:r>
                      <a:endParaRPr lang="en-US" sz="1600" dirty="0">
                        <a:latin typeface="+mn-lt"/>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621528059"/>
                  </a:ext>
                </a:extLst>
              </a:tr>
              <a:tr h="209338">
                <a:tc gridSpan="2">
                  <a:txBody>
                    <a:bodyPr/>
                    <a:lstStyle/>
                    <a:p>
                      <a:r>
                        <a:rPr lang="en-GB" sz="900" b="1">
                          <a:latin typeface="+mn-lt"/>
                          <a:cs typeface="Arial"/>
                        </a:rPr>
                        <a:t>Overall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algn="ctr"/>
                      <a:r>
                        <a:rPr lang="en-GB" sz="900" b="1" dirty="0">
                          <a:solidFill>
                            <a:schemeClr val="bg1"/>
                          </a:solidFill>
                          <a:latin typeface="+mn-lt"/>
                          <a:cs typeface="Arial"/>
                        </a:rPr>
                        <a:t>Green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297109919"/>
                  </a:ext>
                </a:extLst>
              </a:tr>
              <a:tr h="209338">
                <a:tc gridSpan="2">
                  <a:txBody>
                    <a:bodyPr/>
                    <a:lstStyle/>
                    <a:p>
                      <a:r>
                        <a:rPr lang="en-GB" sz="900" b="1">
                          <a:latin typeface="+mn-lt"/>
                          <a:cs typeface="Arial"/>
                        </a:rPr>
                        <a:t>Target end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kern="1200" dirty="0">
                          <a:solidFill>
                            <a:schemeClr val="tx1"/>
                          </a:solidFill>
                          <a:latin typeface="+mn-lt"/>
                          <a:ea typeface="+mn-ea"/>
                          <a:cs typeface="Arial"/>
                        </a:rPr>
                        <a:t>31/12/24</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656305542"/>
                  </a:ext>
                </a:extLst>
              </a:tr>
              <a:tr h="209338">
                <a:tc gridSpan="2">
                  <a:txBody>
                    <a:bodyPr/>
                    <a:lstStyle/>
                    <a:p>
                      <a:r>
                        <a:rPr lang="en-GB" sz="900" b="1">
                          <a:latin typeface="+mn-lt"/>
                          <a:cs typeface="Arial"/>
                        </a:rPr>
                        <a:t>Programme Stage: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Delivery</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930030405"/>
                  </a:ext>
                </a:extLst>
              </a:tr>
              <a:tr h="209338">
                <a:tc gridSpan="2">
                  <a:txBody>
                    <a:bodyPr/>
                    <a:lstStyle/>
                    <a:p>
                      <a:r>
                        <a:rPr lang="en-GB" sz="900" b="1" dirty="0">
                          <a:latin typeface="+mn-lt"/>
                          <a:cs typeface="Arial"/>
                        </a:rPr>
                        <a:t>Executive Summary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26670" indent="0">
                        <a:lnSpc>
                          <a:spcPct val="120000"/>
                        </a:lnSpc>
                        <a:spcBef>
                          <a:spcPts val="242"/>
                        </a:spcBef>
                        <a:spcAft>
                          <a:spcPts val="242"/>
                        </a:spcAft>
                        <a:buNone/>
                      </a:pPr>
                      <a:r>
                        <a:rPr lang="en-US" sz="900" kern="1200" dirty="0">
                          <a:solidFill>
                            <a:schemeClr val="tx1"/>
                          </a:solidFill>
                          <a:latin typeface="+mn-lt"/>
                          <a:ea typeface="+mn-ea"/>
                          <a:cs typeface="Arial"/>
                        </a:rPr>
                        <a:t>We have completed and internal audit, control gaps must be resolved. </a:t>
                      </a:r>
                    </a:p>
                  </a:txBody>
                  <a:tcPr marL="36000" marT="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939901857"/>
                  </a:ext>
                </a:extLst>
              </a:tr>
              <a:tr h="209338">
                <a:tc gridSpan="2">
                  <a:txBody>
                    <a:bodyPr/>
                    <a:lstStyle/>
                    <a:p>
                      <a:r>
                        <a:rPr lang="en-GB" sz="900" b="1">
                          <a:latin typeface="+mn-lt"/>
                          <a:cs typeface="Arial"/>
                        </a:rPr>
                        <a:t>Challenges / Concerns: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GB" sz="900" kern="1200" dirty="0">
                          <a:solidFill>
                            <a:schemeClr val="tx1"/>
                          </a:solidFill>
                          <a:latin typeface="+mn-lt"/>
                          <a:ea typeface="+mn-ea"/>
                          <a:cs typeface="Arial"/>
                        </a:rPr>
                        <a:t>Resourcing and timelines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1711960817"/>
                  </a:ext>
                </a:extLst>
              </a:tr>
              <a:tr h="209338">
                <a:tc gridSpan="2">
                  <a:txBody>
                    <a:bodyPr/>
                    <a:lstStyle/>
                    <a:p>
                      <a:r>
                        <a:rPr lang="en-GB" sz="900" b="1" kern="1200" dirty="0">
                          <a:solidFill>
                            <a:schemeClr val="tx1"/>
                          </a:solidFill>
                          <a:latin typeface="+mn-lt"/>
                          <a:ea typeface="+mn-ea"/>
                          <a:cs typeface="Arial"/>
                        </a:rPr>
                        <a:t>#</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900" b="1" kern="1200" dirty="0">
                          <a:solidFill>
                            <a:schemeClr val="tx1"/>
                          </a:solidFill>
                          <a:latin typeface="+mn-lt"/>
                          <a:ea typeface="+mn-ea"/>
                          <a:cs typeface="Arial"/>
                        </a:rPr>
                        <a:t>Action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a:latin typeface="+mn-lt"/>
                          <a:cs typeface="Arial"/>
                        </a:rPr>
                        <a:t>Update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dirty="0">
                          <a:latin typeface="+mn-lt"/>
                          <a:cs typeface="Arial"/>
                        </a:rPr>
                        <a:t>Due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a:latin typeface="+mn-lt"/>
                          <a:cs typeface="Arial"/>
                        </a:rPr>
                        <a:t>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Status</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553845135"/>
                  </a:ext>
                </a:extLst>
              </a:tr>
              <a:tr h="317139">
                <a:tc gridSpan="2">
                  <a:txBody>
                    <a:bodyPr/>
                    <a:lstStyle/>
                    <a:p>
                      <a:r>
                        <a:rPr lang="en-GB" sz="900" kern="1200" dirty="0">
                          <a:solidFill>
                            <a:schemeClr val="tx1"/>
                          </a:solidFill>
                          <a:latin typeface="+mn-lt"/>
                          <a:ea typeface="+mn-ea"/>
                          <a:cs typeface="Arial"/>
                        </a:rPr>
                        <a:t>15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Review Quotes for Audit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02/08 – Awaiting feedback from procurement.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09/08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endParaRPr kumimoji="0" lang="en-GB" sz="900" b="0" i="0" u="none" strike="noStrike" kern="1200" cap="none" spc="0" normalizeH="0" baseline="0" noProof="0" dirty="0">
                        <a:ln>
                          <a:noFill/>
                        </a:ln>
                        <a:solidFill>
                          <a:schemeClr val="bg2">
                            <a:lumMod val="10000"/>
                          </a:schemeClr>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643065518"/>
                  </a:ext>
                </a:extLst>
              </a:tr>
              <a:tr h="317139">
                <a:tc gridSpan="2">
                  <a:txBody>
                    <a:bodyPr/>
                    <a:lstStyle/>
                    <a:p>
                      <a:r>
                        <a:rPr lang="en-GB" sz="900" kern="1200" dirty="0">
                          <a:solidFill>
                            <a:schemeClr val="tx1"/>
                          </a:solidFill>
                          <a:latin typeface="+mn-lt"/>
                          <a:ea typeface="+mn-ea"/>
                          <a:cs typeface="Arial"/>
                        </a:rPr>
                        <a:t>18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Complete mandatory control documentation &amp; finalise performance</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02/08  – Awaiting completion of the 3</a:t>
                      </a:r>
                      <a:r>
                        <a:rPr kumimoji="0" lang="en-GB" sz="900" b="0" i="0" u="none" strike="noStrike" kern="1200" cap="none" spc="0" normalizeH="0" baseline="30000" noProof="0" dirty="0">
                          <a:ln>
                            <a:noFill/>
                          </a:ln>
                          <a:solidFill>
                            <a:srgbClr val="787878"/>
                          </a:solidFill>
                          <a:effectLst/>
                          <a:uLnTx/>
                          <a:uFillTx/>
                          <a:latin typeface="Calibri" panose="020F0502020204030204"/>
                          <a:ea typeface="+mn-ea"/>
                          <a:cs typeface="Arial"/>
                        </a:rPr>
                        <a:t>rd</a:t>
                      </a: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 party and data standards. Follow up discussion with Sean / Legal on 8</a:t>
                      </a:r>
                      <a:r>
                        <a:rPr kumimoji="0" lang="en-GB" sz="900" b="0" i="0" u="none" strike="noStrike" kern="1200" cap="none" spc="0" normalizeH="0" baseline="30000" noProof="0" dirty="0">
                          <a:ln>
                            <a:noFill/>
                          </a:ln>
                          <a:solidFill>
                            <a:srgbClr val="787878"/>
                          </a:solidFill>
                          <a:effectLst/>
                          <a:uLnTx/>
                          <a:uFillTx/>
                          <a:latin typeface="Calibri" panose="020F0502020204030204"/>
                          <a:ea typeface="+mn-ea"/>
                          <a:cs typeface="Arial"/>
                        </a:rPr>
                        <a:t>th</a:t>
                      </a: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 August. </a:t>
                      </a:r>
                      <a:endParaRPr lang="en-GB" sz="900" dirty="0">
                        <a:latin typeface="+mn-lt"/>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23/08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791752132"/>
                  </a:ext>
                </a:extLst>
              </a:tr>
              <a:tr h="191536">
                <a:tc gridSpan="2">
                  <a:txBody>
                    <a:bodyPr/>
                    <a:lstStyle/>
                    <a:p>
                      <a:r>
                        <a:rPr lang="en-GB" sz="900" kern="1200" dirty="0">
                          <a:solidFill>
                            <a:schemeClr val="tx1"/>
                          </a:solidFill>
                          <a:latin typeface="+mn-lt"/>
                          <a:ea typeface="+mn-ea"/>
                          <a:cs typeface="Arial"/>
                        </a:rPr>
                        <a:t>20</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Training Plan and Develop Operating Procedures.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02/08 – Majority of training is complete, but outstanding data and 3</a:t>
                      </a:r>
                      <a:r>
                        <a:rPr lang="en-GB" sz="900" baseline="30000" dirty="0">
                          <a:latin typeface="+mn-lt"/>
                          <a:cs typeface="Arial"/>
                        </a:rPr>
                        <a:t>rd</a:t>
                      </a:r>
                      <a:r>
                        <a:rPr lang="en-GB" sz="900" dirty="0">
                          <a:latin typeface="+mn-lt"/>
                          <a:cs typeface="Arial"/>
                        </a:rPr>
                        <a:t> party standards to finalise operating procedures.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CM / 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23/08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595209176"/>
                  </a:ext>
                </a:extLst>
              </a:tr>
              <a:tr h="317139">
                <a:tc gridSpan="2">
                  <a:txBody>
                    <a:bodyPr/>
                    <a:lstStyle/>
                    <a:p>
                      <a:r>
                        <a:rPr lang="en-GB" sz="900" kern="1200" dirty="0">
                          <a:solidFill>
                            <a:schemeClr val="tx1"/>
                          </a:solidFill>
                          <a:latin typeface="+mn-lt"/>
                          <a:ea typeface="+mn-ea"/>
                          <a:cs typeface="Arial"/>
                        </a:rPr>
                        <a:t>21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Setup governance forums &amp; begin risk treatment reviews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02/08 – Governance forums have been agreed, and some are in flight e.g. vulnerability management. Agreed to setup next week.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gridSpan="2">
                  <a:txBody>
                    <a:bodyPr/>
                    <a:lstStyle/>
                    <a:p>
                      <a:r>
                        <a:rPr lang="en-GB" sz="900" dirty="0">
                          <a:latin typeface="+mn-lt"/>
                          <a:cs typeface="Arial"/>
                        </a:rPr>
                        <a:t>DG / CM / SLT</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23/08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endParaRPr kumimoji="0" lang="en-GB" sz="900" b="0"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tc>
                <a:extLst>
                  <a:ext uri="{0D108BD9-81ED-4DB2-BD59-A6C34878D82A}">
                    <a16:rowId xmlns:a16="http://schemas.microsoft.com/office/drawing/2014/main" val="1180910759"/>
                  </a:ext>
                </a:extLst>
              </a:tr>
              <a:tr h="337920">
                <a:tc gridSpan="2">
                  <a:txBody>
                    <a:bodyPr/>
                    <a:lstStyle/>
                    <a:p>
                      <a:r>
                        <a:rPr lang="en-GB" sz="900" kern="1200" dirty="0">
                          <a:solidFill>
                            <a:schemeClr val="tx1"/>
                          </a:solidFill>
                          <a:latin typeface="+mn-lt"/>
                          <a:ea typeface="+mn-ea"/>
                          <a:cs typeface="Arial"/>
                        </a:rPr>
                        <a:t>22</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Initiate training with the Service Owners for: Risk / Information Security Management &amp; Training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02/08 – Outstanding dependency on 3</a:t>
                      </a:r>
                      <a:r>
                        <a:rPr kumimoji="0" lang="en-GB" sz="900" b="0" i="0" u="none" strike="noStrike" kern="1200" cap="none" spc="0" normalizeH="0" baseline="30000" noProof="0" dirty="0">
                          <a:ln>
                            <a:noFill/>
                          </a:ln>
                          <a:solidFill>
                            <a:srgbClr val="787878"/>
                          </a:solidFill>
                          <a:effectLst/>
                          <a:uLnTx/>
                          <a:uFillTx/>
                          <a:latin typeface="Calibri" panose="020F0502020204030204"/>
                          <a:ea typeface="+mn-ea"/>
                          <a:cs typeface="Arial"/>
                        </a:rPr>
                        <a:t>rd</a:t>
                      </a: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 party training.</a:t>
                      </a:r>
                      <a:endParaRPr lang="en-GB" sz="900" dirty="0">
                        <a:latin typeface="+mn-lt"/>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CM / 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23/08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034712849"/>
                  </a:ext>
                </a:extLst>
              </a:tr>
              <a:tr h="191536">
                <a:tc gridSpan="2">
                  <a:txBody>
                    <a:bodyPr/>
                    <a:lstStyle/>
                    <a:p>
                      <a:r>
                        <a:rPr lang="en-GB" sz="900" kern="1200" dirty="0">
                          <a:solidFill>
                            <a:schemeClr val="tx1"/>
                          </a:solidFill>
                          <a:latin typeface="+mn-lt"/>
                          <a:ea typeface="+mn-ea"/>
                          <a:cs typeface="Arial"/>
                        </a:rPr>
                        <a:t>19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SLT Review Management Clauses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02/08 – Request SLT to review the management clauses and sign for approval.</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gridSpan="2">
                  <a:txBody>
                    <a:bodyPr/>
                    <a:lstStyle/>
                    <a:p>
                      <a:r>
                        <a:rPr lang="en-GB" sz="900" kern="1200" dirty="0">
                          <a:solidFill>
                            <a:schemeClr val="tx1"/>
                          </a:solidFill>
                          <a:latin typeface="+mn-lt"/>
                          <a:ea typeface="+mn-ea"/>
                          <a:cs typeface="Arial"/>
                        </a:rPr>
                        <a:t>SLT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900" kern="1200" dirty="0">
                        <a:solidFill>
                          <a:schemeClr val="tx1"/>
                        </a:solidFill>
                        <a:latin typeface="+mn-lt"/>
                        <a:ea typeface="+mn-ea"/>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23/08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2993525644"/>
                  </a:ext>
                </a:extLst>
              </a:tr>
              <a:tr h="191536">
                <a:tc gridSpan="2">
                  <a:txBody>
                    <a:bodyPr/>
                    <a:lstStyle/>
                    <a:p>
                      <a:r>
                        <a:rPr lang="en-GB" sz="900" kern="1200" dirty="0">
                          <a:solidFill>
                            <a:schemeClr val="tx1"/>
                          </a:solidFill>
                          <a:latin typeface="+mn-lt"/>
                          <a:ea typeface="+mn-ea"/>
                          <a:cs typeface="Arial"/>
                        </a:rPr>
                        <a:t>25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Audit framework</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02/08 – Greg has completed and audit framework, based on our controls.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GF/CM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23/08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Complete</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tc>
                <a:extLst>
                  <a:ext uri="{0D108BD9-81ED-4DB2-BD59-A6C34878D82A}">
                    <a16:rowId xmlns:a16="http://schemas.microsoft.com/office/drawing/2014/main" val="2278718551"/>
                  </a:ext>
                </a:extLst>
              </a:tr>
              <a:tr h="191536">
                <a:tc gridSpan="2">
                  <a:txBody>
                    <a:bodyPr/>
                    <a:lstStyle/>
                    <a:p>
                      <a:r>
                        <a:rPr lang="en-GB" sz="900" kern="1200" dirty="0">
                          <a:solidFill>
                            <a:schemeClr val="tx1"/>
                          </a:solidFill>
                          <a:latin typeface="+mn-lt"/>
                          <a:ea typeface="+mn-ea"/>
                          <a:cs typeface="Arial"/>
                        </a:rPr>
                        <a:t>26</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Information asset mapping</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02/08 – complete information asset mapping for our key systems e.g. PII etc. Affected by Data Standard.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CM/CZ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23/08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4009232945"/>
                  </a:ext>
                </a:extLst>
              </a:tr>
              <a:tr h="191536">
                <a:tc gridSpan="2">
                  <a:txBody>
                    <a:bodyPr/>
                    <a:lstStyle/>
                    <a:p>
                      <a:r>
                        <a:rPr lang="en-GB" sz="900" kern="1200" dirty="0">
                          <a:solidFill>
                            <a:schemeClr val="tx1"/>
                          </a:solidFill>
                          <a:latin typeface="+mn-lt"/>
                          <a:ea typeface="+mn-ea"/>
                          <a:cs typeface="Arial"/>
                        </a:rPr>
                        <a:t>27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SLT Training</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02/08 – Agenda under review, proposing to take place the week of 12</a:t>
                      </a:r>
                      <a:r>
                        <a:rPr lang="en-GB" sz="900" kern="1200" baseline="30000" dirty="0">
                          <a:solidFill>
                            <a:schemeClr val="tx1"/>
                          </a:solidFill>
                          <a:latin typeface="+mn-lt"/>
                          <a:ea typeface="+mn-ea"/>
                          <a:cs typeface="Arial"/>
                        </a:rPr>
                        <a:t>th</a:t>
                      </a:r>
                      <a:r>
                        <a:rPr lang="en-GB" sz="900" kern="1200" dirty="0">
                          <a:solidFill>
                            <a:schemeClr val="tx1"/>
                          </a:solidFill>
                          <a:latin typeface="+mn-lt"/>
                          <a:ea typeface="+mn-ea"/>
                          <a:cs typeface="Arial"/>
                        </a:rPr>
                        <a:t> as we are awaiting data standard sign off</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DG / 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23/08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646368046"/>
                  </a:ext>
                </a:extLst>
              </a:tr>
              <a:tr h="191536">
                <a:tc gridSpan="12">
                  <a:txBody>
                    <a:bodyPr/>
                    <a:lstStyle/>
                    <a:p>
                      <a:pPr algn="ctr"/>
                      <a:r>
                        <a:rPr lang="en-GB" sz="900" b="1" dirty="0">
                          <a:latin typeface="+mn-lt"/>
                          <a:cs typeface="Arial"/>
                        </a:rPr>
                        <a:t>Key Issues and Challenges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T w="12700" cap="flat" cmpd="sng" algn="ctr">
                      <a:solidFill>
                        <a:schemeClr val="tx1"/>
                      </a:solidFill>
                      <a:prstDash val="solid"/>
                      <a:round/>
                      <a:headEnd type="none" w="med" len="med"/>
                      <a:tailEnd type="none" w="med" len="med"/>
                    </a:lnT>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extLst>
                  <a:ext uri="{0D108BD9-81ED-4DB2-BD59-A6C34878D82A}">
                    <a16:rowId xmlns:a16="http://schemas.microsoft.com/office/drawing/2014/main" val="44322104"/>
                  </a:ext>
                </a:extLst>
              </a:tr>
              <a:tr h="211316">
                <a:tc>
                  <a:txBody>
                    <a:bodyPr/>
                    <a:lstStyle>
                      <a:lvl1pPr marL="0" algn="l" defTabSz="457133" rtl="0" eaLnBrk="1" latinLnBrk="0" hangingPunct="1">
                        <a:defRPr sz="1800" kern="1200">
                          <a:solidFill>
                            <a:schemeClr val="tx1"/>
                          </a:solidFill>
                          <a:latin typeface="Tahoma"/>
                        </a:defRPr>
                      </a:lvl1pPr>
                      <a:lvl2pPr marL="457133" algn="l" defTabSz="457133" rtl="0" eaLnBrk="1" latinLnBrk="0" hangingPunct="1">
                        <a:defRPr sz="1800" kern="1200">
                          <a:solidFill>
                            <a:schemeClr val="tx1"/>
                          </a:solidFill>
                          <a:latin typeface="Tahoma"/>
                        </a:defRPr>
                      </a:lvl2pPr>
                      <a:lvl3pPr marL="914267" algn="l" defTabSz="457133" rtl="0" eaLnBrk="1" latinLnBrk="0" hangingPunct="1">
                        <a:defRPr sz="1800" kern="1200">
                          <a:solidFill>
                            <a:schemeClr val="tx1"/>
                          </a:solidFill>
                          <a:latin typeface="Tahoma"/>
                        </a:defRPr>
                      </a:lvl3pPr>
                      <a:lvl4pPr marL="1371400" algn="l" defTabSz="457133" rtl="0" eaLnBrk="1" latinLnBrk="0" hangingPunct="1">
                        <a:defRPr sz="1800" kern="1200">
                          <a:solidFill>
                            <a:schemeClr val="tx1"/>
                          </a:solidFill>
                          <a:latin typeface="Tahoma"/>
                        </a:defRPr>
                      </a:lvl4pPr>
                      <a:lvl5pPr marL="1828534" algn="l" defTabSz="457133" rtl="0" eaLnBrk="1" latinLnBrk="0" hangingPunct="1">
                        <a:defRPr sz="1800" kern="1200">
                          <a:solidFill>
                            <a:schemeClr val="tx1"/>
                          </a:solidFill>
                          <a:latin typeface="Tahoma"/>
                        </a:defRPr>
                      </a:lvl5pPr>
                      <a:lvl6pPr marL="2285667" algn="l" defTabSz="457133" rtl="0" eaLnBrk="1" latinLnBrk="0" hangingPunct="1">
                        <a:defRPr sz="1800" kern="1200">
                          <a:solidFill>
                            <a:schemeClr val="tx1"/>
                          </a:solidFill>
                          <a:latin typeface="Tahoma"/>
                        </a:defRPr>
                      </a:lvl6pPr>
                      <a:lvl7pPr marL="2742801" algn="l" defTabSz="457133" rtl="0" eaLnBrk="1" latinLnBrk="0" hangingPunct="1">
                        <a:defRPr sz="1800" kern="1200">
                          <a:solidFill>
                            <a:schemeClr val="tx1"/>
                          </a:solidFill>
                          <a:latin typeface="Tahoma"/>
                        </a:defRPr>
                      </a:lvl7pPr>
                      <a:lvl8pPr marL="3199934" algn="l" defTabSz="457133" rtl="0" eaLnBrk="1" latinLnBrk="0" hangingPunct="1">
                        <a:defRPr sz="1800" kern="1200">
                          <a:solidFill>
                            <a:schemeClr val="tx1"/>
                          </a:solidFill>
                          <a:latin typeface="Tahoma"/>
                        </a:defRPr>
                      </a:lvl8pPr>
                      <a:lvl9pPr marL="3657068" algn="l" defTabSz="457133" rtl="0" eaLnBrk="1" latinLnBrk="0" hangingPunct="1">
                        <a:defRPr sz="1800" kern="1200">
                          <a:solidFill>
                            <a:schemeClr val="tx1"/>
                          </a:solidFill>
                          <a:latin typeface="Tahoma"/>
                        </a:defRPr>
                      </a:lvl9pPr>
                    </a:lstStyle>
                    <a:p>
                      <a:pPr algn="ctr">
                        <a:spcAft>
                          <a:spcPts val="0"/>
                        </a:spcAft>
                      </a:pPr>
                      <a:r>
                        <a:rPr lang="en-US" sz="900" b="1">
                          <a:effectLst/>
                          <a:latin typeface="+mn-lt"/>
                          <a:cs typeface="Arial"/>
                        </a:rPr>
                        <a:t>#</a:t>
                      </a:r>
                      <a:endParaRPr lang="en-GB" sz="900" b="1">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ctr">
                        <a:spcAft>
                          <a:spcPts val="0"/>
                        </a:spcAft>
                      </a:pPr>
                      <a:r>
                        <a:rPr lang="en-US" sz="900" b="1" dirty="0">
                          <a:effectLst/>
                          <a:latin typeface="+mn-lt"/>
                          <a:cs typeface="Arial"/>
                        </a:rPr>
                        <a:t>Description</a:t>
                      </a:r>
                      <a:endParaRPr lang="en-GB" sz="900" b="1" dirty="0">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pPr algn="ctr">
                        <a:spcAft>
                          <a:spcPts val="0"/>
                        </a:spcAft>
                      </a:pPr>
                      <a:r>
                        <a:rPr lang="en-US" sz="600" b="1">
                          <a:effectLst/>
                          <a:latin typeface="+mn-lt"/>
                        </a:rPr>
                        <a:t>Description</a:t>
                      </a:r>
                      <a:endParaRPr lang="en-GB" sz="600" b="1">
                        <a:effectLst/>
                        <a:latin typeface="+mn-lt"/>
                        <a:ea typeface="+mn-ea"/>
                      </a:endParaRPr>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GB" sz="900" b="1" kern="1200" dirty="0">
                          <a:solidFill>
                            <a:schemeClr val="tx1"/>
                          </a:solidFill>
                          <a:effectLst/>
                          <a:latin typeface="+mn-lt"/>
                          <a:ea typeface="+mn-ea"/>
                          <a:cs typeface="Arial"/>
                        </a:rPr>
                        <a:t>Update</a:t>
                      </a:r>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4">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kumimoji="0" lang="en-US" sz="600" b="1" i="0" u="none" strike="noStrike" kern="1200" cap="none" spc="0" normalizeH="0" baseline="0" noProof="0">
                          <a:ln>
                            <a:noFill/>
                          </a:ln>
                          <a:solidFill>
                            <a:srgbClr val="2D3540"/>
                          </a:solidFill>
                          <a:effectLst/>
                          <a:uLnTx/>
                          <a:uFillTx/>
                          <a:latin typeface="+mn-lt"/>
                          <a:ea typeface="+mn-ea"/>
                          <a:cs typeface="+mn-cs"/>
                        </a:rPr>
                        <a:t>Type (Risk / Issue/  Defect)</a:t>
                      </a:r>
                      <a:endParaRPr lang="en-GB" sz="600"/>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sz="90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dirty="0">
                          <a:latin typeface="+mn-lt"/>
                          <a:cs typeface="Arial"/>
                        </a:rPr>
                        <a:t>Status</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854660419"/>
                  </a:ext>
                </a:extLst>
              </a:tr>
              <a:tr h="211316">
                <a:tc>
                  <a:txBody>
                    <a:bodyPr/>
                    <a:lstStyle/>
                    <a:p>
                      <a:pPr algn="ctr">
                        <a:spcAft>
                          <a:spcPts val="0"/>
                        </a:spcAft>
                      </a:pPr>
                      <a:r>
                        <a:rPr lang="en-GB" sz="900" kern="1200" dirty="0">
                          <a:solidFill>
                            <a:schemeClr val="tx1"/>
                          </a:solidFill>
                          <a:latin typeface="+mn-lt"/>
                          <a:ea typeface="+mn-ea"/>
                          <a:cs typeface="Arial"/>
                        </a:rPr>
                        <a:t>R1</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l">
                        <a:spcAft>
                          <a:spcPts val="0"/>
                        </a:spcAft>
                      </a:pPr>
                      <a:r>
                        <a:rPr lang="en-GB" sz="900" kern="1200" dirty="0">
                          <a:solidFill>
                            <a:schemeClr val="tx1"/>
                          </a:solidFill>
                          <a:latin typeface="+mn-lt"/>
                          <a:ea typeface="+mn-ea"/>
                          <a:cs typeface="Arial"/>
                        </a:rPr>
                        <a:t>Resource</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4">
                  <a:txBody>
                    <a:bodyPr/>
                    <a:lstStyle/>
                    <a:p>
                      <a:pPr marL="0" marR="0" lvl="0" indent="0" algn="l" rtl="0" eaLnBrk="1" fontAlgn="auto" latinLnBrk="0" hangingPunct="1">
                        <a:lnSpc>
                          <a:spcPct val="100000"/>
                        </a:lnSpc>
                        <a:spcBef>
                          <a:spcPts val="0"/>
                        </a:spcBef>
                        <a:spcAft>
                          <a:spcPts val="0"/>
                        </a:spcAft>
                        <a:buClrTx/>
                        <a:buSzTx/>
                        <a:buFontTx/>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Stretch targets are being met, but contingency on approvals for control standards. </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pPr algn="l"/>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dirty="0">
                          <a:solidFill>
                            <a:schemeClr val="bg1"/>
                          </a:solidFill>
                          <a:latin typeface="+mn-lt"/>
                          <a:cs typeface="Arial"/>
                        </a:rPr>
                        <a:t>Open</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4239922030"/>
                  </a:ext>
                </a:extLst>
              </a:tr>
              <a:tr h="211315">
                <a:tc>
                  <a:txBody>
                    <a:bodyPr/>
                    <a:lstStyle/>
                    <a:p>
                      <a:pPr lvl="0" algn="ctr">
                        <a:spcAft>
                          <a:spcPts val="0"/>
                        </a:spcAft>
                        <a:buNone/>
                      </a:pPr>
                      <a:r>
                        <a:rPr lang="en-GB" sz="900" kern="1200" dirty="0">
                          <a:solidFill>
                            <a:schemeClr val="tx1"/>
                          </a:solidFill>
                          <a:latin typeface="+mn-lt"/>
                          <a:ea typeface="+mn-ea"/>
                          <a:cs typeface="Arial"/>
                        </a:rPr>
                        <a:t>R2</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Data Masking, Business continuity, disaster recovery and SIAM.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DG creating a control standard and agree mitigation for any BCP planning.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lvl="0" algn="ctr">
                        <a:buNone/>
                      </a:pPr>
                      <a:r>
                        <a:rPr lang="en-GB" sz="900" b="1" dirty="0">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3544185167"/>
                  </a:ext>
                </a:extLst>
              </a:tr>
              <a:tr h="211315">
                <a:tc>
                  <a:txBody>
                    <a:bodyPr/>
                    <a:lstStyle/>
                    <a:p>
                      <a:pPr lvl="0" algn="ctr">
                        <a:spcAft>
                          <a:spcPts val="0"/>
                        </a:spcAft>
                        <a:buNone/>
                      </a:pPr>
                      <a:r>
                        <a:rPr lang="en-GB" sz="900" kern="1200" dirty="0">
                          <a:solidFill>
                            <a:schemeClr val="tx1"/>
                          </a:solidFill>
                          <a:latin typeface="+mn-lt"/>
                          <a:ea typeface="+mn-ea"/>
                          <a:cs typeface="Arial"/>
                        </a:rPr>
                        <a:t>R3</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ISO has to be operating 3 months before audit</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Data sets and historical evidence available but requires alignment with measurement and analysis clause. </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tcPr>
                </a:tc>
                <a:tc>
                  <a:txBody>
                    <a:bodyPr/>
                    <a:lstStyle/>
                    <a:p>
                      <a:pPr lvl="0" algn="ctr">
                        <a:buNone/>
                      </a:pPr>
                      <a:r>
                        <a:rPr lang="en-GB" sz="900" b="1" dirty="0">
                          <a:solidFill>
                            <a:schemeClr val="bg1"/>
                          </a:solidFill>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2282213825"/>
                  </a:ext>
                </a:extLst>
              </a:tr>
              <a:tr h="211315">
                <a:tc>
                  <a:txBody>
                    <a:bodyPr/>
                    <a:lstStyle/>
                    <a:p>
                      <a:pPr lvl="0" algn="ctr">
                        <a:spcAft>
                          <a:spcPts val="0"/>
                        </a:spcAft>
                        <a:buNone/>
                      </a:pPr>
                      <a:r>
                        <a:rPr lang="en-GB" sz="900" kern="1200" dirty="0">
                          <a:solidFill>
                            <a:schemeClr val="tx1"/>
                          </a:solidFill>
                          <a:latin typeface="+mn-lt"/>
                          <a:ea typeface="+mn-ea"/>
                          <a:cs typeface="Arial"/>
                        </a:rPr>
                        <a:t>R4</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gridSpan="2">
                  <a:txBody>
                    <a:bodyPr/>
                    <a:lstStyle/>
                    <a:p>
                      <a:pPr lvl="0" algn="l">
                        <a:spcAft>
                          <a:spcPts val="0"/>
                        </a:spcAft>
                        <a:buNone/>
                      </a:pPr>
                      <a:r>
                        <a:rPr lang="en-GB" sz="900" kern="1200" dirty="0">
                          <a:solidFill>
                            <a:schemeClr val="tx1"/>
                          </a:solidFill>
                          <a:latin typeface="+mn-lt"/>
                          <a:ea typeface="+mn-ea"/>
                          <a:cs typeface="Arial"/>
                        </a:rPr>
                        <a:t>Document volume</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Management clauses in final draft, require completion of control standards. </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dirty="0">
                          <a:latin typeface="+mn-lt"/>
                          <a:cs typeface="Arial"/>
                        </a:rPr>
                        <a:t>Issue</a:t>
                      </a:r>
                      <a:endParaRPr lang="en-GB"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gridSpan="4">
                  <a:txBody>
                    <a:bodyPr/>
                    <a:lstStyle/>
                    <a:p>
                      <a:pPr algn="ctr"/>
                      <a:r>
                        <a:rPr lang="en-GB" sz="900" b="1" dirty="0">
                          <a:latin typeface="+mn-lt"/>
                          <a:cs typeface="Arial"/>
                        </a:rPr>
                        <a:t>Issue</a:t>
                      </a:r>
                      <a:endParaRPr lang="en-GB" b="1"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lvl="0" algn="ctr">
                        <a:buNone/>
                      </a:pPr>
                      <a:r>
                        <a:rPr lang="en-GB" sz="900" b="1" dirty="0">
                          <a:solidFill>
                            <a:schemeClr val="bg1"/>
                          </a:solidFill>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solidFill>
                      <a:srgbClr val="FF0000"/>
                    </a:solidFill>
                  </a:tcPr>
                </a:tc>
                <a:extLst>
                  <a:ext uri="{0D108BD9-81ED-4DB2-BD59-A6C34878D82A}">
                    <a16:rowId xmlns:a16="http://schemas.microsoft.com/office/drawing/2014/main" val="3574086831"/>
                  </a:ext>
                </a:extLst>
              </a:tr>
            </a:tbl>
          </a:graphicData>
        </a:graphic>
      </p:graphicFrame>
      <p:graphicFrame>
        <p:nvGraphicFramePr>
          <p:cNvPr id="7" name="Table 4">
            <a:extLst>
              <a:ext uri="{FF2B5EF4-FFF2-40B4-BE49-F238E27FC236}">
                <a16:creationId xmlns:a16="http://schemas.microsoft.com/office/drawing/2014/main" id="{71F0344C-B013-F94E-22DF-32CA7444776E}"/>
              </a:ext>
            </a:extLst>
          </p:cNvPr>
          <p:cNvGraphicFramePr>
            <a:graphicFrameLocks noGrp="1"/>
          </p:cNvGraphicFramePr>
          <p:nvPr/>
        </p:nvGraphicFramePr>
        <p:xfrm>
          <a:off x="8766752" y="258805"/>
          <a:ext cx="3331636" cy="213360"/>
        </p:xfrm>
        <a:graphic>
          <a:graphicData uri="http://schemas.openxmlformats.org/drawingml/2006/table">
            <a:tbl>
              <a:tblPr firstRow="1" bandRow="1">
                <a:tableStyleId>{5C22544A-7EE6-4342-B048-85BDC9FD1C3A}</a:tableStyleId>
              </a:tblPr>
              <a:tblGrid>
                <a:gridCol w="832909">
                  <a:extLst>
                    <a:ext uri="{9D8B030D-6E8A-4147-A177-3AD203B41FA5}">
                      <a16:colId xmlns:a16="http://schemas.microsoft.com/office/drawing/2014/main" val="111468985"/>
                    </a:ext>
                  </a:extLst>
                </a:gridCol>
                <a:gridCol w="832909">
                  <a:extLst>
                    <a:ext uri="{9D8B030D-6E8A-4147-A177-3AD203B41FA5}">
                      <a16:colId xmlns:a16="http://schemas.microsoft.com/office/drawing/2014/main" val="1271121789"/>
                    </a:ext>
                  </a:extLst>
                </a:gridCol>
                <a:gridCol w="832909">
                  <a:extLst>
                    <a:ext uri="{9D8B030D-6E8A-4147-A177-3AD203B41FA5}">
                      <a16:colId xmlns:a16="http://schemas.microsoft.com/office/drawing/2014/main" val="3820206286"/>
                    </a:ext>
                  </a:extLst>
                </a:gridCol>
                <a:gridCol w="832909">
                  <a:extLst>
                    <a:ext uri="{9D8B030D-6E8A-4147-A177-3AD203B41FA5}">
                      <a16:colId xmlns:a16="http://schemas.microsoft.com/office/drawing/2014/main" val="1703962266"/>
                    </a:ext>
                  </a:extLst>
                </a:gridCol>
              </a:tblGrid>
              <a:tr h="155489">
                <a:tc>
                  <a:txBody>
                    <a:bodyPr/>
                    <a:lstStyle/>
                    <a:p>
                      <a:r>
                        <a:rPr lang="en-GB" sz="800" dirty="0">
                          <a:solidFill>
                            <a:schemeClr val="bg2">
                              <a:lumMod val="10000"/>
                            </a:schemeClr>
                          </a:solidFill>
                        </a:rPr>
                        <a:t>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800" dirty="0">
                          <a:solidFill>
                            <a:schemeClr val="bg2">
                              <a:lumMod val="10000"/>
                            </a:schemeClr>
                          </a:solidFill>
                        </a:rPr>
                        <a:t>Closed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GB" sz="800" dirty="0">
                          <a:solidFill>
                            <a:schemeClr val="bg2">
                              <a:lumMod val="10000"/>
                            </a:schemeClr>
                          </a:solidFill>
                        </a:rPr>
                        <a:t>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GB" sz="800" dirty="0">
                          <a:solidFill>
                            <a:schemeClr val="bg2">
                              <a:lumMod val="10000"/>
                            </a:schemeClr>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54862145"/>
                  </a:ext>
                </a:extLst>
              </a:tr>
            </a:tbl>
          </a:graphicData>
        </a:graphic>
      </p:graphicFrame>
    </p:spTree>
    <p:extLst>
      <p:ext uri="{BB962C8B-B14F-4D97-AF65-F5344CB8AC3E}">
        <p14:creationId xmlns:p14="http://schemas.microsoft.com/office/powerpoint/2010/main" val="1223057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a:extLst>
            <a:ext uri="{FF2B5EF4-FFF2-40B4-BE49-F238E27FC236}">
              <a16:creationId xmlns:a16="http://schemas.microsoft.com/office/drawing/2014/main" id="{11B372AB-074E-FC9B-8E68-C8A92F9416F6}"/>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EDBCEC8-6C2B-D8BE-3FE4-E87AEBF456FA}"/>
              </a:ext>
            </a:extLst>
          </p:cNvPr>
          <p:cNvSpPr>
            <a:spLocks noGrp="1"/>
          </p:cNvSpPr>
          <p:nvPr>
            <p:ph type="body" sz="quarter" idx="15"/>
          </p:nvPr>
        </p:nvSpPr>
        <p:spPr>
          <a:xfrm>
            <a:off x="86571" y="9243"/>
            <a:ext cx="10666206" cy="421030"/>
          </a:xfrm>
        </p:spPr>
        <p:txBody>
          <a:bodyPr>
            <a:normAutofit/>
          </a:bodyPr>
          <a:lstStyle/>
          <a:p>
            <a:r>
              <a:rPr lang="en-GB" sz="1600" dirty="0"/>
              <a:t>ISO27001 – Executive Summary </a:t>
            </a:r>
          </a:p>
        </p:txBody>
      </p:sp>
      <p:graphicFrame>
        <p:nvGraphicFramePr>
          <p:cNvPr id="4" name="Table 5">
            <a:extLst>
              <a:ext uri="{FF2B5EF4-FFF2-40B4-BE49-F238E27FC236}">
                <a16:creationId xmlns:a16="http://schemas.microsoft.com/office/drawing/2014/main" id="{A23E756C-4314-B0BC-202C-E6FE1AE66B6B}"/>
              </a:ext>
            </a:extLst>
          </p:cNvPr>
          <p:cNvGraphicFramePr>
            <a:graphicFrameLocks noGrp="1"/>
          </p:cNvGraphicFramePr>
          <p:nvPr/>
        </p:nvGraphicFramePr>
        <p:xfrm>
          <a:off x="93612" y="258805"/>
          <a:ext cx="12011817" cy="6609234"/>
        </p:xfrm>
        <a:graphic>
          <a:graphicData uri="http://schemas.openxmlformats.org/drawingml/2006/table">
            <a:tbl>
              <a:tblPr firstRow="1" bandRow="1">
                <a:tableStyleId>{72833802-FEF1-4C79-8D5D-14CF1EAF98D9}</a:tableStyleId>
              </a:tblPr>
              <a:tblGrid>
                <a:gridCol w="529200">
                  <a:extLst>
                    <a:ext uri="{9D8B030D-6E8A-4147-A177-3AD203B41FA5}">
                      <a16:colId xmlns:a16="http://schemas.microsoft.com/office/drawing/2014/main" val="3499071720"/>
                    </a:ext>
                  </a:extLst>
                </a:gridCol>
                <a:gridCol w="920066">
                  <a:extLst>
                    <a:ext uri="{9D8B030D-6E8A-4147-A177-3AD203B41FA5}">
                      <a16:colId xmlns:a16="http://schemas.microsoft.com/office/drawing/2014/main" val="3470628105"/>
                    </a:ext>
                  </a:extLst>
                </a:gridCol>
                <a:gridCol w="2219417">
                  <a:extLst>
                    <a:ext uri="{9D8B030D-6E8A-4147-A177-3AD203B41FA5}">
                      <a16:colId xmlns:a16="http://schemas.microsoft.com/office/drawing/2014/main" val="2762973971"/>
                    </a:ext>
                  </a:extLst>
                </a:gridCol>
                <a:gridCol w="1123470">
                  <a:extLst>
                    <a:ext uri="{9D8B030D-6E8A-4147-A177-3AD203B41FA5}">
                      <a16:colId xmlns:a16="http://schemas.microsoft.com/office/drawing/2014/main" val="3653254741"/>
                    </a:ext>
                  </a:extLst>
                </a:gridCol>
                <a:gridCol w="5186168">
                  <a:extLst>
                    <a:ext uri="{9D8B030D-6E8A-4147-A177-3AD203B41FA5}">
                      <a16:colId xmlns:a16="http://schemas.microsoft.com/office/drawing/2014/main" val="3650227402"/>
                    </a:ext>
                  </a:extLst>
                </a:gridCol>
                <a:gridCol w="206572">
                  <a:extLst>
                    <a:ext uri="{9D8B030D-6E8A-4147-A177-3AD203B41FA5}">
                      <a16:colId xmlns:a16="http://schemas.microsoft.com/office/drawing/2014/main" val="2455961108"/>
                    </a:ext>
                  </a:extLst>
                </a:gridCol>
                <a:gridCol w="452248">
                  <a:extLst>
                    <a:ext uri="{9D8B030D-6E8A-4147-A177-3AD203B41FA5}">
                      <a16:colId xmlns:a16="http://schemas.microsoft.com/office/drawing/2014/main" val="3788248079"/>
                    </a:ext>
                  </a:extLst>
                </a:gridCol>
                <a:gridCol w="213577">
                  <a:extLst>
                    <a:ext uri="{9D8B030D-6E8A-4147-A177-3AD203B41FA5}">
                      <a16:colId xmlns:a16="http://schemas.microsoft.com/office/drawing/2014/main" val="85361910"/>
                    </a:ext>
                  </a:extLst>
                </a:gridCol>
                <a:gridCol w="148573">
                  <a:extLst>
                    <a:ext uri="{9D8B030D-6E8A-4147-A177-3AD203B41FA5}">
                      <a16:colId xmlns:a16="http://schemas.microsoft.com/office/drawing/2014/main" val="2552788475"/>
                    </a:ext>
                  </a:extLst>
                </a:gridCol>
                <a:gridCol w="322367">
                  <a:extLst>
                    <a:ext uri="{9D8B030D-6E8A-4147-A177-3AD203B41FA5}">
                      <a16:colId xmlns:a16="http://schemas.microsoft.com/office/drawing/2014/main" val="1348817658"/>
                    </a:ext>
                  </a:extLst>
                </a:gridCol>
                <a:gridCol w="116840">
                  <a:extLst>
                    <a:ext uri="{9D8B030D-6E8A-4147-A177-3AD203B41FA5}">
                      <a16:colId xmlns:a16="http://schemas.microsoft.com/office/drawing/2014/main" val="764736447"/>
                    </a:ext>
                  </a:extLst>
                </a:gridCol>
                <a:gridCol w="573319">
                  <a:extLst>
                    <a:ext uri="{9D8B030D-6E8A-4147-A177-3AD203B41FA5}">
                      <a16:colId xmlns:a16="http://schemas.microsoft.com/office/drawing/2014/main" val="454678449"/>
                    </a:ext>
                  </a:extLst>
                </a:gridCol>
              </a:tblGrid>
              <a:tr h="209338">
                <a:tc gridSpan="12">
                  <a:txBody>
                    <a:bodyPr/>
                    <a:lstStyle/>
                    <a:p>
                      <a:pPr algn="ctr"/>
                      <a:r>
                        <a:rPr lang="en-GB" sz="900" dirty="0">
                          <a:latin typeface="+mn-lt"/>
                          <a:cs typeface="Arial"/>
                        </a:rPr>
                        <a:t>ISO27001 Flash Report </a:t>
                      </a:r>
                    </a:p>
                  </a:txBody>
                  <a:tcPr>
                    <a:lnB w="12700" cap="flat" cmpd="sng" algn="ctr">
                      <a:solidFill>
                        <a:schemeClr val="bg2">
                          <a:lumMod val="90000"/>
                        </a:schemeClr>
                      </a:solidFill>
                      <a:prstDash val="solid"/>
                      <a:round/>
                      <a:headEnd type="none" w="med" len="med"/>
                      <a:tailEnd type="none" w="med" len="med"/>
                    </a:lnB>
                    <a:solidFill>
                      <a:schemeClr val="tx1">
                        <a:lumMod val="5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4508829"/>
                  </a:ext>
                </a:extLst>
              </a:tr>
              <a:tr h="209338">
                <a:tc gridSpan="2">
                  <a:txBody>
                    <a:bodyPr/>
                    <a:lstStyle/>
                    <a:p>
                      <a:r>
                        <a:rPr lang="en-GB" sz="900" b="1" dirty="0">
                          <a:latin typeface="+mn-lt"/>
                          <a:cs typeface="Arial"/>
                        </a:rPr>
                        <a:t>Programme Governance: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r>
                        <a:rPr lang="en-GB" sz="900" dirty="0">
                          <a:latin typeface="+mn-lt"/>
                          <a:cs typeface="Arial"/>
                        </a:rPr>
                        <a:t>Denis Gallacher / Connor McCann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gridSpan="4">
                  <a:txBody>
                    <a:bodyPr/>
                    <a:lstStyle/>
                    <a:p>
                      <a:r>
                        <a:rPr lang="en-GB" sz="900" b="1">
                          <a:latin typeface="+mn-lt"/>
                          <a:cs typeface="Arial"/>
                        </a:rPr>
                        <a:t>Budget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r>
                        <a:rPr lang="en-GB" sz="600">
                          <a:latin typeface="Arial" panose="020B0604020202020204" pitchFamily="34" charset="0"/>
                          <a:cs typeface="Arial" panose="020B0604020202020204" pitchFamily="34" charset="0"/>
                        </a:rPr>
                        <a:t>Budget Status:</a:t>
                      </a: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a:r>
                        <a:rPr lang="en-GB" sz="900" b="1">
                          <a:latin typeface="+mn-lt"/>
                          <a:cs typeface="Arial"/>
                        </a:rPr>
                        <a:t>Unknown</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4085495239"/>
                  </a:ext>
                </a:extLst>
              </a:tr>
              <a:tr h="209338">
                <a:tc gridSpan="2">
                  <a:txBody>
                    <a:bodyPr/>
                    <a:lstStyle/>
                    <a:p>
                      <a:r>
                        <a:rPr lang="en-GB" sz="900" b="1">
                          <a:latin typeface="+mn-lt"/>
                          <a:cs typeface="Arial"/>
                        </a:rPr>
                        <a:t>Status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04/07/24</a:t>
                      </a:r>
                      <a:endParaRPr lang="en-US" sz="1600" dirty="0">
                        <a:latin typeface="+mn-lt"/>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621528059"/>
                  </a:ext>
                </a:extLst>
              </a:tr>
              <a:tr h="209338">
                <a:tc gridSpan="2">
                  <a:txBody>
                    <a:bodyPr/>
                    <a:lstStyle/>
                    <a:p>
                      <a:r>
                        <a:rPr lang="en-GB" sz="900" b="1">
                          <a:latin typeface="+mn-lt"/>
                          <a:cs typeface="Arial"/>
                        </a:rPr>
                        <a:t>Overall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algn="ctr"/>
                      <a:r>
                        <a:rPr lang="en-GB" sz="900" b="1" dirty="0">
                          <a:solidFill>
                            <a:schemeClr val="bg1"/>
                          </a:solidFill>
                          <a:latin typeface="+mn-lt"/>
                          <a:cs typeface="Arial"/>
                        </a:rPr>
                        <a:t>Green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297109919"/>
                  </a:ext>
                </a:extLst>
              </a:tr>
              <a:tr h="209338">
                <a:tc gridSpan="2">
                  <a:txBody>
                    <a:bodyPr/>
                    <a:lstStyle/>
                    <a:p>
                      <a:r>
                        <a:rPr lang="en-GB" sz="900" b="1">
                          <a:latin typeface="+mn-lt"/>
                          <a:cs typeface="Arial"/>
                        </a:rPr>
                        <a:t>Target end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kern="1200" dirty="0">
                          <a:solidFill>
                            <a:schemeClr val="tx1"/>
                          </a:solidFill>
                          <a:latin typeface="+mn-lt"/>
                          <a:ea typeface="+mn-ea"/>
                          <a:cs typeface="Arial"/>
                        </a:rPr>
                        <a:t>31/12/24</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656305542"/>
                  </a:ext>
                </a:extLst>
              </a:tr>
              <a:tr h="209338">
                <a:tc gridSpan="2">
                  <a:txBody>
                    <a:bodyPr/>
                    <a:lstStyle/>
                    <a:p>
                      <a:r>
                        <a:rPr lang="en-GB" sz="900" b="1">
                          <a:latin typeface="+mn-lt"/>
                          <a:cs typeface="Arial"/>
                        </a:rPr>
                        <a:t>Programme Stage: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Initiation and Planning (Chase for </a:t>
                      </a:r>
                      <a:r>
                        <a:rPr lang="en-GB" sz="900">
                          <a:latin typeface="+mn-lt"/>
                          <a:cs typeface="Arial"/>
                        </a:rPr>
                        <a:t>training completion) </a:t>
                      </a:r>
                      <a:endParaRPr lang="en-GB" sz="900" dirty="0">
                        <a:latin typeface="+mn-lt"/>
                        <a:cs typeface="Arial"/>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930030405"/>
                  </a:ext>
                </a:extLst>
              </a:tr>
              <a:tr h="209338">
                <a:tc gridSpan="2">
                  <a:txBody>
                    <a:bodyPr/>
                    <a:lstStyle/>
                    <a:p>
                      <a:r>
                        <a:rPr lang="en-GB" sz="900" b="1" dirty="0">
                          <a:latin typeface="+mn-lt"/>
                          <a:cs typeface="Arial"/>
                        </a:rPr>
                        <a:t>Executive Summary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26670" indent="0">
                        <a:lnSpc>
                          <a:spcPct val="120000"/>
                        </a:lnSpc>
                        <a:spcBef>
                          <a:spcPts val="242"/>
                        </a:spcBef>
                        <a:spcAft>
                          <a:spcPts val="242"/>
                        </a:spcAft>
                        <a:buNone/>
                      </a:pPr>
                      <a:r>
                        <a:rPr lang="en-US" sz="900" kern="1200" dirty="0">
                          <a:solidFill>
                            <a:schemeClr val="tx1"/>
                          </a:solidFill>
                          <a:latin typeface="+mn-lt"/>
                          <a:ea typeface="+mn-ea"/>
                          <a:cs typeface="Arial"/>
                        </a:rPr>
                        <a:t>We have partially completed most activities, apart from all control standards. This is due to resourcing, response times and challenges with A/L. Management clauses nearing completion. Requesting Sept 24 extension. </a:t>
                      </a:r>
                    </a:p>
                  </a:txBody>
                  <a:tcPr marL="36000" marT="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939901857"/>
                  </a:ext>
                </a:extLst>
              </a:tr>
              <a:tr h="209338">
                <a:tc gridSpan="2">
                  <a:txBody>
                    <a:bodyPr/>
                    <a:lstStyle/>
                    <a:p>
                      <a:r>
                        <a:rPr lang="en-GB" sz="900" b="1">
                          <a:latin typeface="+mn-lt"/>
                          <a:cs typeface="Arial"/>
                        </a:rPr>
                        <a:t>Challenges / Concerns: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GB" sz="900" kern="1200" dirty="0">
                          <a:solidFill>
                            <a:schemeClr val="tx1"/>
                          </a:solidFill>
                          <a:latin typeface="+mn-lt"/>
                          <a:ea typeface="+mn-ea"/>
                          <a:cs typeface="Arial"/>
                        </a:rPr>
                        <a:t>Resourcing and timelines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1711960817"/>
                  </a:ext>
                </a:extLst>
              </a:tr>
              <a:tr h="209338">
                <a:tc gridSpan="2">
                  <a:txBody>
                    <a:bodyPr/>
                    <a:lstStyle/>
                    <a:p>
                      <a:r>
                        <a:rPr lang="en-GB" sz="900" b="1" kern="1200" dirty="0">
                          <a:solidFill>
                            <a:schemeClr val="tx1"/>
                          </a:solidFill>
                          <a:latin typeface="+mn-lt"/>
                          <a:ea typeface="+mn-ea"/>
                          <a:cs typeface="Arial"/>
                        </a:rPr>
                        <a:t>#</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900" b="1" kern="1200" dirty="0">
                          <a:solidFill>
                            <a:schemeClr val="tx1"/>
                          </a:solidFill>
                          <a:latin typeface="+mn-lt"/>
                          <a:ea typeface="+mn-ea"/>
                          <a:cs typeface="Arial"/>
                        </a:rPr>
                        <a:t>Action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a:latin typeface="+mn-lt"/>
                          <a:cs typeface="Arial"/>
                        </a:rPr>
                        <a:t>Update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dirty="0">
                          <a:latin typeface="+mn-lt"/>
                          <a:cs typeface="Arial"/>
                        </a:rPr>
                        <a:t>Due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a:latin typeface="+mn-lt"/>
                          <a:cs typeface="Arial"/>
                        </a:rPr>
                        <a:t>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Status</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553845135"/>
                  </a:ext>
                </a:extLst>
              </a:tr>
              <a:tr h="317139">
                <a:tc gridSpan="2">
                  <a:txBody>
                    <a:bodyPr/>
                    <a:lstStyle/>
                    <a:p>
                      <a:r>
                        <a:rPr lang="en-GB" sz="900" kern="1200" dirty="0">
                          <a:solidFill>
                            <a:schemeClr val="tx1"/>
                          </a:solidFill>
                          <a:latin typeface="+mn-lt"/>
                          <a:ea typeface="+mn-ea"/>
                          <a:cs typeface="Arial"/>
                        </a:rPr>
                        <a:t>15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Review Quotes for Audit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04/07 – Coordinate with the business for a ‘group’ deal. LRQA have quoted 16,775K. Budget 20K for audit. Meeting Monday.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10/06</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1"/>
                          </a:solidFill>
                          <a:effectLst/>
                          <a:uLnTx/>
                          <a:uFillTx/>
                          <a:latin typeface="Calibri" panose="020F0502020204030204"/>
                          <a:ea typeface="+mn-ea"/>
                          <a:cs typeface="Arial"/>
                        </a:rPr>
                        <a:t>In progress</a:t>
                      </a:r>
                      <a:endParaRPr kumimoji="0" lang="en-GB" sz="900" b="0" i="0" u="none" strike="noStrike" kern="1200" cap="none" spc="0" normalizeH="0" baseline="0" noProof="0" dirty="0">
                        <a:ln>
                          <a:noFill/>
                        </a:ln>
                        <a:solidFill>
                          <a:schemeClr val="bg1"/>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643065518"/>
                  </a:ext>
                </a:extLst>
              </a:tr>
              <a:tr h="317139">
                <a:tc gridSpan="2">
                  <a:txBody>
                    <a:bodyPr/>
                    <a:lstStyle/>
                    <a:p>
                      <a:r>
                        <a:rPr lang="en-GB" sz="900" kern="1200" dirty="0">
                          <a:solidFill>
                            <a:schemeClr val="tx1"/>
                          </a:solidFill>
                          <a:latin typeface="+mn-lt"/>
                          <a:ea typeface="+mn-ea"/>
                          <a:cs typeface="Arial"/>
                        </a:rPr>
                        <a:t>16</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Document ISMS – 6 clauses, including leadership, strategy, comms,  objectives, management buy in and all inputs and outputs.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04/07 – Final modifications, all documents are in final draft and will be published by the 5</a:t>
                      </a:r>
                      <a:r>
                        <a:rPr lang="en-GB" sz="900" baseline="30000" dirty="0">
                          <a:latin typeface="+mn-lt"/>
                          <a:cs typeface="Arial"/>
                        </a:rPr>
                        <a:t>th</a:t>
                      </a:r>
                      <a:r>
                        <a:rPr lang="en-GB" sz="900" dirty="0">
                          <a:latin typeface="+mn-lt"/>
                          <a:cs typeface="Arial"/>
                        </a:rPr>
                        <a:t> July on the SharePoint.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21/06</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Complete</a:t>
                      </a:r>
                      <a:endPar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570761426"/>
                  </a:ext>
                </a:extLst>
              </a:tr>
              <a:tr h="317139">
                <a:tc gridSpan="2">
                  <a:txBody>
                    <a:bodyPr/>
                    <a:lstStyle/>
                    <a:p>
                      <a:r>
                        <a:rPr lang="en-GB" sz="900" kern="1200" dirty="0">
                          <a:solidFill>
                            <a:schemeClr val="tx1"/>
                          </a:solidFill>
                          <a:latin typeface="+mn-lt"/>
                          <a:ea typeface="+mn-ea"/>
                          <a:cs typeface="Arial"/>
                        </a:rPr>
                        <a:t>17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Modify and agree final documentation with Trustwave for Management Clauses and Controls.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04/07 – All management clauses are in final draft. Majority of control standards are complete, awaiting approval from various parties. </a:t>
                      </a:r>
                      <a:endParaRPr lang="en-GB" sz="900" dirty="0">
                        <a:latin typeface="+mn-lt"/>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CM / CZ</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CM / CZ / DG</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21/06</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Complete</a:t>
                      </a:r>
                      <a:endPar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Closed</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extLst>
                  <a:ext uri="{0D108BD9-81ED-4DB2-BD59-A6C34878D82A}">
                    <a16:rowId xmlns:a16="http://schemas.microsoft.com/office/drawing/2014/main" val="3261454252"/>
                  </a:ext>
                </a:extLst>
              </a:tr>
              <a:tr h="317139">
                <a:tc gridSpan="2">
                  <a:txBody>
                    <a:bodyPr/>
                    <a:lstStyle/>
                    <a:p>
                      <a:r>
                        <a:rPr lang="en-GB" sz="900" kern="1200" dirty="0">
                          <a:solidFill>
                            <a:schemeClr val="tx1"/>
                          </a:solidFill>
                          <a:latin typeface="+mn-lt"/>
                          <a:ea typeface="+mn-ea"/>
                          <a:cs typeface="Arial"/>
                        </a:rPr>
                        <a:t>18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Complete mandatory control documentation &amp; finalise performance</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04/07 – Awaiting approval for control documentation, there are few outstanding mandatory documents; DR Standard, Security Operating Procedures</a:t>
                      </a:r>
                      <a:endParaRPr lang="en-GB" sz="900" dirty="0">
                        <a:latin typeface="+mn-lt"/>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15/07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791752132"/>
                  </a:ext>
                </a:extLst>
              </a:tr>
              <a:tr h="191536">
                <a:tc gridSpan="2">
                  <a:txBody>
                    <a:bodyPr/>
                    <a:lstStyle/>
                    <a:p>
                      <a:r>
                        <a:rPr lang="en-GB" sz="900" kern="1200" dirty="0">
                          <a:solidFill>
                            <a:schemeClr val="tx1"/>
                          </a:solidFill>
                          <a:latin typeface="+mn-lt"/>
                          <a:ea typeface="+mn-ea"/>
                          <a:cs typeface="Arial"/>
                        </a:rPr>
                        <a:t>20</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Training Plan and Develop Operating Procedures.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04/07 – Training plan complete, subject to control approvals. Operating procedures are a WIP.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CM / 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15/07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595209176"/>
                  </a:ext>
                </a:extLst>
              </a:tr>
              <a:tr h="317139">
                <a:tc gridSpan="2">
                  <a:txBody>
                    <a:bodyPr/>
                    <a:lstStyle/>
                    <a:p>
                      <a:r>
                        <a:rPr lang="en-GB" sz="900" kern="1200" dirty="0">
                          <a:solidFill>
                            <a:schemeClr val="tx1"/>
                          </a:solidFill>
                          <a:latin typeface="+mn-lt"/>
                          <a:ea typeface="+mn-ea"/>
                          <a:cs typeface="Arial"/>
                        </a:rPr>
                        <a:t>21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Setup governance forums &amp; begin risk treatment reviews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04/07 – Reviewed framework with Trustwave and SLT. This has now been approved. Agree start date for Governance Forums and Infosec to provide top 10 risks for the SLT to review.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gridSpan="2">
                  <a:txBody>
                    <a:bodyPr/>
                    <a:lstStyle/>
                    <a:p>
                      <a:r>
                        <a:rPr lang="en-GB" sz="900" dirty="0">
                          <a:latin typeface="+mn-lt"/>
                          <a:cs typeface="Arial"/>
                        </a:rPr>
                        <a:t>DG / CM / SLT</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15/07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endPar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tc>
                <a:extLst>
                  <a:ext uri="{0D108BD9-81ED-4DB2-BD59-A6C34878D82A}">
                    <a16:rowId xmlns:a16="http://schemas.microsoft.com/office/drawing/2014/main" val="1180910759"/>
                  </a:ext>
                </a:extLst>
              </a:tr>
              <a:tr h="317139">
                <a:tc gridSpan="2">
                  <a:txBody>
                    <a:bodyPr/>
                    <a:lstStyle/>
                    <a:p>
                      <a:r>
                        <a:rPr lang="en-GB" sz="900" kern="1200" dirty="0">
                          <a:solidFill>
                            <a:schemeClr val="tx1"/>
                          </a:solidFill>
                          <a:latin typeface="+mn-lt"/>
                          <a:ea typeface="+mn-ea"/>
                          <a:cs typeface="Arial"/>
                        </a:rPr>
                        <a:t>22</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Initiate training with the Service Owners for: Risk / Information Security Management &amp; Training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04/07 – Dependency on completion of the Annex A Control documentation.</a:t>
                      </a:r>
                      <a:endParaRPr lang="en-GB" sz="900" dirty="0">
                        <a:latin typeface="+mn-lt"/>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CM / 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15/07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1"/>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034712849"/>
                  </a:ext>
                </a:extLst>
              </a:tr>
              <a:tr h="317139">
                <a:tc gridSpan="2">
                  <a:txBody>
                    <a:bodyPr/>
                    <a:lstStyle/>
                    <a:p>
                      <a:r>
                        <a:rPr lang="en-GB" sz="900" kern="1200" dirty="0">
                          <a:solidFill>
                            <a:schemeClr val="tx1"/>
                          </a:solidFill>
                          <a:latin typeface="+mn-lt"/>
                          <a:ea typeface="+mn-ea"/>
                          <a:cs typeface="Arial"/>
                        </a:rPr>
                        <a:t>23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Evidence gathering for the external audit &amp; resolve control GAPS.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04/07 – GF is currently creating a standard and has created ‘guidelines’ for what good looks like. We are planning on completing the audit / SOP approach by the 20th July.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gridSpan="2">
                  <a:txBody>
                    <a:bodyPr/>
                    <a:lstStyle/>
                    <a:p>
                      <a:r>
                        <a:rPr lang="en-GB" sz="900" kern="1200" dirty="0">
                          <a:solidFill>
                            <a:schemeClr val="tx1"/>
                          </a:solidFill>
                          <a:latin typeface="+mn-lt"/>
                          <a:ea typeface="+mn-ea"/>
                          <a:cs typeface="Arial"/>
                        </a:rPr>
                        <a:t>DG / CM / CZ / GF</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900" kern="1200" dirty="0">
                        <a:solidFill>
                          <a:schemeClr val="tx1"/>
                        </a:solidFill>
                        <a:latin typeface="+mn-lt"/>
                        <a:ea typeface="+mn-ea"/>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20/07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Complete</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tc>
                <a:extLst>
                  <a:ext uri="{0D108BD9-81ED-4DB2-BD59-A6C34878D82A}">
                    <a16:rowId xmlns:a16="http://schemas.microsoft.com/office/drawing/2014/main" val="4141508662"/>
                  </a:ext>
                </a:extLst>
              </a:tr>
              <a:tr h="191536">
                <a:tc gridSpan="2">
                  <a:txBody>
                    <a:bodyPr/>
                    <a:lstStyle/>
                    <a:p>
                      <a:r>
                        <a:rPr lang="en-GB" sz="900" kern="1200" dirty="0">
                          <a:solidFill>
                            <a:schemeClr val="tx1"/>
                          </a:solidFill>
                          <a:latin typeface="+mn-lt"/>
                          <a:ea typeface="+mn-ea"/>
                          <a:cs typeface="Arial"/>
                        </a:rPr>
                        <a:t>19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SLT Review Management Clauses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04/07 – Request SLT begin to review the management clauses and sign for approval.</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gridSpan="2">
                  <a:txBody>
                    <a:bodyPr/>
                    <a:lstStyle/>
                    <a:p>
                      <a:r>
                        <a:rPr lang="en-GB" sz="900" kern="1200" dirty="0">
                          <a:solidFill>
                            <a:schemeClr val="tx1"/>
                          </a:solidFill>
                          <a:latin typeface="+mn-lt"/>
                          <a:ea typeface="+mn-ea"/>
                          <a:cs typeface="Arial"/>
                        </a:rPr>
                        <a:t>SLT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900" kern="1200" dirty="0">
                        <a:solidFill>
                          <a:schemeClr val="tx1"/>
                        </a:solidFill>
                        <a:latin typeface="+mn-lt"/>
                        <a:ea typeface="+mn-ea"/>
                        <a:cs typeface="Arial"/>
                      </a:endParaRP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29/07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1"/>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tc hMerge="1">
                  <a:txBody>
                    <a:bodyPr/>
                    <a:lstStyle/>
                    <a:p>
                      <a:endParaRPr lang="en-GB"/>
                    </a:p>
                  </a:txBody>
                  <a:tcPr/>
                </a:tc>
                <a:extLst>
                  <a:ext uri="{0D108BD9-81ED-4DB2-BD59-A6C34878D82A}">
                    <a16:rowId xmlns:a16="http://schemas.microsoft.com/office/drawing/2014/main" val="2993525644"/>
                  </a:ext>
                </a:extLst>
              </a:tr>
              <a:tr h="317139">
                <a:tc gridSpan="2">
                  <a:txBody>
                    <a:bodyPr/>
                    <a:lstStyle/>
                    <a:p>
                      <a:r>
                        <a:rPr lang="en-GB" sz="900" kern="1200" dirty="0">
                          <a:solidFill>
                            <a:schemeClr val="tx1"/>
                          </a:solidFill>
                          <a:latin typeface="+mn-lt"/>
                          <a:ea typeface="+mn-ea"/>
                          <a:cs typeface="Arial"/>
                        </a:rPr>
                        <a:t>24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Perform final review with Trustwave</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04/7 – Trustwave have reviewed all management clauses but have recommended an on-site at Cannock to review and ensure audit preparedness.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29/07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Complete</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3853929330"/>
                  </a:ext>
                </a:extLst>
              </a:tr>
              <a:tr h="191536">
                <a:tc gridSpan="12">
                  <a:txBody>
                    <a:bodyPr/>
                    <a:lstStyle/>
                    <a:p>
                      <a:pPr algn="ctr"/>
                      <a:r>
                        <a:rPr lang="en-GB" sz="900" b="1" dirty="0">
                          <a:latin typeface="+mn-lt"/>
                          <a:cs typeface="Arial"/>
                        </a:rPr>
                        <a:t>Key Issues and Challenges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T w="12700" cap="flat" cmpd="sng" algn="ctr">
                      <a:solidFill>
                        <a:schemeClr val="tx1"/>
                      </a:solidFill>
                      <a:prstDash val="solid"/>
                      <a:round/>
                      <a:headEnd type="none" w="med" len="med"/>
                      <a:tailEnd type="none" w="med" len="med"/>
                    </a:lnT>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extLst>
                  <a:ext uri="{0D108BD9-81ED-4DB2-BD59-A6C34878D82A}">
                    <a16:rowId xmlns:a16="http://schemas.microsoft.com/office/drawing/2014/main" val="44322104"/>
                  </a:ext>
                </a:extLst>
              </a:tr>
              <a:tr h="211316">
                <a:tc>
                  <a:txBody>
                    <a:bodyPr/>
                    <a:lstStyle>
                      <a:lvl1pPr marL="0" algn="l" defTabSz="457133" rtl="0" eaLnBrk="1" latinLnBrk="0" hangingPunct="1">
                        <a:defRPr sz="1800" kern="1200">
                          <a:solidFill>
                            <a:schemeClr val="tx1"/>
                          </a:solidFill>
                          <a:latin typeface="Tahoma"/>
                        </a:defRPr>
                      </a:lvl1pPr>
                      <a:lvl2pPr marL="457133" algn="l" defTabSz="457133" rtl="0" eaLnBrk="1" latinLnBrk="0" hangingPunct="1">
                        <a:defRPr sz="1800" kern="1200">
                          <a:solidFill>
                            <a:schemeClr val="tx1"/>
                          </a:solidFill>
                          <a:latin typeface="Tahoma"/>
                        </a:defRPr>
                      </a:lvl2pPr>
                      <a:lvl3pPr marL="914267" algn="l" defTabSz="457133" rtl="0" eaLnBrk="1" latinLnBrk="0" hangingPunct="1">
                        <a:defRPr sz="1800" kern="1200">
                          <a:solidFill>
                            <a:schemeClr val="tx1"/>
                          </a:solidFill>
                          <a:latin typeface="Tahoma"/>
                        </a:defRPr>
                      </a:lvl3pPr>
                      <a:lvl4pPr marL="1371400" algn="l" defTabSz="457133" rtl="0" eaLnBrk="1" latinLnBrk="0" hangingPunct="1">
                        <a:defRPr sz="1800" kern="1200">
                          <a:solidFill>
                            <a:schemeClr val="tx1"/>
                          </a:solidFill>
                          <a:latin typeface="Tahoma"/>
                        </a:defRPr>
                      </a:lvl4pPr>
                      <a:lvl5pPr marL="1828534" algn="l" defTabSz="457133" rtl="0" eaLnBrk="1" latinLnBrk="0" hangingPunct="1">
                        <a:defRPr sz="1800" kern="1200">
                          <a:solidFill>
                            <a:schemeClr val="tx1"/>
                          </a:solidFill>
                          <a:latin typeface="Tahoma"/>
                        </a:defRPr>
                      </a:lvl5pPr>
                      <a:lvl6pPr marL="2285667" algn="l" defTabSz="457133" rtl="0" eaLnBrk="1" latinLnBrk="0" hangingPunct="1">
                        <a:defRPr sz="1800" kern="1200">
                          <a:solidFill>
                            <a:schemeClr val="tx1"/>
                          </a:solidFill>
                          <a:latin typeface="Tahoma"/>
                        </a:defRPr>
                      </a:lvl6pPr>
                      <a:lvl7pPr marL="2742801" algn="l" defTabSz="457133" rtl="0" eaLnBrk="1" latinLnBrk="0" hangingPunct="1">
                        <a:defRPr sz="1800" kern="1200">
                          <a:solidFill>
                            <a:schemeClr val="tx1"/>
                          </a:solidFill>
                          <a:latin typeface="Tahoma"/>
                        </a:defRPr>
                      </a:lvl7pPr>
                      <a:lvl8pPr marL="3199934" algn="l" defTabSz="457133" rtl="0" eaLnBrk="1" latinLnBrk="0" hangingPunct="1">
                        <a:defRPr sz="1800" kern="1200">
                          <a:solidFill>
                            <a:schemeClr val="tx1"/>
                          </a:solidFill>
                          <a:latin typeface="Tahoma"/>
                        </a:defRPr>
                      </a:lvl8pPr>
                      <a:lvl9pPr marL="3657068" algn="l" defTabSz="457133" rtl="0" eaLnBrk="1" latinLnBrk="0" hangingPunct="1">
                        <a:defRPr sz="1800" kern="1200">
                          <a:solidFill>
                            <a:schemeClr val="tx1"/>
                          </a:solidFill>
                          <a:latin typeface="Tahoma"/>
                        </a:defRPr>
                      </a:lvl9pPr>
                    </a:lstStyle>
                    <a:p>
                      <a:pPr algn="ctr">
                        <a:spcAft>
                          <a:spcPts val="0"/>
                        </a:spcAft>
                      </a:pPr>
                      <a:r>
                        <a:rPr lang="en-US" sz="900" b="1">
                          <a:effectLst/>
                          <a:latin typeface="+mn-lt"/>
                          <a:cs typeface="Arial"/>
                        </a:rPr>
                        <a:t>#</a:t>
                      </a:r>
                      <a:endParaRPr lang="en-GB" sz="900" b="1">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ctr">
                        <a:spcAft>
                          <a:spcPts val="0"/>
                        </a:spcAft>
                      </a:pPr>
                      <a:r>
                        <a:rPr lang="en-US" sz="900" b="1" dirty="0">
                          <a:effectLst/>
                          <a:latin typeface="+mn-lt"/>
                          <a:cs typeface="Arial"/>
                        </a:rPr>
                        <a:t>Description</a:t>
                      </a:r>
                      <a:endParaRPr lang="en-GB" sz="900" b="1" dirty="0">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pPr algn="ctr">
                        <a:spcAft>
                          <a:spcPts val="0"/>
                        </a:spcAft>
                      </a:pPr>
                      <a:r>
                        <a:rPr lang="en-US" sz="600" b="1">
                          <a:effectLst/>
                          <a:latin typeface="+mn-lt"/>
                        </a:rPr>
                        <a:t>Description</a:t>
                      </a:r>
                      <a:endParaRPr lang="en-GB" sz="600" b="1">
                        <a:effectLst/>
                        <a:latin typeface="+mn-lt"/>
                        <a:ea typeface="+mn-ea"/>
                      </a:endParaRPr>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GB" sz="900" b="1" kern="1200" dirty="0">
                          <a:solidFill>
                            <a:schemeClr val="tx1"/>
                          </a:solidFill>
                          <a:effectLst/>
                          <a:latin typeface="+mn-lt"/>
                          <a:ea typeface="+mn-ea"/>
                          <a:cs typeface="Arial"/>
                        </a:rPr>
                        <a:t>Update</a:t>
                      </a:r>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4">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kumimoji="0" lang="en-US" sz="600" b="1" i="0" u="none" strike="noStrike" kern="1200" cap="none" spc="0" normalizeH="0" baseline="0" noProof="0">
                          <a:ln>
                            <a:noFill/>
                          </a:ln>
                          <a:solidFill>
                            <a:srgbClr val="2D3540"/>
                          </a:solidFill>
                          <a:effectLst/>
                          <a:uLnTx/>
                          <a:uFillTx/>
                          <a:latin typeface="+mn-lt"/>
                          <a:ea typeface="+mn-ea"/>
                          <a:cs typeface="+mn-cs"/>
                        </a:rPr>
                        <a:t>Type (Risk / Issue/  Defect)</a:t>
                      </a:r>
                      <a:endParaRPr lang="en-GB" sz="600"/>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sz="90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dirty="0">
                          <a:latin typeface="+mn-lt"/>
                          <a:cs typeface="Arial"/>
                        </a:rPr>
                        <a:t>Status</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854660419"/>
                  </a:ext>
                </a:extLst>
              </a:tr>
              <a:tr h="211316">
                <a:tc>
                  <a:txBody>
                    <a:bodyPr/>
                    <a:lstStyle/>
                    <a:p>
                      <a:pPr algn="ctr">
                        <a:spcAft>
                          <a:spcPts val="0"/>
                        </a:spcAft>
                      </a:pPr>
                      <a:r>
                        <a:rPr lang="en-GB" sz="900" kern="1200" dirty="0">
                          <a:solidFill>
                            <a:schemeClr val="tx1"/>
                          </a:solidFill>
                          <a:latin typeface="+mn-lt"/>
                          <a:ea typeface="+mn-ea"/>
                          <a:cs typeface="Arial"/>
                        </a:rPr>
                        <a:t>R1</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l">
                        <a:spcAft>
                          <a:spcPts val="0"/>
                        </a:spcAft>
                      </a:pPr>
                      <a:r>
                        <a:rPr lang="en-GB" sz="900" kern="1200" dirty="0">
                          <a:solidFill>
                            <a:schemeClr val="tx1"/>
                          </a:solidFill>
                          <a:latin typeface="+mn-lt"/>
                          <a:ea typeface="+mn-ea"/>
                          <a:cs typeface="Arial"/>
                        </a:rPr>
                        <a:t>Resource</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4">
                  <a:txBody>
                    <a:bodyPr/>
                    <a:lstStyle/>
                    <a:p>
                      <a:pPr marL="0" marR="0" lvl="0" indent="0" algn="l" rtl="0" eaLnBrk="1" fontAlgn="auto" latinLnBrk="0" hangingPunct="1">
                        <a:lnSpc>
                          <a:spcPct val="100000"/>
                        </a:lnSpc>
                        <a:spcBef>
                          <a:spcPts val="0"/>
                        </a:spcBef>
                        <a:spcAft>
                          <a:spcPts val="0"/>
                        </a:spcAft>
                        <a:buClrTx/>
                        <a:buSzTx/>
                        <a:buFontTx/>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Stretch targets are being met, but contingency on approvals for control standards. </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pPr algn="l"/>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dirty="0">
                          <a:solidFill>
                            <a:schemeClr val="bg1"/>
                          </a:solidFill>
                          <a:latin typeface="+mn-lt"/>
                          <a:cs typeface="Arial"/>
                        </a:rPr>
                        <a:t>Open</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4239922030"/>
                  </a:ext>
                </a:extLst>
              </a:tr>
              <a:tr h="211315">
                <a:tc>
                  <a:txBody>
                    <a:bodyPr/>
                    <a:lstStyle/>
                    <a:p>
                      <a:pPr lvl="0" algn="ctr">
                        <a:spcAft>
                          <a:spcPts val="0"/>
                        </a:spcAft>
                        <a:buNone/>
                      </a:pPr>
                      <a:r>
                        <a:rPr lang="en-GB" sz="900" kern="1200" dirty="0">
                          <a:solidFill>
                            <a:schemeClr val="tx1"/>
                          </a:solidFill>
                          <a:latin typeface="+mn-lt"/>
                          <a:ea typeface="+mn-ea"/>
                          <a:cs typeface="Arial"/>
                        </a:rPr>
                        <a:t>R2</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Data Masking, Business continuity, disaster recovery and SIAM.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DG creating a control standard and agree mitigation for any BCP planning.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lvl="0" algn="ctr">
                        <a:buNone/>
                      </a:pPr>
                      <a:r>
                        <a:rPr lang="en-GB" sz="900" b="1" dirty="0">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3544185167"/>
                  </a:ext>
                </a:extLst>
              </a:tr>
              <a:tr h="211315">
                <a:tc>
                  <a:txBody>
                    <a:bodyPr/>
                    <a:lstStyle/>
                    <a:p>
                      <a:pPr lvl="0" algn="ctr">
                        <a:spcAft>
                          <a:spcPts val="0"/>
                        </a:spcAft>
                        <a:buNone/>
                      </a:pPr>
                      <a:r>
                        <a:rPr lang="en-GB" sz="900" kern="1200" dirty="0">
                          <a:solidFill>
                            <a:schemeClr val="tx1"/>
                          </a:solidFill>
                          <a:latin typeface="+mn-lt"/>
                          <a:ea typeface="+mn-ea"/>
                          <a:cs typeface="Arial"/>
                        </a:rPr>
                        <a:t>R3</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ISO has to be operating 3 months before audit</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Data sets and historical evidence available but requires alignment with measurement and analysis clause. </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tcPr>
                </a:tc>
                <a:tc>
                  <a:txBody>
                    <a:bodyPr/>
                    <a:lstStyle/>
                    <a:p>
                      <a:pPr lvl="0" algn="ctr">
                        <a:buNone/>
                      </a:pPr>
                      <a:r>
                        <a:rPr lang="en-GB" sz="900" b="1" dirty="0">
                          <a:solidFill>
                            <a:schemeClr val="bg1"/>
                          </a:solidFill>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2282213825"/>
                  </a:ext>
                </a:extLst>
              </a:tr>
              <a:tr h="211315">
                <a:tc>
                  <a:txBody>
                    <a:bodyPr/>
                    <a:lstStyle/>
                    <a:p>
                      <a:pPr lvl="0" algn="ctr">
                        <a:spcAft>
                          <a:spcPts val="0"/>
                        </a:spcAft>
                        <a:buNone/>
                      </a:pPr>
                      <a:r>
                        <a:rPr lang="en-GB" sz="900" kern="1200" dirty="0">
                          <a:solidFill>
                            <a:schemeClr val="tx1"/>
                          </a:solidFill>
                          <a:latin typeface="+mn-lt"/>
                          <a:ea typeface="+mn-ea"/>
                          <a:cs typeface="Arial"/>
                        </a:rPr>
                        <a:t>R4</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gridSpan="2">
                  <a:txBody>
                    <a:bodyPr/>
                    <a:lstStyle/>
                    <a:p>
                      <a:pPr lvl="0" algn="l">
                        <a:spcAft>
                          <a:spcPts val="0"/>
                        </a:spcAft>
                        <a:buNone/>
                      </a:pPr>
                      <a:r>
                        <a:rPr lang="en-GB" sz="900" kern="1200" dirty="0">
                          <a:solidFill>
                            <a:schemeClr val="tx1"/>
                          </a:solidFill>
                          <a:latin typeface="+mn-lt"/>
                          <a:ea typeface="+mn-ea"/>
                          <a:cs typeface="Arial"/>
                        </a:rPr>
                        <a:t>Document volume</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04/07 – Management clauses in final draft, require completion of control standards. </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dirty="0">
                          <a:latin typeface="+mn-lt"/>
                          <a:cs typeface="Arial"/>
                        </a:rPr>
                        <a:t>Issue</a:t>
                      </a:r>
                      <a:endParaRPr lang="en-GB"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gridSpan="4">
                  <a:txBody>
                    <a:bodyPr/>
                    <a:lstStyle/>
                    <a:p>
                      <a:pPr algn="ctr"/>
                      <a:r>
                        <a:rPr lang="en-GB" sz="900" b="1" dirty="0">
                          <a:latin typeface="+mn-lt"/>
                          <a:cs typeface="Arial"/>
                        </a:rPr>
                        <a:t>Issue</a:t>
                      </a:r>
                      <a:endParaRPr lang="en-GB" b="1"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lvl="0" algn="ctr">
                        <a:buNone/>
                      </a:pPr>
                      <a:r>
                        <a:rPr lang="en-GB" sz="900" b="1" dirty="0">
                          <a:solidFill>
                            <a:schemeClr val="bg1"/>
                          </a:solidFill>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solidFill>
                      <a:srgbClr val="FF0000"/>
                    </a:solidFill>
                  </a:tcPr>
                </a:tc>
                <a:extLst>
                  <a:ext uri="{0D108BD9-81ED-4DB2-BD59-A6C34878D82A}">
                    <a16:rowId xmlns:a16="http://schemas.microsoft.com/office/drawing/2014/main" val="3574086831"/>
                  </a:ext>
                </a:extLst>
              </a:tr>
            </a:tbl>
          </a:graphicData>
        </a:graphic>
      </p:graphicFrame>
      <p:graphicFrame>
        <p:nvGraphicFramePr>
          <p:cNvPr id="7" name="Table 4">
            <a:extLst>
              <a:ext uri="{FF2B5EF4-FFF2-40B4-BE49-F238E27FC236}">
                <a16:creationId xmlns:a16="http://schemas.microsoft.com/office/drawing/2014/main" id="{71F0344C-B013-F94E-22DF-32CA7444776E}"/>
              </a:ext>
            </a:extLst>
          </p:cNvPr>
          <p:cNvGraphicFramePr>
            <a:graphicFrameLocks noGrp="1"/>
          </p:cNvGraphicFramePr>
          <p:nvPr/>
        </p:nvGraphicFramePr>
        <p:xfrm>
          <a:off x="8766752" y="258805"/>
          <a:ext cx="3331636" cy="213360"/>
        </p:xfrm>
        <a:graphic>
          <a:graphicData uri="http://schemas.openxmlformats.org/drawingml/2006/table">
            <a:tbl>
              <a:tblPr firstRow="1" bandRow="1">
                <a:tableStyleId>{5C22544A-7EE6-4342-B048-85BDC9FD1C3A}</a:tableStyleId>
              </a:tblPr>
              <a:tblGrid>
                <a:gridCol w="832909">
                  <a:extLst>
                    <a:ext uri="{9D8B030D-6E8A-4147-A177-3AD203B41FA5}">
                      <a16:colId xmlns:a16="http://schemas.microsoft.com/office/drawing/2014/main" val="111468985"/>
                    </a:ext>
                  </a:extLst>
                </a:gridCol>
                <a:gridCol w="832909">
                  <a:extLst>
                    <a:ext uri="{9D8B030D-6E8A-4147-A177-3AD203B41FA5}">
                      <a16:colId xmlns:a16="http://schemas.microsoft.com/office/drawing/2014/main" val="1271121789"/>
                    </a:ext>
                  </a:extLst>
                </a:gridCol>
                <a:gridCol w="832909">
                  <a:extLst>
                    <a:ext uri="{9D8B030D-6E8A-4147-A177-3AD203B41FA5}">
                      <a16:colId xmlns:a16="http://schemas.microsoft.com/office/drawing/2014/main" val="3820206286"/>
                    </a:ext>
                  </a:extLst>
                </a:gridCol>
                <a:gridCol w="832909">
                  <a:extLst>
                    <a:ext uri="{9D8B030D-6E8A-4147-A177-3AD203B41FA5}">
                      <a16:colId xmlns:a16="http://schemas.microsoft.com/office/drawing/2014/main" val="1703962266"/>
                    </a:ext>
                  </a:extLst>
                </a:gridCol>
              </a:tblGrid>
              <a:tr h="155489">
                <a:tc>
                  <a:txBody>
                    <a:bodyPr/>
                    <a:lstStyle/>
                    <a:p>
                      <a:r>
                        <a:rPr lang="en-GB" sz="800" dirty="0">
                          <a:solidFill>
                            <a:schemeClr val="bg2">
                              <a:lumMod val="10000"/>
                            </a:schemeClr>
                          </a:solidFill>
                        </a:rPr>
                        <a:t>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800" dirty="0">
                          <a:solidFill>
                            <a:schemeClr val="bg2">
                              <a:lumMod val="10000"/>
                            </a:schemeClr>
                          </a:solidFill>
                        </a:rPr>
                        <a:t>Closed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GB" sz="800" dirty="0">
                          <a:solidFill>
                            <a:schemeClr val="bg2">
                              <a:lumMod val="10000"/>
                            </a:schemeClr>
                          </a:solidFill>
                        </a:rPr>
                        <a:t>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GB" sz="800" dirty="0">
                          <a:solidFill>
                            <a:schemeClr val="bg2">
                              <a:lumMod val="10000"/>
                            </a:schemeClr>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54862145"/>
                  </a:ext>
                </a:extLst>
              </a:tr>
            </a:tbl>
          </a:graphicData>
        </a:graphic>
      </p:graphicFrame>
    </p:spTree>
    <p:extLst>
      <p:ext uri="{BB962C8B-B14F-4D97-AF65-F5344CB8AC3E}">
        <p14:creationId xmlns:p14="http://schemas.microsoft.com/office/powerpoint/2010/main" val="3318680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08F4A53-FDAD-4AFB-8A5F-7A504E182AFA}"/>
              </a:ext>
            </a:extLst>
          </p:cNvPr>
          <p:cNvSpPr>
            <a:spLocks noGrp="1"/>
          </p:cNvSpPr>
          <p:nvPr>
            <p:ph type="title"/>
          </p:nvPr>
        </p:nvSpPr>
        <p:spPr/>
        <p:txBody>
          <a:bodyPr/>
          <a:lstStyle/>
          <a:p>
            <a:r>
              <a:rPr lang="en-GB"/>
              <a:t>Introduction &amp; Contents</a:t>
            </a:r>
          </a:p>
        </p:txBody>
      </p:sp>
      <p:sp>
        <p:nvSpPr>
          <p:cNvPr id="5" name="Slide Number Placeholder 4">
            <a:extLst>
              <a:ext uri="{FF2B5EF4-FFF2-40B4-BE49-F238E27FC236}">
                <a16:creationId xmlns:a16="http://schemas.microsoft.com/office/drawing/2014/main" id="{3A87DC12-57B2-446E-86EF-F1FB0D42E366}"/>
              </a:ext>
            </a:extLst>
          </p:cNvPr>
          <p:cNvSpPr>
            <a:spLocks noGrp="1"/>
          </p:cNvSpPr>
          <p:nvPr>
            <p:ph type="sldNum" sz="quarter" idx="12"/>
          </p:nvPr>
        </p:nvSpPr>
        <p:spPr/>
        <p:txBody>
          <a:bodyPr/>
          <a:lstStyle/>
          <a:p>
            <a:fld id="{6FC3DE79-9394-CE4D-B3D9-B1E9F5BFD092}" type="slidenum">
              <a:rPr lang="en-US" smtClean="0"/>
              <a:pPr/>
              <a:t>2</a:t>
            </a:fld>
            <a:endParaRPr lang="en-US"/>
          </a:p>
        </p:txBody>
      </p:sp>
      <p:sp>
        <p:nvSpPr>
          <p:cNvPr id="10" name="TextBox 9">
            <a:extLst>
              <a:ext uri="{FF2B5EF4-FFF2-40B4-BE49-F238E27FC236}">
                <a16:creationId xmlns:a16="http://schemas.microsoft.com/office/drawing/2014/main" id="{32D9B491-22C5-4ABF-AD40-BE455BEF96A4}"/>
              </a:ext>
            </a:extLst>
          </p:cNvPr>
          <p:cNvSpPr txBox="1"/>
          <p:nvPr/>
        </p:nvSpPr>
        <p:spPr>
          <a:xfrm>
            <a:off x="88777" y="928520"/>
            <a:ext cx="3346881" cy="4134465"/>
          </a:xfrm>
          <a:prstGeom prst="rect">
            <a:avLst/>
          </a:prstGeom>
          <a:noFill/>
        </p:spPr>
        <p:txBody>
          <a:bodyPr wrap="square">
            <a:spAutoFit/>
          </a:bodyPr>
          <a:lstStyle/>
          <a:p>
            <a:pPr>
              <a:spcBef>
                <a:spcPts val="200"/>
              </a:spcBef>
              <a:spcAft>
                <a:spcPts val="200"/>
              </a:spcAft>
            </a:pPr>
            <a:endParaRPr lang="en-GB" sz="1600" b="1" dirty="0">
              <a:solidFill>
                <a:schemeClr val="bg1"/>
              </a:solidFill>
            </a:endParaRPr>
          </a:p>
          <a:p>
            <a:pPr>
              <a:spcBef>
                <a:spcPts val="200"/>
              </a:spcBef>
              <a:spcAft>
                <a:spcPts val="200"/>
              </a:spcAft>
            </a:pPr>
            <a:endParaRPr lang="en-GB" sz="1600" b="1" dirty="0">
              <a:solidFill>
                <a:schemeClr val="bg1"/>
              </a:solidFill>
            </a:endParaRPr>
          </a:p>
          <a:p>
            <a:pPr>
              <a:spcBef>
                <a:spcPts val="200"/>
              </a:spcBef>
              <a:spcAft>
                <a:spcPts val="200"/>
              </a:spcAft>
            </a:pPr>
            <a:endParaRPr lang="en-GB" sz="1600" b="1" dirty="0">
              <a:solidFill>
                <a:schemeClr val="bg1"/>
              </a:solidFill>
            </a:endParaRPr>
          </a:p>
          <a:p>
            <a:pPr marL="357750" marR="0" lvl="1" indent="-2857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400" dirty="0">
                <a:solidFill>
                  <a:srgbClr val="FFFFFF"/>
                </a:solidFill>
                <a:latin typeface="Calibri" panose="020F0502020204030204"/>
              </a:rPr>
              <a:t>Introduction </a:t>
            </a:r>
          </a:p>
          <a:p>
            <a:pPr marL="357750" marR="0" lvl="1" indent="-2857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400" dirty="0">
                <a:solidFill>
                  <a:srgbClr val="FFFFFF"/>
                </a:solidFill>
                <a:latin typeface="Calibri" panose="020F0502020204030204"/>
              </a:rPr>
              <a:t>Executive Summary </a:t>
            </a:r>
          </a:p>
          <a:p>
            <a:pPr marL="365760" indent="-285750">
              <a:spcBef>
                <a:spcPts val="200"/>
              </a:spcBef>
              <a:spcAft>
                <a:spcPts val="200"/>
              </a:spcAft>
              <a:buFont typeface="Arial" panose="020B0604020202020204" pitchFamily="34" charset="0"/>
              <a:buChar char="•"/>
            </a:pPr>
            <a:r>
              <a:rPr lang="en-GB" sz="1400" dirty="0">
                <a:solidFill>
                  <a:schemeClr val="bg1"/>
                </a:solidFill>
              </a:rPr>
              <a:t>Project Exec Summary &amp; Actions</a:t>
            </a:r>
          </a:p>
          <a:p>
            <a:pPr marL="365760" indent="-285750">
              <a:spcBef>
                <a:spcPts val="200"/>
              </a:spcBef>
              <a:spcAft>
                <a:spcPts val="200"/>
              </a:spcAft>
              <a:buFont typeface="Arial" panose="020B0604020202020204" pitchFamily="34" charset="0"/>
              <a:buChar char="•"/>
            </a:pPr>
            <a:r>
              <a:rPr lang="en-GB" sz="1400" dirty="0">
                <a:solidFill>
                  <a:schemeClr val="bg1"/>
                </a:solidFill>
              </a:rPr>
              <a:t>Scope</a:t>
            </a:r>
          </a:p>
          <a:p>
            <a:pPr marL="365760" indent="-285750">
              <a:spcBef>
                <a:spcPts val="200"/>
              </a:spcBef>
              <a:spcAft>
                <a:spcPts val="200"/>
              </a:spcAft>
              <a:buFont typeface="Arial" panose="020B0604020202020204" pitchFamily="34" charset="0"/>
              <a:buChar char="•"/>
            </a:pPr>
            <a:r>
              <a:rPr lang="en-GB" sz="1400" dirty="0">
                <a:solidFill>
                  <a:schemeClr val="bg1"/>
                </a:solidFill>
              </a:rPr>
              <a:t>ISO27001 - GAPs</a:t>
            </a:r>
          </a:p>
          <a:p>
            <a:pPr marL="365760" indent="-285750">
              <a:spcBef>
                <a:spcPts val="200"/>
              </a:spcBef>
              <a:spcAft>
                <a:spcPts val="200"/>
              </a:spcAft>
              <a:buFont typeface="Arial" panose="020B0604020202020204" pitchFamily="34" charset="0"/>
              <a:buChar char="•"/>
            </a:pPr>
            <a:r>
              <a:rPr lang="en-GB" sz="1400" dirty="0">
                <a:solidFill>
                  <a:schemeClr val="bg1"/>
                </a:solidFill>
              </a:rPr>
              <a:t>Next Steps </a:t>
            </a:r>
          </a:p>
          <a:p>
            <a:pPr marL="365760" indent="-285750">
              <a:spcBef>
                <a:spcPts val="200"/>
              </a:spcBef>
              <a:spcAft>
                <a:spcPts val="200"/>
              </a:spcAft>
              <a:buFont typeface="Arial" panose="020B0604020202020204" pitchFamily="34" charset="0"/>
              <a:buChar char="•"/>
            </a:pPr>
            <a:r>
              <a:rPr lang="en-GB" sz="1400" dirty="0">
                <a:solidFill>
                  <a:schemeClr val="bg1"/>
                </a:solidFill>
              </a:rPr>
              <a:t>Appendix</a:t>
            </a:r>
          </a:p>
          <a:p>
            <a:pPr marL="822960" lvl="1" indent="-285750">
              <a:spcBef>
                <a:spcPts val="200"/>
              </a:spcBef>
              <a:spcAft>
                <a:spcPts val="200"/>
              </a:spcAft>
              <a:buFont typeface="Courier New" panose="02070309020205020404" pitchFamily="49" charset="0"/>
              <a:buChar char="o"/>
            </a:pPr>
            <a:r>
              <a:rPr lang="en-GB" sz="1400" dirty="0">
                <a:solidFill>
                  <a:schemeClr val="bg1"/>
                </a:solidFill>
              </a:rPr>
              <a:t>Previous exec summaries</a:t>
            </a:r>
          </a:p>
          <a:p>
            <a:pPr marL="537210" lvl="1">
              <a:spcBef>
                <a:spcPts val="200"/>
              </a:spcBef>
              <a:spcAft>
                <a:spcPts val="200"/>
              </a:spcAft>
            </a:pPr>
            <a:endParaRPr lang="en-GB" sz="1400" dirty="0">
              <a:solidFill>
                <a:schemeClr val="bg1"/>
              </a:solidFill>
            </a:endParaRPr>
          </a:p>
          <a:p>
            <a:pPr marL="365760" indent="-285750">
              <a:spcBef>
                <a:spcPts val="200"/>
              </a:spcBef>
              <a:spcAft>
                <a:spcPts val="200"/>
              </a:spcAft>
              <a:buFont typeface="Arial" panose="020B0604020202020204" pitchFamily="34" charset="0"/>
              <a:buChar char="•"/>
            </a:pPr>
            <a:endParaRPr lang="en-GB" sz="1400" dirty="0">
              <a:solidFill>
                <a:schemeClr val="bg1"/>
              </a:solidFill>
            </a:endParaRPr>
          </a:p>
          <a:p>
            <a:pPr marL="80010">
              <a:spcBef>
                <a:spcPts val="200"/>
              </a:spcBef>
              <a:spcAft>
                <a:spcPts val="200"/>
              </a:spcAft>
            </a:pPr>
            <a:endParaRPr lang="en-GB" sz="1400" dirty="0">
              <a:solidFill>
                <a:schemeClr val="bg1"/>
              </a:solidFill>
            </a:endParaRPr>
          </a:p>
          <a:p>
            <a:pPr marL="252000" lvl="1" indent="-144000">
              <a:spcBef>
                <a:spcPts val="200"/>
              </a:spcBef>
              <a:spcAft>
                <a:spcPts val="200"/>
              </a:spcAft>
              <a:buFont typeface="Courier New" panose="02070309020205020404" pitchFamily="49" charset="0"/>
              <a:buChar char="o"/>
            </a:pPr>
            <a:endParaRPr lang="en-GB" sz="1400" dirty="0">
              <a:solidFill>
                <a:schemeClr val="bg1"/>
              </a:solidFill>
            </a:endParaRPr>
          </a:p>
        </p:txBody>
      </p:sp>
      <p:graphicFrame>
        <p:nvGraphicFramePr>
          <p:cNvPr id="3" name="Table 2">
            <a:extLst>
              <a:ext uri="{FF2B5EF4-FFF2-40B4-BE49-F238E27FC236}">
                <a16:creationId xmlns:a16="http://schemas.microsoft.com/office/drawing/2014/main" id="{36D8CDA2-B928-0D82-5C4E-207194A91C91}"/>
              </a:ext>
            </a:extLst>
          </p:cNvPr>
          <p:cNvGraphicFramePr>
            <a:graphicFrameLocks noGrp="1"/>
          </p:cNvGraphicFramePr>
          <p:nvPr>
            <p:extLst>
              <p:ext uri="{D42A27DB-BD31-4B8C-83A1-F6EECF244321}">
                <p14:modId xmlns:p14="http://schemas.microsoft.com/office/powerpoint/2010/main" val="1723032736"/>
              </p:ext>
            </p:extLst>
          </p:nvPr>
        </p:nvGraphicFramePr>
        <p:xfrm>
          <a:off x="4152518" y="1618649"/>
          <a:ext cx="7512741" cy="1577313"/>
        </p:xfrm>
        <a:graphic>
          <a:graphicData uri="http://schemas.openxmlformats.org/drawingml/2006/table">
            <a:tbl>
              <a:tblPr/>
              <a:tblGrid>
                <a:gridCol w="1432479">
                  <a:extLst>
                    <a:ext uri="{9D8B030D-6E8A-4147-A177-3AD203B41FA5}">
                      <a16:colId xmlns:a16="http://schemas.microsoft.com/office/drawing/2014/main" val="452128496"/>
                    </a:ext>
                  </a:extLst>
                </a:gridCol>
                <a:gridCol w="2735989">
                  <a:extLst>
                    <a:ext uri="{9D8B030D-6E8A-4147-A177-3AD203B41FA5}">
                      <a16:colId xmlns:a16="http://schemas.microsoft.com/office/drawing/2014/main" val="2141716594"/>
                    </a:ext>
                  </a:extLst>
                </a:gridCol>
                <a:gridCol w="2336818">
                  <a:extLst>
                    <a:ext uri="{9D8B030D-6E8A-4147-A177-3AD203B41FA5}">
                      <a16:colId xmlns:a16="http://schemas.microsoft.com/office/drawing/2014/main" val="1174614654"/>
                    </a:ext>
                  </a:extLst>
                </a:gridCol>
                <a:gridCol w="1007455">
                  <a:extLst>
                    <a:ext uri="{9D8B030D-6E8A-4147-A177-3AD203B41FA5}">
                      <a16:colId xmlns:a16="http://schemas.microsoft.com/office/drawing/2014/main" val="1392137867"/>
                    </a:ext>
                  </a:extLst>
                </a:gridCol>
              </a:tblGrid>
              <a:tr h="244965">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US" sz="800" b="1" cap="all" spc="20">
                          <a:solidFill>
                            <a:srgbClr val="808080"/>
                          </a:solidFill>
                          <a:effectLst/>
                          <a:latin typeface="Tahoma" panose="020B0604030504040204" pitchFamily="34" charset="0"/>
                          <a:ea typeface="Times New Roman" panose="02020603050405020304" pitchFamily="18" charset="0"/>
                          <a:cs typeface="Times New Roman" panose="02020603050405020304" pitchFamily="18" charset="0"/>
                        </a:rPr>
                        <a:t>Name</a:t>
                      </a: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US" sz="800" b="1" cap="all" spc="20">
                          <a:solidFill>
                            <a:srgbClr val="808080"/>
                          </a:solidFill>
                          <a:effectLst/>
                          <a:latin typeface="Tahoma" panose="020B0604030504040204" pitchFamily="34" charset="0"/>
                          <a:ea typeface="Times New Roman" panose="02020603050405020304" pitchFamily="18" charset="0"/>
                          <a:cs typeface="Times New Roman" panose="02020603050405020304" pitchFamily="18" charset="0"/>
                        </a:rPr>
                        <a:t>Title</a:t>
                      </a: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US" sz="800" b="1" cap="all" spc="20">
                          <a:solidFill>
                            <a:srgbClr val="808080"/>
                          </a:solidFill>
                          <a:effectLst/>
                          <a:latin typeface="Tahoma" panose="020B0604030504040204" pitchFamily="34" charset="0"/>
                          <a:ea typeface="Times New Roman" panose="02020603050405020304" pitchFamily="18" charset="0"/>
                          <a:cs typeface="Times New Roman" panose="02020603050405020304" pitchFamily="18" charset="0"/>
                        </a:rPr>
                        <a:t>Contact</a:t>
                      </a: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US" sz="800" b="1" cap="all" spc="20">
                          <a:solidFill>
                            <a:srgbClr val="808080"/>
                          </a:solidFill>
                          <a:effectLst/>
                          <a:latin typeface="Tahoma" panose="020B0604030504040204" pitchFamily="34" charset="0"/>
                          <a:ea typeface="Times New Roman" panose="02020603050405020304" pitchFamily="18" charset="0"/>
                          <a:cs typeface="Times New Roman" panose="02020603050405020304" pitchFamily="18" charset="0"/>
                        </a:rPr>
                        <a:t>Attendees</a:t>
                      </a: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389583344"/>
                  </a:ext>
                </a:extLst>
              </a:tr>
              <a:tr h="280806">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372871"/>
                  </a:ext>
                </a:extLst>
              </a:tr>
              <a:tr h="280806">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8084631"/>
                  </a:ext>
                </a:extLst>
              </a:tr>
              <a:tr h="280806">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3659995"/>
                  </a:ext>
                </a:extLst>
              </a:tr>
              <a:tr h="244965">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3135292"/>
                  </a:ext>
                </a:extLst>
              </a:tr>
              <a:tr h="244965">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dirty="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1487118"/>
                  </a:ext>
                </a:extLst>
              </a:tr>
            </a:tbl>
          </a:graphicData>
        </a:graphic>
      </p:graphicFrame>
      <p:graphicFrame>
        <p:nvGraphicFramePr>
          <p:cNvPr id="4" name="Table 3">
            <a:extLst>
              <a:ext uri="{FF2B5EF4-FFF2-40B4-BE49-F238E27FC236}">
                <a16:creationId xmlns:a16="http://schemas.microsoft.com/office/drawing/2014/main" id="{2AD5C676-C31A-AE17-642E-6F7ADF13D690}"/>
              </a:ext>
            </a:extLst>
          </p:cNvPr>
          <p:cNvGraphicFramePr>
            <a:graphicFrameLocks noGrp="1"/>
          </p:cNvGraphicFramePr>
          <p:nvPr>
            <p:extLst>
              <p:ext uri="{D42A27DB-BD31-4B8C-83A1-F6EECF244321}">
                <p14:modId xmlns:p14="http://schemas.microsoft.com/office/powerpoint/2010/main" val="1849617117"/>
              </p:ext>
            </p:extLst>
          </p:nvPr>
        </p:nvGraphicFramePr>
        <p:xfrm>
          <a:off x="4152518" y="4402854"/>
          <a:ext cx="7441719" cy="1485059"/>
        </p:xfrm>
        <a:graphic>
          <a:graphicData uri="http://schemas.openxmlformats.org/drawingml/2006/table">
            <a:tbl>
              <a:tblPr/>
              <a:tblGrid>
                <a:gridCol w="236564">
                  <a:extLst>
                    <a:ext uri="{9D8B030D-6E8A-4147-A177-3AD203B41FA5}">
                      <a16:colId xmlns:a16="http://schemas.microsoft.com/office/drawing/2014/main" val="452128496"/>
                    </a:ext>
                  </a:extLst>
                </a:gridCol>
                <a:gridCol w="4506343">
                  <a:extLst>
                    <a:ext uri="{9D8B030D-6E8A-4147-A177-3AD203B41FA5}">
                      <a16:colId xmlns:a16="http://schemas.microsoft.com/office/drawing/2014/main" val="2141716594"/>
                    </a:ext>
                  </a:extLst>
                </a:gridCol>
                <a:gridCol w="825624">
                  <a:extLst>
                    <a:ext uri="{9D8B030D-6E8A-4147-A177-3AD203B41FA5}">
                      <a16:colId xmlns:a16="http://schemas.microsoft.com/office/drawing/2014/main" val="1174614654"/>
                    </a:ext>
                  </a:extLst>
                </a:gridCol>
                <a:gridCol w="1065320">
                  <a:extLst>
                    <a:ext uri="{9D8B030D-6E8A-4147-A177-3AD203B41FA5}">
                      <a16:colId xmlns:a16="http://schemas.microsoft.com/office/drawing/2014/main" val="1392137867"/>
                    </a:ext>
                  </a:extLst>
                </a:gridCol>
                <a:gridCol w="807868">
                  <a:extLst>
                    <a:ext uri="{9D8B030D-6E8A-4147-A177-3AD203B41FA5}">
                      <a16:colId xmlns:a16="http://schemas.microsoft.com/office/drawing/2014/main" val="3510043810"/>
                    </a:ext>
                  </a:extLst>
                </a:gridCol>
              </a:tblGrid>
              <a:tr h="237887">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3F3F3"/>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Decision</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Owner</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Status</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l">
                        <a:spcAft>
                          <a:spcPts val="0"/>
                        </a:spcAft>
                      </a:pPr>
                      <a:r>
                        <a:rPr lang="en-GB" sz="800" b="1" spc="20">
                          <a:effectLst/>
                          <a:latin typeface="Tahoma" panose="020B0604030504040204" pitchFamily="34" charset="0"/>
                          <a:ea typeface="Times New Roman" panose="02020603050405020304" pitchFamily="18" charset="0"/>
                          <a:cs typeface="Times New Roman" panose="02020603050405020304" pitchFamily="18" charset="0"/>
                        </a:rPr>
                        <a:t>Update Due</a:t>
                      </a: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9050" cap="flat" cmpd="sng" algn="ctr">
                      <a:solidFill>
                        <a:srgbClr val="999999"/>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389583344"/>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99372871"/>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b="1"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78084631"/>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276013"/>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b="1"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8912549"/>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43659995"/>
                  </a:ext>
                </a:extLst>
              </a:tr>
              <a:tr h="20786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algn="ctr">
                        <a:spcAft>
                          <a:spcPts val="0"/>
                        </a:spcAft>
                      </a:pPr>
                      <a:endParaRPr lang="en-GB" sz="800" spc="20">
                        <a:effectLst/>
                        <a:latin typeface="Tahoma" panose="020B0604030504040204" pitchFamily="34" charset="0"/>
                        <a:ea typeface="Times New Roman" panose="02020603050405020304" pitchFamily="18" charset="0"/>
                        <a:cs typeface="Times New Roman" panose="02020603050405020304" pitchFamily="18" charset="0"/>
                      </a:endParaRPr>
                    </a:p>
                  </a:txBody>
                  <a:tcPr marL="54610" marR="54610" marT="8890" marB="8890" anchor="ctr">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3135292"/>
                  </a:ext>
                </a:extLst>
              </a:tr>
            </a:tbl>
          </a:graphicData>
        </a:graphic>
      </p:graphicFrame>
      <p:sp>
        <p:nvSpPr>
          <p:cNvPr id="7" name="TextBox 6">
            <a:extLst>
              <a:ext uri="{FF2B5EF4-FFF2-40B4-BE49-F238E27FC236}">
                <a16:creationId xmlns:a16="http://schemas.microsoft.com/office/drawing/2014/main" id="{9A6A8870-27B2-3F9B-C1E2-CABA8B94989A}"/>
              </a:ext>
            </a:extLst>
          </p:cNvPr>
          <p:cNvSpPr txBox="1"/>
          <p:nvPr/>
        </p:nvSpPr>
        <p:spPr>
          <a:xfrm>
            <a:off x="4152518" y="4111039"/>
            <a:ext cx="2738465" cy="184666"/>
          </a:xfrm>
          <a:prstGeom prst="rect">
            <a:avLst/>
          </a:prstGeom>
          <a:noFill/>
        </p:spPr>
        <p:txBody>
          <a:bodyPr wrap="square" lIns="0" tIns="0" rIns="0" bIns="0" rtlCol="0">
            <a:spAutoFit/>
          </a:bodyPr>
          <a:lstStyle/>
          <a:p>
            <a:pPr defTabSz="457133">
              <a:spcAft>
                <a:spcPts val="135"/>
              </a:spcAft>
            </a:pPr>
            <a:r>
              <a:rPr lang="en-GB" sz="1200" b="1">
                <a:solidFill>
                  <a:srgbClr val="2D3540"/>
                </a:solidFill>
                <a:latin typeface="Tahoma"/>
                <a:cs typeface="Tahoma"/>
              </a:rPr>
              <a:t>Decision log</a:t>
            </a:r>
          </a:p>
        </p:txBody>
      </p:sp>
    </p:spTree>
    <p:extLst>
      <p:ext uri="{BB962C8B-B14F-4D97-AF65-F5344CB8AC3E}">
        <p14:creationId xmlns:p14="http://schemas.microsoft.com/office/powerpoint/2010/main" val="2269249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a:extLst>
            <a:ext uri="{FF2B5EF4-FFF2-40B4-BE49-F238E27FC236}">
              <a16:creationId xmlns:a16="http://schemas.microsoft.com/office/drawing/2014/main" id="{11B372AB-074E-FC9B-8E68-C8A92F9416F6}"/>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EDBCEC8-6C2B-D8BE-3FE4-E87AEBF456FA}"/>
              </a:ext>
            </a:extLst>
          </p:cNvPr>
          <p:cNvSpPr>
            <a:spLocks noGrp="1"/>
          </p:cNvSpPr>
          <p:nvPr>
            <p:ph type="body" sz="quarter" idx="15"/>
          </p:nvPr>
        </p:nvSpPr>
        <p:spPr>
          <a:xfrm>
            <a:off x="86571" y="9243"/>
            <a:ext cx="10666206" cy="421030"/>
          </a:xfrm>
        </p:spPr>
        <p:txBody>
          <a:bodyPr>
            <a:normAutofit/>
          </a:bodyPr>
          <a:lstStyle/>
          <a:p>
            <a:r>
              <a:rPr lang="en-GB" sz="1600" dirty="0"/>
              <a:t>ISO27001 – Executive Summary </a:t>
            </a:r>
          </a:p>
        </p:txBody>
      </p:sp>
      <p:graphicFrame>
        <p:nvGraphicFramePr>
          <p:cNvPr id="4" name="Table 5">
            <a:extLst>
              <a:ext uri="{FF2B5EF4-FFF2-40B4-BE49-F238E27FC236}">
                <a16:creationId xmlns:a16="http://schemas.microsoft.com/office/drawing/2014/main" id="{A23E756C-4314-B0BC-202C-E6FE1AE66B6B}"/>
              </a:ext>
            </a:extLst>
          </p:cNvPr>
          <p:cNvGraphicFramePr>
            <a:graphicFrameLocks noGrp="1"/>
          </p:cNvGraphicFramePr>
          <p:nvPr>
            <p:extLst>
              <p:ext uri="{D42A27DB-BD31-4B8C-83A1-F6EECF244321}">
                <p14:modId xmlns:p14="http://schemas.microsoft.com/office/powerpoint/2010/main" val="480511033"/>
              </p:ext>
            </p:extLst>
          </p:nvPr>
        </p:nvGraphicFramePr>
        <p:xfrm>
          <a:off x="86571" y="347895"/>
          <a:ext cx="12011817" cy="6544427"/>
        </p:xfrm>
        <a:graphic>
          <a:graphicData uri="http://schemas.openxmlformats.org/drawingml/2006/table">
            <a:tbl>
              <a:tblPr firstRow="1" bandRow="1">
                <a:tableStyleId>{72833802-FEF1-4C79-8D5D-14CF1EAF98D9}</a:tableStyleId>
              </a:tblPr>
              <a:tblGrid>
                <a:gridCol w="529200">
                  <a:extLst>
                    <a:ext uri="{9D8B030D-6E8A-4147-A177-3AD203B41FA5}">
                      <a16:colId xmlns:a16="http://schemas.microsoft.com/office/drawing/2014/main" val="3499071720"/>
                    </a:ext>
                  </a:extLst>
                </a:gridCol>
                <a:gridCol w="920066">
                  <a:extLst>
                    <a:ext uri="{9D8B030D-6E8A-4147-A177-3AD203B41FA5}">
                      <a16:colId xmlns:a16="http://schemas.microsoft.com/office/drawing/2014/main" val="3470628105"/>
                    </a:ext>
                  </a:extLst>
                </a:gridCol>
                <a:gridCol w="2219417">
                  <a:extLst>
                    <a:ext uri="{9D8B030D-6E8A-4147-A177-3AD203B41FA5}">
                      <a16:colId xmlns:a16="http://schemas.microsoft.com/office/drawing/2014/main" val="2762973971"/>
                    </a:ext>
                  </a:extLst>
                </a:gridCol>
                <a:gridCol w="1100831">
                  <a:extLst>
                    <a:ext uri="{9D8B030D-6E8A-4147-A177-3AD203B41FA5}">
                      <a16:colId xmlns:a16="http://schemas.microsoft.com/office/drawing/2014/main" val="3653254741"/>
                    </a:ext>
                  </a:extLst>
                </a:gridCol>
                <a:gridCol w="4957969">
                  <a:extLst>
                    <a:ext uri="{9D8B030D-6E8A-4147-A177-3AD203B41FA5}">
                      <a16:colId xmlns:a16="http://schemas.microsoft.com/office/drawing/2014/main" val="3650227402"/>
                    </a:ext>
                  </a:extLst>
                </a:gridCol>
                <a:gridCol w="250838">
                  <a:extLst>
                    <a:ext uri="{9D8B030D-6E8A-4147-A177-3AD203B41FA5}">
                      <a16:colId xmlns:a16="http://schemas.microsoft.com/office/drawing/2014/main" val="2218604655"/>
                    </a:ext>
                  </a:extLst>
                </a:gridCol>
                <a:gridCol w="206572">
                  <a:extLst>
                    <a:ext uri="{9D8B030D-6E8A-4147-A177-3AD203B41FA5}">
                      <a16:colId xmlns:a16="http://schemas.microsoft.com/office/drawing/2014/main" val="2455961108"/>
                    </a:ext>
                  </a:extLst>
                </a:gridCol>
                <a:gridCol w="665825">
                  <a:extLst>
                    <a:ext uri="{9D8B030D-6E8A-4147-A177-3AD203B41FA5}">
                      <a16:colId xmlns:a16="http://schemas.microsoft.com/office/drawing/2014/main" val="3788248079"/>
                    </a:ext>
                  </a:extLst>
                </a:gridCol>
                <a:gridCol w="148573">
                  <a:extLst>
                    <a:ext uri="{9D8B030D-6E8A-4147-A177-3AD203B41FA5}">
                      <a16:colId xmlns:a16="http://schemas.microsoft.com/office/drawing/2014/main" val="2552788475"/>
                    </a:ext>
                  </a:extLst>
                </a:gridCol>
                <a:gridCol w="322367">
                  <a:extLst>
                    <a:ext uri="{9D8B030D-6E8A-4147-A177-3AD203B41FA5}">
                      <a16:colId xmlns:a16="http://schemas.microsoft.com/office/drawing/2014/main" val="1348817658"/>
                    </a:ext>
                  </a:extLst>
                </a:gridCol>
                <a:gridCol w="116840">
                  <a:extLst>
                    <a:ext uri="{9D8B030D-6E8A-4147-A177-3AD203B41FA5}">
                      <a16:colId xmlns:a16="http://schemas.microsoft.com/office/drawing/2014/main" val="764736447"/>
                    </a:ext>
                  </a:extLst>
                </a:gridCol>
                <a:gridCol w="573319">
                  <a:extLst>
                    <a:ext uri="{9D8B030D-6E8A-4147-A177-3AD203B41FA5}">
                      <a16:colId xmlns:a16="http://schemas.microsoft.com/office/drawing/2014/main" val="454678449"/>
                    </a:ext>
                  </a:extLst>
                </a:gridCol>
              </a:tblGrid>
              <a:tr h="201350">
                <a:tc gridSpan="12">
                  <a:txBody>
                    <a:bodyPr/>
                    <a:lstStyle/>
                    <a:p>
                      <a:pPr algn="ctr"/>
                      <a:r>
                        <a:rPr lang="en-GB" sz="900" dirty="0">
                          <a:latin typeface="+mn-lt"/>
                          <a:cs typeface="Arial"/>
                        </a:rPr>
                        <a:t>ISO27001 Flash Report </a:t>
                      </a:r>
                    </a:p>
                  </a:txBody>
                  <a:tcPr>
                    <a:lnB w="12700" cap="flat" cmpd="sng" algn="ctr">
                      <a:solidFill>
                        <a:schemeClr val="bg2">
                          <a:lumMod val="90000"/>
                        </a:schemeClr>
                      </a:solidFill>
                      <a:prstDash val="solid"/>
                      <a:round/>
                      <a:headEnd type="none" w="med" len="med"/>
                      <a:tailEnd type="none" w="med" len="med"/>
                    </a:lnB>
                    <a:solidFill>
                      <a:schemeClr val="tx1">
                        <a:lumMod val="5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4508829"/>
                  </a:ext>
                </a:extLst>
              </a:tr>
              <a:tr h="201350">
                <a:tc gridSpan="2">
                  <a:txBody>
                    <a:bodyPr/>
                    <a:lstStyle/>
                    <a:p>
                      <a:r>
                        <a:rPr lang="en-GB" sz="900" b="1" dirty="0">
                          <a:latin typeface="+mn-lt"/>
                          <a:cs typeface="Arial"/>
                        </a:rPr>
                        <a:t>Programme Governance: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GB" sz="900" dirty="0">
                          <a:latin typeface="+mn-lt"/>
                          <a:cs typeface="Arial"/>
                        </a:rPr>
                        <a:t>Denis Gallacher / Connor McCann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gridSpan="3">
                  <a:txBody>
                    <a:bodyPr/>
                    <a:lstStyle/>
                    <a:p>
                      <a:r>
                        <a:rPr lang="en-GB" sz="900" b="1">
                          <a:latin typeface="+mn-lt"/>
                          <a:cs typeface="Arial"/>
                        </a:rPr>
                        <a:t>Budget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r>
                        <a:rPr lang="en-GB" sz="600">
                          <a:latin typeface="Arial" panose="020B0604020202020204" pitchFamily="34" charset="0"/>
                          <a:cs typeface="Arial" panose="020B0604020202020204" pitchFamily="34" charset="0"/>
                        </a:rPr>
                        <a:t>Budget Status:</a:t>
                      </a: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a:r>
                        <a:rPr lang="en-GB" sz="900" b="1">
                          <a:latin typeface="+mn-lt"/>
                          <a:cs typeface="Arial"/>
                        </a:rPr>
                        <a:t>Unknown</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4085495239"/>
                  </a:ext>
                </a:extLst>
              </a:tr>
              <a:tr h="201350">
                <a:tc gridSpan="2">
                  <a:txBody>
                    <a:bodyPr/>
                    <a:lstStyle/>
                    <a:p>
                      <a:r>
                        <a:rPr lang="en-GB" sz="900" b="1">
                          <a:latin typeface="+mn-lt"/>
                          <a:cs typeface="Arial"/>
                        </a:rPr>
                        <a:t>Status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02/05/24</a:t>
                      </a:r>
                      <a:endParaRPr lang="en-US" sz="1600" dirty="0">
                        <a:latin typeface="+mn-lt"/>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621528059"/>
                  </a:ext>
                </a:extLst>
              </a:tr>
              <a:tr h="201350">
                <a:tc gridSpan="2">
                  <a:txBody>
                    <a:bodyPr/>
                    <a:lstStyle/>
                    <a:p>
                      <a:r>
                        <a:rPr lang="en-GB" sz="900" b="1">
                          <a:latin typeface="+mn-lt"/>
                          <a:cs typeface="Arial"/>
                        </a:rPr>
                        <a:t>Overall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algn="ctr"/>
                      <a:r>
                        <a:rPr lang="en-GB" sz="900" b="1" dirty="0">
                          <a:solidFill>
                            <a:schemeClr val="bg1"/>
                          </a:solidFill>
                          <a:latin typeface="+mn-lt"/>
                          <a:cs typeface="Arial"/>
                        </a:rPr>
                        <a:t>Green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297109919"/>
                  </a:ext>
                </a:extLst>
              </a:tr>
              <a:tr h="201350">
                <a:tc gridSpan="2">
                  <a:txBody>
                    <a:bodyPr/>
                    <a:lstStyle/>
                    <a:p>
                      <a:r>
                        <a:rPr lang="en-GB" sz="900" b="1">
                          <a:latin typeface="+mn-lt"/>
                          <a:cs typeface="Arial"/>
                        </a:rPr>
                        <a:t>Target end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kern="1200" dirty="0">
                          <a:solidFill>
                            <a:schemeClr val="tx1"/>
                          </a:solidFill>
                          <a:latin typeface="+mn-lt"/>
                          <a:ea typeface="+mn-ea"/>
                          <a:cs typeface="Arial"/>
                        </a:rPr>
                        <a:t>31/12/24</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656305542"/>
                  </a:ext>
                </a:extLst>
              </a:tr>
              <a:tr h="201350">
                <a:tc gridSpan="2">
                  <a:txBody>
                    <a:bodyPr/>
                    <a:lstStyle/>
                    <a:p>
                      <a:r>
                        <a:rPr lang="en-GB" sz="900" b="1">
                          <a:latin typeface="+mn-lt"/>
                          <a:cs typeface="Arial"/>
                        </a:rPr>
                        <a:t>Programme Stage: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Initiation and Planning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930030405"/>
                  </a:ext>
                </a:extLst>
              </a:tr>
              <a:tr h="201350">
                <a:tc gridSpan="2">
                  <a:txBody>
                    <a:bodyPr/>
                    <a:lstStyle/>
                    <a:p>
                      <a:r>
                        <a:rPr lang="en-GB" sz="900" b="1" dirty="0">
                          <a:latin typeface="+mn-lt"/>
                          <a:cs typeface="Arial"/>
                        </a:rPr>
                        <a:t>Executive Summary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26670" indent="0">
                        <a:lnSpc>
                          <a:spcPct val="120000"/>
                        </a:lnSpc>
                        <a:spcBef>
                          <a:spcPts val="242"/>
                        </a:spcBef>
                        <a:spcAft>
                          <a:spcPts val="242"/>
                        </a:spcAft>
                        <a:buNone/>
                      </a:pPr>
                      <a:r>
                        <a:rPr lang="en-US" sz="900" kern="1200" dirty="0">
                          <a:solidFill>
                            <a:schemeClr val="tx1"/>
                          </a:solidFill>
                          <a:latin typeface="+mn-lt"/>
                          <a:ea typeface="+mn-ea"/>
                          <a:cs typeface="Arial"/>
                        </a:rPr>
                        <a:t>We are moving forward with the initial GAP Analysis on Monday 8</a:t>
                      </a:r>
                      <a:r>
                        <a:rPr lang="en-US" sz="900" kern="1200" baseline="30000" dirty="0">
                          <a:solidFill>
                            <a:schemeClr val="tx1"/>
                          </a:solidFill>
                          <a:latin typeface="+mn-lt"/>
                          <a:ea typeface="+mn-ea"/>
                          <a:cs typeface="Arial"/>
                        </a:rPr>
                        <a:t>th</a:t>
                      </a:r>
                      <a:r>
                        <a:rPr lang="en-US" sz="900" kern="1200" dirty="0">
                          <a:solidFill>
                            <a:schemeClr val="tx1"/>
                          </a:solidFill>
                          <a:latin typeface="+mn-lt"/>
                          <a:ea typeface="+mn-ea"/>
                          <a:cs typeface="Arial"/>
                        </a:rPr>
                        <a:t> April, allowing for refinement of the milestone 2 objectives. </a:t>
                      </a:r>
                    </a:p>
                  </a:txBody>
                  <a:tcPr marL="36000" marT="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939901857"/>
                  </a:ext>
                </a:extLst>
              </a:tr>
              <a:tr h="201350">
                <a:tc gridSpan="2">
                  <a:txBody>
                    <a:bodyPr/>
                    <a:lstStyle/>
                    <a:p>
                      <a:r>
                        <a:rPr lang="en-GB" sz="900" b="1">
                          <a:latin typeface="+mn-lt"/>
                          <a:cs typeface="Arial"/>
                        </a:rPr>
                        <a:t>Challenges / Concerns: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GB" sz="900" kern="1200" dirty="0">
                          <a:solidFill>
                            <a:schemeClr val="tx1"/>
                          </a:solidFill>
                          <a:latin typeface="+mn-lt"/>
                          <a:ea typeface="+mn-ea"/>
                          <a:cs typeface="Arial"/>
                        </a:rPr>
                        <a:t>Resourcing and timelines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1711960817"/>
                  </a:ext>
                </a:extLst>
              </a:tr>
              <a:tr h="201350">
                <a:tc gridSpan="2">
                  <a:txBody>
                    <a:bodyPr/>
                    <a:lstStyle/>
                    <a:p>
                      <a:r>
                        <a:rPr lang="en-GB" sz="900" b="1" kern="1200" dirty="0">
                          <a:solidFill>
                            <a:schemeClr val="tx1"/>
                          </a:solidFill>
                          <a:latin typeface="+mn-lt"/>
                          <a:ea typeface="+mn-ea"/>
                          <a:cs typeface="Arial"/>
                        </a:rPr>
                        <a:t>#</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900" b="1" kern="1200" dirty="0">
                          <a:solidFill>
                            <a:schemeClr val="tx1"/>
                          </a:solidFill>
                          <a:latin typeface="+mn-lt"/>
                          <a:ea typeface="+mn-ea"/>
                          <a:cs typeface="Arial"/>
                        </a:rPr>
                        <a:t>Action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r>
                        <a:rPr lang="en-GB" sz="900" b="1">
                          <a:latin typeface="+mn-lt"/>
                          <a:cs typeface="Arial"/>
                        </a:rPr>
                        <a:t>Update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Owner</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a:latin typeface="+mn-lt"/>
                          <a:cs typeface="Arial"/>
                        </a:rPr>
                        <a:t>Due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a:latin typeface="+mn-lt"/>
                          <a:cs typeface="Arial"/>
                        </a:rPr>
                        <a:t>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Status</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553845135"/>
                  </a:ext>
                </a:extLst>
              </a:tr>
              <a:tr h="184228">
                <a:tc gridSpan="2">
                  <a:txBody>
                    <a:bodyPr/>
                    <a:lstStyle/>
                    <a:p>
                      <a:r>
                        <a:rPr lang="en-GB" sz="900" kern="1200" dirty="0">
                          <a:solidFill>
                            <a:schemeClr val="tx1"/>
                          </a:solidFill>
                          <a:latin typeface="+mn-lt"/>
                          <a:ea typeface="+mn-ea"/>
                          <a:cs typeface="Arial"/>
                        </a:rPr>
                        <a:t>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Review go to market supplier strategy for ISO27001 audit in Q3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Sue is now supporting to resolve and complete this action.</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12/04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643065518"/>
                  </a:ext>
                </a:extLst>
              </a:tr>
              <a:tr h="305038">
                <a:tc gridSpan="2">
                  <a:txBody>
                    <a:bodyPr/>
                    <a:lstStyle/>
                    <a:p>
                      <a:r>
                        <a:rPr lang="en-GB" sz="900" kern="1200" dirty="0">
                          <a:solidFill>
                            <a:schemeClr val="tx1"/>
                          </a:solidFill>
                          <a:latin typeface="+mn-lt"/>
                          <a:ea typeface="+mn-ea"/>
                          <a:cs typeface="Arial"/>
                        </a:rPr>
                        <a:t>6</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Document ISMS – 6 clauses, including leadership, strategy, comms,  objectives, management buy in and all inputs and outputs.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Extended timelines as we need to review all documentation for a pre-audit with Trustwave.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31/05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endPar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570761426"/>
                  </a:ext>
                </a:extLst>
              </a:tr>
              <a:tr h="305038">
                <a:tc gridSpan="2">
                  <a:txBody>
                    <a:bodyPr/>
                    <a:lstStyle/>
                    <a:p>
                      <a:r>
                        <a:rPr lang="en-GB" sz="900" kern="1200" dirty="0">
                          <a:solidFill>
                            <a:schemeClr val="tx1"/>
                          </a:solidFill>
                          <a:latin typeface="+mn-lt"/>
                          <a:ea typeface="+mn-ea"/>
                          <a:cs typeface="Arial"/>
                        </a:rPr>
                        <a:t>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Agree roles and responsibilities for ISO27001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Document complete, ready for management review.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CM / CZ</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CM / CZ / DG</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12/04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Closed</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extLst>
                  <a:ext uri="{0D108BD9-81ED-4DB2-BD59-A6C34878D82A}">
                    <a16:rowId xmlns:a16="http://schemas.microsoft.com/office/drawing/2014/main" val="3261454252"/>
                  </a:ext>
                </a:extLst>
              </a:tr>
              <a:tr h="305038">
                <a:tc gridSpan="2">
                  <a:txBody>
                    <a:bodyPr/>
                    <a:lstStyle/>
                    <a:p>
                      <a:r>
                        <a:rPr lang="en-GB" sz="900" kern="1200" dirty="0">
                          <a:solidFill>
                            <a:schemeClr val="tx1"/>
                          </a:solidFill>
                          <a:latin typeface="+mn-lt"/>
                          <a:ea typeface="+mn-ea"/>
                          <a:cs typeface="Arial"/>
                        </a:rPr>
                        <a:t>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Risk Management Framework and agree tooling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Risk Management framework draft complete, follow up with the SLT on approach. Docs to be released to the SLT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12/04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791752132"/>
                  </a:ext>
                </a:extLst>
              </a:tr>
              <a:tr h="281513">
                <a:tc gridSpan="2">
                  <a:txBody>
                    <a:bodyPr/>
                    <a:lstStyle/>
                    <a:p>
                      <a:r>
                        <a:rPr lang="en-GB" sz="900" kern="1200" dirty="0">
                          <a:solidFill>
                            <a:schemeClr val="tx1"/>
                          </a:solidFill>
                          <a:latin typeface="+mn-lt"/>
                          <a:ea typeface="+mn-ea"/>
                          <a:cs typeface="Arial"/>
                        </a:rPr>
                        <a:t>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GAP Analysis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Reviewed GAP analysis with Trustwave.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12/04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595209176"/>
                  </a:ext>
                </a:extLst>
              </a:tr>
              <a:tr h="184228">
                <a:tc gridSpan="2">
                  <a:txBody>
                    <a:bodyPr/>
                    <a:lstStyle/>
                    <a:p>
                      <a:r>
                        <a:rPr lang="en-GB" sz="900" kern="1200" dirty="0">
                          <a:solidFill>
                            <a:schemeClr val="tx1"/>
                          </a:solidFill>
                          <a:latin typeface="+mn-lt"/>
                          <a:ea typeface="+mn-ea"/>
                          <a:cs typeface="Arial"/>
                        </a:rPr>
                        <a:t>10</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Complete overall security information policy</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Complete</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CM / CZ</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CM / 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18/04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034712849"/>
                  </a:ext>
                </a:extLst>
              </a:tr>
              <a:tr h="305038">
                <a:tc gridSpan="2">
                  <a:txBody>
                    <a:bodyPr/>
                    <a:lstStyle/>
                    <a:p>
                      <a:r>
                        <a:rPr lang="en-GB" sz="900" kern="1200" dirty="0">
                          <a:solidFill>
                            <a:schemeClr val="tx1"/>
                          </a:solidFill>
                          <a:latin typeface="+mn-lt"/>
                          <a:ea typeface="+mn-ea"/>
                          <a:cs typeface="Arial"/>
                        </a:rPr>
                        <a:t>11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Finalise project plan</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Work in progress, extended timeline as focus has been on documentation. Document tracking in use for this.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31/05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640068446"/>
                  </a:ext>
                </a:extLst>
              </a:tr>
              <a:tr h="188248">
                <a:tc gridSpan="2">
                  <a:txBody>
                    <a:bodyPr/>
                    <a:lstStyle/>
                    <a:p>
                      <a:r>
                        <a:rPr lang="en-GB" sz="900" kern="1200" dirty="0">
                          <a:solidFill>
                            <a:schemeClr val="tx1"/>
                          </a:solidFill>
                          <a:latin typeface="+mn-lt"/>
                          <a:ea typeface="+mn-ea"/>
                          <a:cs typeface="Arial"/>
                        </a:rPr>
                        <a:t>12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Milestone 1 &amp; 2 completion / Checklist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Document tracking in progress.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18/04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3853929330"/>
                  </a:ext>
                </a:extLst>
              </a:tr>
              <a:tr h="305038">
                <a:tc gridSpan="2">
                  <a:txBody>
                    <a:bodyPr/>
                    <a:lstStyle/>
                    <a:p>
                      <a:r>
                        <a:rPr lang="en-GB" sz="900" kern="1200" dirty="0">
                          <a:solidFill>
                            <a:schemeClr val="tx1"/>
                          </a:solidFill>
                          <a:latin typeface="+mn-lt"/>
                          <a:ea typeface="+mn-ea"/>
                          <a:cs typeface="Arial"/>
                        </a:rPr>
                        <a:t>13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Annex A Controls – Vulnerability </a:t>
                      </a:r>
                      <a:r>
                        <a:rPr lang="en-GB" sz="900" kern="1200" noProof="0" dirty="0" err="1">
                          <a:solidFill>
                            <a:schemeClr val="tx1"/>
                          </a:solidFill>
                          <a:latin typeface="+mn-lt"/>
                          <a:ea typeface="+mn-ea"/>
                          <a:cs typeface="Arial"/>
                        </a:rPr>
                        <a:t>Mgt</a:t>
                      </a:r>
                      <a:r>
                        <a:rPr lang="en-GB" sz="900" kern="1200" noProof="0" dirty="0">
                          <a:solidFill>
                            <a:schemeClr val="tx1"/>
                          </a:solidFill>
                          <a:latin typeface="+mn-lt"/>
                          <a:ea typeface="+mn-ea"/>
                          <a:cs typeface="Arial"/>
                        </a:rPr>
                        <a:t>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a:t>
                      </a:r>
                      <a:r>
                        <a:rPr lang="en-GB" sz="900" kern="1200" dirty="0">
                          <a:solidFill>
                            <a:schemeClr val="tx1"/>
                          </a:solidFill>
                          <a:latin typeface="+mn-lt"/>
                          <a:ea typeface="+mn-ea"/>
                          <a:cs typeface="Arial"/>
                        </a:rPr>
                        <a:t> – Vulnerability Management standard is nearly completed, and slight modification required. Moving to controls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r>
                        <a:rPr lang="en-GB" sz="900" kern="1200" dirty="0">
                          <a:solidFill>
                            <a:schemeClr val="tx1"/>
                          </a:solidFill>
                          <a:latin typeface="+mn-lt"/>
                          <a:ea typeface="+mn-ea"/>
                          <a:cs typeface="Arial"/>
                        </a:rPr>
                        <a:t>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01/05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lang="en-GB" sz="900" kern="1200" noProof="0" dirty="0">
                        <a:solidFill>
                          <a:schemeClr val="tx1"/>
                        </a:solidFill>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000821742"/>
                  </a:ext>
                </a:extLst>
              </a:tr>
              <a:tr h="305038">
                <a:tc gridSpan="2">
                  <a:txBody>
                    <a:bodyPr/>
                    <a:lstStyle/>
                    <a:p>
                      <a:r>
                        <a:rPr lang="en-GB" sz="900" kern="1200" dirty="0">
                          <a:solidFill>
                            <a:schemeClr val="tx1"/>
                          </a:solidFill>
                          <a:latin typeface="+mn-lt"/>
                          <a:ea typeface="+mn-ea"/>
                          <a:cs typeface="Arial"/>
                        </a:rPr>
                        <a:t>14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ISO27001 SharePoint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a:t>
                      </a:r>
                      <a:r>
                        <a:rPr lang="en-GB" sz="900" kern="1200" dirty="0">
                          <a:solidFill>
                            <a:schemeClr val="tx1"/>
                          </a:solidFill>
                          <a:latin typeface="+mn-lt"/>
                          <a:ea typeface="+mn-ea"/>
                          <a:cs typeface="Arial"/>
                        </a:rPr>
                        <a:t> – Review with Graham Parkin to create an ISO27001 SharePoint for review. Expected to complete early May for audit and Management review.</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r>
                        <a:rPr lang="en-GB" sz="900" kern="1200" dirty="0">
                          <a:solidFill>
                            <a:schemeClr val="tx1"/>
                          </a:solidFill>
                          <a:latin typeface="+mn-lt"/>
                          <a:ea typeface="+mn-ea"/>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31/05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lang="en-GB" sz="900" kern="1200" noProof="0" dirty="0">
                        <a:solidFill>
                          <a:schemeClr val="tx1"/>
                        </a:solidFill>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endParaRPr lang="en-GB" dirty="0"/>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423771410"/>
                  </a:ext>
                </a:extLst>
              </a:tr>
              <a:tr h="184228">
                <a:tc gridSpan="12">
                  <a:txBody>
                    <a:bodyPr/>
                    <a:lstStyle/>
                    <a:p>
                      <a:pPr algn="ctr"/>
                      <a:r>
                        <a:rPr lang="en-GB" sz="900" b="1" dirty="0">
                          <a:latin typeface="+mn-lt"/>
                          <a:cs typeface="Arial"/>
                        </a:rPr>
                        <a:t>Key Issues and Challenges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T w="12700" cap="flat" cmpd="sng" algn="ctr">
                      <a:solidFill>
                        <a:schemeClr val="tx1"/>
                      </a:solidFill>
                      <a:prstDash val="solid"/>
                      <a:round/>
                      <a:headEnd type="none" w="med" len="med"/>
                      <a:tailEnd type="none" w="med" len="med"/>
                    </a:lnT>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extLst>
                  <a:ext uri="{0D108BD9-81ED-4DB2-BD59-A6C34878D82A}">
                    <a16:rowId xmlns:a16="http://schemas.microsoft.com/office/drawing/2014/main" val="44322104"/>
                  </a:ext>
                </a:extLst>
              </a:tr>
              <a:tr h="203253">
                <a:tc>
                  <a:txBody>
                    <a:bodyPr/>
                    <a:lstStyle>
                      <a:lvl1pPr marL="0" algn="l" defTabSz="457133" rtl="0" eaLnBrk="1" latinLnBrk="0" hangingPunct="1">
                        <a:defRPr sz="1800" kern="1200">
                          <a:solidFill>
                            <a:schemeClr val="tx1"/>
                          </a:solidFill>
                          <a:latin typeface="Tahoma"/>
                        </a:defRPr>
                      </a:lvl1pPr>
                      <a:lvl2pPr marL="457133" algn="l" defTabSz="457133" rtl="0" eaLnBrk="1" latinLnBrk="0" hangingPunct="1">
                        <a:defRPr sz="1800" kern="1200">
                          <a:solidFill>
                            <a:schemeClr val="tx1"/>
                          </a:solidFill>
                          <a:latin typeface="Tahoma"/>
                        </a:defRPr>
                      </a:lvl2pPr>
                      <a:lvl3pPr marL="914267" algn="l" defTabSz="457133" rtl="0" eaLnBrk="1" latinLnBrk="0" hangingPunct="1">
                        <a:defRPr sz="1800" kern="1200">
                          <a:solidFill>
                            <a:schemeClr val="tx1"/>
                          </a:solidFill>
                          <a:latin typeface="Tahoma"/>
                        </a:defRPr>
                      </a:lvl3pPr>
                      <a:lvl4pPr marL="1371400" algn="l" defTabSz="457133" rtl="0" eaLnBrk="1" latinLnBrk="0" hangingPunct="1">
                        <a:defRPr sz="1800" kern="1200">
                          <a:solidFill>
                            <a:schemeClr val="tx1"/>
                          </a:solidFill>
                          <a:latin typeface="Tahoma"/>
                        </a:defRPr>
                      </a:lvl4pPr>
                      <a:lvl5pPr marL="1828534" algn="l" defTabSz="457133" rtl="0" eaLnBrk="1" latinLnBrk="0" hangingPunct="1">
                        <a:defRPr sz="1800" kern="1200">
                          <a:solidFill>
                            <a:schemeClr val="tx1"/>
                          </a:solidFill>
                          <a:latin typeface="Tahoma"/>
                        </a:defRPr>
                      </a:lvl5pPr>
                      <a:lvl6pPr marL="2285667" algn="l" defTabSz="457133" rtl="0" eaLnBrk="1" latinLnBrk="0" hangingPunct="1">
                        <a:defRPr sz="1800" kern="1200">
                          <a:solidFill>
                            <a:schemeClr val="tx1"/>
                          </a:solidFill>
                          <a:latin typeface="Tahoma"/>
                        </a:defRPr>
                      </a:lvl6pPr>
                      <a:lvl7pPr marL="2742801" algn="l" defTabSz="457133" rtl="0" eaLnBrk="1" latinLnBrk="0" hangingPunct="1">
                        <a:defRPr sz="1800" kern="1200">
                          <a:solidFill>
                            <a:schemeClr val="tx1"/>
                          </a:solidFill>
                          <a:latin typeface="Tahoma"/>
                        </a:defRPr>
                      </a:lvl7pPr>
                      <a:lvl8pPr marL="3199934" algn="l" defTabSz="457133" rtl="0" eaLnBrk="1" latinLnBrk="0" hangingPunct="1">
                        <a:defRPr sz="1800" kern="1200">
                          <a:solidFill>
                            <a:schemeClr val="tx1"/>
                          </a:solidFill>
                          <a:latin typeface="Tahoma"/>
                        </a:defRPr>
                      </a:lvl8pPr>
                      <a:lvl9pPr marL="3657068" algn="l" defTabSz="457133" rtl="0" eaLnBrk="1" latinLnBrk="0" hangingPunct="1">
                        <a:defRPr sz="1800" kern="1200">
                          <a:solidFill>
                            <a:schemeClr val="tx1"/>
                          </a:solidFill>
                          <a:latin typeface="Tahoma"/>
                        </a:defRPr>
                      </a:lvl9pPr>
                    </a:lstStyle>
                    <a:p>
                      <a:pPr algn="ctr">
                        <a:spcAft>
                          <a:spcPts val="0"/>
                        </a:spcAft>
                      </a:pPr>
                      <a:r>
                        <a:rPr lang="en-US" sz="900" b="1">
                          <a:effectLst/>
                          <a:latin typeface="+mn-lt"/>
                          <a:cs typeface="Arial"/>
                        </a:rPr>
                        <a:t>#</a:t>
                      </a:r>
                      <a:endParaRPr lang="en-GB" sz="900" b="1">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ctr">
                        <a:spcAft>
                          <a:spcPts val="0"/>
                        </a:spcAft>
                      </a:pPr>
                      <a:r>
                        <a:rPr lang="en-US" sz="900" b="1" dirty="0">
                          <a:effectLst/>
                          <a:latin typeface="+mn-lt"/>
                          <a:cs typeface="Arial"/>
                        </a:rPr>
                        <a:t>Description</a:t>
                      </a:r>
                      <a:endParaRPr lang="en-GB" sz="900" b="1" dirty="0">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pPr algn="ctr">
                        <a:spcAft>
                          <a:spcPts val="0"/>
                        </a:spcAft>
                      </a:pPr>
                      <a:r>
                        <a:rPr lang="en-US" sz="600" b="1">
                          <a:effectLst/>
                          <a:latin typeface="+mn-lt"/>
                        </a:rPr>
                        <a:t>Description</a:t>
                      </a:r>
                      <a:endParaRPr lang="en-GB" sz="600" b="1">
                        <a:effectLst/>
                        <a:latin typeface="+mn-lt"/>
                        <a:ea typeface="+mn-ea"/>
                      </a:endParaRPr>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900" b="1" kern="1200" dirty="0">
                          <a:solidFill>
                            <a:schemeClr val="tx1"/>
                          </a:solidFill>
                          <a:effectLst/>
                          <a:latin typeface="+mn-lt"/>
                          <a:ea typeface="+mn-ea"/>
                          <a:cs typeface="Arial"/>
                        </a:rPr>
                        <a:t>Update</a:t>
                      </a:r>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6">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sz="90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r>
                        <a:rPr kumimoji="0" lang="en-US" sz="600" b="1" i="0" u="none" strike="noStrike" kern="1200" cap="none" spc="0" normalizeH="0" baseline="0" noProof="0">
                          <a:ln>
                            <a:noFill/>
                          </a:ln>
                          <a:solidFill>
                            <a:srgbClr val="2D3540"/>
                          </a:solidFill>
                          <a:effectLst/>
                          <a:uLnTx/>
                          <a:uFillTx/>
                          <a:latin typeface="+mn-lt"/>
                          <a:ea typeface="+mn-ea"/>
                          <a:cs typeface="+mn-cs"/>
                        </a:rPr>
                        <a:t>Type (Risk / Issue/  Defect)</a:t>
                      </a:r>
                      <a:endParaRPr lang="en-GB" sz="600"/>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sz="90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a:latin typeface="+mn-lt"/>
                          <a:cs typeface="Arial"/>
                        </a:rPr>
                        <a:t>Status</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854660419"/>
                  </a:ext>
                </a:extLst>
              </a:tr>
              <a:tr h="203253">
                <a:tc>
                  <a:txBody>
                    <a:bodyPr/>
                    <a:lstStyle/>
                    <a:p>
                      <a:pPr algn="ctr">
                        <a:spcAft>
                          <a:spcPts val="0"/>
                        </a:spcAft>
                      </a:pPr>
                      <a:r>
                        <a:rPr lang="en-GB" sz="900" kern="1200" dirty="0">
                          <a:solidFill>
                            <a:schemeClr val="tx1"/>
                          </a:solidFill>
                          <a:latin typeface="+mn-lt"/>
                          <a:ea typeface="+mn-ea"/>
                          <a:cs typeface="Arial"/>
                        </a:rPr>
                        <a:t>R1</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l">
                        <a:spcAft>
                          <a:spcPts val="0"/>
                        </a:spcAft>
                      </a:pPr>
                      <a:r>
                        <a:rPr lang="en-GB" sz="900" kern="1200" dirty="0">
                          <a:solidFill>
                            <a:schemeClr val="tx1"/>
                          </a:solidFill>
                          <a:latin typeface="+mn-lt"/>
                          <a:ea typeface="+mn-ea"/>
                          <a:cs typeface="Arial"/>
                        </a:rPr>
                        <a:t>Resource</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rtl="0" eaLnBrk="1" fontAlgn="auto" latinLnBrk="0" hangingPunct="1">
                        <a:lnSpc>
                          <a:spcPct val="100000"/>
                        </a:lnSpc>
                        <a:spcBef>
                          <a:spcPts val="0"/>
                        </a:spcBef>
                        <a:spcAft>
                          <a:spcPts val="0"/>
                        </a:spcAft>
                        <a:buClrTx/>
                        <a:buSzTx/>
                        <a:buFontTx/>
                        <a:buNone/>
                      </a:pPr>
                      <a:r>
                        <a:rPr lang="en-GB" sz="900" dirty="0">
                          <a:latin typeface="+mn-lt"/>
                          <a:cs typeface="Arial"/>
                        </a:rPr>
                        <a:t>03/05</a:t>
                      </a:r>
                      <a:r>
                        <a:rPr kumimoji="0" lang="en-GB" sz="900" b="0" i="0" u="none" strike="noStrike" kern="1200" cap="none" spc="0" normalizeH="0" baseline="0" noProof="0" dirty="0">
                          <a:ln>
                            <a:noFill/>
                          </a:ln>
                          <a:solidFill>
                            <a:srgbClr val="2D3540"/>
                          </a:solidFill>
                          <a:effectLst/>
                          <a:uLnTx/>
                          <a:uFillTx/>
                          <a:latin typeface="+mn-lt"/>
                          <a:ea typeface="+mn-ea"/>
                          <a:cs typeface="Arial"/>
                        </a:rPr>
                        <a:t> – We are scoping resource based on current requirements, this can change. Mitigating by high level resource plan. </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6">
                  <a:txBody>
                    <a:bodyPr/>
                    <a:lstStyle/>
                    <a:p>
                      <a:pPr algn="l"/>
                      <a:r>
                        <a:rPr lang="en-GB" sz="900" dirty="0">
                          <a:latin typeface="+mn-lt"/>
                          <a:cs typeface="Arial"/>
                        </a:rPr>
                        <a:t>Risk</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algn="l"/>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dirty="0">
                          <a:latin typeface="+mn-lt"/>
                          <a:cs typeface="Arial"/>
                        </a:rPr>
                        <a:t>Open</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4239922030"/>
                  </a:ext>
                </a:extLst>
              </a:tr>
              <a:tr h="203251">
                <a:tc>
                  <a:txBody>
                    <a:bodyPr/>
                    <a:lstStyle/>
                    <a:p>
                      <a:pPr lvl="0" algn="ctr">
                        <a:spcAft>
                          <a:spcPts val="0"/>
                        </a:spcAft>
                        <a:buNone/>
                      </a:pPr>
                      <a:r>
                        <a:rPr lang="en-GB" sz="900" kern="1200" dirty="0">
                          <a:solidFill>
                            <a:schemeClr val="tx1"/>
                          </a:solidFill>
                          <a:latin typeface="+mn-lt"/>
                          <a:ea typeface="+mn-ea"/>
                          <a:cs typeface="Arial"/>
                        </a:rPr>
                        <a:t>R2</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Data Masking, Business continuity, disaster recovery and SIAM.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gridSpan="2">
                  <a:txBody>
                    <a:bodyPr/>
                    <a:lstStyle/>
                    <a:p>
                      <a:pPr marL="0" lvl="0" indent="0" algn="l">
                        <a:lnSpc>
                          <a:spcPct val="100000"/>
                        </a:lnSpc>
                        <a:spcBef>
                          <a:spcPts val="0"/>
                        </a:spcBef>
                        <a:spcAft>
                          <a:spcPts val="0"/>
                        </a:spcAft>
                        <a:buNone/>
                      </a:pPr>
                      <a:r>
                        <a:rPr lang="en-GB" sz="900" dirty="0">
                          <a:latin typeface="+mn-lt"/>
                          <a:cs typeface="Arial"/>
                        </a:rPr>
                        <a:t>03/05</a:t>
                      </a:r>
                      <a:r>
                        <a:rPr kumimoji="0" lang="en-GB" sz="900" b="0" i="0" u="none" strike="noStrike" kern="1200" cap="none" spc="0" normalizeH="0" baseline="0" noProof="0" dirty="0">
                          <a:ln>
                            <a:noFill/>
                          </a:ln>
                          <a:solidFill>
                            <a:srgbClr val="2D3540"/>
                          </a:solidFill>
                          <a:effectLst/>
                          <a:uLnTx/>
                          <a:uFillTx/>
                          <a:latin typeface="+mn-lt"/>
                          <a:ea typeface="+mn-ea"/>
                          <a:cs typeface="Arial"/>
                        </a:rPr>
                        <a:t> – Challenges with key controls, review as part of scoping and agree mitigation / risk treatment were applicable.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gridSpan="6">
                  <a:txBody>
                    <a:bodyPr/>
                    <a:lstStyle/>
                    <a:p>
                      <a:pPr lvl="0" algn="l">
                        <a:buNone/>
                      </a:pPr>
                      <a:r>
                        <a:rPr lang="en-GB" sz="900" dirty="0">
                          <a:latin typeface="+mn-lt"/>
                          <a:cs typeface="Arial"/>
                        </a:rPr>
                        <a:t>Risk</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US"/>
                    </a:p>
                  </a:txBody>
                  <a:tcPr/>
                </a:tc>
                <a:tc hMerge="1">
                  <a:txBody>
                    <a:bodyPr/>
                    <a:lstStyle/>
                    <a:p>
                      <a:endParaRPr lang="en-US"/>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lvl="0" algn="ctr">
                        <a:buNone/>
                      </a:pPr>
                      <a:r>
                        <a:rPr lang="en-GB" sz="900" b="1" dirty="0">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3544185167"/>
                  </a:ext>
                </a:extLst>
              </a:tr>
              <a:tr h="203251">
                <a:tc>
                  <a:txBody>
                    <a:bodyPr/>
                    <a:lstStyle/>
                    <a:p>
                      <a:pPr lvl="0" algn="ctr">
                        <a:spcAft>
                          <a:spcPts val="0"/>
                        </a:spcAft>
                        <a:buNone/>
                      </a:pPr>
                      <a:r>
                        <a:rPr lang="en-GB" sz="900" kern="1200" dirty="0">
                          <a:solidFill>
                            <a:schemeClr val="tx1"/>
                          </a:solidFill>
                          <a:latin typeface="+mn-lt"/>
                          <a:ea typeface="+mn-ea"/>
                          <a:cs typeface="Arial"/>
                        </a:rPr>
                        <a:t>R3</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ISO has to be operating 3 months before audit</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lvl="0" indent="0" algn="l">
                        <a:lnSpc>
                          <a:spcPct val="100000"/>
                        </a:lnSpc>
                        <a:spcBef>
                          <a:spcPts val="0"/>
                        </a:spcBef>
                        <a:spcAft>
                          <a:spcPts val="0"/>
                        </a:spcAft>
                        <a:buNone/>
                      </a:pPr>
                      <a:r>
                        <a:rPr lang="en-GB" sz="900" dirty="0">
                          <a:latin typeface="+mn-lt"/>
                          <a:cs typeface="Arial"/>
                        </a:rPr>
                        <a:t>03/05</a:t>
                      </a:r>
                      <a:r>
                        <a:rPr kumimoji="0" lang="en-GB" sz="900" b="0" i="0" u="none" strike="noStrike" kern="1200" cap="none" spc="0" normalizeH="0" baseline="0" noProof="0" dirty="0">
                          <a:ln>
                            <a:noFill/>
                          </a:ln>
                          <a:solidFill>
                            <a:srgbClr val="2D3540"/>
                          </a:solidFill>
                          <a:effectLst/>
                          <a:uLnTx/>
                          <a:uFillTx/>
                          <a:latin typeface="+mn-lt"/>
                          <a:ea typeface="+mn-ea"/>
                          <a:cs typeface="Arial"/>
                        </a:rPr>
                        <a:t> – Discussion with the trainer indicated as long as we are following the general controls this can be used as evidence.</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6">
                  <a:txBody>
                    <a:bodyPr/>
                    <a:lstStyle/>
                    <a:p>
                      <a:pPr lvl="0" algn="l">
                        <a:buNone/>
                      </a:pPr>
                      <a:r>
                        <a:rPr lang="en-GB" sz="900" dirty="0">
                          <a:latin typeface="+mn-lt"/>
                          <a:cs typeface="Arial"/>
                        </a:rPr>
                        <a:t>Risk</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tcPr>
                </a:tc>
                <a:tc>
                  <a:txBody>
                    <a:bodyPr/>
                    <a:lstStyle/>
                    <a:p>
                      <a:pPr lvl="0" algn="ctr">
                        <a:buNone/>
                      </a:pPr>
                      <a:r>
                        <a:rPr lang="en-GB" sz="900" b="1" dirty="0">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282213825"/>
                  </a:ext>
                </a:extLst>
              </a:tr>
              <a:tr h="324061">
                <a:tc>
                  <a:txBody>
                    <a:bodyPr/>
                    <a:lstStyle/>
                    <a:p>
                      <a:pPr lvl="0" algn="ctr">
                        <a:spcAft>
                          <a:spcPts val="0"/>
                        </a:spcAft>
                        <a:buNone/>
                      </a:pPr>
                      <a:r>
                        <a:rPr lang="en-GB" sz="900" kern="1200" dirty="0">
                          <a:solidFill>
                            <a:schemeClr val="tx1"/>
                          </a:solidFill>
                          <a:latin typeface="+mn-lt"/>
                          <a:ea typeface="+mn-ea"/>
                          <a:cs typeface="Arial"/>
                        </a:rPr>
                        <a:t>R4</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gridSpan="2">
                  <a:txBody>
                    <a:bodyPr/>
                    <a:lstStyle/>
                    <a:p>
                      <a:pPr lvl="0" algn="l">
                        <a:spcAft>
                          <a:spcPts val="0"/>
                        </a:spcAft>
                        <a:buNone/>
                      </a:pPr>
                      <a:r>
                        <a:rPr lang="en-GB" sz="900" kern="1200" dirty="0">
                          <a:solidFill>
                            <a:schemeClr val="tx1"/>
                          </a:solidFill>
                          <a:latin typeface="+mn-lt"/>
                          <a:ea typeface="+mn-ea"/>
                          <a:cs typeface="Arial"/>
                        </a:rPr>
                        <a:t>Document volume</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gridSpan="2">
                  <a:txBody>
                    <a:bodyPr/>
                    <a:lstStyle/>
                    <a:p>
                      <a:pPr marL="0" lvl="0" indent="0" algn="l">
                        <a:lnSpc>
                          <a:spcPct val="100000"/>
                        </a:lnSpc>
                        <a:spcBef>
                          <a:spcPts val="0"/>
                        </a:spcBef>
                        <a:spcAft>
                          <a:spcPts val="0"/>
                        </a:spcAft>
                        <a:buNone/>
                      </a:pPr>
                      <a:r>
                        <a:rPr lang="en-GB" sz="900" dirty="0">
                          <a:latin typeface="+mn-lt"/>
                          <a:cs typeface="Arial"/>
                        </a:rPr>
                        <a:t>03/05</a:t>
                      </a:r>
                      <a:r>
                        <a:rPr kumimoji="0" lang="en-GB" sz="900" b="0" i="0" u="none" strike="noStrike" kern="1200" cap="none" spc="0" normalizeH="0" baseline="0" noProof="0" dirty="0">
                          <a:ln>
                            <a:noFill/>
                          </a:ln>
                          <a:solidFill>
                            <a:srgbClr val="2D3540"/>
                          </a:solidFill>
                          <a:effectLst/>
                          <a:uLnTx/>
                          <a:uFillTx/>
                          <a:latin typeface="+mn-lt"/>
                          <a:ea typeface="+mn-ea"/>
                          <a:cs typeface="Arial"/>
                        </a:rPr>
                        <a:t> – Extension documentation is required for ISO, we are working as quickly as possible with a plan to meet the GAP review for mid April.</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gridSpan="6">
                  <a:txBody>
                    <a:bodyPr/>
                    <a:lstStyle/>
                    <a:p>
                      <a:pPr lvl="0" algn="l">
                        <a:buNone/>
                      </a:pPr>
                      <a:r>
                        <a:rPr lang="en-GB" sz="900" dirty="0">
                          <a:latin typeface="+mn-lt"/>
                          <a:cs typeface="Arial"/>
                        </a:rPr>
                        <a:t>Issue</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lvl="0" algn="ctr">
                        <a:buNone/>
                      </a:pPr>
                      <a:r>
                        <a:rPr lang="en-GB" sz="900" b="1" dirty="0">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solidFill>
                      <a:srgbClr val="FFC000"/>
                    </a:solidFill>
                  </a:tcPr>
                </a:tc>
                <a:extLst>
                  <a:ext uri="{0D108BD9-81ED-4DB2-BD59-A6C34878D82A}">
                    <a16:rowId xmlns:a16="http://schemas.microsoft.com/office/drawing/2014/main" val="3574086831"/>
                  </a:ext>
                </a:extLst>
              </a:tr>
            </a:tbl>
          </a:graphicData>
        </a:graphic>
      </p:graphicFrame>
      <p:graphicFrame>
        <p:nvGraphicFramePr>
          <p:cNvPr id="7" name="Table 4">
            <a:extLst>
              <a:ext uri="{FF2B5EF4-FFF2-40B4-BE49-F238E27FC236}">
                <a16:creationId xmlns:a16="http://schemas.microsoft.com/office/drawing/2014/main" id="{71F0344C-B013-F94E-22DF-32CA7444776E}"/>
              </a:ext>
            </a:extLst>
          </p:cNvPr>
          <p:cNvGraphicFramePr>
            <a:graphicFrameLocks noGrp="1"/>
          </p:cNvGraphicFramePr>
          <p:nvPr/>
        </p:nvGraphicFramePr>
        <p:xfrm>
          <a:off x="8747960" y="71889"/>
          <a:ext cx="3331636" cy="213360"/>
        </p:xfrm>
        <a:graphic>
          <a:graphicData uri="http://schemas.openxmlformats.org/drawingml/2006/table">
            <a:tbl>
              <a:tblPr firstRow="1" bandRow="1">
                <a:tableStyleId>{5C22544A-7EE6-4342-B048-85BDC9FD1C3A}</a:tableStyleId>
              </a:tblPr>
              <a:tblGrid>
                <a:gridCol w="832909">
                  <a:extLst>
                    <a:ext uri="{9D8B030D-6E8A-4147-A177-3AD203B41FA5}">
                      <a16:colId xmlns:a16="http://schemas.microsoft.com/office/drawing/2014/main" val="111468985"/>
                    </a:ext>
                  </a:extLst>
                </a:gridCol>
                <a:gridCol w="832909">
                  <a:extLst>
                    <a:ext uri="{9D8B030D-6E8A-4147-A177-3AD203B41FA5}">
                      <a16:colId xmlns:a16="http://schemas.microsoft.com/office/drawing/2014/main" val="1271121789"/>
                    </a:ext>
                  </a:extLst>
                </a:gridCol>
                <a:gridCol w="832909">
                  <a:extLst>
                    <a:ext uri="{9D8B030D-6E8A-4147-A177-3AD203B41FA5}">
                      <a16:colId xmlns:a16="http://schemas.microsoft.com/office/drawing/2014/main" val="3820206286"/>
                    </a:ext>
                  </a:extLst>
                </a:gridCol>
                <a:gridCol w="832909">
                  <a:extLst>
                    <a:ext uri="{9D8B030D-6E8A-4147-A177-3AD203B41FA5}">
                      <a16:colId xmlns:a16="http://schemas.microsoft.com/office/drawing/2014/main" val="1703962266"/>
                    </a:ext>
                  </a:extLst>
                </a:gridCol>
              </a:tblGrid>
              <a:tr h="155489">
                <a:tc>
                  <a:txBody>
                    <a:bodyPr/>
                    <a:lstStyle/>
                    <a:p>
                      <a:r>
                        <a:rPr lang="en-GB" sz="800">
                          <a:solidFill>
                            <a:schemeClr val="bg2">
                              <a:lumMod val="10000"/>
                            </a:schemeClr>
                          </a:solidFill>
                        </a:rPr>
                        <a:t>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800" dirty="0">
                          <a:solidFill>
                            <a:schemeClr val="bg2">
                              <a:lumMod val="10000"/>
                            </a:schemeClr>
                          </a:solidFill>
                        </a:rPr>
                        <a:t>Closed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GB" sz="800" dirty="0">
                          <a:solidFill>
                            <a:schemeClr val="bg2">
                              <a:lumMod val="10000"/>
                            </a:schemeClr>
                          </a:solidFill>
                        </a:rPr>
                        <a:t>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GB" sz="800" dirty="0">
                          <a:solidFill>
                            <a:schemeClr val="bg2">
                              <a:lumMod val="10000"/>
                            </a:schemeClr>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54862145"/>
                  </a:ext>
                </a:extLst>
              </a:tr>
            </a:tbl>
          </a:graphicData>
        </a:graphic>
      </p:graphicFrame>
    </p:spTree>
    <p:extLst>
      <p:ext uri="{BB962C8B-B14F-4D97-AF65-F5344CB8AC3E}">
        <p14:creationId xmlns:p14="http://schemas.microsoft.com/office/powerpoint/2010/main" val="364233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a:extLst>
            <a:ext uri="{FF2B5EF4-FFF2-40B4-BE49-F238E27FC236}">
              <a16:creationId xmlns:a16="http://schemas.microsoft.com/office/drawing/2014/main" id="{11B372AB-074E-FC9B-8E68-C8A92F9416F6}"/>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EDBCEC8-6C2B-D8BE-3FE4-E87AEBF456FA}"/>
              </a:ext>
            </a:extLst>
          </p:cNvPr>
          <p:cNvSpPr>
            <a:spLocks noGrp="1"/>
          </p:cNvSpPr>
          <p:nvPr>
            <p:ph type="body" sz="quarter" idx="15"/>
          </p:nvPr>
        </p:nvSpPr>
        <p:spPr>
          <a:xfrm>
            <a:off x="86571" y="9243"/>
            <a:ext cx="10666206" cy="421030"/>
          </a:xfrm>
        </p:spPr>
        <p:txBody>
          <a:bodyPr>
            <a:normAutofit/>
          </a:bodyPr>
          <a:lstStyle/>
          <a:p>
            <a:r>
              <a:rPr lang="en-GB" sz="1600" dirty="0"/>
              <a:t>ISO27001 – Executive Summary </a:t>
            </a:r>
          </a:p>
        </p:txBody>
      </p:sp>
      <p:graphicFrame>
        <p:nvGraphicFramePr>
          <p:cNvPr id="4" name="Table 5">
            <a:extLst>
              <a:ext uri="{FF2B5EF4-FFF2-40B4-BE49-F238E27FC236}">
                <a16:creationId xmlns:a16="http://schemas.microsoft.com/office/drawing/2014/main" id="{A23E756C-4314-B0BC-202C-E6FE1AE66B6B}"/>
              </a:ext>
            </a:extLst>
          </p:cNvPr>
          <p:cNvGraphicFramePr>
            <a:graphicFrameLocks noGrp="1"/>
          </p:cNvGraphicFramePr>
          <p:nvPr>
            <p:extLst>
              <p:ext uri="{D42A27DB-BD31-4B8C-83A1-F6EECF244321}">
                <p14:modId xmlns:p14="http://schemas.microsoft.com/office/powerpoint/2010/main" val="71959950"/>
              </p:ext>
            </p:extLst>
          </p:nvPr>
        </p:nvGraphicFramePr>
        <p:xfrm>
          <a:off x="86571" y="347895"/>
          <a:ext cx="12011817" cy="6587089"/>
        </p:xfrm>
        <a:graphic>
          <a:graphicData uri="http://schemas.openxmlformats.org/drawingml/2006/table">
            <a:tbl>
              <a:tblPr firstRow="1" bandRow="1">
                <a:tableStyleId>{72833802-FEF1-4C79-8D5D-14CF1EAF98D9}</a:tableStyleId>
              </a:tblPr>
              <a:tblGrid>
                <a:gridCol w="529200">
                  <a:extLst>
                    <a:ext uri="{9D8B030D-6E8A-4147-A177-3AD203B41FA5}">
                      <a16:colId xmlns:a16="http://schemas.microsoft.com/office/drawing/2014/main" val="3499071720"/>
                    </a:ext>
                  </a:extLst>
                </a:gridCol>
                <a:gridCol w="920066">
                  <a:extLst>
                    <a:ext uri="{9D8B030D-6E8A-4147-A177-3AD203B41FA5}">
                      <a16:colId xmlns:a16="http://schemas.microsoft.com/office/drawing/2014/main" val="3470628105"/>
                    </a:ext>
                  </a:extLst>
                </a:gridCol>
                <a:gridCol w="2219417">
                  <a:extLst>
                    <a:ext uri="{9D8B030D-6E8A-4147-A177-3AD203B41FA5}">
                      <a16:colId xmlns:a16="http://schemas.microsoft.com/office/drawing/2014/main" val="2762973971"/>
                    </a:ext>
                  </a:extLst>
                </a:gridCol>
                <a:gridCol w="1100831">
                  <a:extLst>
                    <a:ext uri="{9D8B030D-6E8A-4147-A177-3AD203B41FA5}">
                      <a16:colId xmlns:a16="http://schemas.microsoft.com/office/drawing/2014/main" val="3653254741"/>
                    </a:ext>
                  </a:extLst>
                </a:gridCol>
                <a:gridCol w="4957969">
                  <a:extLst>
                    <a:ext uri="{9D8B030D-6E8A-4147-A177-3AD203B41FA5}">
                      <a16:colId xmlns:a16="http://schemas.microsoft.com/office/drawing/2014/main" val="3650227402"/>
                    </a:ext>
                  </a:extLst>
                </a:gridCol>
                <a:gridCol w="250838">
                  <a:extLst>
                    <a:ext uri="{9D8B030D-6E8A-4147-A177-3AD203B41FA5}">
                      <a16:colId xmlns:a16="http://schemas.microsoft.com/office/drawing/2014/main" val="2218604655"/>
                    </a:ext>
                  </a:extLst>
                </a:gridCol>
                <a:gridCol w="206572">
                  <a:extLst>
                    <a:ext uri="{9D8B030D-6E8A-4147-A177-3AD203B41FA5}">
                      <a16:colId xmlns:a16="http://schemas.microsoft.com/office/drawing/2014/main" val="2455961108"/>
                    </a:ext>
                  </a:extLst>
                </a:gridCol>
                <a:gridCol w="665825">
                  <a:extLst>
                    <a:ext uri="{9D8B030D-6E8A-4147-A177-3AD203B41FA5}">
                      <a16:colId xmlns:a16="http://schemas.microsoft.com/office/drawing/2014/main" val="3788248079"/>
                    </a:ext>
                  </a:extLst>
                </a:gridCol>
                <a:gridCol w="148573">
                  <a:extLst>
                    <a:ext uri="{9D8B030D-6E8A-4147-A177-3AD203B41FA5}">
                      <a16:colId xmlns:a16="http://schemas.microsoft.com/office/drawing/2014/main" val="2552788475"/>
                    </a:ext>
                  </a:extLst>
                </a:gridCol>
                <a:gridCol w="322367">
                  <a:extLst>
                    <a:ext uri="{9D8B030D-6E8A-4147-A177-3AD203B41FA5}">
                      <a16:colId xmlns:a16="http://schemas.microsoft.com/office/drawing/2014/main" val="1348817658"/>
                    </a:ext>
                  </a:extLst>
                </a:gridCol>
                <a:gridCol w="116840">
                  <a:extLst>
                    <a:ext uri="{9D8B030D-6E8A-4147-A177-3AD203B41FA5}">
                      <a16:colId xmlns:a16="http://schemas.microsoft.com/office/drawing/2014/main" val="764736447"/>
                    </a:ext>
                  </a:extLst>
                </a:gridCol>
                <a:gridCol w="573319">
                  <a:extLst>
                    <a:ext uri="{9D8B030D-6E8A-4147-A177-3AD203B41FA5}">
                      <a16:colId xmlns:a16="http://schemas.microsoft.com/office/drawing/2014/main" val="454678449"/>
                    </a:ext>
                  </a:extLst>
                </a:gridCol>
              </a:tblGrid>
              <a:tr h="218167">
                <a:tc gridSpan="12">
                  <a:txBody>
                    <a:bodyPr/>
                    <a:lstStyle/>
                    <a:p>
                      <a:pPr algn="ctr"/>
                      <a:r>
                        <a:rPr lang="en-GB" sz="900" dirty="0">
                          <a:latin typeface="+mn-lt"/>
                          <a:cs typeface="Arial"/>
                        </a:rPr>
                        <a:t>ISO27001 Flash Report </a:t>
                      </a:r>
                    </a:p>
                  </a:txBody>
                  <a:tcPr>
                    <a:lnB w="12700" cap="flat" cmpd="sng" algn="ctr">
                      <a:solidFill>
                        <a:schemeClr val="bg2">
                          <a:lumMod val="90000"/>
                        </a:schemeClr>
                      </a:solidFill>
                      <a:prstDash val="solid"/>
                      <a:round/>
                      <a:headEnd type="none" w="med" len="med"/>
                      <a:tailEnd type="none" w="med" len="med"/>
                    </a:lnB>
                    <a:solidFill>
                      <a:schemeClr val="tx1">
                        <a:lumMod val="5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4508829"/>
                  </a:ext>
                </a:extLst>
              </a:tr>
              <a:tr h="210931">
                <a:tc gridSpan="2">
                  <a:txBody>
                    <a:bodyPr/>
                    <a:lstStyle/>
                    <a:p>
                      <a:r>
                        <a:rPr lang="en-GB" sz="900" b="1" dirty="0">
                          <a:latin typeface="+mn-lt"/>
                          <a:cs typeface="Arial"/>
                        </a:rPr>
                        <a:t>Programme Governance: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GB" sz="900" dirty="0">
                          <a:latin typeface="+mn-lt"/>
                          <a:cs typeface="Arial"/>
                        </a:rPr>
                        <a:t>Denis Gallacher / Connor McCann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gridSpan="3">
                  <a:txBody>
                    <a:bodyPr/>
                    <a:lstStyle/>
                    <a:p>
                      <a:r>
                        <a:rPr lang="en-GB" sz="900" b="1">
                          <a:latin typeface="+mn-lt"/>
                          <a:cs typeface="Arial"/>
                        </a:rPr>
                        <a:t>Budget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r>
                        <a:rPr lang="en-GB" sz="600">
                          <a:latin typeface="Arial" panose="020B0604020202020204" pitchFamily="34" charset="0"/>
                          <a:cs typeface="Arial" panose="020B0604020202020204" pitchFamily="34" charset="0"/>
                        </a:rPr>
                        <a:t>Budget Status:</a:t>
                      </a: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a:r>
                        <a:rPr lang="en-GB" sz="900" b="1">
                          <a:latin typeface="+mn-lt"/>
                          <a:cs typeface="Arial"/>
                        </a:rPr>
                        <a:t>Unknown</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4085495239"/>
                  </a:ext>
                </a:extLst>
              </a:tr>
              <a:tr h="218167">
                <a:tc gridSpan="2">
                  <a:txBody>
                    <a:bodyPr/>
                    <a:lstStyle/>
                    <a:p>
                      <a:r>
                        <a:rPr lang="en-GB" sz="900" b="1">
                          <a:latin typeface="+mn-lt"/>
                          <a:cs typeface="Arial"/>
                        </a:rPr>
                        <a:t>Status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07/03/24</a:t>
                      </a:r>
                      <a:endParaRPr lang="en-US" sz="1600" dirty="0">
                        <a:latin typeface="+mn-lt"/>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621528059"/>
                  </a:ext>
                </a:extLst>
              </a:tr>
              <a:tr h="218167">
                <a:tc gridSpan="2">
                  <a:txBody>
                    <a:bodyPr/>
                    <a:lstStyle/>
                    <a:p>
                      <a:r>
                        <a:rPr lang="en-GB" sz="900" b="1">
                          <a:latin typeface="+mn-lt"/>
                          <a:cs typeface="Arial"/>
                        </a:rPr>
                        <a:t>Overall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algn="ctr"/>
                      <a:r>
                        <a:rPr lang="en-GB" sz="900" b="1" dirty="0">
                          <a:solidFill>
                            <a:schemeClr val="bg1"/>
                          </a:solidFill>
                          <a:latin typeface="+mn-lt"/>
                          <a:cs typeface="Arial"/>
                        </a:rPr>
                        <a:t>Green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297109919"/>
                  </a:ext>
                </a:extLst>
              </a:tr>
              <a:tr h="218167">
                <a:tc gridSpan="2">
                  <a:txBody>
                    <a:bodyPr/>
                    <a:lstStyle/>
                    <a:p>
                      <a:r>
                        <a:rPr lang="en-GB" sz="900" b="1">
                          <a:latin typeface="+mn-lt"/>
                          <a:cs typeface="Arial"/>
                        </a:rPr>
                        <a:t>Target end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kern="1200" dirty="0">
                          <a:solidFill>
                            <a:schemeClr val="tx1"/>
                          </a:solidFill>
                          <a:latin typeface="+mn-lt"/>
                          <a:ea typeface="+mn-ea"/>
                          <a:cs typeface="Arial"/>
                        </a:rPr>
                        <a:t>31/12/24</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656305542"/>
                  </a:ext>
                </a:extLst>
              </a:tr>
              <a:tr h="218167">
                <a:tc gridSpan="2">
                  <a:txBody>
                    <a:bodyPr/>
                    <a:lstStyle/>
                    <a:p>
                      <a:r>
                        <a:rPr lang="en-GB" sz="900" b="1">
                          <a:latin typeface="+mn-lt"/>
                          <a:cs typeface="Arial"/>
                        </a:rPr>
                        <a:t>Programme Stage: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Initiation and Planning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930030405"/>
                  </a:ext>
                </a:extLst>
              </a:tr>
              <a:tr h="218167">
                <a:tc gridSpan="2">
                  <a:txBody>
                    <a:bodyPr/>
                    <a:lstStyle/>
                    <a:p>
                      <a:r>
                        <a:rPr lang="en-GB" sz="900" b="1" dirty="0">
                          <a:latin typeface="+mn-lt"/>
                          <a:cs typeface="Arial"/>
                        </a:rPr>
                        <a:t>Executive Summary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26670" indent="0">
                        <a:lnSpc>
                          <a:spcPct val="120000"/>
                        </a:lnSpc>
                        <a:spcBef>
                          <a:spcPts val="242"/>
                        </a:spcBef>
                        <a:spcAft>
                          <a:spcPts val="242"/>
                        </a:spcAft>
                        <a:buNone/>
                      </a:pPr>
                      <a:r>
                        <a:rPr lang="en-US" sz="900" kern="1200" dirty="0">
                          <a:solidFill>
                            <a:schemeClr val="tx1"/>
                          </a:solidFill>
                          <a:latin typeface="+mn-lt"/>
                          <a:ea typeface="+mn-ea"/>
                          <a:cs typeface="Arial"/>
                        </a:rPr>
                        <a:t>We are moving forward with the initial GAP Analysis on Monday 8</a:t>
                      </a:r>
                      <a:r>
                        <a:rPr lang="en-US" sz="900" kern="1200" baseline="30000" dirty="0">
                          <a:solidFill>
                            <a:schemeClr val="tx1"/>
                          </a:solidFill>
                          <a:latin typeface="+mn-lt"/>
                          <a:ea typeface="+mn-ea"/>
                          <a:cs typeface="Arial"/>
                        </a:rPr>
                        <a:t>th</a:t>
                      </a:r>
                      <a:r>
                        <a:rPr lang="en-US" sz="900" kern="1200" dirty="0">
                          <a:solidFill>
                            <a:schemeClr val="tx1"/>
                          </a:solidFill>
                          <a:latin typeface="+mn-lt"/>
                          <a:ea typeface="+mn-ea"/>
                          <a:cs typeface="Arial"/>
                        </a:rPr>
                        <a:t> April, allowing for refinement of the milestone 2 objectives. </a:t>
                      </a:r>
                    </a:p>
                  </a:txBody>
                  <a:tcPr marL="36000" marT="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939901857"/>
                  </a:ext>
                </a:extLst>
              </a:tr>
              <a:tr h="218167">
                <a:tc gridSpan="2">
                  <a:txBody>
                    <a:bodyPr/>
                    <a:lstStyle/>
                    <a:p>
                      <a:r>
                        <a:rPr lang="en-GB" sz="900" b="1">
                          <a:latin typeface="+mn-lt"/>
                          <a:cs typeface="Arial"/>
                        </a:rPr>
                        <a:t>Challenges / Concerns: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GB" sz="900" kern="1200" dirty="0">
                          <a:solidFill>
                            <a:schemeClr val="tx1"/>
                          </a:solidFill>
                          <a:latin typeface="+mn-lt"/>
                          <a:ea typeface="+mn-ea"/>
                          <a:cs typeface="Arial"/>
                        </a:rPr>
                        <a:t>Resourcing and timelines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1711960817"/>
                  </a:ext>
                </a:extLst>
              </a:tr>
              <a:tr h="218167">
                <a:tc gridSpan="2">
                  <a:txBody>
                    <a:bodyPr/>
                    <a:lstStyle/>
                    <a:p>
                      <a:r>
                        <a:rPr lang="en-GB" sz="900" b="1" kern="1200" dirty="0">
                          <a:solidFill>
                            <a:schemeClr val="tx1"/>
                          </a:solidFill>
                          <a:latin typeface="+mn-lt"/>
                          <a:ea typeface="+mn-ea"/>
                          <a:cs typeface="Arial"/>
                        </a:rPr>
                        <a:t>#</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900" b="1" kern="1200" dirty="0">
                          <a:solidFill>
                            <a:schemeClr val="tx1"/>
                          </a:solidFill>
                          <a:latin typeface="+mn-lt"/>
                          <a:ea typeface="+mn-ea"/>
                          <a:cs typeface="Arial"/>
                        </a:rPr>
                        <a:t>Action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r>
                        <a:rPr lang="en-GB" sz="900" b="1">
                          <a:latin typeface="+mn-lt"/>
                          <a:cs typeface="Arial"/>
                        </a:rPr>
                        <a:t>Update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Owner</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a:latin typeface="+mn-lt"/>
                          <a:cs typeface="Arial"/>
                        </a:rPr>
                        <a:t>Due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a:latin typeface="+mn-lt"/>
                          <a:cs typeface="Arial"/>
                        </a:rPr>
                        <a:t>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Status</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553845135"/>
                  </a:ext>
                </a:extLst>
              </a:tr>
              <a:tr h="199615">
                <a:tc gridSpan="2">
                  <a:txBody>
                    <a:bodyPr/>
                    <a:lstStyle/>
                    <a:p>
                      <a:r>
                        <a:rPr lang="en-GB" sz="900" kern="1200" dirty="0">
                          <a:solidFill>
                            <a:schemeClr val="tx1"/>
                          </a:solidFill>
                          <a:latin typeface="+mn-lt"/>
                          <a:ea typeface="+mn-ea"/>
                          <a:cs typeface="Arial"/>
                        </a:rPr>
                        <a:t>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Review go to market supplier strategy for ISO27001 audit in Q3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Sue is now supporting to resolve and complete this action.</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12/04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643065518"/>
                  </a:ext>
                </a:extLst>
              </a:tr>
              <a:tr h="330515">
                <a:tc gridSpan="2">
                  <a:txBody>
                    <a:bodyPr/>
                    <a:lstStyle/>
                    <a:p>
                      <a:r>
                        <a:rPr lang="en-GB" sz="900" kern="1200" dirty="0">
                          <a:solidFill>
                            <a:schemeClr val="tx1"/>
                          </a:solidFill>
                          <a:latin typeface="+mn-lt"/>
                          <a:ea typeface="+mn-ea"/>
                          <a:cs typeface="Arial"/>
                        </a:rPr>
                        <a:t>6</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Document ISMS – 6 clauses, including leadership, strategy, comms,  objectives, management buy in and all inputs and outputs.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Extended timelines as we need to review all documentation for a pre-audit with Trustwave.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31/05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endPar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570761426"/>
                  </a:ext>
                </a:extLst>
              </a:tr>
              <a:tr h="330515">
                <a:tc gridSpan="2">
                  <a:txBody>
                    <a:bodyPr/>
                    <a:lstStyle/>
                    <a:p>
                      <a:r>
                        <a:rPr lang="en-GB" sz="900" kern="1200" dirty="0">
                          <a:solidFill>
                            <a:schemeClr val="tx1"/>
                          </a:solidFill>
                          <a:latin typeface="+mn-lt"/>
                          <a:ea typeface="+mn-ea"/>
                          <a:cs typeface="Arial"/>
                        </a:rPr>
                        <a:t>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Agree roles and responsibilities for ISO27001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Document complete, ready for management review.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CM / CZ</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CM / CZ / DG</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12/04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Closed</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extLst>
                  <a:ext uri="{0D108BD9-81ED-4DB2-BD59-A6C34878D82A}">
                    <a16:rowId xmlns:a16="http://schemas.microsoft.com/office/drawing/2014/main" val="3261454252"/>
                  </a:ext>
                </a:extLst>
              </a:tr>
              <a:tr h="330515">
                <a:tc gridSpan="2">
                  <a:txBody>
                    <a:bodyPr/>
                    <a:lstStyle/>
                    <a:p>
                      <a:r>
                        <a:rPr lang="en-GB" sz="900" kern="1200" dirty="0">
                          <a:solidFill>
                            <a:schemeClr val="tx1"/>
                          </a:solidFill>
                          <a:latin typeface="+mn-lt"/>
                          <a:ea typeface="+mn-ea"/>
                          <a:cs typeface="Arial"/>
                        </a:rPr>
                        <a:t>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Risk Management Framework and agree tooling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Risk Management framework draft complete, follow up with the SLT on approach. Docs to be released to the SLT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rPr>
                        <a:t>12/04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791752132"/>
                  </a:ext>
                </a:extLst>
              </a:tr>
              <a:tr h="319611">
                <a:tc gridSpan="2">
                  <a:txBody>
                    <a:bodyPr/>
                    <a:lstStyle/>
                    <a:p>
                      <a:r>
                        <a:rPr lang="en-GB" sz="900" kern="1200" dirty="0">
                          <a:solidFill>
                            <a:schemeClr val="tx1"/>
                          </a:solidFill>
                          <a:latin typeface="+mn-lt"/>
                          <a:ea typeface="+mn-ea"/>
                          <a:cs typeface="Arial"/>
                        </a:rPr>
                        <a:t>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GAP Analysis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Reviewed GAP analysis with Trustwave.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12/04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595209176"/>
                  </a:ext>
                </a:extLst>
              </a:tr>
              <a:tr h="199615">
                <a:tc gridSpan="2">
                  <a:txBody>
                    <a:bodyPr/>
                    <a:lstStyle/>
                    <a:p>
                      <a:r>
                        <a:rPr lang="en-GB" sz="900" kern="1200" dirty="0">
                          <a:solidFill>
                            <a:schemeClr val="tx1"/>
                          </a:solidFill>
                          <a:latin typeface="+mn-lt"/>
                          <a:ea typeface="+mn-ea"/>
                          <a:cs typeface="Arial"/>
                        </a:rPr>
                        <a:t>10</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Complete overall security information policy</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Complete</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CM / CZ</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CM / 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18/04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034712849"/>
                  </a:ext>
                </a:extLst>
              </a:tr>
              <a:tr h="330515">
                <a:tc gridSpan="2">
                  <a:txBody>
                    <a:bodyPr/>
                    <a:lstStyle/>
                    <a:p>
                      <a:r>
                        <a:rPr lang="en-GB" sz="900" kern="1200" dirty="0">
                          <a:solidFill>
                            <a:schemeClr val="tx1"/>
                          </a:solidFill>
                          <a:latin typeface="+mn-lt"/>
                          <a:ea typeface="+mn-ea"/>
                          <a:cs typeface="Arial"/>
                        </a:rPr>
                        <a:t>11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Finalise project plan</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Work in progress, extended timeline as focus has been on documentation. Document tracking in use for this.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31/05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640068446"/>
                  </a:ext>
                </a:extLst>
              </a:tr>
              <a:tr h="213724">
                <a:tc gridSpan="2">
                  <a:txBody>
                    <a:bodyPr/>
                    <a:lstStyle/>
                    <a:p>
                      <a:r>
                        <a:rPr lang="en-GB" sz="900" kern="1200" dirty="0">
                          <a:solidFill>
                            <a:schemeClr val="tx1"/>
                          </a:solidFill>
                          <a:latin typeface="+mn-lt"/>
                          <a:ea typeface="+mn-ea"/>
                          <a:cs typeface="Arial"/>
                        </a:rPr>
                        <a:t>12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Milestone 1 &amp; 2 completion / Checklist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 – Document tracking in progress.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18/04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kumimoji="0" lang="en-GB" sz="900" b="0" i="0" u="none" strike="noStrike" kern="1200" cap="none" spc="0" normalizeH="0" baseline="0" noProof="0" dirty="0">
                        <a:ln>
                          <a:noFill/>
                        </a:ln>
                        <a:solidFill>
                          <a:srgbClr val="787878"/>
                        </a:solidFill>
                        <a:effectLst/>
                        <a:uLnTx/>
                        <a:uFillTx/>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3853929330"/>
                  </a:ext>
                </a:extLst>
              </a:tr>
              <a:tr h="330515">
                <a:tc gridSpan="2">
                  <a:txBody>
                    <a:bodyPr/>
                    <a:lstStyle/>
                    <a:p>
                      <a:r>
                        <a:rPr lang="en-GB" sz="900" kern="1200" dirty="0">
                          <a:solidFill>
                            <a:schemeClr val="tx1"/>
                          </a:solidFill>
                          <a:latin typeface="+mn-lt"/>
                          <a:ea typeface="+mn-ea"/>
                          <a:cs typeface="Arial"/>
                        </a:rPr>
                        <a:t>13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Annex A Controls – Vulnerability </a:t>
                      </a:r>
                      <a:r>
                        <a:rPr lang="en-GB" sz="900" kern="1200" noProof="0" dirty="0" err="1">
                          <a:solidFill>
                            <a:schemeClr val="tx1"/>
                          </a:solidFill>
                          <a:latin typeface="+mn-lt"/>
                          <a:ea typeface="+mn-ea"/>
                          <a:cs typeface="Arial"/>
                        </a:rPr>
                        <a:t>Mgt</a:t>
                      </a:r>
                      <a:r>
                        <a:rPr lang="en-GB" sz="900" kern="1200" noProof="0" dirty="0">
                          <a:solidFill>
                            <a:schemeClr val="tx1"/>
                          </a:solidFill>
                          <a:latin typeface="+mn-lt"/>
                          <a:ea typeface="+mn-ea"/>
                          <a:cs typeface="Arial"/>
                        </a:rPr>
                        <a:t>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a:t>
                      </a:r>
                      <a:r>
                        <a:rPr lang="en-GB" sz="900" kern="1200" dirty="0">
                          <a:solidFill>
                            <a:schemeClr val="tx1"/>
                          </a:solidFill>
                          <a:latin typeface="+mn-lt"/>
                          <a:ea typeface="+mn-ea"/>
                          <a:cs typeface="Arial"/>
                        </a:rPr>
                        <a:t> – Vulnerability Management standard is nearly completed and slight modification required. Moving to controls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r>
                        <a:rPr lang="en-GB" sz="900" kern="1200" dirty="0">
                          <a:solidFill>
                            <a:schemeClr val="tx1"/>
                          </a:solidFill>
                          <a:latin typeface="+mn-lt"/>
                          <a:ea typeface="+mn-ea"/>
                          <a:cs typeface="Arial"/>
                        </a:rPr>
                        <a:t>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01/05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endParaRPr lang="en-GB" sz="900" kern="1200" noProof="0" dirty="0">
                        <a:solidFill>
                          <a:schemeClr val="tx1"/>
                        </a:solidFill>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000821742"/>
                  </a:ext>
                </a:extLst>
              </a:tr>
              <a:tr h="330515">
                <a:tc gridSpan="2">
                  <a:txBody>
                    <a:bodyPr/>
                    <a:lstStyle/>
                    <a:p>
                      <a:r>
                        <a:rPr lang="en-GB" sz="900" kern="1200" dirty="0">
                          <a:solidFill>
                            <a:schemeClr val="tx1"/>
                          </a:solidFill>
                          <a:latin typeface="+mn-lt"/>
                          <a:ea typeface="+mn-ea"/>
                          <a:cs typeface="Arial"/>
                        </a:rPr>
                        <a:t>14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ISO27001 SharePoint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03/05</a:t>
                      </a:r>
                      <a:r>
                        <a:rPr lang="en-GB" sz="900" kern="1200" dirty="0">
                          <a:solidFill>
                            <a:schemeClr val="tx1"/>
                          </a:solidFill>
                          <a:latin typeface="+mn-lt"/>
                          <a:ea typeface="+mn-ea"/>
                          <a:cs typeface="Arial"/>
                        </a:rPr>
                        <a:t> – Review with Graham Parkin to create an ISO27001 SharePoint for review. Expected to complete early May for audit and Management review.</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r>
                        <a:rPr lang="en-GB" sz="900" kern="1200" dirty="0">
                          <a:solidFill>
                            <a:schemeClr val="tx1"/>
                          </a:solidFill>
                          <a:latin typeface="+mn-lt"/>
                          <a:ea typeface="+mn-ea"/>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31/05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endParaRPr lang="en-GB" sz="900" kern="1200" noProof="0" dirty="0">
                        <a:solidFill>
                          <a:schemeClr val="tx1"/>
                        </a:solidFill>
                        <a:latin typeface="+mn-lt"/>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endParaRPr lang="en-GB" dirty="0"/>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423771410"/>
                  </a:ext>
                </a:extLst>
              </a:tr>
              <a:tr h="199615">
                <a:tc gridSpan="12">
                  <a:txBody>
                    <a:bodyPr/>
                    <a:lstStyle/>
                    <a:p>
                      <a:pPr algn="ctr"/>
                      <a:r>
                        <a:rPr lang="en-GB" sz="900" b="1" dirty="0">
                          <a:latin typeface="+mn-lt"/>
                          <a:cs typeface="Arial"/>
                        </a:rPr>
                        <a:t>Key Issues and Challenges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T w="12700" cap="flat" cmpd="sng" algn="ctr">
                      <a:solidFill>
                        <a:schemeClr val="tx1"/>
                      </a:solidFill>
                      <a:prstDash val="solid"/>
                      <a:round/>
                      <a:headEnd type="none" w="med" len="med"/>
                      <a:tailEnd type="none" w="med" len="med"/>
                    </a:lnT>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extLst>
                  <a:ext uri="{0D108BD9-81ED-4DB2-BD59-A6C34878D82A}">
                    <a16:rowId xmlns:a16="http://schemas.microsoft.com/office/drawing/2014/main" val="44322104"/>
                  </a:ext>
                </a:extLst>
              </a:tr>
              <a:tr h="220229">
                <a:tc>
                  <a:txBody>
                    <a:bodyPr/>
                    <a:lstStyle>
                      <a:lvl1pPr marL="0" algn="l" defTabSz="457133" rtl="0" eaLnBrk="1" latinLnBrk="0" hangingPunct="1">
                        <a:defRPr sz="1800" kern="1200">
                          <a:solidFill>
                            <a:schemeClr val="tx1"/>
                          </a:solidFill>
                          <a:latin typeface="Tahoma"/>
                        </a:defRPr>
                      </a:lvl1pPr>
                      <a:lvl2pPr marL="457133" algn="l" defTabSz="457133" rtl="0" eaLnBrk="1" latinLnBrk="0" hangingPunct="1">
                        <a:defRPr sz="1800" kern="1200">
                          <a:solidFill>
                            <a:schemeClr val="tx1"/>
                          </a:solidFill>
                          <a:latin typeface="Tahoma"/>
                        </a:defRPr>
                      </a:lvl2pPr>
                      <a:lvl3pPr marL="914267" algn="l" defTabSz="457133" rtl="0" eaLnBrk="1" latinLnBrk="0" hangingPunct="1">
                        <a:defRPr sz="1800" kern="1200">
                          <a:solidFill>
                            <a:schemeClr val="tx1"/>
                          </a:solidFill>
                          <a:latin typeface="Tahoma"/>
                        </a:defRPr>
                      </a:lvl3pPr>
                      <a:lvl4pPr marL="1371400" algn="l" defTabSz="457133" rtl="0" eaLnBrk="1" latinLnBrk="0" hangingPunct="1">
                        <a:defRPr sz="1800" kern="1200">
                          <a:solidFill>
                            <a:schemeClr val="tx1"/>
                          </a:solidFill>
                          <a:latin typeface="Tahoma"/>
                        </a:defRPr>
                      </a:lvl4pPr>
                      <a:lvl5pPr marL="1828534" algn="l" defTabSz="457133" rtl="0" eaLnBrk="1" latinLnBrk="0" hangingPunct="1">
                        <a:defRPr sz="1800" kern="1200">
                          <a:solidFill>
                            <a:schemeClr val="tx1"/>
                          </a:solidFill>
                          <a:latin typeface="Tahoma"/>
                        </a:defRPr>
                      </a:lvl5pPr>
                      <a:lvl6pPr marL="2285667" algn="l" defTabSz="457133" rtl="0" eaLnBrk="1" latinLnBrk="0" hangingPunct="1">
                        <a:defRPr sz="1800" kern="1200">
                          <a:solidFill>
                            <a:schemeClr val="tx1"/>
                          </a:solidFill>
                          <a:latin typeface="Tahoma"/>
                        </a:defRPr>
                      </a:lvl6pPr>
                      <a:lvl7pPr marL="2742801" algn="l" defTabSz="457133" rtl="0" eaLnBrk="1" latinLnBrk="0" hangingPunct="1">
                        <a:defRPr sz="1800" kern="1200">
                          <a:solidFill>
                            <a:schemeClr val="tx1"/>
                          </a:solidFill>
                          <a:latin typeface="Tahoma"/>
                        </a:defRPr>
                      </a:lvl7pPr>
                      <a:lvl8pPr marL="3199934" algn="l" defTabSz="457133" rtl="0" eaLnBrk="1" latinLnBrk="0" hangingPunct="1">
                        <a:defRPr sz="1800" kern="1200">
                          <a:solidFill>
                            <a:schemeClr val="tx1"/>
                          </a:solidFill>
                          <a:latin typeface="Tahoma"/>
                        </a:defRPr>
                      </a:lvl8pPr>
                      <a:lvl9pPr marL="3657068" algn="l" defTabSz="457133" rtl="0" eaLnBrk="1" latinLnBrk="0" hangingPunct="1">
                        <a:defRPr sz="1800" kern="1200">
                          <a:solidFill>
                            <a:schemeClr val="tx1"/>
                          </a:solidFill>
                          <a:latin typeface="Tahoma"/>
                        </a:defRPr>
                      </a:lvl9pPr>
                    </a:lstStyle>
                    <a:p>
                      <a:pPr algn="ctr">
                        <a:spcAft>
                          <a:spcPts val="0"/>
                        </a:spcAft>
                      </a:pPr>
                      <a:r>
                        <a:rPr lang="en-US" sz="900" b="1">
                          <a:effectLst/>
                          <a:latin typeface="+mn-lt"/>
                          <a:cs typeface="Arial"/>
                        </a:rPr>
                        <a:t>#</a:t>
                      </a:r>
                      <a:endParaRPr lang="en-GB" sz="900" b="1">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ctr">
                        <a:spcAft>
                          <a:spcPts val="0"/>
                        </a:spcAft>
                      </a:pPr>
                      <a:r>
                        <a:rPr lang="en-US" sz="900" b="1" dirty="0">
                          <a:effectLst/>
                          <a:latin typeface="+mn-lt"/>
                          <a:cs typeface="Arial"/>
                        </a:rPr>
                        <a:t>Description</a:t>
                      </a:r>
                      <a:endParaRPr lang="en-GB" sz="900" b="1" dirty="0">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pPr algn="ctr">
                        <a:spcAft>
                          <a:spcPts val="0"/>
                        </a:spcAft>
                      </a:pPr>
                      <a:r>
                        <a:rPr lang="en-US" sz="600" b="1">
                          <a:effectLst/>
                          <a:latin typeface="+mn-lt"/>
                        </a:rPr>
                        <a:t>Description</a:t>
                      </a:r>
                      <a:endParaRPr lang="en-GB" sz="600" b="1">
                        <a:effectLst/>
                        <a:latin typeface="+mn-lt"/>
                        <a:ea typeface="+mn-ea"/>
                      </a:endParaRPr>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900" b="1" kern="1200" dirty="0">
                          <a:solidFill>
                            <a:schemeClr val="tx1"/>
                          </a:solidFill>
                          <a:effectLst/>
                          <a:latin typeface="+mn-lt"/>
                          <a:ea typeface="+mn-ea"/>
                          <a:cs typeface="Arial"/>
                        </a:rPr>
                        <a:t>Update</a:t>
                      </a:r>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6">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sz="90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r>
                        <a:rPr kumimoji="0" lang="en-US" sz="600" b="1" i="0" u="none" strike="noStrike" kern="1200" cap="none" spc="0" normalizeH="0" baseline="0" noProof="0">
                          <a:ln>
                            <a:noFill/>
                          </a:ln>
                          <a:solidFill>
                            <a:srgbClr val="2D3540"/>
                          </a:solidFill>
                          <a:effectLst/>
                          <a:uLnTx/>
                          <a:uFillTx/>
                          <a:latin typeface="+mn-lt"/>
                          <a:ea typeface="+mn-ea"/>
                          <a:cs typeface="+mn-cs"/>
                        </a:rPr>
                        <a:t>Type (Risk / Issue/  Defect)</a:t>
                      </a:r>
                      <a:endParaRPr lang="en-GB" sz="600"/>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sz="90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a:latin typeface="+mn-lt"/>
                          <a:cs typeface="Arial"/>
                        </a:rPr>
                        <a:t>Status</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854660419"/>
                  </a:ext>
                </a:extLst>
              </a:tr>
              <a:tr h="220229">
                <a:tc>
                  <a:txBody>
                    <a:bodyPr/>
                    <a:lstStyle/>
                    <a:p>
                      <a:pPr algn="ctr">
                        <a:spcAft>
                          <a:spcPts val="0"/>
                        </a:spcAft>
                      </a:pPr>
                      <a:r>
                        <a:rPr lang="en-GB" sz="900" kern="1200" dirty="0">
                          <a:solidFill>
                            <a:schemeClr val="tx1"/>
                          </a:solidFill>
                          <a:latin typeface="+mn-lt"/>
                          <a:ea typeface="+mn-ea"/>
                          <a:cs typeface="Arial"/>
                        </a:rPr>
                        <a:t>R1</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l">
                        <a:spcAft>
                          <a:spcPts val="0"/>
                        </a:spcAft>
                      </a:pPr>
                      <a:r>
                        <a:rPr lang="en-GB" sz="900" kern="1200" dirty="0">
                          <a:solidFill>
                            <a:schemeClr val="tx1"/>
                          </a:solidFill>
                          <a:latin typeface="+mn-lt"/>
                          <a:ea typeface="+mn-ea"/>
                          <a:cs typeface="Arial"/>
                        </a:rPr>
                        <a:t>Resource</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rtl="0" eaLnBrk="1" fontAlgn="auto" latinLnBrk="0" hangingPunct="1">
                        <a:lnSpc>
                          <a:spcPct val="100000"/>
                        </a:lnSpc>
                        <a:spcBef>
                          <a:spcPts val="0"/>
                        </a:spcBef>
                        <a:spcAft>
                          <a:spcPts val="0"/>
                        </a:spcAft>
                        <a:buClrTx/>
                        <a:buSzTx/>
                        <a:buFontTx/>
                        <a:buNone/>
                      </a:pPr>
                      <a:r>
                        <a:rPr lang="en-GB" sz="900" dirty="0">
                          <a:latin typeface="+mn-lt"/>
                          <a:cs typeface="Arial"/>
                        </a:rPr>
                        <a:t>03/05</a:t>
                      </a:r>
                      <a:r>
                        <a:rPr kumimoji="0" lang="en-GB" sz="900" b="0" i="0" u="none" strike="noStrike" kern="1200" cap="none" spc="0" normalizeH="0" baseline="0" noProof="0" dirty="0">
                          <a:ln>
                            <a:noFill/>
                          </a:ln>
                          <a:solidFill>
                            <a:srgbClr val="2D3540"/>
                          </a:solidFill>
                          <a:effectLst/>
                          <a:uLnTx/>
                          <a:uFillTx/>
                          <a:latin typeface="+mn-lt"/>
                          <a:ea typeface="+mn-ea"/>
                          <a:cs typeface="Arial"/>
                        </a:rPr>
                        <a:t> – We are scoping resource based on current requirements, this can change. Mitigating by high level resource plan. </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6">
                  <a:txBody>
                    <a:bodyPr/>
                    <a:lstStyle/>
                    <a:p>
                      <a:pPr algn="l"/>
                      <a:r>
                        <a:rPr lang="en-GB" sz="900" dirty="0">
                          <a:latin typeface="+mn-lt"/>
                          <a:cs typeface="Arial"/>
                        </a:rPr>
                        <a:t>Risk</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algn="l"/>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dirty="0">
                          <a:latin typeface="+mn-lt"/>
                          <a:cs typeface="Arial"/>
                        </a:rPr>
                        <a:t>Open</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4239922030"/>
                  </a:ext>
                </a:extLst>
              </a:tr>
              <a:tr h="220227">
                <a:tc>
                  <a:txBody>
                    <a:bodyPr/>
                    <a:lstStyle/>
                    <a:p>
                      <a:pPr lvl="0" algn="ctr">
                        <a:spcAft>
                          <a:spcPts val="0"/>
                        </a:spcAft>
                        <a:buNone/>
                      </a:pPr>
                      <a:r>
                        <a:rPr lang="en-GB" sz="900" kern="1200" dirty="0">
                          <a:solidFill>
                            <a:schemeClr val="tx1"/>
                          </a:solidFill>
                          <a:latin typeface="+mn-lt"/>
                          <a:ea typeface="+mn-ea"/>
                          <a:cs typeface="Arial"/>
                        </a:rPr>
                        <a:t>R2</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Data Masking, Business continuity, disaster recovery and SIAM.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gridSpan="2">
                  <a:txBody>
                    <a:bodyPr/>
                    <a:lstStyle/>
                    <a:p>
                      <a:pPr marL="0" lvl="0" indent="0" algn="l">
                        <a:lnSpc>
                          <a:spcPct val="100000"/>
                        </a:lnSpc>
                        <a:spcBef>
                          <a:spcPts val="0"/>
                        </a:spcBef>
                        <a:spcAft>
                          <a:spcPts val="0"/>
                        </a:spcAft>
                        <a:buNone/>
                      </a:pPr>
                      <a:r>
                        <a:rPr lang="en-GB" sz="900" dirty="0">
                          <a:latin typeface="+mn-lt"/>
                          <a:cs typeface="Arial"/>
                        </a:rPr>
                        <a:t>03/05</a:t>
                      </a:r>
                      <a:r>
                        <a:rPr kumimoji="0" lang="en-GB" sz="900" b="0" i="0" u="none" strike="noStrike" kern="1200" cap="none" spc="0" normalizeH="0" baseline="0" noProof="0" dirty="0">
                          <a:ln>
                            <a:noFill/>
                          </a:ln>
                          <a:solidFill>
                            <a:srgbClr val="2D3540"/>
                          </a:solidFill>
                          <a:effectLst/>
                          <a:uLnTx/>
                          <a:uFillTx/>
                          <a:latin typeface="+mn-lt"/>
                          <a:ea typeface="+mn-ea"/>
                          <a:cs typeface="Arial"/>
                        </a:rPr>
                        <a:t> – Challenges with key controls, review as part of scoping and agree mitigation / risk treatment were applicable.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gridSpan="6">
                  <a:txBody>
                    <a:bodyPr/>
                    <a:lstStyle/>
                    <a:p>
                      <a:pPr lvl="0" algn="l">
                        <a:buNone/>
                      </a:pPr>
                      <a:r>
                        <a:rPr lang="en-GB" sz="900" dirty="0">
                          <a:latin typeface="+mn-lt"/>
                          <a:cs typeface="Arial"/>
                        </a:rPr>
                        <a:t>Risk</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US"/>
                    </a:p>
                  </a:txBody>
                  <a:tcPr/>
                </a:tc>
                <a:tc hMerge="1">
                  <a:txBody>
                    <a:bodyPr/>
                    <a:lstStyle/>
                    <a:p>
                      <a:endParaRPr lang="en-US"/>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lvl="0" algn="ctr">
                        <a:buNone/>
                      </a:pPr>
                      <a:r>
                        <a:rPr lang="en-GB" sz="900" b="1" dirty="0">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3544185167"/>
                  </a:ext>
                </a:extLst>
              </a:tr>
              <a:tr h="220227">
                <a:tc>
                  <a:txBody>
                    <a:bodyPr/>
                    <a:lstStyle/>
                    <a:p>
                      <a:pPr lvl="0" algn="ctr">
                        <a:spcAft>
                          <a:spcPts val="0"/>
                        </a:spcAft>
                        <a:buNone/>
                      </a:pPr>
                      <a:r>
                        <a:rPr lang="en-GB" sz="900" kern="1200" dirty="0">
                          <a:solidFill>
                            <a:schemeClr val="tx1"/>
                          </a:solidFill>
                          <a:latin typeface="+mn-lt"/>
                          <a:ea typeface="+mn-ea"/>
                          <a:cs typeface="Arial"/>
                        </a:rPr>
                        <a:t>R3</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ISO has to be operating 3 months before audit</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lvl="0" indent="0" algn="l">
                        <a:lnSpc>
                          <a:spcPct val="100000"/>
                        </a:lnSpc>
                        <a:spcBef>
                          <a:spcPts val="0"/>
                        </a:spcBef>
                        <a:spcAft>
                          <a:spcPts val="0"/>
                        </a:spcAft>
                        <a:buNone/>
                      </a:pPr>
                      <a:r>
                        <a:rPr lang="en-GB" sz="900" dirty="0">
                          <a:latin typeface="+mn-lt"/>
                          <a:cs typeface="Arial"/>
                        </a:rPr>
                        <a:t>03/05</a:t>
                      </a:r>
                      <a:r>
                        <a:rPr kumimoji="0" lang="en-GB" sz="900" b="0" i="0" u="none" strike="noStrike" kern="1200" cap="none" spc="0" normalizeH="0" baseline="0" noProof="0" dirty="0">
                          <a:ln>
                            <a:noFill/>
                          </a:ln>
                          <a:solidFill>
                            <a:srgbClr val="2D3540"/>
                          </a:solidFill>
                          <a:effectLst/>
                          <a:uLnTx/>
                          <a:uFillTx/>
                          <a:latin typeface="+mn-lt"/>
                          <a:ea typeface="+mn-ea"/>
                          <a:cs typeface="Arial"/>
                        </a:rPr>
                        <a:t> – Discussion with the trainer indicated as long as we are following the general controls this can be used as evidence.</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6">
                  <a:txBody>
                    <a:bodyPr/>
                    <a:lstStyle/>
                    <a:p>
                      <a:pPr lvl="0" algn="l">
                        <a:buNone/>
                      </a:pPr>
                      <a:r>
                        <a:rPr lang="en-GB" sz="900" dirty="0">
                          <a:latin typeface="+mn-lt"/>
                          <a:cs typeface="Arial"/>
                        </a:rPr>
                        <a:t>Risk</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tcPr>
                </a:tc>
                <a:tc>
                  <a:txBody>
                    <a:bodyPr/>
                    <a:lstStyle/>
                    <a:p>
                      <a:pPr lvl="0" algn="ctr">
                        <a:buNone/>
                      </a:pPr>
                      <a:r>
                        <a:rPr lang="en-GB" sz="900" b="1" dirty="0">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2282213825"/>
                  </a:ext>
                </a:extLst>
              </a:tr>
              <a:tr h="351127">
                <a:tc>
                  <a:txBody>
                    <a:bodyPr/>
                    <a:lstStyle/>
                    <a:p>
                      <a:pPr lvl="0" algn="ctr">
                        <a:spcAft>
                          <a:spcPts val="0"/>
                        </a:spcAft>
                        <a:buNone/>
                      </a:pPr>
                      <a:r>
                        <a:rPr lang="en-GB" sz="900" kern="1200" dirty="0">
                          <a:solidFill>
                            <a:schemeClr val="tx1"/>
                          </a:solidFill>
                          <a:latin typeface="+mn-lt"/>
                          <a:ea typeface="+mn-ea"/>
                          <a:cs typeface="Arial"/>
                        </a:rPr>
                        <a:t>R4</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gridSpan="2">
                  <a:txBody>
                    <a:bodyPr/>
                    <a:lstStyle/>
                    <a:p>
                      <a:pPr lvl="0" algn="l">
                        <a:spcAft>
                          <a:spcPts val="0"/>
                        </a:spcAft>
                        <a:buNone/>
                      </a:pPr>
                      <a:r>
                        <a:rPr lang="en-GB" sz="900" kern="1200" dirty="0">
                          <a:solidFill>
                            <a:schemeClr val="tx1"/>
                          </a:solidFill>
                          <a:latin typeface="+mn-lt"/>
                          <a:ea typeface="+mn-ea"/>
                          <a:cs typeface="Arial"/>
                        </a:rPr>
                        <a:t>Document volume</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gridSpan="2">
                  <a:txBody>
                    <a:bodyPr/>
                    <a:lstStyle/>
                    <a:p>
                      <a:pPr marL="0" lvl="0" indent="0" algn="l">
                        <a:lnSpc>
                          <a:spcPct val="100000"/>
                        </a:lnSpc>
                        <a:spcBef>
                          <a:spcPts val="0"/>
                        </a:spcBef>
                        <a:spcAft>
                          <a:spcPts val="0"/>
                        </a:spcAft>
                        <a:buNone/>
                      </a:pPr>
                      <a:r>
                        <a:rPr lang="en-GB" sz="900" dirty="0">
                          <a:latin typeface="+mn-lt"/>
                          <a:cs typeface="Arial"/>
                        </a:rPr>
                        <a:t>03/05</a:t>
                      </a:r>
                      <a:r>
                        <a:rPr kumimoji="0" lang="en-GB" sz="900" b="0" i="0" u="none" strike="noStrike" kern="1200" cap="none" spc="0" normalizeH="0" baseline="0" noProof="0" dirty="0">
                          <a:ln>
                            <a:noFill/>
                          </a:ln>
                          <a:solidFill>
                            <a:srgbClr val="2D3540"/>
                          </a:solidFill>
                          <a:effectLst/>
                          <a:uLnTx/>
                          <a:uFillTx/>
                          <a:latin typeface="+mn-lt"/>
                          <a:ea typeface="+mn-ea"/>
                          <a:cs typeface="Arial"/>
                        </a:rPr>
                        <a:t> – Extension documentation is required for ISO, we are working as quickly as possible with a plan to meet the GAP review for mid April.</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gridSpan="6">
                  <a:txBody>
                    <a:bodyPr/>
                    <a:lstStyle/>
                    <a:p>
                      <a:pPr lvl="0" algn="l">
                        <a:buNone/>
                      </a:pPr>
                      <a:r>
                        <a:rPr lang="en-GB" sz="900" dirty="0">
                          <a:latin typeface="+mn-lt"/>
                          <a:cs typeface="Arial"/>
                        </a:rPr>
                        <a:t>Issue</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lvl="0" algn="ctr">
                        <a:buNone/>
                      </a:pPr>
                      <a:r>
                        <a:rPr lang="en-GB" sz="900" b="1" dirty="0">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solidFill>
                      <a:srgbClr val="FFC000"/>
                    </a:solidFill>
                  </a:tcPr>
                </a:tc>
                <a:extLst>
                  <a:ext uri="{0D108BD9-81ED-4DB2-BD59-A6C34878D82A}">
                    <a16:rowId xmlns:a16="http://schemas.microsoft.com/office/drawing/2014/main" val="3574086831"/>
                  </a:ext>
                </a:extLst>
              </a:tr>
            </a:tbl>
          </a:graphicData>
        </a:graphic>
      </p:graphicFrame>
      <p:graphicFrame>
        <p:nvGraphicFramePr>
          <p:cNvPr id="7" name="Table 4">
            <a:extLst>
              <a:ext uri="{FF2B5EF4-FFF2-40B4-BE49-F238E27FC236}">
                <a16:creationId xmlns:a16="http://schemas.microsoft.com/office/drawing/2014/main" id="{71F0344C-B013-F94E-22DF-32CA7444776E}"/>
              </a:ext>
            </a:extLst>
          </p:cNvPr>
          <p:cNvGraphicFramePr>
            <a:graphicFrameLocks noGrp="1"/>
          </p:cNvGraphicFramePr>
          <p:nvPr>
            <p:extLst>
              <p:ext uri="{D42A27DB-BD31-4B8C-83A1-F6EECF244321}">
                <p14:modId xmlns:p14="http://schemas.microsoft.com/office/powerpoint/2010/main" val="2551523897"/>
              </p:ext>
            </p:extLst>
          </p:nvPr>
        </p:nvGraphicFramePr>
        <p:xfrm>
          <a:off x="8747960" y="71889"/>
          <a:ext cx="3331636" cy="213360"/>
        </p:xfrm>
        <a:graphic>
          <a:graphicData uri="http://schemas.openxmlformats.org/drawingml/2006/table">
            <a:tbl>
              <a:tblPr firstRow="1" bandRow="1">
                <a:tableStyleId>{5C22544A-7EE6-4342-B048-85BDC9FD1C3A}</a:tableStyleId>
              </a:tblPr>
              <a:tblGrid>
                <a:gridCol w="832909">
                  <a:extLst>
                    <a:ext uri="{9D8B030D-6E8A-4147-A177-3AD203B41FA5}">
                      <a16:colId xmlns:a16="http://schemas.microsoft.com/office/drawing/2014/main" val="111468985"/>
                    </a:ext>
                  </a:extLst>
                </a:gridCol>
                <a:gridCol w="832909">
                  <a:extLst>
                    <a:ext uri="{9D8B030D-6E8A-4147-A177-3AD203B41FA5}">
                      <a16:colId xmlns:a16="http://schemas.microsoft.com/office/drawing/2014/main" val="1271121789"/>
                    </a:ext>
                  </a:extLst>
                </a:gridCol>
                <a:gridCol w="832909">
                  <a:extLst>
                    <a:ext uri="{9D8B030D-6E8A-4147-A177-3AD203B41FA5}">
                      <a16:colId xmlns:a16="http://schemas.microsoft.com/office/drawing/2014/main" val="3820206286"/>
                    </a:ext>
                  </a:extLst>
                </a:gridCol>
                <a:gridCol w="832909">
                  <a:extLst>
                    <a:ext uri="{9D8B030D-6E8A-4147-A177-3AD203B41FA5}">
                      <a16:colId xmlns:a16="http://schemas.microsoft.com/office/drawing/2014/main" val="1703962266"/>
                    </a:ext>
                  </a:extLst>
                </a:gridCol>
              </a:tblGrid>
              <a:tr h="155489">
                <a:tc>
                  <a:txBody>
                    <a:bodyPr/>
                    <a:lstStyle/>
                    <a:p>
                      <a:r>
                        <a:rPr lang="en-GB" sz="800">
                          <a:solidFill>
                            <a:schemeClr val="bg2">
                              <a:lumMod val="10000"/>
                            </a:schemeClr>
                          </a:solidFill>
                        </a:rPr>
                        <a:t>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800" dirty="0">
                          <a:solidFill>
                            <a:schemeClr val="bg2">
                              <a:lumMod val="10000"/>
                            </a:schemeClr>
                          </a:solidFill>
                        </a:rPr>
                        <a:t>Closed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GB" sz="800" dirty="0">
                          <a:solidFill>
                            <a:schemeClr val="bg2">
                              <a:lumMod val="10000"/>
                            </a:schemeClr>
                          </a:solidFill>
                        </a:rPr>
                        <a:t>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GB" sz="800" dirty="0">
                          <a:solidFill>
                            <a:schemeClr val="bg2">
                              <a:lumMod val="10000"/>
                            </a:schemeClr>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54862145"/>
                  </a:ext>
                </a:extLst>
              </a:tr>
            </a:tbl>
          </a:graphicData>
        </a:graphic>
      </p:graphicFrame>
    </p:spTree>
    <p:extLst>
      <p:ext uri="{BB962C8B-B14F-4D97-AF65-F5344CB8AC3E}">
        <p14:creationId xmlns:p14="http://schemas.microsoft.com/office/powerpoint/2010/main" val="3084089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a:extLst>
            <a:ext uri="{FF2B5EF4-FFF2-40B4-BE49-F238E27FC236}">
              <a16:creationId xmlns:a16="http://schemas.microsoft.com/office/drawing/2014/main" id="{11B372AB-074E-FC9B-8E68-C8A92F9416F6}"/>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EDBCEC8-6C2B-D8BE-3FE4-E87AEBF456FA}"/>
              </a:ext>
            </a:extLst>
          </p:cNvPr>
          <p:cNvSpPr>
            <a:spLocks noGrp="1"/>
          </p:cNvSpPr>
          <p:nvPr>
            <p:ph type="body" sz="quarter" idx="15"/>
          </p:nvPr>
        </p:nvSpPr>
        <p:spPr>
          <a:xfrm>
            <a:off x="86571" y="9243"/>
            <a:ext cx="10666206" cy="421030"/>
          </a:xfrm>
        </p:spPr>
        <p:txBody>
          <a:bodyPr>
            <a:normAutofit/>
          </a:bodyPr>
          <a:lstStyle/>
          <a:p>
            <a:r>
              <a:rPr lang="en-GB" sz="1600" dirty="0"/>
              <a:t>ISO27001 – Executive Summary </a:t>
            </a:r>
          </a:p>
        </p:txBody>
      </p:sp>
      <p:graphicFrame>
        <p:nvGraphicFramePr>
          <p:cNvPr id="4" name="Table 5">
            <a:extLst>
              <a:ext uri="{FF2B5EF4-FFF2-40B4-BE49-F238E27FC236}">
                <a16:creationId xmlns:a16="http://schemas.microsoft.com/office/drawing/2014/main" id="{A23E756C-4314-B0BC-202C-E6FE1AE66B6B}"/>
              </a:ext>
            </a:extLst>
          </p:cNvPr>
          <p:cNvGraphicFramePr>
            <a:graphicFrameLocks noGrp="1"/>
          </p:cNvGraphicFramePr>
          <p:nvPr/>
        </p:nvGraphicFramePr>
        <p:xfrm>
          <a:off x="86571" y="338723"/>
          <a:ext cx="11993025" cy="6500878"/>
        </p:xfrm>
        <a:graphic>
          <a:graphicData uri="http://schemas.openxmlformats.org/drawingml/2006/table">
            <a:tbl>
              <a:tblPr firstRow="1" bandRow="1">
                <a:tableStyleId>{72833802-FEF1-4C79-8D5D-14CF1EAF98D9}</a:tableStyleId>
              </a:tblPr>
              <a:tblGrid>
                <a:gridCol w="529200">
                  <a:extLst>
                    <a:ext uri="{9D8B030D-6E8A-4147-A177-3AD203B41FA5}">
                      <a16:colId xmlns:a16="http://schemas.microsoft.com/office/drawing/2014/main" val="3499071720"/>
                    </a:ext>
                  </a:extLst>
                </a:gridCol>
                <a:gridCol w="920066">
                  <a:extLst>
                    <a:ext uri="{9D8B030D-6E8A-4147-A177-3AD203B41FA5}">
                      <a16:colId xmlns:a16="http://schemas.microsoft.com/office/drawing/2014/main" val="3470628105"/>
                    </a:ext>
                  </a:extLst>
                </a:gridCol>
                <a:gridCol w="2219417">
                  <a:extLst>
                    <a:ext uri="{9D8B030D-6E8A-4147-A177-3AD203B41FA5}">
                      <a16:colId xmlns:a16="http://schemas.microsoft.com/office/drawing/2014/main" val="2762973971"/>
                    </a:ext>
                  </a:extLst>
                </a:gridCol>
                <a:gridCol w="1100831">
                  <a:extLst>
                    <a:ext uri="{9D8B030D-6E8A-4147-A177-3AD203B41FA5}">
                      <a16:colId xmlns:a16="http://schemas.microsoft.com/office/drawing/2014/main" val="3653254741"/>
                    </a:ext>
                  </a:extLst>
                </a:gridCol>
                <a:gridCol w="4957969">
                  <a:extLst>
                    <a:ext uri="{9D8B030D-6E8A-4147-A177-3AD203B41FA5}">
                      <a16:colId xmlns:a16="http://schemas.microsoft.com/office/drawing/2014/main" val="3650227402"/>
                    </a:ext>
                  </a:extLst>
                </a:gridCol>
                <a:gridCol w="250838">
                  <a:extLst>
                    <a:ext uri="{9D8B030D-6E8A-4147-A177-3AD203B41FA5}">
                      <a16:colId xmlns:a16="http://schemas.microsoft.com/office/drawing/2014/main" val="2218604655"/>
                    </a:ext>
                  </a:extLst>
                </a:gridCol>
                <a:gridCol w="206572">
                  <a:extLst>
                    <a:ext uri="{9D8B030D-6E8A-4147-A177-3AD203B41FA5}">
                      <a16:colId xmlns:a16="http://schemas.microsoft.com/office/drawing/2014/main" val="2455961108"/>
                    </a:ext>
                  </a:extLst>
                </a:gridCol>
                <a:gridCol w="665825">
                  <a:extLst>
                    <a:ext uri="{9D8B030D-6E8A-4147-A177-3AD203B41FA5}">
                      <a16:colId xmlns:a16="http://schemas.microsoft.com/office/drawing/2014/main" val="3788248079"/>
                    </a:ext>
                  </a:extLst>
                </a:gridCol>
                <a:gridCol w="148573">
                  <a:extLst>
                    <a:ext uri="{9D8B030D-6E8A-4147-A177-3AD203B41FA5}">
                      <a16:colId xmlns:a16="http://schemas.microsoft.com/office/drawing/2014/main" val="2552788475"/>
                    </a:ext>
                  </a:extLst>
                </a:gridCol>
                <a:gridCol w="304188">
                  <a:extLst>
                    <a:ext uri="{9D8B030D-6E8A-4147-A177-3AD203B41FA5}">
                      <a16:colId xmlns:a16="http://schemas.microsoft.com/office/drawing/2014/main" val="1348817658"/>
                    </a:ext>
                  </a:extLst>
                </a:gridCol>
                <a:gridCol w="124128">
                  <a:extLst>
                    <a:ext uri="{9D8B030D-6E8A-4147-A177-3AD203B41FA5}">
                      <a16:colId xmlns:a16="http://schemas.microsoft.com/office/drawing/2014/main" val="1246254041"/>
                    </a:ext>
                  </a:extLst>
                </a:gridCol>
                <a:gridCol w="565418">
                  <a:extLst>
                    <a:ext uri="{9D8B030D-6E8A-4147-A177-3AD203B41FA5}">
                      <a16:colId xmlns:a16="http://schemas.microsoft.com/office/drawing/2014/main" val="454678449"/>
                    </a:ext>
                  </a:extLst>
                </a:gridCol>
              </a:tblGrid>
              <a:tr h="209479">
                <a:tc gridSpan="12">
                  <a:txBody>
                    <a:bodyPr/>
                    <a:lstStyle/>
                    <a:p>
                      <a:pPr algn="ctr"/>
                      <a:r>
                        <a:rPr lang="en-GB" sz="900" dirty="0">
                          <a:latin typeface="+mn-lt"/>
                          <a:cs typeface="Arial"/>
                        </a:rPr>
                        <a:t>ISO27001 Flash Report </a:t>
                      </a:r>
                    </a:p>
                  </a:txBody>
                  <a:tcPr>
                    <a:lnB w="12700" cap="flat" cmpd="sng" algn="ctr">
                      <a:solidFill>
                        <a:schemeClr val="bg2">
                          <a:lumMod val="90000"/>
                        </a:schemeClr>
                      </a:solidFill>
                      <a:prstDash val="solid"/>
                      <a:round/>
                      <a:headEnd type="none" w="med" len="med"/>
                      <a:tailEnd type="none" w="med" len="med"/>
                    </a:lnB>
                    <a:solidFill>
                      <a:schemeClr val="tx1">
                        <a:lumMod val="5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4508829"/>
                  </a:ext>
                </a:extLst>
              </a:tr>
              <a:tr h="209479">
                <a:tc gridSpan="2">
                  <a:txBody>
                    <a:bodyPr/>
                    <a:lstStyle/>
                    <a:p>
                      <a:r>
                        <a:rPr lang="en-GB" sz="900" b="1" dirty="0">
                          <a:latin typeface="+mn-lt"/>
                          <a:cs typeface="Arial"/>
                        </a:rPr>
                        <a:t>Programme Governance: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GB" sz="900" dirty="0">
                          <a:latin typeface="+mn-lt"/>
                          <a:cs typeface="Arial"/>
                        </a:rPr>
                        <a:t>Denis Gallacher / Connor McCann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gridSpan="3">
                  <a:txBody>
                    <a:bodyPr/>
                    <a:lstStyle/>
                    <a:p>
                      <a:r>
                        <a:rPr lang="en-GB" sz="900" b="1">
                          <a:latin typeface="+mn-lt"/>
                          <a:cs typeface="Arial"/>
                        </a:rPr>
                        <a:t>Budget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r>
                        <a:rPr lang="en-GB" sz="600">
                          <a:latin typeface="Arial" panose="020B0604020202020204" pitchFamily="34" charset="0"/>
                          <a:cs typeface="Arial" panose="020B0604020202020204" pitchFamily="34" charset="0"/>
                        </a:rPr>
                        <a:t>Budget Status:</a:t>
                      </a: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a:r>
                        <a:rPr lang="en-GB" sz="900" b="1">
                          <a:latin typeface="+mn-lt"/>
                          <a:cs typeface="Arial"/>
                        </a:rPr>
                        <a:t>Unknown</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r>
                        <a:rPr lang="en-GB" sz="600">
                          <a:latin typeface="Arial" panose="020B0604020202020204" pitchFamily="34" charset="0"/>
                          <a:cs typeface="Arial" panose="020B0604020202020204" pitchFamily="34" charset="0"/>
                        </a:rPr>
                        <a:t>Green</a:t>
                      </a: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85495239"/>
                  </a:ext>
                </a:extLst>
              </a:tr>
              <a:tr h="209479">
                <a:tc gridSpan="2">
                  <a:txBody>
                    <a:bodyPr/>
                    <a:lstStyle/>
                    <a:p>
                      <a:r>
                        <a:rPr lang="en-GB" sz="900" b="1">
                          <a:latin typeface="+mn-lt"/>
                          <a:cs typeface="Arial"/>
                        </a:rPr>
                        <a:t>Status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07/03/24</a:t>
                      </a:r>
                      <a:endParaRPr lang="en-US" sz="1600" dirty="0">
                        <a:latin typeface="+mn-lt"/>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21528059"/>
                  </a:ext>
                </a:extLst>
              </a:tr>
              <a:tr h="209479">
                <a:tc gridSpan="2">
                  <a:txBody>
                    <a:bodyPr/>
                    <a:lstStyle/>
                    <a:p>
                      <a:r>
                        <a:rPr lang="en-GB" sz="900" b="1">
                          <a:latin typeface="+mn-lt"/>
                          <a:cs typeface="Arial"/>
                        </a:rPr>
                        <a:t>Overall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algn="ctr"/>
                      <a:r>
                        <a:rPr lang="en-GB" sz="900" b="1" dirty="0">
                          <a:solidFill>
                            <a:schemeClr val="bg1"/>
                          </a:solidFill>
                          <a:latin typeface="+mn-lt"/>
                          <a:cs typeface="Arial"/>
                        </a:rPr>
                        <a:t>Green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97109919"/>
                  </a:ext>
                </a:extLst>
              </a:tr>
              <a:tr h="209479">
                <a:tc gridSpan="2">
                  <a:txBody>
                    <a:bodyPr/>
                    <a:lstStyle/>
                    <a:p>
                      <a:r>
                        <a:rPr lang="en-GB" sz="900" b="1">
                          <a:latin typeface="+mn-lt"/>
                          <a:cs typeface="Arial"/>
                        </a:rPr>
                        <a:t>Target end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kern="1200" dirty="0">
                          <a:solidFill>
                            <a:schemeClr val="tx1"/>
                          </a:solidFill>
                          <a:latin typeface="+mn-lt"/>
                          <a:ea typeface="+mn-ea"/>
                          <a:cs typeface="Arial"/>
                        </a:rPr>
                        <a:t>31/12/24</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56305542"/>
                  </a:ext>
                </a:extLst>
              </a:tr>
              <a:tr h="209479">
                <a:tc gridSpan="2">
                  <a:txBody>
                    <a:bodyPr/>
                    <a:lstStyle/>
                    <a:p>
                      <a:r>
                        <a:rPr lang="en-GB" sz="900" b="1">
                          <a:latin typeface="+mn-lt"/>
                          <a:cs typeface="Arial"/>
                        </a:rPr>
                        <a:t>Programme Stage: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Initiation and Planning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30030405"/>
                  </a:ext>
                </a:extLst>
              </a:tr>
              <a:tr h="209479">
                <a:tc gridSpan="2">
                  <a:txBody>
                    <a:bodyPr/>
                    <a:lstStyle/>
                    <a:p>
                      <a:r>
                        <a:rPr lang="en-GB" sz="900" b="1" dirty="0">
                          <a:latin typeface="+mn-lt"/>
                          <a:cs typeface="Arial"/>
                        </a:rPr>
                        <a:t>Executive Summary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26670" indent="0">
                        <a:lnSpc>
                          <a:spcPct val="120000"/>
                        </a:lnSpc>
                        <a:spcBef>
                          <a:spcPts val="242"/>
                        </a:spcBef>
                        <a:spcAft>
                          <a:spcPts val="242"/>
                        </a:spcAft>
                        <a:buNone/>
                      </a:pPr>
                      <a:r>
                        <a:rPr lang="en-US" sz="900" kern="1200" dirty="0">
                          <a:solidFill>
                            <a:schemeClr val="tx1"/>
                          </a:solidFill>
                          <a:latin typeface="+mn-lt"/>
                          <a:ea typeface="+mn-ea"/>
                          <a:cs typeface="Arial"/>
                        </a:rPr>
                        <a:t> We are currently developing the scoping, risk and management control documentation as part of milestones 1 &amp; 2. Management sign off will be required before moving to Milestone 3 plan - control implementation. </a:t>
                      </a:r>
                    </a:p>
                  </a:txBody>
                  <a:tcPr marL="36000" marT="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39901857"/>
                  </a:ext>
                </a:extLst>
              </a:tr>
              <a:tr h="209479">
                <a:tc gridSpan="2">
                  <a:txBody>
                    <a:bodyPr/>
                    <a:lstStyle/>
                    <a:p>
                      <a:r>
                        <a:rPr lang="en-GB" sz="900" b="1">
                          <a:latin typeface="+mn-lt"/>
                          <a:cs typeface="Arial"/>
                        </a:rPr>
                        <a:t>Challenges / Concerns: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GB" sz="900" kern="1200" dirty="0">
                          <a:solidFill>
                            <a:schemeClr val="tx1"/>
                          </a:solidFill>
                          <a:latin typeface="+mn-lt"/>
                          <a:ea typeface="+mn-ea"/>
                          <a:cs typeface="Arial"/>
                        </a:rPr>
                        <a:t>Resourcing and timelines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11960817"/>
                  </a:ext>
                </a:extLst>
              </a:tr>
              <a:tr h="209479">
                <a:tc gridSpan="2">
                  <a:txBody>
                    <a:bodyPr/>
                    <a:lstStyle/>
                    <a:p>
                      <a:r>
                        <a:rPr lang="en-GB" sz="900" b="1" kern="1200" dirty="0">
                          <a:solidFill>
                            <a:schemeClr val="tx1"/>
                          </a:solidFill>
                          <a:latin typeface="+mn-lt"/>
                          <a:ea typeface="+mn-ea"/>
                          <a:cs typeface="Arial"/>
                        </a:rPr>
                        <a:t>#</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900" b="1" kern="1200" dirty="0">
                          <a:solidFill>
                            <a:schemeClr val="tx1"/>
                          </a:solidFill>
                          <a:latin typeface="+mn-lt"/>
                          <a:ea typeface="+mn-ea"/>
                          <a:cs typeface="Arial"/>
                        </a:rPr>
                        <a:t>Action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r>
                        <a:rPr lang="en-GB" sz="900" b="1">
                          <a:latin typeface="+mn-lt"/>
                          <a:cs typeface="Arial"/>
                        </a:rPr>
                        <a:t>Update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Owner</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a:latin typeface="+mn-lt"/>
                          <a:cs typeface="Arial"/>
                        </a:rPr>
                        <a:t>Due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dirty="0">
                          <a:latin typeface="+mn-lt"/>
                          <a:cs typeface="Arial"/>
                        </a:rPr>
                        <a:t>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600" b="1"/>
                        <a:t>Budget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3845135"/>
                  </a:ext>
                </a:extLst>
              </a:tr>
              <a:tr h="191665">
                <a:tc gridSpan="2">
                  <a:txBody>
                    <a:bodyPr/>
                    <a:lstStyle/>
                    <a:p>
                      <a:r>
                        <a:rPr lang="en-GB" sz="900" kern="1200" dirty="0">
                          <a:solidFill>
                            <a:schemeClr val="tx1"/>
                          </a:solidFill>
                          <a:latin typeface="+mn-lt"/>
                          <a:ea typeface="+mn-ea"/>
                          <a:cs typeface="Arial"/>
                        </a:rPr>
                        <a:t>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GB" sz="900" kern="1200" noProof="0" dirty="0">
                          <a:solidFill>
                            <a:schemeClr val="tx1"/>
                          </a:solidFill>
                          <a:latin typeface="+mn-lt"/>
                          <a:ea typeface="+mn-ea"/>
                          <a:cs typeface="Arial"/>
                        </a:rPr>
                        <a:t>Arrange training for the team on ISO27001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gridSpan="3">
                  <a:txBody>
                    <a:bodyPr/>
                    <a:lstStyle/>
                    <a:p>
                      <a:r>
                        <a:rPr lang="en-GB" sz="900" dirty="0">
                          <a:latin typeface="+mn-lt"/>
                          <a:cs typeface="Arial"/>
                        </a:rPr>
                        <a:t>07/24 – Training has now been arranged for all team members.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a:t>
                      </a:r>
                      <a:endParaRPr lang="en-GB" sz="60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a:t>
                      </a:r>
                      <a:endParaRPr lang="en-GB" sz="600"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08/03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mn-lt"/>
                          <a:ea typeface="+mn-ea"/>
                          <a:cs typeface="Arial"/>
                        </a:rPr>
                        <a:t>Closed</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tc>
                <a:extLst>
                  <a:ext uri="{0D108BD9-81ED-4DB2-BD59-A6C34878D82A}">
                    <a16:rowId xmlns:a16="http://schemas.microsoft.com/office/drawing/2014/main" val="313533844"/>
                  </a:ext>
                </a:extLst>
              </a:tr>
              <a:tr h="191665">
                <a:tc gridSpan="2">
                  <a:txBody>
                    <a:bodyPr/>
                    <a:lstStyle/>
                    <a:p>
                      <a:r>
                        <a:rPr lang="en-GB" sz="900" kern="1200" dirty="0">
                          <a:solidFill>
                            <a:schemeClr val="tx1"/>
                          </a:solidFill>
                          <a:latin typeface="+mn-lt"/>
                          <a:ea typeface="+mn-ea"/>
                          <a:cs typeface="Arial"/>
                        </a:rPr>
                        <a:t>2</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Review approach with Trust Wave and agree support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Meeting with Trustwave to understand best practice approach.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a:latin typeface="+mn-lt"/>
                          <a:cs typeface="Arial"/>
                        </a:rPr>
                        <a:t>DG</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08/03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tc>
                <a:extLst>
                  <a:ext uri="{0D108BD9-81ED-4DB2-BD59-A6C34878D82A}">
                    <a16:rowId xmlns:a16="http://schemas.microsoft.com/office/drawing/2014/main" val="40838"/>
                  </a:ext>
                </a:extLst>
              </a:tr>
              <a:tr h="317352">
                <a:tc gridSpan="2">
                  <a:txBody>
                    <a:bodyPr/>
                    <a:lstStyle/>
                    <a:p>
                      <a:r>
                        <a:rPr lang="en-GB" sz="900" kern="1200" dirty="0">
                          <a:solidFill>
                            <a:schemeClr val="tx1"/>
                          </a:solidFill>
                          <a:latin typeface="+mn-lt"/>
                          <a:ea typeface="+mn-ea"/>
                          <a:cs typeface="Arial"/>
                        </a:rPr>
                        <a:t>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Policy and procedure review, approach and templates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Discussed with Claire / Connor on policy list, approach and template standard. All required policies are being updated and documented. Completion is applicable to Milestone 3.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 / CZ</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a:latin typeface="+mn-lt"/>
                          <a:cs typeface="Arial"/>
                        </a:rPr>
                        <a:t>DG / CM / CZ</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08/03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tc>
                <a:extLst>
                  <a:ext uri="{0D108BD9-81ED-4DB2-BD59-A6C34878D82A}">
                    <a16:rowId xmlns:a16="http://schemas.microsoft.com/office/drawing/2014/main" val="2892331828"/>
                  </a:ext>
                </a:extLst>
              </a:tr>
              <a:tr h="317352">
                <a:tc gridSpan="2">
                  <a:txBody>
                    <a:bodyPr/>
                    <a:lstStyle/>
                    <a:p>
                      <a:r>
                        <a:rPr lang="en-GB" sz="900" kern="1200" dirty="0">
                          <a:solidFill>
                            <a:schemeClr val="tx1"/>
                          </a:solidFill>
                          <a:latin typeface="+mn-lt"/>
                          <a:ea typeface="+mn-ea"/>
                          <a:cs typeface="Arial"/>
                        </a:rPr>
                        <a:t>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Reach out to Aggreko business to understand ISO standard accreditation's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Agreed to arrange a meeting with Ken / Dave from Aggreko H&amp;SE to understand how they achieved ISO9001, 45001, 50001.Meeting on 11</a:t>
                      </a:r>
                      <a:r>
                        <a:rPr lang="en-GB" sz="900" baseline="30000" dirty="0">
                          <a:latin typeface="+mn-lt"/>
                          <a:cs typeface="Arial"/>
                        </a:rPr>
                        <a:t>th</a:t>
                      </a:r>
                      <a:r>
                        <a:rPr lang="en-GB" sz="900" dirty="0">
                          <a:latin typeface="+mn-lt"/>
                          <a:cs typeface="Arial"/>
                        </a:rPr>
                        <a:t> March 2024.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a:latin typeface="+mn-lt"/>
                          <a:cs typeface="Arial"/>
                        </a:rPr>
                        <a:t>DG </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08/03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Closed</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tc>
                <a:extLst>
                  <a:ext uri="{0D108BD9-81ED-4DB2-BD59-A6C34878D82A}">
                    <a16:rowId xmlns:a16="http://schemas.microsoft.com/office/drawing/2014/main" val="1528420077"/>
                  </a:ext>
                </a:extLst>
              </a:tr>
              <a:tr h="191665">
                <a:tc gridSpan="2">
                  <a:txBody>
                    <a:bodyPr/>
                    <a:lstStyle/>
                    <a:p>
                      <a:r>
                        <a:rPr lang="en-GB" sz="900" kern="1200" dirty="0">
                          <a:solidFill>
                            <a:schemeClr val="tx1"/>
                          </a:solidFill>
                          <a:latin typeface="+mn-lt"/>
                          <a:ea typeface="+mn-ea"/>
                          <a:cs typeface="Arial"/>
                        </a:rPr>
                        <a:t>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Review go to market supplier strategy for ISO27001 audit in Q3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Work with procurement to find an appropriate Auditors and select preferred partner.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31/03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643065518"/>
                  </a:ext>
                </a:extLst>
              </a:tr>
              <a:tr h="312983">
                <a:tc gridSpan="2">
                  <a:txBody>
                    <a:bodyPr/>
                    <a:lstStyle/>
                    <a:p>
                      <a:r>
                        <a:rPr lang="en-GB" sz="900" kern="1200" dirty="0">
                          <a:solidFill>
                            <a:schemeClr val="tx1"/>
                          </a:solidFill>
                          <a:latin typeface="+mn-lt"/>
                          <a:ea typeface="+mn-ea"/>
                          <a:cs typeface="Arial"/>
                        </a:rPr>
                        <a:t>6</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Document ISMS – 6 clauses, including leadership, strategy, comms,  objectives, management buy in and all inputs and outputs.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Complete for review by 31</a:t>
                      </a:r>
                      <a:r>
                        <a:rPr lang="en-GB" sz="900" baseline="30000" dirty="0">
                          <a:latin typeface="+mn-lt"/>
                          <a:cs typeface="Arial"/>
                        </a:rPr>
                        <a:t>st</a:t>
                      </a:r>
                      <a:r>
                        <a:rPr lang="en-GB" sz="900" dirty="0">
                          <a:latin typeface="+mn-lt"/>
                          <a:cs typeface="Arial"/>
                        </a:rPr>
                        <a:t> March 2024. Agree management meeting for sign off</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31/03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tc hMerge="1">
                  <a:txBody>
                    <a:bodyPr/>
                    <a:lstStyle/>
                    <a:p>
                      <a:endParaRPr lang="en-GB"/>
                    </a:p>
                  </a:txBody>
                  <a:tcPr/>
                </a:tc>
                <a:extLst>
                  <a:ext uri="{0D108BD9-81ED-4DB2-BD59-A6C34878D82A}">
                    <a16:rowId xmlns:a16="http://schemas.microsoft.com/office/drawing/2014/main" val="2570761426"/>
                  </a:ext>
                </a:extLst>
              </a:tr>
              <a:tr h="187142">
                <a:tc gridSpan="2">
                  <a:txBody>
                    <a:bodyPr/>
                    <a:lstStyle/>
                    <a:p>
                      <a:r>
                        <a:rPr lang="en-GB" sz="900" kern="1200" dirty="0">
                          <a:solidFill>
                            <a:schemeClr val="tx1"/>
                          </a:solidFill>
                          <a:latin typeface="+mn-lt"/>
                          <a:ea typeface="+mn-ea"/>
                          <a:cs typeface="Arial"/>
                        </a:rPr>
                        <a:t>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Agree roles and responsibilities for ISO27001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Work in progress, Claire has started detailing roles and will apply to ISMS.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CM / CZ</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CM / 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31/03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tc hMerge="1">
                  <a:txBody>
                    <a:bodyPr/>
                    <a:lstStyle/>
                    <a:p>
                      <a:endParaRPr lang="en-GB"/>
                    </a:p>
                  </a:txBody>
                  <a:tcPr/>
                </a:tc>
                <a:extLst>
                  <a:ext uri="{0D108BD9-81ED-4DB2-BD59-A6C34878D82A}">
                    <a16:rowId xmlns:a16="http://schemas.microsoft.com/office/drawing/2014/main" val="3261454252"/>
                  </a:ext>
                </a:extLst>
              </a:tr>
              <a:tr h="317352">
                <a:tc gridSpan="2">
                  <a:txBody>
                    <a:bodyPr/>
                    <a:lstStyle/>
                    <a:p>
                      <a:r>
                        <a:rPr lang="en-GB" sz="900" kern="1200" dirty="0">
                          <a:solidFill>
                            <a:schemeClr val="tx1"/>
                          </a:solidFill>
                          <a:latin typeface="+mn-lt"/>
                          <a:ea typeface="+mn-ea"/>
                          <a:cs typeface="Arial"/>
                        </a:rPr>
                        <a:t>8</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Risk Management Framework and agree tooling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Present the risk management framework to SLT. It is a requirement of ISO to commit to reviews, but we want a consolidated risk review mechanism.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31/03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tc hMerge="1">
                  <a:txBody>
                    <a:bodyPr/>
                    <a:lstStyle/>
                    <a:p>
                      <a:endParaRPr lang="en-GB"/>
                    </a:p>
                  </a:txBody>
                  <a:tcPr/>
                </a:tc>
                <a:extLst>
                  <a:ext uri="{0D108BD9-81ED-4DB2-BD59-A6C34878D82A}">
                    <a16:rowId xmlns:a16="http://schemas.microsoft.com/office/drawing/2014/main" val="2791752132"/>
                  </a:ext>
                </a:extLst>
              </a:tr>
              <a:tr h="317352">
                <a:tc gridSpan="2">
                  <a:txBody>
                    <a:bodyPr/>
                    <a:lstStyle/>
                    <a:p>
                      <a:r>
                        <a:rPr lang="en-GB" sz="900" kern="1200" dirty="0">
                          <a:solidFill>
                            <a:schemeClr val="tx1"/>
                          </a:solidFill>
                          <a:latin typeface="+mn-lt"/>
                          <a:ea typeface="+mn-ea"/>
                          <a:cs typeface="Arial"/>
                        </a:rPr>
                        <a:t>9</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GAP Analysis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Complete scoping documentation and risk review, we will conduct a GAP Analysis with Trustwave to finalise our approach on tech / management controls and complete a pre-audit.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12/04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tc hMerge="1">
                  <a:txBody>
                    <a:bodyPr/>
                    <a:lstStyle/>
                    <a:p>
                      <a:endParaRPr lang="en-GB"/>
                    </a:p>
                  </a:txBody>
                  <a:tcPr/>
                </a:tc>
                <a:extLst>
                  <a:ext uri="{0D108BD9-81ED-4DB2-BD59-A6C34878D82A}">
                    <a16:rowId xmlns:a16="http://schemas.microsoft.com/office/drawing/2014/main" val="1595209176"/>
                  </a:ext>
                </a:extLst>
              </a:tr>
              <a:tr h="191665">
                <a:tc gridSpan="2">
                  <a:txBody>
                    <a:bodyPr/>
                    <a:lstStyle/>
                    <a:p>
                      <a:r>
                        <a:rPr lang="en-GB" sz="900" kern="1200" dirty="0">
                          <a:solidFill>
                            <a:schemeClr val="tx1"/>
                          </a:solidFill>
                          <a:latin typeface="+mn-lt"/>
                          <a:ea typeface="+mn-ea"/>
                          <a:cs typeface="Arial"/>
                        </a:rPr>
                        <a:t>10</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Complete overall security information policy</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Focus on the primary and overarching Information security policy. CM reworking.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CM / CZ</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CM / CZ</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18/04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2034712849"/>
                  </a:ext>
                </a:extLst>
              </a:tr>
              <a:tr h="191665">
                <a:tc gridSpan="2">
                  <a:txBody>
                    <a:bodyPr/>
                    <a:lstStyle/>
                    <a:p>
                      <a:r>
                        <a:rPr lang="en-GB" sz="900" kern="1200" dirty="0">
                          <a:solidFill>
                            <a:schemeClr val="tx1"/>
                          </a:solidFill>
                          <a:latin typeface="+mn-lt"/>
                          <a:ea typeface="+mn-ea"/>
                          <a:cs typeface="Arial"/>
                        </a:rPr>
                        <a:t>11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Finalise project plan</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Revise and finalise the current project plan with the goal to deliver an early-stage audit by Q3 2024.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a:latin typeface="+mn-lt"/>
                          <a:cs typeface="Arial"/>
                        </a:rPr>
                        <a:t>DG </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18/04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tc hMerge="1">
                  <a:txBody>
                    <a:bodyPr/>
                    <a:lstStyle/>
                    <a:p>
                      <a:endParaRPr lang="en-GB"/>
                    </a:p>
                  </a:txBody>
                  <a:tcPr/>
                </a:tc>
                <a:extLst>
                  <a:ext uri="{0D108BD9-81ED-4DB2-BD59-A6C34878D82A}">
                    <a16:rowId xmlns:a16="http://schemas.microsoft.com/office/drawing/2014/main" val="640068446"/>
                  </a:ext>
                </a:extLst>
              </a:tr>
              <a:tr h="317352">
                <a:tc gridSpan="2">
                  <a:txBody>
                    <a:bodyPr/>
                    <a:lstStyle/>
                    <a:p>
                      <a:r>
                        <a:rPr lang="en-GB" sz="900" kern="1200" dirty="0">
                          <a:solidFill>
                            <a:schemeClr val="tx1"/>
                          </a:solidFill>
                          <a:latin typeface="+mn-lt"/>
                          <a:ea typeface="+mn-ea"/>
                          <a:cs typeface="Arial"/>
                        </a:rPr>
                        <a:t>12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Milestone 1 &amp; 2 completion / Checklist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dirty="0">
                          <a:latin typeface="+mn-lt"/>
                          <a:cs typeface="Arial"/>
                        </a:rPr>
                        <a:t>07/24 – Agree that all actions from Milestone 1 and 2 are complete, engage Trustwave for final review of all actions to close.</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r>
                        <a:rPr lang="en-GB" sz="900" dirty="0">
                          <a:latin typeface="+mn-lt"/>
                          <a:cs typeface="Arial"/>
                        </a:rPr>
                        <a:t>DG / CM</a:t>
                      </a:r>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mn-lt"/>
                          <a:ea typeface="+mn-ea"/>
                          <a:cs typeface="Arial"/>
                        </a:rPr>
                        <a:t>18/04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tc hMerge="1">
                  <a:txBody>
                    <a:bodyPr/>
                    <a:lstStyle/>
                    <a:p>
                      <a:endParaRPr lang="en-GB"/>
                    </a:p>
                  </a:txBody>
                  <a:tcPr/>
                </a:tc>
                <a:extLst>
                  <a:ext uri="{0D108BD9-81ED-4DB2-BD59-A6C34878D82A}">
                    <a16:rowId xmlns:a16="http://schemas.microsoft.com/office/drawing/2014/main" val="3853929330"/>
                  </a:ext>
                </a:extLst>
              </a:tr>
              <a:tr h="191665">
                <a:tc gridSpan="2">
                  <a:txBody>
                    <a:bodyPr/>
                    <a:lstStyle/>
                    <a:p>
                      <a:r>
                        <a:rPr lang="en-GB" sz="900" kern="1200" dirty="0">
                          <a:solidFill>
                            <a:schemeClr val="tx1"/>
                          </a:solidFill>
                          <a:latin typeface="+mn-lt"/>
                          <a:ea typeface="+mn-ea"/>
                          <a:cs typeface="Arial"/>
                        </a:rPr>
                        <a:t>13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Annex A Controls – Vulnerability </a:t>
                      </a:r>
                      <a:r>
                        <a:rPr lang="en-GB" sz="900" kern="1200" noProof="0" dirty="0" err="1">
                          <a:solidFill>
                            <a:schemeClr val="tx1"/>
                          </a:solidFill>
                          <a:latin typeface="+mn-lt"/>
                          <a:ea typeface="+mn-ea"/>
                          <a:cs typeface="Arial"/>
                        </a:rPr>
                        <a:t>Mgt</a:t>
                      </a:r>
                      <a:r>
                        <a:rPr lang="en-GB" sz="900" kern="1200" noProof="0" dirty="0">
                          <a:solidFill>
                            <a:schemeClr val="tx1"/>
                          </a:solidFill>
                          <a:latin typeface="+mn-lt"/>
                          <a:ea typeface="+mn-ea"/>
                          <a:cs typeface="Arial"/>
                        </a:rPr>
                        <a:t>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3">
                  <a:txBody>
                    <a:bodyPr/>
                    <a:lstStyle/>
                    <a:p>
                      <a:r>
                        <a:rPr lang="en-GB" sz="900" kern="1200" dirty="0">
                          <a:solidFill>
                            <a:schemeClr val="tx1"/>
                          </a:solidFill>
                          <a:latin typeface="+mn-lt"/>
                          <a:ea typeface="+mn-ea"/>
                          <a:cs typeface="Arial"/>
                        </a:rPr>
                        <a:t>07/24 – Vulnerability Management standard is nearly completed and expected to be issued next week.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a:txBody>
                    <a:bodyPr/>
                    <a:lstStyle/>
                    <a:p>
                      <a:r>
                        <a:rPr lang="en-GB" sz="900" kern="1200" dirty="0">
                          <a:solidFill>
                            <a:schemeClr val="tx1"/>
                          </a:solidFill>
                          <a:latin typeface="+mn-lt"/>
                          <a:ea typeface="+mn-ea"/>
                          <a:cs typeface="Arial"/>
                        </a:rPr>
                        <a:t>CM / CZ</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01/05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457133"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2000821742"/>
                  </a:ext>
                </a:extLst>
              </a:tr>
              <a:tr h="191665">
                <a:tc gridSpan="12">
                  <a:txBody>
                    <a:bodyPr/>
                    <a:lstStyle/>
                    <a:p>
                      <a:pPr algn="ctr"/>
                      <a:r>
                        <a:rPr lang="en-GB" sz="900" b="1" dirty="0">
                          <a:latin typeface="+mn-lt"/>
                          <a:cs typeface="Arial"/>
                        </a:rPr>
                        <a:t>Key Issues and Challenges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T w="12700" cap="flat" cmpd="sng" algn="ctr">
                      <a:solidFill>
                        <a:schemeClr val="tx1"/>
                      </a:solidFill>
                      <a:prstDash val="solid"/>
                      <a:round/>
                      <a:headEnd type="none" w="med" len="med"/>
                      <a:tailEnd type="none" w="med" len="med"/>
                    </a:lnT>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4322104"/>
                  </a:ext>
                </a:extLst>
              </a:tr>
              <a:tr h="211458">
                <a:tc>
                  <a:txBody>
                    <a:bodyPr/>
                    <a:lstStyle>
                      <a:lvl1pPr marL="0" algn="l" defTabSz="457133" rtl="0" eaLnBrk="1" latinLnBrk="0" hangingPunct="1">
                        <a:defRPr sz="1800" kern="1200">
                          <a:solidFill>
                            <a:schemeClr val="tx1"/>
                          </a:solidFill>
                          <a:latin typeface="Tahoma"/>
                        </a:defRPr>
                      </a:lvl1pPr>
                      <a:lvl2pPr marL="457133" algn="l" defTabSz="457133" rtl="0" eaLnBrk="1" latinLnBrk="0" hangingPunct="1">
                        <a:defRPr sz="1800" kern="1200">
                          <a:solidFill>
                            <a:schemeClr val="tx1"/>
                          </a:solidFill>
                          <a:latin typeface="Tahoma"/>
                        </a:defRPr>
                      </a:lvl2pPr>
                      <a:lvl3pPr marL="914267" algn="l" defTabSz="457133" rtl="0" eaLnBrk="1" latinLnBrk="0" hangingPunct="1">
                        <a:defRPr sz="1800" kern="1200">
                          <a:solidFill>
                            <a:schemeClr val="tx1"/>
                          </a:solidFill>
                          <a:latin typeface="Tahoma"/>
                        </a:defRPr>
                      </a:lvl3pPr>
                      <a:lvl4pPr marL="1371400" algn="l" defTabSz="457133" rtl="0" eaLnBrk="1" latinLnBrk="0" hangingPunct="1">
                        <a:defRPr sz="1800" kern="1200">
                          <a:solidFill>
                            <a:schemeClr val="tx1"/>
                          </a:solidFill>
                          <a:latin typeface="Tahoma"/>
                        </a:defRPr>
                      </a:lvl4pPr>
                      <a:lvl5pPr marL="1828534" algn="l" defTabSz="457133" rtl="0" eaLnBrk="1" latinLnBrk="0" hangingPunct="1">
                        <a:defRPr sz="1800" kern="1200">
                          <a:solidFill>
                            <a:schemeClr val="tx1"/>
                          </a:solidFill>
                          <a:latin typeface="Tahoma"/>
                        </a:defRPr>
                      </a:lvl5pPr>
                      <a:lvl6pPr marL="2285667" algn="l" defTabSz="457133" rtl="0" eaLnBrk="1" latinLnBrk="0" hangingPunct="1">
                        <a:defRPr sz="1800" kern="1200">
                          <a:solidFill>
                            <a:schemeClr val="tx1"/>
                          </a:solidFill>
                          <a:latin typeface="Tahoma"/>
                        </a:defRPr>
                      </a:lvl6pPr>
                      <a:lvl7pPr marL="2742801" algn="l" defTabSz="457133" rtl="0" eaLnBrk="1" latinLnBrk="0" hangingPunct="1">
                        <a:defRPr sz="1800" kern="1200">
                          <a:solidFill>
                            <a:schemeClr val="tx1"/>
                          </a:solidFill>
                          <a:latin typeface="Tahoma"/>
                        </a:defRPr>
                      </a:lvl7pPr>
                      <a:lvl8pPr marL="3199934" algn="l" defTabSz="457133" rtl="0" eaLnBrk="1" latinLnBrk="0" hangingPunct="1">
                        <a:defRPr sz="1800" kern="1200">
                          <a:solidFill>
                            <a:schemeClr val="tx1"/>
                          </a:solidFill>
                          <a:latin typeface="Tahoma"/>
                        </a:defRPr>
                      </a:lvl8pPr>
                      <a:lvl9pPr marL="3657068" algn="l" defTabSz="457133" rtl="0" eaLnBrk="1" latinLnBrk="0" hangingPunct="1">
                        <a:defRPr sz="1800" kern="1200">
                          <a:solidFill>
                            <a:schemeClr val="tx1"/>
                          </a:solidFill>
                          <a:latin typeface="Tahoma"/>
                        </a:defRPr>
                      </a:lvl9pPr>
                    </a:lstStyle>
                    <a:p>
                      <a:pPr algn="ctr">
                        <a:spcAft>
                          <a:spcPts val="0"/>
                        </a:spcAft>
                      </a:pPr>
                      <a:r>
                        <a:rPr lang="en-US" sz="900" b="1">
                          <a:effectLst/>
                          <a:latin typeface="+mn-lt"/>
                          <a:cs typeface="Arial"/>
                        </a:rPr>
                        <a:t>#</a:t>
                      </a:r>
                      <a:endParaRPr lang="en-GB" sz="900" b="1">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ctr">
                        <a:spcAft>
                          <a:spcPts val="0"/>
                        </a:spcAft>
                      </a:pPr>
                      <a:r>
                        <a:rPr lang="en-US" sz="900" b="1" dirty="0">
                          <a:effectLst/>
                          <a:latin typeface="+mn-lt"/>
                          <a:cs typeface="Arial"/>
                        </a:rPr>
                        <a:t>Description</a:t>
                      </a:r>
                      <a:endParaRPr lang="en-GB" sz="900" b="1" dirty="0">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pPr algn="ctr">
                        <a:spcAft>
                          <a:spcPts val="0"/>
                        </a:spcAft>
                      </a:pPr>
                      <a:r>
                        <a:rPr lang="en-US" sz="600" b="1">
                          <a:effectLst/>
                          <a:latin typeface="+mn-lt"/>
                        </a:rPr>
                        <a:t>Description</a:t>
                      </a:r>
                      <a:endParaRPr lang="en-GB" sz="600" b="1">
                        <a:effectLst/>
                        <a:latin typeface="+mn-lt"/>
                        <a:ea typeface="+mn-ea"/>
                      </a:endParaRPr>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900" b="1" kern="1200" dirty="0">
                          <a:solidFill>
                            <a:schemeClr val="tx1"/>
                          </a:solidFill>
                          <a:effectLst/>
                          <a:latin typeface="+mn-lt"/>
                          <a:ea typeface="+mn-ea"/>
                          <a:cs typeface="Arial"/>
                        </a:rPr>
                        <a:t>Update</a:t>
                      </a:r>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6">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sz="90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r>
                        <a:rPr kumimoji="0" lang="en-US" sz="600" b="1" i="0" u="none" strike="noStrike" kern="1200" cap="none" spc="0" normalizeH="0" baseline="0" noProof="0">
                          <a:ln>
                            <a:noFill/>
                          </a:ln>
                          <a:solidFill>
                            <a:srgbClr val="2D3540"/>
                          </a:solidFill>
                          <a:effectLst/>
                          <a:uLnTx/>
                          <a:uFillTx/>
                          <a:latin typeface="+mn-lt"/>
                          <a:ea typeface="+mn-ea"/>
                          <a:cs typeface="+mn-cs"/>
                        </a:rPr>
                        <a:t>Type (Risk / Issue/  Defect)</a:t>
                      </a:r>
                      <a:endParaRPr lang="en-GB" sz="600"/>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sz="600"/>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GB" sz="900" b="1">
                          <a:latin typeface="+mn-lt"/>
                          <a:cs typeface="Arial"/>
                        </a:rPr>
                        <a:t>Status</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854660419"/>
                  </a:ext>
                </a:extLst>
              </a:tr>
              <a:tr h="211458">
                <a:tc>
                  <a:txBody>
                    <a:bodyPr/>
                    <a:lstStyle/>
                    <a:p>
                      <a:pPr algn="ctr">
                        <a:spcAft>
                          <a:spcPts val="0"/>
                        </a:spcAft>
                      </a:pPr>
                      <a:r>
                        <a:rPr lang="en-GB" sz="900" kern="1200" dirty="0">
                          <a:solidFill>
                            <a:schemeClr val="tx1"/>
                          </a:solidFill>
                          <a:latin typeface="+mn-lt"/>
                          <a:ea typeface="+mn-ea"/>
                          <a:cs typeface="Arial"/>
                        </a:rPr>
                        <a:t>R1</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l">
                        <a:spcAft>
                          <a:spcPts val="0"/>
                        </a:spcAft>
                      </a:pPr>
                      <a:r>
                        <a:rPr lang="en-GB" sz="900" kern="1200" dirty="0">
                          <a:solidFill>
                            <a:schemeClr val="tx1"/>
                          </a:solidFill>
                          <a:latin typeface="+mn-lt"/>
                          <a:ea typeface="+mn-ea"/>
                          <a:cs typeface="Arial"/>
                        </a:rPr>
                        <a:t>Resource</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rtl="0" eaLnBrk="1" fontAlgn="auto" latinLnBrk="0" hangingPunct="1">
                        <a:lnSpc>
                          <a:spcPct val="100000"/>
                        </a:lnSpc>
                        <a:spcBef>
                          <a:spcPts val="0"/>
                        </a:spcBef>
                        <a:spcAft>
                          <a:spcPts val="0"/>
                        </a:spcAft>
                        <a:buClrTx/>
                        <a:buSzTx/>
                        <a:buFontTx/>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07/24 – We are scoping resource based on current requirements, this can change. Mitigating by high level resource plan. </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6">
                  <a:txBody>
                    <a:bodyPr/>
                    <a:lstStyle/>
                    <a:p>
                      <a:pPr algn="l"/>
                      <a:r>
                        <a:rPr lang="en-GB" sz="900" dirty="0">
                          <a:latin typeface="+mn-lt"/>
                          <a:cs typeface="Arial"/>
                        </a:rPr>
                        <a:t>Risk</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a:endParaRPr lang="en-GB" sz="900" b="1"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4239922030"/>
                  </a:ext>
                </a:extLst>
              </a:tr>
              <a:tr h="211456">
                <a:tc>
                  <a:txBody>
                    <a:bodyPr/>
                    <a:lstStyle/>
                    <a:p>
                      <a:pPr lvl="0" algn="ctr">
                        <a:spcAft>
                          <a:spcPts val="0"/>
                        </a:spcAft>
                        <a:buNone/>
                      </a:pPr>
                      <a:r>
                        <a:rPr lang="en-GB" sz="900" kern="1200" dirty="0">
                          <a:solidFill>
                            <a:schemeClr val="tx1"/>
                          </a:solidFill>
                          <a:latin typeface="+mn-lt"/>
                          <a:ea typeface="+mn-ea"/>
                          <a:cs typeface="Arial"/>
                        </a:rPr>
                        <a:t>R2</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a:solidFill>
                        <a:schemeClr val="bg2">
                          <a:lumMod val="90000"/>
                        </a:schemeClr>
                      </a:solidFill>
                    </a:lnB>
                  </a:tcPr>
                </a:tc>
                <a:tc gridSpan="2">
                  <a:txBody>
                    <a:bodyPr/>
                    <a:lstStyle/>
                    <a:p>
                      <a:pPr lvl="0" algn="l">
                        <a:spcAft>
                          <a:spcPts val="0"/>
                        </a:spcAft>
                        <a:buNone/>
                      </a:pPr>
                      <a:r>
                        <a:rPr lang="en-GB" sz="900" kern="1200" dirty="0">
                          <a:solidFill>
                            <a:schemeClr val="tx1"/>
                          </a:solidFill>
                          <a:latin typeface="+mn-lt"/>
                          <a:ea typeface="+mn-ea"/>
                          <a:cs typeface="Arial"/>
                        </a:rPr>
                        <a:t>Data Masking, Business continuity, disaster recovery and SIAM.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a:solidFill>
                        <a:schemeClr val="bg2">
                          <a:lumMod val="90000"/>
                        </a:schemeClr>
                      </a:solidFill>
                    </a:lnB>
                  </a:tcPr>
                </a:tc>
                <a:tc hMerge="1">
                  <a:txBody>
                    <a:bodyPr/>
                    <a:lstStyle/>
                    <a:p>
                      <a:endParaRPr lang="en-US"/>
                    </a:p>
                  </a:txBody>
                  <a:tcPr/>
                </a:tc>
                <a:tc gridSpan="2">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07/24 – Challenges with key controls, review as part of scoping and agree mitigation / risk treatment were applicable.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a:solidFill>
                        <a:schemeClr val="bg2">
                          <a:lumMod val="90000"/>
                        </a:schemeClr>
                      </a:solidFill>
                    </a:lnB>
                  </a:tcPr>
                </a:tc>
                <a:tc hMerge="1">
                  <a:txBody>
                    <a:bodyPr/>
                    <a:lstStyle/>
                    <a:p>
                      <a:endParaRPr lang="en-US"/>
                    </a:p>
                  </a:txBody>
                  <a:tcPr/>
                </a:tc>
                <a:tc gridSpan="6">
                  <a:txBody>
                    <a:bodyPr/>
                    <a:lstStyle/>
                    <a:p>
                      <a:pPr lvl="0" algn="l">
                        <a:buNone/>
                      </a:pPr>
                      <a:r>
                        <a:rPr lang="en-GB" sz="900" dirty="0">
                          <a:latin typeface="+mn-lt"/>
                          <a:cs typeface="Arial"/>
                        </a:rPr>
                        <a:t>Risk</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a:solidFill>
                        <a:schemeClr val="bg2">
                          <a:lumMod val="90000"/>
                        </a:schemeClr>
                      </a:solidFill>
                    </a:lnB>
                  </a:tcPr>
                </a:tc>
                <a:tc hMerge="1">
                  <a:txBody>
                    <a:bodyPr/>
                    <a:lstStyle/>
                    <a:p>
                      <a:endParaRPr lang="en-US"/>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lvl="0" algn="ctr">
                        <a:buNone/>
                      </a:pPr>
                      <a:endParaRPr lang="en-GB" sz="900" b="1" dirty="0">
                        <a:latin typeface="+mn-lt"/>
                        <a:cs typeface="Arial"/>
                      </a:endParaRP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a:solidFill>
                        <a:schemeClr val="bg2">
                          <a:lumMod val="90000"/>
                        </a:schemeClr>
                      </a:solidFill>
                    </a:lnB>
                    <a:solidFill>
                      <a:srgbClr val="FFC000"/>
                    </a:solidFill>
                  </a:tcPr>
                </a:tc>
                <a:extLst>
                  <a:ext uri="{0D108BD9-81ED-4DB2-BD59-A6C34878D82A}">
                    <a16:rowId xmlns:a16="http://schemas.microsoft.com/office/drawing/2014/main" val="3544185167"/>
                  </a:ext>
                </a:extLst>
              </a:tr>
            </a:tbl>
          </a:graphicData>
        </a:graphic>
      </p:graphicFrame>
      <p:graphicFrame>
        <p:nvGraphicFramePr>
          <p:cNvPr id="7" name="Table 4">
            <a:extLst>
              <a:ext uri="{FF2B5EF4-FFF2-40B4-BE49-F238E27FC236}">
                <a16:creationId xmlns:a16="http://schemas.microsoft.com/office/drawing/2014/main" id="{71F0344C-B013-F94E-22DF-32CA7444776E}"/>
              </a:ext>
            </a:extLst>
          </p:cNvPr>
          <p:cNvGraphicFramePr>
            <a:graphicFrameLocks noGrp="1"/>
          </p:cNvGraphicFramePr>
          <p:nvPr/>
        </p:nvGraphicFramePr>
        <p:xfrm>
          <a:off x="8747960" y="71889"/>
          <a:ext cx="3331636" cy="213360"/>
        </p:xfrm>
        <a:graphic>
          <a:graphicData uri="http://schemas.openxmlformats.org/drawingml/2006/table">
            <a:tbl>
              <a:tblPr firstRow="1" bandRow="1">
                <a:tableStyleId>{5C22544A-7EE6-4342-B048-85BDC9FD1C3A}</a:tableStyleId>
              </a:tblPr>
              <a:tblGrid>
                <a:gridCol w="832909">
                  <a:extLst>
                    <a:ext uri="{9D8B030D-6E8A-4147-A177-3AD203B41FA5}">
                      <a16:colId xmlns:a16="http://schemas.microsoft.com/office/drawing/2014/main" val="111468985"/>
                    </a:ext>
                  </a:extLst>
                </a:gridCol>
                <a:gridCol w="832909">
                  <a:extLst>
                    <a:ext uri="{9D8B030D-6E8A-4147-A177-3AD203B41FA5}">
                      <a16:colId xmlns:a16="http://schemas.microsoft.com/office/drawing/2014/main" val="1271121789"/>
                    </a:ext>
                  </a:extLst>
                </a:gridCol>
                <a:gridCol w="832909">
                  <a:extLst>
                    <a:ext uri="{9D8B030D-6E8A-4147-A177-3AD203B41FA5}">
                      <a16:colId xmlns:a16="http://schemas.microsoft.com/office/drawing/2014/main" val="3820206286"/>
                    </a:ext>
                  </a:extLst>
                </a:gridCol>
                <a:gridCol w="832909">
                  <a:extLst>
                    <a:ext uri="{9D8B030D-6E8A-4147-A177-3AD203B41FA5}">
                      <a16:colId xmlns:a16="http://schemas.microsoft.com/office/drawing/2014/main" val="1703962266"/>
                    </a:ext>
                  </a:extLst>
                </a:gridCol>
              </a:tblGrid>
              <a:tr h="155489">
                <a:tc>
                  <a:txBody>
                    <a:bodyPr/>
                    <a:lstStyle/>
                    <a:p>
                      <a:r>
                        <a:rPr lang="en-GB" sz="800">
                          <a:solidFill>
                            <a:schemeClr val="bg2">
                              <a:lumMod val="10000"/>
                            </a:schemeClr>
                          </a:solidFill>
                        </a:rPr>
                        <a:t>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800" dirty="0">
                          <a:solidFill>
                            <a:schemeClr val="bg2">
                              <a:lumMod val="10000"/>
                            </a:schemeClr>
                          </a:solidFill>
                        </a:rPr>
                        <a:t>Closed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GB" sz="800" dirty="0">
                          <a:solidFill>
                            <a:schemeClr val="bg2">
                              <a:lumMod val="10000"/>
                            </a:schemeClr>
                          </a:solidFill>
                        </a:rPr>
                        <a:t>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GB" sz="800" dirty="0">
                          <a:solidFill>
                            <a:schemeClr val="bg2">
                              <a:lumMod val="10000"/>
                            </a:schemeClr>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54862145"/>
                  </a:ext>
                </a:extLst>
              </a:tr>
            </a:tbl>
          </a:graphicData>
        </a:graphic>
      </p:graphicFrame>
    </p:spTree>
    <p:extLst>
      <p:ext uri="{BB962C8B-B14F-4D97-AF65-F5344CB8AC3E}">
        <p14:creationId xmlns:p14="http://schemas.microsoft.com/office/powerpoint/2010/main" val="1865769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75027-A565-CE23-4601-B724018D7F96}"/>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257970A3-7095-3800-8E17-E0EFC947F68B}"/>
              </a:ext>
            </a:extLst>
          </p:cNvPr>
          <p:cNvSpPr>
            <a:spLocks noGrp="1"/>
          </p:cNvSpPr>
          <p:nvPr>
            <p:ph type="body" sz="quarter" idx="15"/>
          </p:nvPr>
        </p:nvSpPr>
        <p:spPr>
          <a:xfrm>
            <a:off x="266329" y="71922"/>
            <a:ext cx="10583721" cy="421030"/>
          </a:xfrm>
        </p:spPr>
        <p:txBody>
          <a:bodyPr/>
          <a:lstStyle/>
          <a:p>
            <a:r>
              <a:rPr lang="en-GB" dirty="0"/>
              <a:t>Roles and Responsibilities </a:t>
            </a:r>
          </a:p>
        </p:txBody>
      </p:sp>
      <p:sp>
        <p:nvSpPr>
          <p:cNvPr id="5" name="Slide Number Placeholder 4">
            <a:extLst>
              <a:ext uri="{FF2B5EF4-FFF2-40B4-BE49-F238E27FC236}">
                <a16:creationId xmlns:a16="http://schemas.microsoft.com/office/drawing/2014/main" id="{90DA5E88-B596-4D45-4EA4-8AAEA5DC78DA}"/>
              </a:ext>
            </a:extLst>
          </p:cNvPr>
          <p:cNvSpPr>
            <a:spLocks noGrp="1"/>
          </p:cNvSpPr>
          <p:nvPr>
            <p:ph type="sldNum" sz="quarter" idx="12"/>
          </p:nvPr>
        </p:nvSpPr>
        <p:spPr>
          <a:xfrm>
            <a:off x="11199117" y="6379441"/>
            <a:ext cx="764908" cy="365125"/>
          </a:xfrm>
        </p:spPr>
        <p:txBody>
          <a:bodyPr/>
          <a:lstStyle/>
          <a:p>
            <a:fld id="{6FC3DE79-9394-CE4D-B3D9-B1E9F5BFD092}" type="slidenum">
              <a:rPr lang="en-US" smtClean="0"/>
              <a:pPr/>
              <a:t>23</a:t>
            </a:fld>
            <a:endParaRPr lang="en-US"/>
          </a:p>
        </p:txBody>
      </p:sp>
      <p:graphicFrame>
        <p:nvGraphicFramePr>
          <p:cNvPr id="2" name="Table 1">
            <a:extLst>
              <a:ext uri="{FF2B5EF4-FFF2-40B4-BE49-F238E27FC236}">
                <a16:creationId xmlns:a16="http://schemas.microsoft.com/office/drawing/2014/main" id="{DE033DFB-D273-D02D-A6E4-61A1BEBA3B1C}"/>
              </a:ext>
            </a:extLst>
          </p:cNvPr>
          <p:cNvGraphicFramePr>
            <a:graphicFrameLocks noGrp="1"/>
          </p:cNvGraphicFramePr>
          <p:nvPr>
            <p:extLst>
              <p:ext uri="{D42A27DB-BD31-4B8C-83A1-F6EECF244321}">
                <p14:modId xmlns:p14="http://schemas.microsoft.com/office/powerpoint/2010/main" val="1016693425"/>
              </p:ext>
            </p:extLst>
          </p:nvPr>
        </p:nvGraphicFramePr>
        <p:xfrm>
          <a:off x="266328" y="1145794"/>
          <a:ext cx="11780670" cy="4051703"/>
        </p:xfrm>
        <a:graphic>
          <a:graphicData uri="http://schemas.openxmlformats.org/drawingml/2006/table">
            <a:tbl>
              <a:tblPr firstRow="1" bandRow="1">
                <a:tableStyleId>{7E9639D4-E3E2-4D34-9284-5A2195B3D0D7}</a:tableStyleId>
              </a:tblPr>
              <a:tblGrid>
                <a:gridCol w="1615738">
                  <a:extLst>
                    <a:ext uri="{9D8B030D-6E8A-4147-A177-3AD203B41FA5}">
                      <a16:colId xmlns:a16="http://schemas.microsoft.com/office/drawing/2014/main" val="297052005"/>
                    </a:ext>
                  </a:extLst>
                </a:gridCol>
                <a:gridCol w="4935984">
                  <a:extLst>
                    <a:ext uri="{9D8B030D-6E8A-4147-A177-3AD203B41FA5}">
                      <a16:colId xmlns:a16="http://schemas.microsoft.com/office/drawing/2014/main" val="4250103118"/>
                    </a:ext>
                  </a:extLst>
                </a:gridCol>
                <a:gridCol w="5228948">
                  <a:extLst>
                    <a:ext uri="{9D8B030D-6E8A-4147-A177-3AD203B41FA5}">
                      <a16:colId xmlns:a16="http://schemas.microsoft.com/office/drawing/2014/main" val="3161870574"/>
                    </a:ext>
                  </a:extLst>
                </a:gridCol>
              </a:tblGrid>
              <a:tr h="398921">
                <a:tc>
                  <a:txBody>
                    <a:bodyPr/>
                    <a:lstStyle/>
                    <a:p>
                      <a:r>
                        <a:rPr lang="en-GB" sz="1200" dirty="0">
                          <a:solidFill>
                            <a:schemeClr val="bg1"/>
                          </a:solidFill>
                        </a:rPr>
                        <a:t>Role</a:t>
                      </a:r>
                    </a:p>
                  </a:txBody>
                  <a:tcPr/>
                </a:tc>
                <a:tc>
                  <a:txBody>
                    <a:bodyPr/>
                    <a:lstStyle/>
                    <a:p>
                      <a:r>
                        <a:rPr lang="en-GB" sz="1200" dirty="0">
                          <a:solidFill>
                            <a:schemeClr val="bg1"/>
                          </a:solidFill>
                        </a:rPr>
                        <a:t>Description</a:t>
                      </a:r>
                    </a:p>
                  </a:txBody>
                  <a:tcPr/>
                </a:tc>
                <a:tc>
                  <a:txBody>
                    <a:bodyPr/>
                    <a:lstStyle/>
                    <a:p>
                      <a:r>
                        <a:rPr lang="en-GB" sz="1200" dirty="0">
                          <a:solidFill>
                            <a:schemeClr val="bg1"/>
                          </a:solidFill>
                        </a:rPr>
                        <a:t>RACI </a:t>
                      </a:r>
                    </a:p>
                  </a:txBody>
                  <a:tcPr/>
                </a:tc>
                <a:extLst>
                  <a:ext uri="{0D108BD9-81ED-4DB2-BD59-A6C34878D82A}">
                    <a16:rowId xmlns:a16="http://schemas.microsoft.com/office/drawing/2014/main" val="3957127368"/>
                  </a:ext>
                </a:extLst>
              </a:tr>
              <a:tr h="911387">
                <a:tc>
                  <a:txBody>
                    <a:bodyPr/>
                    <a:lstStyle/>
                    <a:p>
                      <a:pPr algn="l"/>
                      <a:r>
                        <a:rPr lang="en-GB" sz="1200" b="1" dirty="0"/>
                        <a:t>Project Manager</a:t>
                      </a:r>
                    </a:p>
                  </a:txBody>
                  <a:tcPr anchor="ctr"/>
                </a:tc>
                <a:tc>
                  <a:txBody>
                    <a:bodyPr/>
                    <a:lstStyle/>
                    <a:p>
                      <a:r>
                        <a:rPr lang="en-GB" sz="1200" dirty="0"/>
                        <a:t>Responsible for overall project management, including governance. Include agreeing final scope with the teams, consulting, training. Supports creating templates / supporting control reviews to meet audit standards. Arrange internal / external audit. </a:t>
                      </a:r>
                    </a:p>
                  </a:txBody>
                  <a:tcPr anchor="ctr"/>
                </a:tc>
                <a:tc>
                  <a:txBody>
                    <a:bodyPr/>
                    <a:lstStyle/>
                    <a:p>
                      <a:r>
                        <a:rPr lang="en-GB" sz="1200" dirty="0"/>
                        <a:t>Accountable for project delivery and advising on any challenges, risks, issues and dependencies that could impact delivery. Supports consultation and informing. </a:t>
                      </a:r>
                    </a:p>
                  </a:txBody>
                  <a:tcPr anchor="ctr"/>
                </a:tc>
                <a:extLst>
                  <a:ext uri="{0D108BD9-81ED-4DB2-BD59-A6C34878D82A}">
                    <a16:rowId xmlns:a16="http://schemas.microsoft.com/office/drawing/2014/main" val="586926794"/>
                  </a:ext>
                </a:extLst>
              </a:tr>
              <a:tr h="911387">
                <a:tc>
                  <a:txBody>
                    <a:bodyPr/>
                    <a:lstStyle/>
                    <a:p>
                      <a:pPr algn="l"/>
                      <a:r>
                        <a:rPr lang="en-GB" sz="1200" b="1" dirty="0"/>
                        <a:t>Security </a:t>
                      </a:r>
                    </a:p>
                  </a:txBody>
                  <a:tcPr anchor="ctr"/>
                </a:tc>
                <a:tc>
                  <a:txBody>
                    <a:bodyPr/>
                    <a:lstStyle/>
                    <a:p>
                      <a:r>
                        <a:rPr lang="en-GB" sz="1200" dirty="0"/>
                        <a:t>Ensures controls and standards are fit for purpose as part of the overall ISO27001 framework. Identifies clear scope and creates policies / procedures within the security remit. Checks that all theme’s, policies and controls are met under the standard. </a:t>
                      </a:r>
                    </a:p>
                  </a:txBody>
                  <a:tcPr anchor="ctr"/>
                </a:tc>
                <a:tc>
                  <a:txBody>
                    <a:bodyPr/>
                    <a:lstStyle/>
                    <a:p>
                      <a:r>
                        <a:rPr lang="en-GB" sz="1200" dirty="0"/>
                        <a:t>Account and Responsible for ensuing and agreeing that our ISMS system meets standards, and all controls are documented and are FIT for purpose. Supports consultation and informing.  </a:t>
                      </a:r>
                    </a:p>
                  </a:txBody>
                  <a:tcPr anchor="ctr"/>
                </a:tc>
                <a:extLst>
                  <a:ext uri="{0D108BD9-81ED-4DB2-BD59-A6C34878D82A}">
                    <a16:rowId xmlns:a16="http://schemas.microsoft.com/office/drawing/2014/main" val="1931562605"/>
                  </a:ext>
                </a:extLst>
              </a:tr>
              <a:tr h="650991">
                <a:tc>
                  <a:txBody>
                    <a:bodyPr/>
                    <a:lstStyle/>
                    <a:p>
                      <a:pPr algn="l"/>
                      <a:r>
                        <a:rPr lang="en-GB" sz="1200" b="1" dirty="0"/>
                        <a:t>Infrastructure </a:t>
                      </a:r>
                    </a:p>
                  </a:txBody>
                  <a:tcPr anchor="ctr"/>
                </a:tc>
                <a:tc>
                  <a:txBody>
                    <a:bodyPr/>
                    <a:lstStyle/>
                    <a:p>
                      <a:r>
                        <a:rPr lang="en-GB" sz="1200" dirty="0"/>
                        <a:t>Supports enforcing controls and ensuring these can be met. </a:t>
                      </a:r>
                    </a:p>
                  </a:txBody>
                  <a:tcPr anchor="ctr"/>
                </a:tc>
                <a:tc>
                  <a:txBody>
                    <a:bodyPr/>
                    <a:lstStyle/>
                    <a:p>
                      <a:r>
                        <a:rPr lang="en-GB" sz="1200" dirty="0"/>
                        <a:t>Accountable, Informed and Consulted on the implementation of control, standards and meeting auditing requirements. </a:t>
                      </a:r>
                    </a:p>
                  </a:txBody>
                  <a:tcPr anchor="ctr"/>
                </a:tc>
                <a:extLst>
                  <a:ext uri="{0D108BD9-81ED-4DB2-BD59-A6C34878D82A}">
                    <a16:rowId xmlns:a16="http://schemas.microsoft.com/office/drawing/2014/main" val="1054052244"/>
                  </a:ext>
                </a:extLst>
              </a:tr>
              <a:tr h="528026">
                <a:tc>
                  <a:txBody>
                    <a:bodyPr/>
                    <a:lstStyle/>
                    <a:p>
                      <a:pPr algn="l"/>
                      <a:r>
                        <a:rPr lang="en-GB" sz="1200" b="1" dirty="0"/>
                        <a:t>Service Owners </a:t>
                      </a:r>
                    </a:p>
                  </a:txBody>
                  <a:tcPr anchor="ctr"/>
                </a:tc>
                <a:tc>
                  <a:txBody>
                    <a:bodyPr/>
                    <a:lstStyle/>
                    <a:p>
                      <a:r>
                        <a:rPr lang="en-GB" sz="1200" dirty="0"/>
                        <a:t>Supports enforcing controls and ensuring these can be met. </a:t>
                      </a:r>
                    </a:p>
                    <a:p>
                      <a:endParaRPr lang="en-GB"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787878"/>
                          </a:solidFill>
                          <a:effectLst/>
                          <a:uLnTx/>
                          <a:uFillTx/>
                          <a:latin typeface="Calibri" panose="020F0502020204030204"/>
                          <a:ea typeface="+mn-ea"/>
                          <a:cs typeface="+mn-cs"/>
                        </a:rPr>
                        <a:t>Accountable, Informed and Consulted on the implementation of control, standards and meeting auditing requirements. </a:t>
                      </a:r>
                    </a:p>
                  </a:txBody>
                  <a:tcPr anchor="ctr"/>
                </a:tc>
                <a:extLst>
                  <a:ext uri="{0D108BD9-81ED-4DB2-BD59-A6C34878D82A}">
                    <a16:rowId xmlns:a16="http://schemas.microsoft.com/office/drawing/2014/main" val="3581553812"/>
                  </a:ext>
                </a:extLst>
              </a:tr>
              <a:tr h="650991">
                <a:tc>
                  <a:txBody>
                    <a:bodyPr/>
                    <a:lstStyle/>
                    <a:p>
                      <a:pPr algn="l"/>
                      <a:r>
                        <a:rPr lang="en-GB" sz="1200" b="1" dirty="0"/>
                        <a:t>Service Management</a:t>
                      </a:r>
                    </a:p>
                  </a:txBody>
                  <a:tcPr anchor="ctr"/>
                </a:tc>
                <a:tc>
                  <a:txBody>
                    <a:bodyPr/>
                    <a:lstStyle/>
                    <a:p>
                      <a:r>
                        <a:rPr lang="en-GB" sz="1200" dirty="0"/>
                        <a:t>Supporting controls in relation to ITSM processes, including change, asset management, IAM and any CSI requirements.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787878"/>
                          </a:solidFill>
                          <a:effectLst/>
                          <a:uLnTx/>
                          <a:uFillTx/>
                          <a:latin typeface="Calibri" panose="020F0502020204030204"/>
                          <a:ea typeface="+mn-ea"/>
                          <a:cs typeface="+mn-cs"/>
                        </a:rPr>
                        <a:t>Accountable, Informed and Consulted on the implementation of control, standards and meeting auditing requirements. </a:t>
                      </a:r>
                    </a:p>
                  </a:txBody>
                  <a:tcPr anchor="ctr"/>
                </a:tc>
                <a:extLst>
                  <a:ext uri="{0D108BD9-81ED-4DB2-BD59-A6C34878D82A}">
                    <a16:rowId xmlns:a16="http://schemas.microsoft.com/office/drawing/2014/main" val="1927466333"/>
                  </a:ext>
                </a:extLst>
              </a:tr>
            </a:tbl>
          </a:graphicData>
        </a:graphic>
      </p:graphicFrame>
    </p:spTree>
    <p:extLst>
      <p:ext uri="{BB962C8B-B14F-4D97-AF65-F5344CB8AC3E}">
        <p14:creationId xmlns:p14="http://schemas.microsoft.com/office/powerpoint/2010/main" val="2208104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33B5B4-C80F-C713-9E06-2E40EEB3D2E2}"/>
              </a:ext>
            </a:extLst>
          </p:cNvPr>
          <p:cNvSpPr>
            <a:spLocks noGrp="1"/>
          </p:cNvSpPr>
          <p:nvPr>
            <p:ph type="body" sz="quarter" idx="15"/>
          </p:nvPr>
        </p:nvSpPr>
        <p:spPr>
          <a:xfrm>
            <a:off x="251620" y="219731"/>
            <a:ext cx="10666206" cy="421030"/>
          </a:xfrm>
        </p:spPr>
        <p:txBody>
          <a:bodyPr/>
          <a:lstStyle/>
          <a:p>
            <a:r>
              <a:rPr lang="en-GB" dirty="0"/>
              <a:t>ISMS and Roles &amp; Responsibility Mapping</a:t>
            </a:r>
          </a:p>
        </p:txBody>
      </p:sp>
      <p:sp>
        <p:nvSpPr>
          <p:cNvPr id="3" name="Slide Number Placeholder 2">
            <a:extLst>
              <a:ext uri="{FF2B5EF4-FFF2-40B4-BE49-F238E27FC236}">
                <a16:creationId xmlns:a16="http://schemas.microsoft.com/office/drawing/2014/main" id="{1B705007-D57B-D9D6-4679-C99C8A744F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100" b="0" i="0" u="none" strike="noStrike" kern="1200" cap="none" spc="0" normalizeH="0" baseline="0" noProof="0" smtClean="0">
                <a:ln>
                  <a:noFill/>
                </a:ln>
                <a:solidFill>
                  <a:srgbClr val="FD6E39"/>
                </a:solidFill>
                <a:effectLst/>
                <a:uLnTx/>
                <a:uFillTx/>
                <a:latin typeface="Arial Nova Light" panose="020B05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100" b="0" i="0" u="none" strike="noStrike" kern="1200" cap="none" spc="0" normalizeH="0" baseline="0" noProof="0">
              <a:ln>
                <a:noFill/>
              </a:ln>
              <a:solidFill>
                <a:srgbClr val="FD6E39"/>
              </a:solidFill>
              <a:effectLst/>
              <a:uLnTx/>
              <a:uFillTx/>
              <a:latin typeface="Arial Nova Light" panose="020B0504020202020204" pitchFamily="34" charset="0"/>
              <a:ea typeface="+mn-ea"/>
              <a:cs typeface="+mn-cs"/>
            </a:endParaRPr>
          </a:p>
        </p:txBody>
      </p:sp>
      <p:sp>
        <p:nvSpPr>
          <p:cNvPr id="22" name="Rectangle 21">
            <a:extLst>
              <a:ext uri="{FF2B5EF4-FFF2-40B4-BE49-F238E27FC236}">
                <a16:creationId xmlns:a16="http://schemas.microsoft.com/office/drawing/2014/main" id="{56072905-A99A-9568-886C-F782208D177E}"/>
              </a:ext>
            </a:extLst>
          </p:cNvPr>
          <p:cNvSpPr/>
          <p:nvPr/>
        </p:nvSpPr>
        <p:spPr>
          <a:xfrm>
            <a:off x="2032000" y="719666"/>
            <a:ext cx="8128000" cy="541866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p:txBody>
      </p:sp>
      <p:cxnSp>
        <p:nvCxnSpPr>
          <p:cNvPr id="37" name="Straight Connector 36">
            <a:extLst>
              <a:ext uri="{FF2B5EF4-FFF2-40B4-BE49-F238E27FC236}">
                <a16:creationId xmlns:a16="http://schemas.microsoft.com/office/drawing/2014/main" id="{A0B8CE94-7CED-863C-111D-FFA9552E18DA}"/>
              </a:ext>
            </a:extLst>
          </p:cNvPr>
          <p:cNvCxnSpPr>
            <a:cxnSpLocks/>
          </p:cNvCxnSpPr>
          <p:nvPr/>
        </p:nvCxnSpPr>
        <p:spPr>
          <a:xfrm>
            <a:off x="729269" y="3390440"/>
            <a:ext cx="3813992" cy="0"/>
          </a:xfrm>
          <a:prstGeom prst="line">
            <a:avLst/>
          </a:prstGeom>
          <a:ln>
            <a:solidFill>
              <a:schemeClr val="bg2">
                <a:lumMod val="90000"/>
              </a:schemeClr>
            </a:solidFill>
            <a:prstDash val="dashDot"/>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9AFEA8C5-0AD7-A608-67F7-3E93BB65CBB1}"/>
              </a:ext>
            </a:extLst>
          </p:cNvPr>
          <p:cNvCxnSpPr>
            <a:cxnSpLocks/>
          </p:cNvCxnSpPr>
          <p:nvPr/>
        </p:nvCxnSpPr>
        <p:spPr>
          <a:xfrm>
            <a:off x="7388551" y="3461180"/>
            <a:ext cx="3813992" cy="0"/>
          </a:xfrm>
          <a:prstGeom prst="line">
            <a:avLst/>
          </a:prstGeom>
          <a:ln>
            <a:solidFill>
              <a:schemeClr val="bg2">
                <a:lumMod val="90000"/>
              </a:schemeClr>
            </a:solidFill>
            <a:prstDash val="dashDot"/>
          </a:ln>
        </p:spPr>
        <p:style>
          <a:lnRef idx="1">
            <a:schemeClr val="dk1"/>
          </a:lnRef>
          <a:fillRef idx="0">
            <a:schemeClr val="dk1"/>
          </a:fillRef>
          <a:effectRef idx="0">
            <a:schemeClr val="dk1"/>
          </a:effectRef>
          <a:fontRef idx="minor">
            <a:schemeClr val="tx1"/>
          </a:fontRef>
        </p:style>
      </p:cxnSp>
      <p:grpSp>
        <p:nvGrpSpPr>
          <p:cNvPr id="94" name="Group 93">
            <a:extLst>
              <a:ext uri="{FF2B5EF4-FFF2-40B4-BE49-F238E27FC236}">
                <a16:creationId xmlns:a16="http://schemas.microsoft.com/office/drawing/2014/main" id="{00748257-461F-81DE-321C-00A5387C982D}"/>
              </a:ext>
            </a:extLst>
          </p:cNvPr>
          <p:cNvGrpSpPr/>
          <p:nvPr/>
        </p:nvGrpSpPr>
        <p:grpSpPr>
          <a:xfrm>
            <a:off x="-299586" y="1022471"/>
            <a:ext cx="4456697" cy="2430638"/>
            <a:chOff x="-197154" y="1369434"/>
            <a:chExt cx="4456697" cy="2430638"/>
          </a:xfrm>
        </p:grpSpPr>
        <p:sp>
          <p:nvSpPr>
            <p:cNvPr id="46" name="TextBox 45">
              <a:extLst>
                <a:ext uri="{FF2B5EF4-FFF2-40B4-BE49-F238E27FC236}">
                  <a16:creationId xmlns:a16="http://schemas.microsoft.com/office/drawing/2014/main" id="{86470B31-7F2D-F32D-E93A-C5A8DA6A871E}"/>
                </a:ext>
              </a:extLst>
            </p:cNvPr>
            <p:cNvSpPr txBox="1"/>
            <p:nvPr/>
          </p:nvSpPr>
          <p:spPr>
            <a:xfrm>
              <a:off x="-197154" y="1369434"/>
              <a:ext cx="4456697" cy="2616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srgbClr val="787878"/>
                  </a:solidFill>
                  <a:effectLst/>
                  <a:uLnTx/>
                  <a:uFillTx/>
                  <a:latin typeface="Calibri" panose="020F0502020204030204"/>
                  <a:ea typeface="+mn-ea"/>
                  <a:cs typeface="+mn-cs"/>
                </a:rPr>
                <a:t>Maintain &amp; Improve: CSI, Corrective Actions and Non-Conformance </a:t>
              </a:r>
            </a:p>
          </p:txBody>
        </p:sp>
        <p:sp>
          <p:nvSpPr>
            <p:cNvPr id="52" name="TextBox 51">
              <a:extLst>
                <a:ext uri="{FF2B5EF4-FFF2-40B4-BE49-F238E27FC236}">
                  <a16:creationId xmlns:a16="http://schemas.microsoft.com/office/drawing/2014/main" id="{2A5FDABD-5CED-DF6F-B60B-83820B7622CB}"/>
                </a:ext>
              </a:extLst>
            </p:cNvPr>
            <p:cNvSpPr txBox="1"/>
            <p:nvPr/>
          </p:nvSpPr>
          <p:spPr>
            <a:xfrm>
              <a:off x="275152" y="1681543"/>
              <a:ext cx="3798359" cy="2118529"/>
            </a:xfrm>
            <a:prstGeom prst="rect">
              <a:avLst/>
            </a:prstGeom>
            <a:noFill/>
          </p:spPr>
          <p:txBody>
            <a:bodyPr wrap="square" rtlCol="0">
              <a:spAutoFit/>
            </a:bodyPr>
            <a:lstStyle/>
            <a:p>
              <a:pPr marR="0" lvl="0" algn="l" defTabSz="914400" rtl="0" eaLnBrk="1" fontAlgn="auto" latinLnBrk="0" hangingPunct="1">
                <a:lnSpc>
                  <a:spcPct val="100000"/>
                </a:lnSpc>
                <a:spcBef>
                  <a:spcPts val="200"/>
                </a:spcBef>
                <a:spcAft>
                  <a:spcPts val="200"/>
                </a:spcAft>
                <a:buClrTx/>
                <a:buSzTx/>
                <a:tabLst/>
                <a:defRPr/>
              </a:pPr>
              <a:r>
                <a:rPr kumimoji="0" lang="en-GB" sz="1000" b="1" i="0" u="none" strike="noStrike" kern="1200" cap="none" spc="0" normalizeH="0" baseline="0" noProof="0" dirty="0">
                  <a:ln>
                    <a:noFill/>
                  </a:ln>
                  <a:solidFill>
                    <a:srgbClr val="787878"/>
                  </a:solidFill>
                  <a:effectLst/>
                  <a:uLnTx/>
                  <a:uFillTx/>
                  <a:latin typeface="Calibri" panose="020F0502020204030204"/>
                  <a:ea typeface="+mn-ea"/>
                  <a:cs typeface="+mn-cs"/>
                </a:rPr>
                <a:t>Activities</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Conduct periodic assessment audits.</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srgbClr val="787878"/>
                  </a:solidFill>
                  <a:effectLst/>
                  <a:uLnTx/>
                  <a:uFillTx/>
                  <a:latin typeface="Calibri" panose="020F0502020204030204"/>
                  <a:ea typeface="+mn-ea"/>
                  <a:cs typeface="+mn-cs"/>
                </a:rPr>
                <a:t>Continuous Improvement.</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Implement corrective and preventative actions.</a:t>
              </a:r>
            </a:p>
            <a:p>
              <a:pPr marR="0" lvl="0" algn="l" defTabSz="914400" rtl="0" eaLnBrk="1" fontAlgn="auto" latinLnBrk="0" hangingPunct="1">
                <a:lnSpc>
                  <a:spcPct val="100000"/>
                </a:lnSpc>
                <a:spcBef>
                  <a:spcPts val="200"/>
                </a:spcBef>
                <a:spcAft>
                  <a:spcPts val="200"/>
                </a:spcAft>
                <a:buClrTx/>
                <a:buSzTx/>
                <a:tabLst/>
                <a:defRPr/>
              </a:pPr>
              <a:r>
                <a:rPr lang="en-GB" sz="1000" b="1" dirty="0">
                  <a:solidFill>
                    <a:srgbClr val="787878"/>
                  </a:solidFill>
                  <a:latin typeface="Calibri" panose="020F0502020204030204"/>
                </a:rPr>
                <a:t>Roles &amp; Responsibilities </a:t>
              </a:r>
            </a:p>
            <a:p>
              <a:pPr marR="0" lvl="0" algn="l" defTabSz="914400" rtl="0" eaLnBrk="1" fontAlgn="auto" latinLnBrk="0" hangingPunct="1">
                <a:lnSpc>
                  <a:spcPct val="100000"/>
                </a:lnSpc>
                <a:spcBef>
                  <a:spcPts val="200"/>
                </a:spcBef>
                <a:spcAft>
                  <a:spcPts val="200"/>
                </a:spcAft>
                <a:buClrTx/>
                <a:buSzTx/>
                <a:tabLst/>
                <a:defRPr/>
              </a:pPr>
              <a:r>
                <a:rPr lang="en-GB" sz="1000" b="1" dirty="0">
                  <a:solidFill>
                    <a:srgbClr val="787878"/>
                  </a:solidFill>
                  <a:latin typeface="Calibri" panose="020F0502020204030204"/>
                </a:rPr>
                <a:t>Information / Operational Security – </a:t>
              </a:r>
              <a:r>
                <a:rPr lang="en-GB" sz="1000" dirty="0">
                  <a:solidFill>
                    <a:srgbClr val="787878"/>
                  </a:solidFill>
                  <a:latin typeface="Calibri" panose="020F0502020204030204"/>
                </a:rPr>
                <a:t>Develop plans with Service Owners </a:t>
              </a:r>
              <a:endParaRPr lang="en-GB" sz="1000" b="1" dirty="0">
                <a:solidFill>
                  <a:srgbClr val="787878"/>
                </a:solidFill>
                <a:latin typeface="Calibri" panose="020F0502020204030204"/>
              </a:endParaRPr>
            </a:p>
            <a:p>
              <a:pPr marR="0" lvl="0" algn="l" defTabSz="914400" rtl="0" eaLnBrk="1" fontAlgn="auto" latinLnBrk="0" hangingPunct="1">
                <a:lnSpc>
                  <a:spcPct val="100000"/>
                </a:lnSpc>
                <a:spcBef>
                  <a:spcPts val="200"/>
                </a:spcBef>
                <a:spcAft>
                  <a:spcPts val="200"/>
                </a:spcAft>
                <a:buClrTx/>
                <a:buSzTx/>
                <a:tabLst/>
                <a:defRPr/>
              </a:pPr>
              <a:r>
                <a:rPr lang="en-GB" sz="1000" b="1" dirty="0">
                  <a:solidFill>
                    <a:srgbClr val="787878"/>
                  </a:solidFill>
                  <a:latin typeface="Calibri" panose="020F0502020204030204"/>
                </a:rPr>
                <a:t>ATS Leadership – </a:t>
              </a:r>
              <a:r>
                <a:rPr lang="en-GB" sz="1000" dirty="0">
                  <a:solidFill>
                    <a:srgbClr val="787878"/>
                  </a:solidFill>
                  <a:latin typeface="Calibri" panose="020F0502020204030204"/>
                </a:rPr>
                <a:t>Provide resources for CSI and remediation. </a:t>
              </a:r>
            </a:p>
            <a:p>
              <a:pPr marR="0" lvl="0" algn="l" defTabSz="914400" rtl="0" eaLnBrk="1" fontAlgn="auto" latinLnBrk="0" hangingPunct="1">
                <a:lnSpc>
                  <a:spcPct val="100000"/>
                </a:lnSpc>
                <a:spcBef>
                  <a:spcPts val="200"/>
                </a:spcBef>
                <a:spcAft>
                  <a:spcPts val="200"/>
                </a:spcAft>
                <a:buClrTx/>
                <a:buSzTx/>
                <a:tabLst/>
                <a:defRPr/>
              </a:pPr>
              <a:r>
                <a:rPr lang="en-GB" sz="1000" b="1" dirty="0">
                  <a:solidFill>
                    <a:srgbClr val="787878"/>
                  </a:solidFill>
                  <a:latin typeface="Calibri" panose="020F0502020204030204"/>
                </a:rPr>
                <a:t>Service Owners – </a:t>
              </a:r>
              <a:r>
                <a:rPr lang="en-GB" sz="1000" dirty="0">
                  <a:solidFill>
                    <a:srgbClr val="787878"/>
                  </a:solidFill>
                  <a:latin typeface="Calibri" panose="020F0502020204030204"/>
                </a:rPr>
                <a:t>Implement corrective / preventative actions. </a:t>
              </a:r>
            </a:p>
            <a:p>
              <a:pPr marR="0" lvl="0" algn="l" defTabSz="914400" rtl="0" eaLnBrk="1" fontAlgn="auto" latinLnBrk="0" hangingPunct="1">
                <a:lnSpc>
                  <a:spcPct val="100000"/>
                </a:lnSpc>
                <a:spcBef>
                  <a:spcPts val="200"/>
                </a:spcBef>
                <a:spcAft>
                  <a:spcPts val="200"/>
                </a:spcAft>
                <a:buClrTx/>
                <a:buSzTx/>
                <a:tabLst/>
                <a:defRPr/>
              </a:pPr>
              <a:r>
                <a:rPr lang="en-GB" sz="1000" dirty="0">
                  <a:solidFill>
                    <a:srgbClr val="787878"/>
                  </a:solidFill>
                  <a:latin typeface="Calibri" panose="020F0502020204030204"/>
                </a:rPr>
                <a:t> </a:t>
              </a:r>
            </a:p>
          </p:txBody>
        </p:sp>
      </p:grpSp>
      <p:grpSp>
        <p:nvGrpSpPr>
          <p:cNvPr id="95" name="Group 94">
            <a:extLst>
              <a:ext uri="{FF2B5EF4-FFF2-40B4-BE49-F238E27FC236}">
                <a16:creationId xmlns:a16="http://schemas.microsoft.com/office/drawing/2014/main" id="{CD57F590-4FAF-163A-702F-F7169BD48825}"/>
              </a:ext>
            </a:extLst>
          </p:cNvPr>
          <p:cNvGrpSpPr/>
          <p:nvPr/>
        </p:nvGrpSpPr>
        <p:grpSpPr>
          <a:xfrm>
            <a:off x="7215941" y="882686"/>
            <a:ext cx="5047894" cy="3251787"/>
            <a:chOff x="6941825" y="1394302"/>
            <a:chExt cx="5047894" cy="3251787"/>
          </a:xfrm>
        </p:grpSpPr>
        <p:sp>
          <p:nvSpPr>
            <p:cNvPr id="47" name="TextBox 46">
              <a:extLst>
                <a:ext uri="{FF2B5EF4-FFF2-40B4-BE49-F238E27FC236}">
                  <a16:creationId xmlns:a16="http://schemas.microsoft.com/office/drawing/2014/main" id="{83DA077B-984C-DE68-6810-A12D068928F7}"/>
                </a:ext>
              </a:extLst>
            </p:cNvPr>
            <p:cNvSpPr txBox="1"/>
            <p:nvPr/>
          </p:nvSpPr>
          <p:spPr>
            <a:xfrm>
              <a:off x="6941825" y="1394302"/>
              <a:ext cx="4159212" cy="2616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srgbClr val="787878"/>
                  </a:solidFill>
                  <a:effectLst/>
                  <a:uLnTx/>
                  <a:uFillTx/>
                  <a:latin typeface="Calibri" panose="020F0502020204030204"/>
                  <a:ea typeface="+mn-ea"/>
                  <a:cs typeface="+mn-cs"/>
                </a:rPr>
                <a:t>Establish: Set Policies, Context, Issues and Objectives</a:t>
              </a:r>
            </a:p>
          </p:txBody>
        </p:sp>
        <p:sp>
          <p:nvSpPr>
            <p:cNvPr id="53" name="TextBox 52">
              <a:extLst>
                <a:ext uri="{FF2B5EF4-FFF2-40B4-BE49-F238E27FC236}">
                  <a16:creationId xmlns:a16="http://schemas.microsoft.com/office/drawing/2014/main" id="{85B9F47A-0920-267A-660D-E0A399A80743}"/>
                </a:ext>
              </a:extLst>
            </p:cNvPr>
            <p:cNvSpPr txBox="1"/>
            <p:nvPr/>
          </p:nvSpPr>
          <p:spPr>
            <a:xfrm>
              <a:off x="7378568" y="1676045"/>
              <a:ext cx="4611151" cy="2970044"/>
            </a:xfrm>
            <a:prstGeom prst="rect">
              <a:avLst/>
            </a:prstGeom>
            <a:noFill/>
          </p:spPr>
          <p:txBody>
            <a:bodyPr wrap="square" rtlCol="0">
              <a:spAutoFit/>
            </a:bodyPr>
            <a:lstStyle/>
            <a:p>
              <a:pPr marR="0" lvl="0" algn="l" defTabSz="914400" rtl="0" eaLnBrk="1" fontAlgn="auto" latinLnBrk="0" hangingPunct="1">
                <a:lnSpc>
                  <a:spcPct val="100000"/>
                </a:lnSpc>
                <a:spcBef>
                  <a:spcPts val="200"/>
                </a:spcBef>
                <a:spcAft>
                  <a:spcPts val="200"/>
                </a:spcAft>
                <a:buClrTx/>
                <a:buSzTx/>
                <a:tabLst/>
                <a:defRPr/>
              </a:pPr>
              <a:r>
                <a:rPr lang="en-GB" sz="1000" b="1" dirty="0">
                  <a:solidFill>
                    <a:srgbClr val="787878"/>
                  </a:solidFill>
                  <a:latin typeface="Calibri" panose="020F0502020204030204"/>
                </a:rPr>
                <a:t>Activities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Identify business objectives, obtain management support, GAPS &amp; scope.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Create project plan, context, planning and support clauses.</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Review &amp; validate organisational security / document controls / procedures.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Statement of applicability and ID risks / establish risk appetite. </a:t>
              </a:r>
            </a:p>
            <a:p>
              <a:pPr marR="0" lvl="0" algn="l" defTabSz="914400" rtl="0" eaLnBrk="1" fontAlgn="auto" latinLnBrk="0" hangingPunct="1">
                <a:lnSpc>
                  <a:spcPct val="100000"/>
                </a:lnSpc>
                <a:spcBef>
                  <a:spcPts val="200"/>
                </a:spcBef>
                <a:spcAft>
                  <a:spcPts val="200"/>
                </a:spcAft>
                <a:buClrTx/>
                <a:buSzTx/>
                <a:tabLst/>
                <a:defRPr/>
              </a:pPr>
              <a:r>
                <a:rPr lang="en-GB" sz="1000" b="1" dirty="0">
                  <a:solidFill>
                    <a:srgbClr val="787878"/>
                  </a:solidFill>
                  <a:latin typeface="Calibri" panose="020F0502020204030204"/>
                </a:rPr>
                <a:t>Roles &amp; Responsibilities</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Information Security – </a:t>
              </a:r>
              <a:r>
                <a:rPr lang="en-GB" sz="1000" dirty="0">
                  <a:solidFill>
                    <a:srgbClr val="787878"/>
                  </a:solidFill>
                  <a:latin typeface="Calibri" panose="020F0502020204030204"/>
                </a:rPr>
                <a:t>Create clauses, risk approach, policies &amp; controls. </a:t>
              </a:r>
              <a:endParaRPr lang="en-GB" sz="1000" b="1" dirty="0">
                <a:solidFill>
                  <a:srgbClr val="787878"/>
                </a:solidFill>
                <a:latin typeface="Calibri" panose="020F0502020204030204"/>
              </a:endParaRP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ATS Leadership Team – </a:t>
              </a:r>
              <a:r>
                <a:rPr lang="en-GB" sz="1000" dirty="0">
                  <a:solidFill>
                    <a:srgbClr val="787878"/>
                  </a:solidFill>
                  <a:latin typeface="Calibri" panose="020F0502020204030204"/>
                </a:rPr>
                <a:t>Approve ISO27001 Policies and Clauses e.g. Leadership &amp; Commitment / Information Security Policy / Agree risk appetite.</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Service Owners – </a:t>
              </a:r>
              <a:r>
                <a:rPr lang="en-GB" sz="1000" dirty="0">
                  <a:solidFill>
                    <a:srgbClr val="787878"/>
                  </a:solidFill>
                  <a:latin typeface="Calibri" panose="020F0502020204030204"/>
                </a:rPr>
                <a:t>Review policies, procedures &amp; controls. </a:t>
              </a:r>
            </a:p>
            <a:p>
              <a:pPr marR="0" lvl="0" algn="l" defTabSz="914400" rtl="0" eaLnBrk="1" fontAlgn="auto" latinLnBrk="0" hangingPunct="1">
                <a:lnSpc>
                  <a:spcPct val="100000"/>
                </a:lnSpc>
                <a:spcBef>
                  <a:spcPts val="200"/>
                </a:spcBef>
                <a:spcAft>
                  <a:spcPts val="200"/>
                </a:spcAft>
                <a:buClrTx/>
                <a:buSzTx/>
                <a:tabLst/>
                <a:defRPr/>
              </a:pPr>
              <a:endParaRPr lang="en-GB" sz="1000" dirty="0">
                <a:solidFill>
                  <a:srgbClr val="787878"/>
                </a:solidFill>
                <a:latin typeface="Calibri" panose="020F0502020204030204"/>
              </a:endParaRPr>
            </a:p>
            <a:p>
              <a:pPr marR="0" lvl="0" algn="l" defTabSz="914400" rtl="0" eaLnBrk="1" fontAlgn="auto" latinLnBrk="0" hangingPunct="1">
                <a:lnSpc>
                  <a:spcPct val="100000"/>
                </a:lnSpc>
                <a:spcBef>
                  <a:spcPts val="200"/>
                </a:spcBef>
                <a:spcAft>
                  <a:spcPts val="200"/>
                </a:spcAft>
                <a:buClrTx/>
                <a:buSzTx/>
                <a:tabLst/>
                <a:defRPr/>
              </a:pPr>
              <a:endParaRPr lang="en-GB" sz="1000" dirty="0">
                <a:solidFill>
                  <a:srgbClr val="787878"/>
                </a:solidFill>
                <a:latin typeface="Calibri" panose="020F0502020204030204"/>
              </a:endParaRPr>
            </a:p>
            <a:p>
              <a:pPr marR="0" lvl="0" algn="l" defTabSz="914400" rtl="0" eaLnBrk="1" fontAlgn="auto" latinLnBrk="0" hangingPunct="1">
                <a:lnSpc>
                  <a:spcPct val="100000"/>
                </a:lnSpc>
                <a:spcBef>
                  <a:spcPts val="200"/>
                </a:spcBef>
                <a:spcAft>
                  <a:spcPts val="200"/>
                </a:spcAft>
                <a:buClrTx/>
                <a:buSzTx/>
                <a:tabLst/>
                <a:defRPr/>
              </a:pPr>
              <a:endParaRPr lang="en-GB" sz="1000" dirty="0">
                <a:solidFill>
                  <a:srgbClr val="787878"/>
                </a:solidFill>
                <a:latin typeface="Calibri" panose="020F0502020204030204"/>
              </a:endParaRPr>
            </a:p>
            <a:p>
              <a:pPr marR="0" lvl="0" algn="l" defTabSz="914400" rtl="0" eaLnBrk="1" fontAlgn="auto" latinLnBrk="0" hangingPunct="1">
                <a:lnSpc>
                  <a:spcPct val="100000"/>
                </a:lnSpc>
                <a:spcBef>
                  <a:spcPts val="200"/>
                </a:spcBef>
                <a:spcAft>
                  <a:spcPts val="200"/>
                </a:spcAft>
                <a:buClrTx/>
                <a:buSzTx/>
                <a:tabLst/>
                <a:defRPr/>
              </a:pPr>
              <a:endParaRPr lang="en-GB" sz="1000" dirty="0">
                <a:solidFill>
                  <a:srgbClr val="787878"/>
                </a:solidFill>
                <a:latin typeface="Calibri" panose="020F0502020204030204"/>
              </a:endParaRPr>
            </a:p>
          </p:txBody>
        </p:sp>
      </p:grpSp>
      <p:grpSp>
        <p:nvGrpSpPr>
          <p:cNvPr id="96" name="Group 95">
            <a:extLst>
              <a:ext uri="{FF2B5EF4-FFF2-40B4-BE49-F238E27FC236}">
                <a16:creationId xmlns:a16="http://schemas.microsoft.com/office/drawing/2014/main" id="{31EF8AF9-3626-33CD-57CD-21F2849DC4FA}"/>
              </a:ext>
            </a:extLst>
          </p:cNvPr>
          <p:cNvGrpSpPr/>
          <p:nvPr/>
        </p:nvGrpSpPr>
        <p:grpSpPr>
          <a:xfrm>
            <a:off x="-570830" y="3568594"/>
            <a:ext cx="4994783" cy="2497039"/>
            <a:chOff x="-295188" y="3449936"/>
            <a:chExt cx="4994783" cy="2497039"/>
          </a:xfrm>
        </p:grpSpPr>
        <p:sp>
          <p:nvSpPr>
            <p:cNvPr id="51" name="TextBox 50">
              <a:extLst>
                <a:ext uri="{FF2B5EF4-FFF2-40B4-BE49-F238E27FC236}">
                  <a16:creationId xmlns:a16="http://schemas.microsoft.com/office/drawing/2014/main" id="{28C3C094-798E-CA7B-0E90-CBAFCE8F6C78}"/>
                </a:ext>
              </a:extLst>
            </p:cNvPr>
            <p:cNvSpPr txBox="1"/>
            <p:nvPr/>
          </p:nvSpPr>
          <p:spPr>
            <a:xfrm>
              <a:off x="-295188" y="3449936"/>
              <a:ext cx="4471388" cy="2616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050" b="1" i="0" u="none" strike="noStrike" kern="1200" cap="none" spc="0" normalizeH="0" baseline="0" noProof="0" dirty="0">
                  <a:ln>
                    <a:noFill/>
                  </a:ln>
                  <a:solidFill>
                    <a:srgbClr val="787878"/>
                  </a:solidFill>
                  <a:effectLst/>
                  <a:uLnTx/>
                  <a:uFillTx/>
                  <a:latin typeface="Calibri" panose="020F0502020204030204"/>
                  <a:ea typeface="+mn-ea"/>
                  <a:cs typeface="+mn-cs"/>
                </a:rPr>
                <a:t>Monitor: Management Reviews, Performance &amp; Internal Audit</a:t>
              </a:r>
            </a:p>
          </p:txBody>
        </p:sp>
        <p:sp>
          <p:nvSpPr>
            <p:cNvPr id="54" name="TextBox 53">
              <a:extLst>
                <a:ext uri="{FF2B5EF4-FFF2-40B4-BE49-F238E27FC236}">
                  <a16:creationId xmlns:a16="http://schemas.microsoft.com/office/drawing/2014/main" id="{9D3E1163-D7D8-F6CF-6B9A-1DB6DB90CB48}"/>
                </a:ext>
              </a:extLst>
            </p:cNvPr>
            <p:cNvSpPr txBox="1"/>
            <p:nvPr/>
          </p:nvSpPr>
          <p:spPr>
            <a:xfrm>
              <a:off x="383196" y="3751502"/>
              <a:ext cx="4316399" cy="219547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1000" b="1" i="0" u="none" strike="noStrike" kern="1200" cap="none" spc="0" normalizeH="0" baseline="0" noProof="0" dirty="0">
                  <a:ln>
                    <a:noFill/>
                  </a:ln>
                  <a:solidFill>
                    <a:srgbClr val="787878"/>
                  </a:solidFill>
                  <a:effectLst/>
                  <a:uLnTx/>
                  <a:uFillTx/>
                  <a:latin typeface="Calibri" panose="020F0502020204030204"/>
                  <a:ea typeface="+mn-ea"/>
                  <a:cs typeface="+mn-cs"/>
                </a:rPr>
                <a:t>Activities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Evaluation, Monitor and assess ISMS performance.</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Management meeting reviews.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Audits and logging. </a:t>
              </a:r>
            </a:p>
            <a:p>
              <a:pPr marR="0" lvl="0" algn="l" defTabSz="914400" rtl="0" eaLnBrk="1" fontAlgn="auto" latinLnBrk="0" hangingPunct="1">
                <a:lnSpc>
                  <a:spcPct val="100000"/>
                </a:lnSpc>
                <a:spcBef>
                  <a:spcPts val="200"/>
                </a:spcBef>
                <a:spcAft>
                  <a:spcPts val="200"/>
                </a:spcAft>
                <a:buClrTx/>
                <a:buSzTx/>
                <a:tabLst/>
                <a:defRPr/>
              </a:pPr>
              <a:r>
                <a:rPr lang="en-GB" sz="1000" b="1" dirty="0">
                  <a:solidFill>
                    <a:srgbClr val="787878"/>
                  </a:solidFill>
                  <a:latin typeface="Calibri" panose="020F0502020204030204"/>
                </a:rPr>
                <a:t>Roles &amp; Responsibilities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Information / Operational Security – </a:t>
              </a:r>
              <a:r>
                <a:rPr lang="en-GB" sz="1000" dirty="0">
                  <a:solidFill>
                    <a:srgbClr val="787878"/>
                  </a:solidFill>
                  <a:latin typeface="Calibri" panose="020F0502020204030204"/>
                </a:rPr>
                <a:t>Performance evaluations, control assurance and provide management reporting. </a:t>
              </a:r>
              <a:endParaRPr lang="en-GB" sz="1000" b="1" dirty="0">
                <a:solidFill>
                  <a:srgbClr val="787878"/>
                </a:solidFill>
                <a:latin typeface="Calibri" panose="020F0502020204030204"/>
              </a:endParaRP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ATS Leadership – </a:t>
              </a:r>
              <a:r>
                <a:rPr lang="en-GB" sz="1000" dirty="0">
                  <a:solidFill>
                    <a:srgbClr val="787878"/>
                  </a:solidFill>
                  <a:latin typeface="Calibri" panose="020F0502020204030204"/>
                </a:rPr>
                <a:t>Review evaluation reports. </a:t>
              </a:r>
              <a:endParaRPr lang="en-GB" sz="1000" b="1" dirty="0">
                <a:solidFill>
                  <a:srgbClr val="787878"/>
                </a:solidFill>
                <a:latin typeface="Calibri" panose="020F0502020204030204"/>
              </a:endParaRP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Service Owners – </a:t>
              </a:r>
              <a:r>
                <a:rPr lang="en-GB" sz="1000" dirty="0">
                  <a:solidFill>
                    <a:srgbClr val="787878"/>
                  </a:solidFill>
                  <a:latin typeface="Calibri" panose="020F0502020204030204"/>
                </a:rPr>
                <a:t>Evaluate internal auditing and external auditing and report conformance issues e.g. SOC Reports. </a:t>
              </a:r>
            </a:p>
            <a:p>
              <a:pPr marR="0" lvl="0" algn="l" defTabSz="914400" rtl="0" eaLnBrk="1" fontAlgn="auto" latinLnBrk="0" hangingPunct="1">
                <a:lnSpc>
                  <a:spcPct val="100000"/>
                </a:lnSpc>
                <a:spcBef>
                  <a:spcPts val="200"/>
                </a:spcBef>
                <a:spcAft>
                  <a:spcPts val="200"/>
                </a:spcAft>
                <a:buClrTx/>
                <a:buSzTx/>
                <a:tabLst/>
                <a:defRPr/>
              </a:pPr>
              <a:endParaRPr lang="en-GB" sz="1000" dirty="0">
                <a:solidFill>
                  <a:srgbClr val="787878"/>
                </a:solidFill>
                <a:latin typeface="Calibri" panose="020F0502020204030204"/>
              </a:endParaRPr>
            </a:p>
          </p:txBody>
        </p:sp>
      </p:grpSp>
      <p:grpSp>
        <p:nvGrpSpPr>
          <p:cNvPr id="97" name="Group 96">
            <a:extLst>
              <a:ext uri="{FF2B5EF4-FFF2-40B4-BE49-F238E27FC236}">
                <a16:creationId xmlns:a16="http://schemas.microsoft.com/office/drawing/2014/main" id="{05A5C4EE-404D-2028-7601-AEB387E69581}"/>
              </a:ext>
            </a:extLst>
          </p:cNvPr>
          <p:cNvGrpSpPr/>
          <p:nvPr/>
        </p:nvGrpSpPr>
        <p:grpSpPr>
          <a:xfrm>
            <a:off x="7094030" y="3466656"/>
            <a:ext cx="4990415" cy="2490821"/>
            <a:chOff x="6949666" y="3432519"/>
            <a:chExt cx="4723106" cy="2490821"/>
          </a:xfrm>
        </p:grpSpPr>
        <p:sp>
          <p:nvSpPr>
            <p:cNvPr id="48" name="TextBox 47">
              <a:extLst>
                <a:ext uri="{FF2B5EF4-FFF2-40B4-BE49-F238E27FC236}">
                  <a16:creationId xmlns:a16="http://schemas.microsoft.com/office/drawing/2014/main" id="{8AD28DAA-2831-62F2-63C6-AA69221092D5}"/>
                </a:ext>
              </a:extLst>
            </p:cNvPr>
            <p:cNvSpPr txBox="1"/>
            <p:nvPr/>
          </p:nvSpPr>
          <p:spPr>
            <a:xfrm>
              <a:off x="6949666" y="3432519"/>
              <a:ext cx="4334179" cy="2616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050" b="1" dirty="0">
                  <a:solidFill>
                    <a:srgbClr val="787878"/>
                  </a:solidFill>
                  <a:latin typeface="Calibri" panose="020F0502020204030204"/>
                </a:rPr>
                <a:t>Implement: Operational Control Execution, Risks, Support</a:t>
              </a:r>
              <a:endParaRPr kumimoji="0" lang="en-GB" sz="1050" b="1" i="0" u="none" strike="noStrike" kern="1200" cap="none" spc="0" normalizeH="0" baseline="0" noProof="0" dirty="0">
                <a:ln>
                  <a:noFill/>
                </a:ln>
                <a:solidFill>
                  <a:srgbClr val="787878"/>
                </a:solidFill>
                <a:effectLst/>
                <a:uLnTx/>
                <a:uFillTx/>
                <a:latin typeface="Calibri" panose="020F0502020204030204"/>
                <a:ea typeface="+mn-ea"/>
                <a:cs typeface="+mn-cs"/>
              </a:endParaRPr>
            </a:p>
          </p:txBody>
        </p:sp>
        <p:sp>
          <p:nvSpPr>
            <p:cNvPr id="55" name="TextBox 54">
              <a:extLst>
                <a:ext uri="{FF2B5EF4-FFF2-40B4-BE49-F238E27FC236}">
                  <a16:creationId xmlns:a16="http://schemas.microsoft.com/office/drawing/2014/main" id="{FE505A62-2F43-38C6-46C8-CB74E0B2E405}"/>
                </a:ext>
              </a:extLst>
            </p:cNvPr>
            <p:cNvSpPr txBox="1"/>
            <p:nvPr/>
          </p:nvSpPr>
          <p:spPr>
            <a:xfrm>
              <a:off x="7448367" y="3676571"/>
              <a:ext cx="4224405" cy="2246769"/>
            </a:xfrm>
            <a:prstGeom prst="rect">
              <a:avLst/>
            </a:prstGeom>
            <a:noFill/>
          </p:spPr>
          <p:txBody>
            <a:bodyPr wrap="square" rtlCol="0">
              <a:spAutoFit/>
            </a:bodyPr>
            <a:lstStyle/>
            <a:p>
              <a:pPr marR="0" lvl="0" algn="l" defTabSz="914400" rtl="0" eaLnBrk="1" fontAlgn="auto" latinLnBrk="0" hangingPunct="1">
                <a:lnSpc>
                  <a:spcPct val="100000"/>
                </a:lnSpc>
                <a:spcBef>
                  <a:spcPts val="200"/>
                </a:spcBef>
                <a:spcAft>
                  <a:spcPts val="200"/>
                </a:spcAft>
                <a:buClrTx/>
                <a:buSzTx/>
                <a:tabLst/>
                <a:defRPr/>
              </a:pPr>
              <a:r>
                <a:rPr kumimoji="0" lang="en-GB" sz="1000" b="1" i="0" u="none" strike="noStrike" kern="1200" cap="none" spc="0" normalizeH="0" baseline="0" noProof="0" dirty="0">
                  <a:ln>
                    <a:noFill/>
                  </a:ln>
                  <a:solidFill>
                    <a:srgbClr val="787878"/>
                  </a:solidFill>
                  <a:effectLst/>
                  <a:uLnTx/>
                  <a:uFillTx/>
                  <a:latin typeface="Calibri" panose="020F0502020204030204"/>
                  <a:ea typeface="+mn-ea"/>
                  <a:cs typeface="+mn-cs"/>
                </a:rPr>
                <a:t>Activities</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Service adopt security measures / implement governance &amp; reporting.</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Manage the risks and create a risk treatment plan.</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787878"/>
                  </a:solidFill>
                  <a:latin typeface="Calibri" panose="020F0502020204030204"/>
                </a:rPr>
                <a:t>Implement policies, procedures, controls and treat risks.</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srgbClr val="787878"/>
                  </a:solidFill>
                  <a:effectLst/>
                  <a:uLnTx/>
                  <a:uFillTx/>
                  <a:latin typeface="Calibri" panose="020F0502020204030204"/>
                  <a:ea typeface="+mn-ea"/>
                  <a:cs typeface="+mn-cs"/>
                </a:rPr>
                <a:t>Allocate resources and train staff. </a:t>
              </a:r>
            </a:p>
            <a:p>
              <a:pPr marR="0" lvl="0" algn="l" defTabSz="914400" rtl="0" eaLnBrk="1" fontAlgn="auto" latinLnBrk="0" hangingPunct="1">
                <a:lnSpc>
                  <a:spcPct val="100000"/>
                </a:lnSpc>
                <a:spcBef>
                  <a:spcPts val="200"/>
                </a:spcBef>
                <a:spcAft>
                  <a:spcPts val="200"/>
                </a:spcAft>
                <a:buClrTx/>
                <a:buSzTx/>
                <a:tabLst/>
                <a:defRPr/>
              </a:pPr>
              <a:r>
                <a:rPr lang="en-GB" sz="1000" b="1" dirty="0">
                  <a:solidFill>
                    <a:srgbClr val="787878"/>
                  </a:solidFill>
                  <a:latin typeface="Calibri" panose="020F0502020204030204"/>
                </a:rPr>
                <a:t>Roles &amp; Responsibilities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Information / Ops security – </a:t>
              </a:r>
              <a:r>
                <a:rPr lang="en-GB" sz="1000" dirty="0">
                  <a:solidFill>
                    <a:srgbClr val="787878"/>
                  </a:solidFill>
                  <a:latin typeface="Calibri" panose="020F0502020204030204"/>
                </a:rPr>
                <a:t>Support control implementation / Governance &amp; training.</a:t>
              </a:r>
              <a:r>
                <a:rPr lang="en-GB" sz="1000" b="1" dirty="0">
                  <a:solidFill>
                    <a:srgbClr val="787878"/>
                  </a:solidFill>
                  <a:latin typeface="Calibri" panose="020F0502020204030204"/>
                </a:rPr>
                <a:t>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ATS Leadership – </a:t>
              </a:r>
              <a:r>
                <a:rPr lang="en-GB" sz="1000" dirty="0">
                  <a:solidFill>
                    <a:srgbClr val="787878"/>
                  </a:solidFill>
                  <a:latin typeface="Calibri" panose="020F0502020204030204"/>
                </a:rPr>
                <a:t>Begin risk reviews, with meeting minutes.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Service Owners – </a:t>
              </a:r>
              <a:r>
                <a:rPr lang="en-GB" sz="1000" dirty="0">
                  <a:solidFill>
                    <a:srgbClr val="787878"/>
                  </a:solidFill>
                  <a:latin typeface="Calibri" panose="020F0502020204030204"/>
                </a:rPr>
                <a:t>Report risks / nonconformities and follow security measures.</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rgbClr val="787878"/>
                  </a:solidFill>
                  <a:latin typeface="Calibri" panose="020F0502020204030204"/>
                </a:rPr>
                <a:t>Group Functions – </a:t>
              </a:r>
              <a:r>
                <a:rPr lang="en-GB" sz="1000" dirty="0">
                  <a:solidFill>
                    <a:srgbClr val="787878"/>
                  </a:solidFill>
                  <a:latin typeface="Calibri" panose="020F0502020204030204"/>
                </a:rPr>
                <a:t>HR / L&amp;D support training </a:t>
              </a:r>
            </a:p>
          </p:txBody>
        </p:sp>
      </p:grpSp>
      <p:sp>
        <p:nvSpPr>
          <p:cNvPr id="60" name="TextBox 59">
            <a:extLst>
              <a:ext uri="{FF2B5EF4-FFF2-40B4-BE49-F238E27FC236}">
                <a16:creationId xmlns:a16="http://schemas.microsoft.com/office/drawing/2014/main" id="{CCE6D348-77AA-93E4-A02F-EFF7EF702C2E}"/>
              </a:ext>
            </a:extLst>
          </p:cNvPr>
          <p:cNvSpPr txBox="1"/>
          <p:nvPr/>
        </p:nvSpPr>
        <p:spPr>
          <a:xfrm>
            <a:off x="2185851" y="6295233"/>
            <a:ext cx="8317293"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100" b="1" i="0" u="none" strike="noStrike" kern="1200" cap="none" spc="0" normalizeH="0" baseline="0" noProof="0" dirty="0">
                <a:ln>
                  <a:noFill/>
                </a:ln>
                <a:solidFill>
                  <a:srgbClr val="787878"/>
                </a:solidFill>
                <a:effectLst/>
                <a:uLnTx/>
                <a:uFillTx/>
                <a:latin typeface="Calibri" panose="020F0502020204030204"/>
                <a:ea typeface="+mn-ea"/>
                <a:cs typeface="+mn-cs"/>
              </a:rPr>
              <a:t>Note:</a:t>
            </a:r>
            <a:r>
              <a:rPr lang="en-GB" sz="1100" b="1" dirty="0">
                <a:solidFill>
                  <a:srgbClr val="787878"/>
                </a:solidFill>
                <a:latin typeface="Calibri" panose="020F0502020204030204"/>
              </a:rPr>
              <a:t> We are still establishing the ISMS and requesting consultancy / feedback from Trustwave, and therefore this is subject to change.</a:t>
            </a:r>
            <a:endParaRPr kumimoji="0" lang="en-GB" sz="1100" b="1" i="0" u="none" strike="noStrike" kern="1200" cap="none" spc="0" normalizeH="0" baseline="0" noProof="0" dirty="0">
              <a:ln>
                <a:noFill/>
              </a:ln>
              <a:solidFill>
                <a:srgbClr val="787878"/>
              </a:solidFill>
              <a:effectLst/>
              <a:uLnTx/>
              <a:uFillTx/>
              <a:latin typeface="Calibri" panose="020F0502020204030204"/>
              <a:ea typeface="+mn-ea"/>
              <a:cs typeface="+mn-cs"/>
            </a:endParaRPr>
          </a:p>
        </p:txBody>
      </p:sp>
      <p:grpSp>
        <p:nvGrpSpPr>
          <p:cNvPr id="32" name="Group 31">
            <a:extLst>
              <a:ext uri="{FF2B5EF4-FFF2-40B4-BE49-F238E27FC236}">
                <a16:creationId xmlns:a16="http://schemas.microsoft.com/office/drawing/2014/main" id="{49AE5627-EF59-488B-8CE5-80DE922C2AEE}"/>
              </a:ext>
            </a:extLst>
          </p:cNvPr>
          <p:cNvGrpSpPr/>
          <p:nvPr/>
        </p:nvGrpSpPr>
        <p:grpSpPr>
          <a:xfrm>
            <a:off x="4157113" y="1732559"/>
            <a:ext cx="3321545" cy="3262781"/>
            <a:chOff x="4849906" y="2366682"/>
            <a:chExt cx="2650565" cy="2683685"/>
          </a:xfrm>
        </p:grpSpPr>
        <p:sp>
          <p:nvSpPr>
            <p:cNvPr id="30" name="Block Arc 29">
              <a:extLst>
                <a:ext uri="{FF2B5EF4-FFF2-40B4-BE49-F238E27FC236}">
                  <a16:creationId xmlns:a16="http://schemas.microsoft.com/office/drawing/2014/main" id="{AD6E1C00-A54B-78BE-FACB-1131572C5786}"/>
                </a:ext>
              </a:extLst>
            </p:cNvPr>
            <p:cNvSpPr/>
            <p:nvPr/>
          </p:nvSpPr>
          <p:spPr>
            <a:xfrm rot="10800000">
              <a:off x="4849906" y="2513353"/>
              <a:ext cx="2650565" cy="2537013"/>
            </a:xfrm>
            <a:prstGeom prst="blockArc">
              <a:avLst>
                <a:gd name="adj1" fmla="val 10741103"/>
                <a:gd name="adj2" fmla="val 16222169"/>
                <a:gd name="adj3" fmla="val 10395"/>
              </a:avLst>
            </a:prstGeom>
            <a:effectLst>
              <a:outerShdw blurRad="50800" dist="38100" dir="5400000" algn="t" rotWithShape="0">
                <a:prstClr val="black">
                  <a:alpha val="40000"/>
                </a:prstClr>
              </a:outerShdw>
            </a:effectLst>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787878"/>
                </a:solidFill>
                <a:effectLst/>
                <a:uLnTx/>
                <a:uFillTx/>
                <a:latin typeface="Calibri" panose="020F0502020204030204"/>
                <a:ea typeface="+mn-ea"/>
                <a:cs typeface="+mn-cs"/>
              </a:endParaRPr>
            </a:p>
          </p:txBody>
        </p:sp>
        <p:sp>
          <p:nvSpPr>
            <p:cNvPr id="31" name="Block Arc 30">
              <a:extLst>
                <a:ext uri="{FF2B5EF4-FFF2-40B4-BE49-F238E27FC236}">
                  <a16:creationId xmlns:a16="http://schemas.microsoft.com/office/drawing/2014/main" id="{29B29DC7-DA55-5F56-B653-9AC7C2021FFE}"/>
                </a:ext>
              </a:extLst>
            </p:cNvPr>
            <p:cNvSpPr/>
            <p:nvPr/>
          </p:nvSpPr>
          <p:spPr>
            <a:xfrm rot="16200000">
              <a:off x="4793130" y="2456578"/>
              <a:ext cx="2650565" cy="2537013"/>
            </a:xfrm>
            <a:prstGeom prst="blockArc">
              <a:avLst>
                <a:gd name="adj1" fmla="val 10834119"/>
                <a:gd name="adj2" fmla="val 16222169"/>
                <a:gd name="adj3" fmla="val 10395"/>
              </a:avLst>
            </a:prstGeom>
            <a:solidFill>
              <a:srgbClr val="FFC000"/>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787878"/>
                </a:solidFill>
                <a:effectLst/>
                <a:uLnTx/>
                <a:uFillTx/>
                <a:latin typeface="Calibri" panose="020F0502020204030204"/>
                <a:ea typeface="+mn-ea"/>
                <a:cs typeface="+mn-cs"/>
              </a:endParaRPr>
            </a:p>
          </p:txBody>
        </p:sp>
        <p:sp>
          <p:nvSpPr>
            <p:cNvPr id="29" name="Block Arc 28">
              <a:extLst>
                <a:ext uri="{FF2B5EF4-FFF2-40B4-BE49-F238E27FC236}">
                  <a16:creationId xmlns:a16="http://schemas.microsoft.com/office/drawing/2014/main" id="{BB7B4E02-7261-35C0-3C8A-3A9231D9FBE7}"/>
                </a:ext>
              </a:extLst>
            </p:cNvPr>
            <p:cNvSpPr/>
            <p:nvPr/>
          </p:nvSpPr>
          <p:spPr>
            <a:xfrm rot="5400000">
              <a:off x="4906682" y="2423458"/>
              <a:ext cx="2650565" cy="2537013"/>
            </a:xfrm>
            <a:prstGeom prst="blockArc">
              <a:avLst>
                <a:gd name="adj1" fmla="val 10834119"/>
                <a:gd name="adj2" fmla="val 16222169"/>
                <a:gd name="adj3" fmla="val 10395"/>
              </a:avLst>
            </a:prstGeom>
            <a:effectLst>
              <a:outerShdw blurRad="50800" dist="38100" dir="5400000" algn="t" rotWithShape="0">
                <a:prstClr val="black">
                  <a:alpha val="40000"/>
                </a:prstClr>
              </a:outerShdw>
            </a:effectLst>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p:txBody>
        </p:sp>
        <p:sp>
          <p:nvSpPr>
            <p:cNvPr id="25" name="Block Arc 24">
              <a:extLst>
                <a:ext uri="{FF2B5EF4-FFF2-40B4-BE49-F238E27FC236}">
                  <a16:creationId xmlns:a16="http://schemas.microsoft.com/office/drawing/2014/main" id="{60ED84B5-065C-74AD-DE65-9A21BFE4CF84}"/>
                </a:ext>
              </a:extLst>
            </p:cNvPr>
            <p:cNvSpPr/>
            <p:nvPr/>
          </p:nvSpPr>
          <p:spPr>
            <a:xfrm>
              <a:off x="4849906" y="2366682"/>
              <a:ext cx="2650565" cy="2537013"/>
            </a:xfrm>
            <a:prstGeom prst="blockArc">
              <a:avLst>
                <a:gd name="adj1" fmla="val 10741103"/>
                <a:gd name="adj2" fmla="val 16222169"/>
                <a:gd name="adj3" fmla="val 10395"/>
              </a:avLst>
            </a:prstGeom>
            <a:solidFill>
              <a:srgbClr val="FF0000"/>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p:txBody>
        </p:sp>
      </p:grpSp>
      <p:sp>
        <p:nvSpPr>
          <p:cNvPr id="7" name="Oval 6">
            <a:extLst>
              <a:ext uri="{FF2B5EF4-FFF2-40B4-BE49-F238E27FC236}">
                <a16:creationId xmlns:a16="http://schemas.microsoft.com/office/drawing/2014/main" id="{298A735C-56BF-0E9E-9125-D96D6B68F80F}"/>
              </a:ext>
            </a:extLst>
          </p:cNvPr>
          <p:cNvSpPr/>
          <p:nvPr/>
        </p:nvSpPr>
        <p:spPr>
          <a:xfrm>
            <a:off x="6724754" y="1830506"/>
            <a:ext cx="738552" cy="507951"/>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GB" sz="1000" b="1" dirty="0"/>
              <a:t>Plan</a:t>
            </a:r>
          </a:p>
        </p:txBody>
      </p:sp>
      <p:sp>
        <p:nvSpPr>
          <p:cNvPr id="8" name="Oval 7">
            <a:extLst>
              <a:ext uri="{FF2B5EF4-FFF2-40B4-BE49-F238E27FC236}">
                <a16:creationId xmlns:a16="http://schemas.microsoft.com/office/drawing/2014/main" id="{1CD355EC-7FDE-6C23-D215-78046AC893ED}"/>
              </a:ext>
            </a:extLst>
          </p:cNvPr>
          <p:cNvSpPr/>
          <p:nvPr/>
        </p:nvSpPr>
        <p:spPr>
          <a:xfrm>
            <a:off x="6746364" y="4285872"/>
            <a:ext cx="738552" cy="507951"/>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000" b="1" dirty="0"/>
              <a:t>Do</a:t>
            </a:r>
          </a:p>
        </p:txBody>
      </p:sp>
      <p:sp>
        <p:nvSpPr>
          <p:cNvPr id="9" name="Oval 8">
            <a:extLst>
              <a:ext uri="{FF2B5EF4-FFF2-40B4-BE49-F238E27FC236}">
                <a16:creationId xmlns:a16="http://schemas.microsoft.com/office/drawing/2014/main" id="{475EBEDB-CDB8-8EEC-E774-B5BFFBB8D525}"/>
              </a:ext>
            </a:extLst>
          </p:cNvPr>
          <p:cNvSpPr/>
          <p:nvPr/>
        </p:nvSpPr>
        <p:spPr>
          <a:xfrm>
            <a:off x="4293152" y="4294700"/>
            <a:ext cx="738552" cy="507951"/>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GB" sz="1000" b="1" dirty="0"/>
              <a:t>Check</a:t>
            </a:r>
          </a:p>
        </p:txBody>
      </p:sp>
      <p:sp>
        <p:nvSpPr>
          <p:cNvPr id="10" name="Oval 9">
            <a:extLst>
              <a:ext uri="{FF2B5EF4-FFF2-40B4-BE49-F238E27FC236}">
                <a16:creationId xmlns:a16="http://schemas.microsoft.com/office/drawing/2014/main" id="{7D6AF283-7AD0-6AA1-F5D8-3CCDAC656F51}"/>
              </a:ext>
            </a:extLst>
          </p:cNvPr>
          <p:cNvSpPr/>
          <p:nvPr/>
        </p:nvSpPr>
        <p:spPr>
          <a:xfrm>
            <a:off x="4361709" y="1790691"/>
            <a:ext cx="738552" cy="50795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00" b="1" dirty="0"/>
              <a:t>Act</a:t>
            </a:r>
          </a:p>
        </p:txBody>
      </p:sp>
      <p:grpSp>
        <p:nvGrpSpPr>
          <p:cNvPr id="17" name="Group 16">
            <a:extLst>
              <a:ext uri="{FF2B5EF4-FFF2-40B4-BE49-F238E27FC236}">
                <a16:creationId xmlns:a16="http://schemas.microsoft.com/office/drawing/2014/main" id="{0C29467D-5415-EEA2-0070-F2145E610D19}"/>
              </a:ext>
            </a:extLst>
          </p:cNvPr>
          <p:cNvGrpSpPr/>
          <p:nvPr/>
        </p:nvGrpSpPr>
        <p:grpSpPr>
          <a:xfrm>
            <a:off x="6185435" y="2362409"/>
            <a:ext cx="862149" cy="561498"/>
            <a:chOff x="5683080" y="1483203"/>
            <a:chExt cx="935267" cy="640784"/>
          </a:xfrm>
        </p:grpSpPr>
        <p:pic>
          <p:nvPicPr>
            <p:cNvPr id="18" name="Picture 2" descr="Checklist - Free business and finance icons">
              <a:extLst>
                <a:ext uri="{FF2B5EF4-FFF2-40B4-BE49-F238E27FC236}">
                  <a16:creationId xmlns:a16="http://schemas.microsoft.com/office/drawing/2014/main" id="{917C6CC7-5C51-4155-3787-257EA90E6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4256" y="1483203"/>
              <a:ext cx="289549" cy="28954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9776A0F5-6438-7140-FA5F-81C7E2C17A18}"/>
                </a:ext>
              </a:extLst>
            </p:cNvPr>
            <p:cNvSpPr txBox="1"/>
            <p:nvPr/>
          </p:nvSpPr>
          <p:spPr>
            <a:xfrm>
              <a:off x="5683080" y="1772751"/>
              <a:ext cx="935267" cy="351236"/>
            </a:xfrm>
            <a:prstGeom prst="rect">
              <a:avLst/>
            </a:prstGeom>
            <a:noFill/>
          </p:spPr>
          <p:txBody>
            <a:bodyPr wrap="square" rtlCol="0">
              <a:spAutoFit/>
            </a:bodyPr>
            <a:lstStyle/>
            <a:p>
              <a:r>
                <a:rPr lang="en-GB" sz="700" b="1" dirty="0">
                  <a:solidFill>
                    <a:schemeClr val="bg2">
                      <a:lumMod val="10000"/>
                    </a:schemeClr>
                  </a:solidFill>
                </a:rPr>
                <a:t>Security &amp; </a:t>
              </a:r>
            </a:p>
            <a:p>
              <a:r>
                <a:rPr lang="en-GB" sz="700" b="1" dirty="0">
                  <a:solidFill>
                    <a:schemeClr val="bg2">
                      <a:lumMod val="10000"/>
                    </a:schemeClr>
                  </a:solidFill>
                </a:rPr>
                <a:t>Policy objectives</a:t>
              </a:r>
            </a:p>
          </p:txBody>
        </p:sp>
      </p:grpSp>
      <p:grpSp>
        <p:nvGrpSpPr>
          <p:cNvPr id="20" name="Group 19">
            <a:extLst>
              <a:ext uri="{FF2B5EF4-FFF2-40B4-BE49-F238E27FC236}">
                <a16:creationId xmlns:a16="http://schemas.microsoft.com/office/drawing/2014/main" id="{11C1D479-004C-DF8A-42AC-170F11D7877C}"/>
              </a:ext>
            </a:extLst>
          </p:cNvPr>
          <p:cNvGrpSpPr/>
          <p:nvPr/>
        </p:nvGrpSpPr>
        <p:grpSpPr>
          <a:xfrm>
            <a:off x="6397628" y="3324618"/>
            <a:ext cx="801188" cy="662799"/>
            <a:chOff x="6841995" y="2190383"/>
            <a:chExt cx="801188" cy="662799"/>
          </a:xfrm>
        </p:grpSpPr>
        <p:pic>
          <p:nvPicPr>
            <p:cNvPr id="21" name="Picture 4" descr="Risk Assessment Icon Vector Art, Icons ...">
              <a:extLst>
                <a:ext uri="{FF2B5EF4-FFF2-40B4-BE49-F238E27FC236}">
                  <a16:creationId xmlns:a16="http://schemas.microsoft.com/office/drawing/2014/main" id="{20E6BB65-833F-427D-8832-381ED7DC42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1995" y="2190383"/>
              <a:ext cx="508911" cy="50891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F3EB291A-BD3E-0CC6-36A5-09157FFA1CB6}"/>
                </a:ext>
              </a:extLst>
            </p:cNvPr>
            <p:cNvSpPr txBox="1"/>
            <p:nvPr/>
          </p:nvSpPr>
          <p:spPr>
            <a:xfrm>
              <a:off x="6841995" y="2545405"/>
              <a:ext cx="801188" cy="307777"/>
            </a:xfrm>
            <a:prstGeom prst="rect">
              <a:avLst/>
            </a:prstGeom>
            <a:noFill/>
          </p:spPr>
          <p:txBody>
            <a:bodyPr wrap="square" rtlCol="0">
              <a:spAutoFit/>
            </a:bodyPr>
            <a:lstStyle/>
            <a:p>
              <a:r>
                <a:rPr lang="en-GB" sz="700" b="1" dirty="0">
                  <a:solidFill>
                    <a:schemeClr val="bg2">
                      <a:lumMod val="10000"/>
                    </a:schemeClr>
                  </a:solidFill>
                </a:rPr>
                <a:t>Risk assessment &amp; control</a:t>
              </a:r>
            </a:p>
          </p:txBody>
        </p:sp>
      </p:grpSp>
      <p:grpSp>
        <p:nvGrpSpPr>
          <p:cNvPr id="24" name="Group 23">
            <a:extLst>
              <a:ext uri="{FF2B5EF4-FFF2-40B4-BE49-F238E27FC236}">
                <a16:creationId xmlns:a16="http://schemas.microsoft.com/office/drawing/2014/main" id="{5A07AB71-3784-552E-93F3-598EA4550FE6}"/>
              </a:ext>
            </a:extLst>
          </p:cNvPr>
          <p:cNvGrpSpPr/>
          <p:nvPr/>
        </p:nvGrpSpPr>
        <p:grpSpPr>
          <a:xfrm>
            <a:off x="5440717" y="4044115"/>
            <a:ext cx="801188" cy="586295"/>
            <a:chOff x="6002749" y="4087728"/>
            <a:chExt cx="801188" cy="586295"/>
          </a:xfrm>
        </p:grpSpPr>
        <p:pic>
          <p:nvPicPr>
            <p:cNvPr id="26" name="Picture 6" descr="Chart - Free business icons">
              <a:extLst>
                <a:ext uri="{FF2B5EF4-FFF2-40B4-BE49-F238E27FC236}">
                  <a16:creationId xmlns:a16="http://schemas.microsoft.com/office/drawing/2014/main" id="{B948E4DF-FDEC-A8BE-4427-DAF35FA7F0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8542" y="4087728"/>
              <a:ext cx="278518" cy="27851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F1EAD0C-01EA-E964-3DD4-05C54BC008B7}"/>
                </a:ext>
              </a:extLst>
            </p:cNvPr>
            <p:cNvSpPr txBox="1"/>
            <p:nvPr/>
          </p:nvSpPr>
          <p:spPr>
            <a:xfrm>
              <a:off x="6002749" y="4366246"/>
              <a:ext cx="801188" cy="307777"/>
            </a:xfrm>
            <a:prstGeom prst="rect">
              <a:avLst/>
            </a:prstGeom>
            <a:noFill/>
          </p:spPr>
          <p:txBody>
            <a:bodyPr wrap="square" rtlCol="0">
              <a:spAutoFit/>
            </a:bodyPr>
            <a:lstStyle/>
            <a:p>
              <a:r>
                <a:rPr lang="en-GB" sz="700" b="1" dirty="0">
                  <a:solidFill>
                    <a:schemeClr val="bg2">
                      <a:lumMod val="10000"/>
                    </a:schemeClr>
                  </a:solidFill>
                </a:rPr>
                <a:t>Implement risk treatment plans</a:t>
              </a:r>
            </a:p>
          </p:txBody>
        </p:sp>
      </p:grpSp>
      <p:grpSp>
        <p:nvGrpSpPr>
          <p:cNvPr id="28" name="Group 27">
            <a:extLst>
              <a:ext uri="{FF2B5EF4-FFF2-40B4-BE49-F238E27FC236}">
                <a16:creationId xmlns:a16="http://schemas.microsoft.com/office/drawing/2014/main" id="{EF534D83-70CC-E0C0-7ED1-9D19AD8B527A}"/>
              </a:ext>
            </a:extLst>
          </p:cNvPr>
          <p:cNvGrpSpPr/>
          <p:nvPr/>
        </p:nvGrpSpPr>
        <p:grpSpPr>
          <a:xfrm>
            <a:off x="4608453" y="3504111"/>
            <a:ext cx="726237" cy="581519"/>
            <a:chOff x="4061496" y="4366406"/>
            <a:chExt cx="801188" cy="585958"/>
          </a:xfrm>
        </p:grpSpPr>
        <p:pic>
          <p:nvPicPr>
            <p:cNvPr id="33" name="Picture 2" descr="Audit icon PNG and SVG Vector Free Download">
              <a:extLst>
                <a:ext uri="{FF2B5EF4-FFF2-40B4-BE49-F238E27FC236}">
                  <a16:creationId xmlns:a16="http://schemas.microsoft.com/office/drawing/2014/main" id="{BF1EDEF8-7534-4361-01A3-B0C18D04C1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4091" y="4366406"/>
              <a:ext cx="262523" cy="27818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639C95DC-3B74-FADA-28D5-C15A4908C64B}"/>
                </a:ext>
              </a:extLst>
            </p:cNvPr>
            <p:cNvSpPr txBox="1"/>
            <p:nvPr/>
          </p:nvSpPr>
          <p:spPr>
            <a:xfrm>
              <a:off x="4061496" y="4644587"/>
              <a:ext cx="801188" cy="307777"/>
            </a:xfrm>
            <a:prstGeom prst="rect">
              <a:avLst/>
            </a:prstGeom>
            <a:noFill/>
          </p:spPr>
          <p:txBody>
            <a:bodyPr wrap="square" rtlCol="0">
              <a:spAutoFit/>
            </a:bodyPr>
            <a:lstStyle/>
            <a:p>
              <a:r>
                <a:rPr lang="en-GB" sz="700" b="1" dirty="0">
                  <a:solidFill>
                    <a:schemeClr val="bg2">
                      <a:lumMod val="10000"/>
                    </a:schemeClr>
                  </a:solidFill>
                </a:rPr>
                <a:t>Monitor &amp; Review ISMS</a:t>
              </a:r>
            </a:p>
          </p:txBody>
        </p:sp>
      </p:grpSp>
      <p:grpSp>
        <p:nvGrpSpPr>
          <p:cNvPr id="35" name="Group 34">
            <a:extLst>
              <a:ext uri="{FF2B5EF4-FFF2-40B4-BE49-F238E27FC236}">
                <a16:creationId xmlns:a16="http://schemas.microsoft.com/office/drawing/2014/main" id="{D70FDC16-9D1A-C188-7303-28A61375B6D5}"/>
              </a:ext>
            </a:extLst>
          </p:cNvPr>
          <p:cNvGrpSpPr/>
          <p:nvPr/>
        </p:nvGrpSpPr>
        <p:grpSpPr>
          <a:xfrm>
            <a:off x="5005784" y="2325462"/>
            <a:ext cx="675520" cy="643708"/>
            <a:chOff x="3639233" y="3166212"/>
            <a:chExt cx="971215" cy="899681"/>
          </a:xfrm>
        </p:grpSpPr>
        <p:pic>
          <p:nvPicPr>
            <p:cNvPr id="36" name="Picture 4" descr="Continuous Improvement Icon Images ...">
              <a:extLst>
                <a:ext uri="{FF2B5EF4-FFF2-40B4-BE49-F238E27FC236}">
                  <a16:creationId xmlns:a16="http://schemas.microsoft.com/office/drawing/2014/main" id="{17D99125-F973-D6B4-B864-574910363E1B}"/>
                </a:ext>
              </a:extLst>
            </p:cNvPr>
            <p:cNvPicPr>
              <a:picLocks noChangeAspect="1" noChangeArrowheads="1"/>
            </p:cNvPicPr>
            <p:nvPr/>
          </p:nvPicPr>
          <p:blipFill>
            <a:blip r:embed="rId7">
              <a:alphaModFix/>
              <a:extLst>
                <a:ext uri="{28A0092B-C50C-407E-A947-70E740481C1C}">
                  <a14:useLocalDpi xmlns:a14="http://schemas.microsoft.com/office/drawing/2010/main" val="0"/>
                </a:ext>
              </a:extLst>
            </a:blip>
            <a:srcRect/>
            <a:stretch>
              <a:fillRect/>
            </a:stretch>
          </p:blipFill>
          <p:spPr bwMode="auto">
            <a:xfrm>
              <a:off x="3757886" y="3166212"/>
              <a:ext cx="553128" cy="553127"/>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6A4603DE-C1F6-15D9-263E-A187BEEDB1DF}"/>
                </a:ext>
              </a:extLst>
            </p:cNvPr>
            <p:cNvSpPr txBox="1"/>
            <p:nvPr/>
          </p:nvSpPr>
          <p:spPr>
            <a:xfrm>
              <a:off x="3639233" y="3635727"/>
              <a:ext cx="971215" cy="430166"/>
            </a:xfrm>
            <a:prstGeom prst="rect">
              <a:avLst/>
            </a:prstGeom>
            <a:noFill/>
          </p:spPr>
          <p:txBody>
            <a:bodyPr wrap="square" rtlCol="0">
              <a:spAutoFit/>
            </a:bodyPr>
            <a:lstStyle/>
            <a:p>
              <a:r>
                <a:rPr lang="en-GB" sz="700" b="1" dirty="0">
                  <a:solidFill>
                    <a:schemeClr val="bg2">
                      <a:lumMod val="10000"/>
                    </a:schemeClr>
                  </a:solidFill>
                </a:rPr>
                <a:t>Maintain &amp; improve</a:t>
              </a:r>
            </a:p>
          </p:txBody>
        </p:sp>
      </p:grpSp>
      <p:sp>
        <p:nvSpPr>
          <p:cNvPr id="73" name="Arrow: Right 72">
            <a:extLst>
              <a:ext uri="{FF2B5EF4-FFF2-40B4-BE49-F238E27FC236}">
                <a16:creationId xmlns:a16="http://schemas.microsoft.com/office/drawing/2014/main" id="{B71F8878-DFE5-CB78-02C9-08FD1780BCEE}"/>
              </a:ext>
            </a:extLst>
          </p:cNvPr>
          <p:cNvSpPr/>
          <p:nvPr/>
        </p:nvSpPr>
        <p:spPr>
          <a:xfrm>
            <a:off x="5708038" y="2467179"/>
            <a:ext cx="296289" cy="1875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Arrow: Right 73">
            <a:extLst>
              <a:ext uri="{FF2B5EF4-FFF2-40B4-BE49-F238E27FC236}">
                <a16:creationId xmlns:a16="http://schemas.microsoft.com/office/drawing/2014/main" id="{DF53B835-CD5B-A19B-C96A-F10AF41CC6BE}"/>
              </a:ext>
            </a:extLst>
          </p:cNvPr>
          <p:cNvSpPr/>
          <p:nvPr/>
        </p:nvSpPr>
        <p:spPr>
          <a:xfrm rot="3381304">
            <a:off x="6425763" y="3104634"/>
            <a:ext cx="296289" cy="1875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Arrow: Right 74">
            <a:extLst>
              <a:ext uri="{FF2B5EF4-FFF2-40B4-BE49-F238E27FC236}">
                <a16:creationId xmlns:a16="http://schemas.microsoft.com/office/drawing/2014/main" id="{7C7BD1F3-495A-C58C-073C-0E69ED4BEF20}"/>
              </a:ext>
            </a:extLst>
          </p:cNvPr>
          <p:cNvSpPr/>
          <p:nvPr/>
        </p:nvSpPr>
        <p:spPr>
          <a:xfrm rot="9056180">
            <a:off x="6233514" y="4035744"/>
            <a:ext cx="296289" cy="1875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Arrow: Right 75">
            <a:extLst>
              <a:ext uri="{FF2B5EF4-FFF2-40B4-BE49-F238E27FC236}">
                <a16:creationId xmlns:a16="http://schemas.microsoft.com/office/drawing/2014/main" id="{2F21D4AA-122D-A0B1-5F91-1CE0D0BD6EC7}"/>
              </a:ext>
            </a:extLst>
          </p:cNvPr>
          <p:cNvSpPr/>
          <p:nvPr/>
        </p:nvSpPr>
        <p:spPr>
          <a:xfrm rot="12519424">
            <a:off x="5139352" y="4103632"/>
            <a:ext cx="296289" cy="1875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Arrow: Right 76">
            <a:extLst>
              <a:ext uri="{FF2B5EF4-FFF2-40B4-BE49-F238E27FC236}">
                <a16:creationId xmlns:a16="http://schemas.microsoft.com/office/drawing/2014/main" id="{CADE90C9-AA8F-C38F-5E77-D7DA13D80A2C}"/>
              </a:ext>
            </a:extLst>
          </p:cNvPr>
          <p:cNvSpPr/>
          <p:nvPr/>
        </p:nvSpPr>
        <p:spPr>
          <a:xfrm rot="17920517">
            <a:off x="4874844" y="3078324"/>
            <a:ext cx="296289" cy="1875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C6C6D659-A7A7-F7AC-D372-03472C3840A9}"/>
              </a:ext>
            </a:extLst>
          </p:cNvPr>
          <p:cNvSpPr/>
          <p:nvPr/>
        </p:nvSpPr>
        <p:spPr>
          <a:xfrm>
            <a:off x="5401065" y="3122804"/>
            <a:ext cx="787980" cy="586208"/>
          </a:xfrm>
          <a:prstGeom prst="ellipse">
            <a:avLst/>
          </a:prstGeom>
          <a:solidFill>
            <a:schemeClr val="bg2"/>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200" b="1" dirty="0">
                <a:solidFill>
                  <a:schemeClr val="bg2">
                    <a:lumMod val="10000"/>
                  </a:schemeClr>
                </a:solidFill>
              </a:rPr>
              <a:t>ISMS</a:t>
            </a:r>
          </a:p>
        </p:txBody>
      </p:sp>
    </p:spTree>
    <p:extLst>
      <p:ext uri="{BB962C8B-B14F-4D97-AF65-F5344CB8AC3E}">
        <p14:creationId xmlns:p14="http://schemas.microsoft.com/office/powerpoint/2010/main" val="201829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1"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7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fade">
                                      <p:cBhvr>
                                        <p:cTn id="18" dur="500"/>
                                        <p:tgtEl>
                                          <p:spTgt spid="97"/>
                                        </p:tgtEl>
                                      </p:cBhvr>
                                    </p:animEffect>
                                  </p:childTnLst>
                                </p:cTn>
                              </p:par>
                              <p:par>
                                <p:cTn id="19" presetID="1" presetClass="entr" presetSubtype="0" fill="hold" grpId="0"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6"/>
                                        </p:tgtEl>
                                        <p:attrNameLst>
                                          <p:attrName>style.visibility</p:attrName>
                                        </p:attrNameLst>
                                      </p:cBhvr>
                                      <p:to>
                                        <p:strVal val="visible"/>
                                      </p:to>
                                    </p:set>
                                    <p:animEffect transition="in" filter="fade">
                                      <p:cBhvr>
                                        <p:cTn id="27" dur="500"/>
                                        <p:tgtEl>
                                          <p:spTgt spid="9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76"/>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fade">
                                      <p:cBhvr>
                                        <p:cTn id="36" dur="500"/>
                                        <p:tgtEl>
                                          <p:spTgt spid="94"/>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ppt_x"/>
                                          </p:val>
                                        </p:tav>
                                        <p:tav tm="100000">
                                          <p:val>
                                            <p:strVal val="#ppt_x"/>
                                          </p:val>
                                        </p:tav>
                                      </p:tavLst>
                                    </p:anim>
                                    <p:anim calcmode="lin" valueType="num">
                                      <p:cBhvr additive="base">
                                        <p:cTn id="4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74" grpId="0" animBg="1"/>
      <p:bldP spid="75" grpId="0" animBg="1"/>
      <p:bldP spid="76" grpId="0" animBg="1"/>
      <p:bldP spid="7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33B5B4-C80F-C713-9E06-2E40EEB3D2E2}"/>
              </a:ext>
            </a:extLst>
          </p:cNvPr>
          <p:cNvSpPr>
            <a:spLocks noGrp="1"/>
          </p:cNvSpPr>
          <p:nvPr>
            <p:ph type="body" sz="quarter" idx="15"/>
          </p:nvPr>
        </p:nvSpPr>
        <p:spPr>
          <a:xfrm>
            <a:off x="157102" y="165897"/>
            <a:ext cx="10666206" cy="421030"/>
          </a:xfrm>
        </p:spPr>
        <p:txBody>
          <a:bodyPr/>
          <a:lstStyle/>
          <a:p>
            <a:r>
              <a:rPr lang="en-GB" dirty="0"/>
              <a:t>ISMS – Risk Framework</a:t>
            </a:r>
          </a:p>
        </p:txBody>
      </p:sp>
      <p:sp>
        <p:nvSpPr>
          <p:cNvPr id="22" name="Rectangle 21">
            <a:extLst>
              <a:ext uri="{FF2B5EF4-FFF2-40B4-BE49-F238E27FC236}">
                <a16:creationId xmlns:a16="http://schemas.microsoft.com/office/drawing/2014/main" id="{56072905-A99A-9568-886C-F782208D177E}"/>
              </a:ext>
            </a:extLst>
          </p:cNvPr>
          <p:cNvSpPr/>
          <p:nvPr/>
        </p:nvSpPr>
        <p:spPr>
          <a:xfrm>
            <a:off x="2032000" y="719666"/>
            <a:ext cx="8128000" cy="541866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Char char="•"/>
              <a:tabLst/>
              <a:defRPr/>
            </a:pPr>
            <a:endParaRPr kumimoji="0" lang="en-GB" sz="1800" b="0" i="0" u="none" strike="noStrike" kern="1200" cap="none" spc="0" normalizeH="0" baseline="0" noProof="0" dirty="0">
              <a:ln>
                <a:noFill/>
              </a:ln>
              <a:solidFill>
                <a:srgbClr val="787878"/>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A1D9A84-8D2F-DC13-2107-BC903AB7920C}"/>
              </a:ext>
            </a:extLst>
          </p:cNvPr>
          <p:cNvPicPr>
            <a:picLocks noChangeAspect="1"/>
          </p:cNvPicPr>
          <p:nvPr/>
        </p:nvPicPr>
        <p:blipFill>
          <a:blip r:embed="rId3"/>
          <a:stretch>
            <a:fillRect/>
          </a:stretch>
        </p:blipFill>
        <p:spPr>
          <a:xfrm>
            <a:off x="4313095" y="961917"/>
            <a:ext cx="3565810" cy="4934165"/>
          </a:xfrm>
          <a:prstGeom prst="rect">
            <a:avLst/>
          </a:prstGeom>
          <a:ln w="19050">
            <a:solidFill>
              <a:sysClr val="windowText" lastClr="000000"/>
            </a:solidFill>
          </a:ln>
        </p:spPr>
      </p:pic>
      <p:cxnSp>
        <p:nvCxnSpPr>
          <p:cNvPr id="5" name="Connector: Elbow 4">
            <a:extLst>
              <a:ext uri="{FF2B5EF4-FFF2-40B4-BE49-F238E27FC236}">
                <a16:creationId xmlns:a16="http://schemas.microsoft.com/office/drawing/2014/main" id="{1DC619F2-9F39-6157-5CAF-5B0E4E8EDD41}"/>
              </a:ext>
            </a:extLst>
          </p:cNvPr>
          <p:cNvCxnSpPr>
            <a:cxnSpLocks/>
          </p:cNvCxnSpPr>
          <p:nvPr/>
        </p:nvCxnSpPr>
        <p:spPr>
          <a:xfrm rot="5400000">
            <a:off x="5943468" y="713920"/>
            <a:ext cx="801650" cy="729464"/>
          </a:xfrm>
          <a:prstGeom prst="bentConnector3">
            <a:avLst/>
          </a:prstGeom>
          <a:noFill/>
          <a:ln w="28575" cap="flat" cmpd="sng" algn="ctr">
            <a:solidFill>
              <a:srgbClr val="E97132"/>
            </a:solidFill>
            <a:prstDash val="solid"/>
            <a:miter lim="800000"/>
            <a:tailEnd type="triangle"/>
          </a:ln>
          <a:effectLst/>
        </p:spPr>
      </p:cxnSp>
      <p:sp>
        <p:nvSpPr>
          <p:cNvPr id="6" name="TextBox 5">
            <a:extLst>
              <a:ext uri="{FF2B5EF4-FFF2-40B4-BE49-F238E27FC236}">
                <a16:creationId xmlns:a16="http://schemas.microsoft.com/office/drawing/2014/main" id="{9ABFE43B-3FDD-4FE2-EE9A-186200549D49}"/>
              </a:ext>
            </a:extLst>
          </p:cNvPr>
          <p:cNvSpPr txBox="1"/>
          <p:nvPr/>
        </p:nvSpPr>
        <p:spPr>
          <a:xfrm>
            <a:off x="6537789" y="216117"/>
            <a:ext cx="2934984" cy="400110"/>
          </a:xfrm>
          <a:prstGeom prst="rect">
            <a:avLst/>
          </a:prstGeom>
          <a:noFill/>
        </p:spPr>
        <p:txBody>
          <a:bodyPr wrap="square" rtlCol="0">
            <a:spAutoFit/>
          </a:bodyPr>
          <a:lstStyle/>
          <a:p>
            <a:r>
              <a:rPr lang="en-GB" sz="1000" b="1" dirty="0">
                <a:solidFill>
                  <a:prstClr val="black"/>
                </a:solidFill>
                <a:latin typeface="Tahoma" panose="020B0604030504040204" pitchFamily="34" charset="0"/>
                <a:ea typeface="Tahoma" panose="020B0604030504040204" pitchFamily="34" charset="0"/>
                <a:cs typeface="Tahoma" panose="020B0604030504040204" pitchFamily="34" charset="0"/>
              </a:rPr>
              <a:t>The factors which influence how we manage information security at Aggreko.</a:t>
            </a:r>
          </a:p>
        </p:txBody>
      </p:sp>
      <p:sp>
        <p:nvSpPr>
          <p:cNvPr id="11" name="TextBox 10">
            <a:extLst>
              <a:ext uri="{FF2B5EF4-FFF2-40B4-BE49-F238E27FC236}">
                <a16:creationId xmlns:a16="http://schemas.microsoft.com/office/drawing/2014/main" id="{C351F49D-B6D4-E7D5-3E30-877348B476D7}"/>
              </a:ext>
            </a:extLst>
          </p:cNvPr>
          <p:cNvSpPr txBox="1"/>
          <p:nvPr/>
        </p:nvSpPr>
        <p:spPr>
          <a:xfrm>
            <a:off x="8069316" y="729106"/>
            <a:ext cx="1878459" cy="1015663"/>
          </a:xfrm>
          <a:prstGeom prst="rect">
            <a:avLst/>
          </a:prstGeom>
          <a:noFill/>
        </p:spPr>
        <p:txBody>
          <a:bodyPr wrap="square" rtlCol="0">
            <a:spAutoFit/>
          </a:bodyPr>
          <a:lstStyle/>
          <a:p>
            <a:r>
              <a:rPr lang="en-GB" sz="1000" dirty="0">
                <a:solidFill>
                  <a:prstClr val="black"/>
                </a:solidFill>
                <a:latin typeface="Tahoma" panose="020B0604030504040204" pitchFamily="34" charset="0"/>
                <a:ea typeface="Tahoma" panose="020B0604030504040204" pitchFamily="34" charset="0"/>
                <a:cs typeface="Tahoma" panose="020B0604030504040204" pitchFamily="34" charset="0"/>
              </a:rPr>
              <a:t>Internal: </a:t>
            </a:r>
          </a:p>
          <a:p>
            <a:r>
              <a:rPr lang="en-GB" sz="1000" dirty="0">
                <a:solidFill>
                  <a:prstClr val="black"/>
                </a:solidFill>
                <a:latin typeface="Tahoma" panose="020B0604030504040204" pitchFamily="34" charset="0"/>
                <a:ea typeface="Tahoma" panose="020B0604030504040204" pitchFamily="34" charset="0"/>
                <a:cs typeface="Tahoma" panose="020B0604030504040204" pitchFamily="34" charset="0"/>
              </a:rPr>
              <a:t>Governance &amp; structure, culture, values, resources, processes, the data we hold, the existing security management system.</a:t>
            </a:r>
          </a:p>
        </p:txBody>
      </p:sp>
      <p:sp>
        <p:nvSpPr>
          <p:cNvPr id="12" name="TextBox 11">
            <a:extLst>
              <a:ext uri="{FF2B5EF4-FFF2-40B4-BE49-F238E27FC236}">
                <a16:creationId xmlns:a16="http://schemas.microsoft.com/office/drawing/2014/main" id="{30834CD1-3F4C-1EC1-F2A5-B71843D3564A}"/>
              </a:ext>
            </a:extLst>
          </p:cNvPr>
          <p:cNvSpPr txBox="1"/>
          <p:nvPr/>
        </p:nvSpPr>
        <p:spPr>
          <a:xfrm>
            <a:off x="9947775" y="729106"/>
            <a:ext cx="1751066" cy="1015663"/>
          </a:xfrm>
          <a:prstGeom prst="rect">
            <a:avLst/>
          </a:prstGeom>
          <a:noFill/>
        </p:spPr>
        <p:txBody>
          <a:bodyPr wrap="square" rtlCol="0">
            <a:spAutoFit/>
          </a:bodyPr>
          <a:lstStyle/>
          <a:p>
            <a:r>
              <a:rPr lang="en-GB" sz="1000" dirty="0">
                <a:solidFill>
                  <a:prstClr val="black"/>
                </a:solidFill>
                <a:latin typeface="Tahoma" panose="020B0604030504040204" pitchFamily="34" charset="0"/>
                <a:ea typeface="Tahoma" panose="020B0604030504040204" pitchFamily="34" charset="0"/>
                <a:cs typeface="Tahoma" panose="020B0604030504040204" pitchFamily="34" charset="0"/>
              </a:rPr>
              <a:t>External: </a:t>
            </a:r>
          </a:p>
          <a:p>
            <a:r>
              <a:rPr lang="en-GB" sz="1000" dirty="0">
                <a:solidFill>
                  <a:prstClr val="black"/>
                </a:solidFill>
                <a:latin typeface="Tahoma" panose="020B0604030504040204" pitchFamily="34" charset="0"/>
                <a:ea typeface="Tahoma" panose="020B0604030504040204" pitchFamily="34" charset="0"/>
                <a:cs typeface="Tahoma" panose="020B0604030504040204" pitchFamily="34" charset="0"/>
              </a:rPr>
              <a:t>Industry &amp; market conditions, legal and regulatory requirements, external stakeholders, Threat Environment</a:t>
            </a:r>
          </a:p>
        </p:txBody>
      </p:sp>
      <p:sp>
        <p:nvSpPr>
          <p:cNvPr id="13" name="Rectangle 12">
            <a:extLst>
              <a:ext uri="{FF2B5EF4-FFF2-40B4-BE49-F238E27FC236}">
                <a16:creationId xmlns:a16="http://schemas.microsoft.com/office/drawing/2014/main" id="{31BEAE08-467E-5756-2992-2048383673F6}"/>
              </a:ext>
            </a:extLst>
          </p:cNvPr>
          <p:cNvSpPr/>
          <p:nvPr/>
        </p:nvSpPr>
        <p:spPr>
          <a:xfrm>
            <a:off x="6537790" y="216117"/>
            <a:ext cx="2934984" cy="430887"/>
          </a:xfrm>
          <a:prstGeom prst="rect">
            <a:avLst/>
          </a:prstGeom>
          <a:noFill/>
          <a:ln w="19050" cap="flat" cmpd="sng" algn="ctr">
            <a:solidFill>
              <a:srgbClr val="E9713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4" name="Rectangle 13">
            <a:extLst>
              <a:ext uri="{FF2B5EF4-FFF2-40B4-BE49-F238E27FC236}">
                <a16:creationId xmlns:a16="http://schemas.microsoft.com/office/drawing/2014/main" id="{15D27399-5D85-4343-CA8C-755E0CC66E32}"/>
              </a:ext>
            </a:extLst>
          </p:cNvPr>
          <p:cNvSpPr/>
          <p:nvPr/>
        </p:nvSpPr>
        <p:spPr>
          <a:xfrm>
            <a:off x="8014182" y="647004"/>
            <a:ext cx="3684658" cy="1233167"/>
          </a:xfrm>
          <a:prstGeom prst="rect">
            <a:avLst/>
          </a:prstGeom>
          <a:noFill/>
          <a:ln w="19050" cap="flat" cmpd="sng" algn="ctr">
            <a:solidFill>
              <a:srgbClr val="E9713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15" name="TextBox 14">
            <a:extLst>
              <a:ext uri="{FF2B5EF4-FFF2-40B4-BE49-F238E27FC236}">
                <a16:creationId xmlns:a16="http://schemas.microsoft.com/office/drawing/2014/main" id="{E06226AD-281D-0B43-D0DE-0A5A5268FE84}"/>
              </a:ext>
            </a:extLst>
          </p:cNvPr>
          <p:cNvSpPr txBox="1"/>
          <p:nvPr/>
        </p:nvSpPr>
        <p:spPr>
          <a:xfrm>
            <a:off x="8069316" y="2137025"/>
            <a:ext cx="3629524" cy="2092881"/>
          </a:xfrm>
          <a:prstGeom prst="rect">
            <a:avLst/>
          </a:prstGeom>
          <a:noFill/>
          <a:ln w="19050">
            <a:solidFill>
              <a:srgbClr val="E97132"/>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Understanding our assets, what our vulnerabilities are, and what could negatively impact our assets.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Asset management (data, apps, systems, infra),   </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Characteristics (sensitivity, criticality, dependency, value), vulnerabilities (systems, processes or controls, technical and non-technical)</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Threats: source - who or what could compromise your known or unknown assets </a:t>
            </a:r>
            <a:r>
              <a:rPr kumimoji="0" lang="en-GB" sz="1000" b="0" i="0" u="none" strike="noStrike" kern="0" cap="none" spc="0" normalizeH="0" baseline="0" noProof="0" dirty="0" err="1">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e.g</a:t>
            </a: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cyber attack, physical, insider, natural disaster (Dubai is a good example)</a:t>
            </a: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Type – ransomware, unauthorized access, cloud misconfiguration, physical damage. </a:t>
            </a:r>
          </a:p>
        </p:txBody>
      </p:sp>
      <p:cxnSp>
        <p:nvCxnSpPr>
          <p:cNvPr id="16" name="Connector: Elbow 15">
            <a:extLst>
              <a:ext uri="{FF2B5EF4-FFF2-40B4-BE49-F238E27FC236}">
                <a16:creationId xmlns:a16="http://schemas.microsoft.com/office/drawing/2014/main" id="{49578420-87EC-0060-4937-B7FDA0C0DF53}"/>
              </a:ext>
            </a:extLst>
          </p:cNvPr>
          <p:cNvCxnSpPr>
            <a:stCxn id="15" idx="1"/>
          </p:cNvCxnSpPr>
          <p:nvPr/>
        </p:nvCxnSpPr>
        <p:spPr>
          <a:xfrm rot="10800000">
            <a:off x="7726166" y="1479478"/>
            <a:ext cx="343150" cy="1703989"/>
          </a:xfrm>
          <a:prstGeom prst="bentConnector2">
            <a:avLst/>
          </a:prstGeom>
          <a:noFill/>
          <a:ln w="28575" cap="flat" cmpd="sng" algn="ctr">
            <a:solidFill>
              <a:srgbClr val="E97132"/>
            </a:solidFill>
            <a:prstDash val="solid"/>
            <a:miter lim="800000"/>
          </a:ln>
          <a:effectLst/>
        </p:spPr>
      </p:cxnSp>
      <p:cxnSp>
        <p:nvCxnSpPr>
          <p:cNvPr id="39" name="Connector: Elbow 38">
            <a:extLst>
              <a:ext uri="{FF2B5EF4-FFF2-40B4-BE49-F238E27FC236}">
                <a16:creationId xmlns:a16="http://schemas.microsoft.com/office/drawing/2014/main" id="{4206962A-847C-364F-A1D6-9E52281BC860}"/>
              </a:ext>
            </a:extLst>
          </p:cNvPr>
          <p:cNvCxnSpPr/>
          <p:nvPr/>
        </p:nvCxnSpPr>
        <p:spPr>
          <a:xfrm rot="10800000" flipV="1">
            <a:off x="6709026" y="1479477"/>
            <a:ext cx="1017141" cy="657548"/>
          </a:xfrm>
          <a:prstGeom prst="bentConnector3">
            <a:avLst/>
          </a:prstGeom>
          <a:noFill/>
          <a:ln w="28575" cap="flat" cmpd="sng" algn="ctr">
            <a:solidFill>
              <a:srgbClr val="E97132"/>
            </a:solidFill>
            <a:prstDash val="solid"/>
            <a:miter lim="800000"/>
            <a:tailEnd type="triangle"/>
          </a:ln>
          <a:effectLst/>
        </p:spPr>
      </p:cxnSp>
      <p:sp>
        <p:nvSpPr>
          <p:cNvPr id="40" name="TextBox 39">
            <a:extLst>
              <a:ext uri="{FF2B5EF4-FFF2-40B4-BE49-F238E27FC236}">
                <a16:creationId xmlns:a16="http://schemas.microsoft.com/office/drawing/2014/main" id="{C50C780D-6F41-2340-090F-8B6BF4B8119B}"/>
              </a:ext>
            </a:extLst>
          </p:cNvPr>
          <p:cNvSpPr txBox="1"/>
          <p:nvPr/>
        </p:nvSpPr>
        <p:spPr>
          <a:xfrm>
            <a:off x="8069316" y="4332081"/>
            <a:ext cx="3629524" cy="1938992"/>
          </a:xfrm>
          <a:prstGeom prst="rect">
            <a:avLst/>
          </a:prstGeom>
          <a:noFill/>
          <a:ln w="19050">
            <a:solidFill>
              <a:srgbClr val="E97132"/>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Assessing the identified vulnerability &amp; known threats to gauge potential impacts and likelihoods of the risk materialising.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Risk severity to be classified (Low, medium, high, severe) based on the ATS risk appetite (yet to be agreed and approved). Each severity classification - like incidents - will have associated processes and escalations. E.g. A Severe risk, such as a 10/10 external vulnerability is affecting our firewalls and attempted exploits are imminent would be flagged immediately to relevant senior management. A minor bug in an application would not. </a:t>
            </a:r>
          </a:p>
        </p:txBody>
      </p:sp>
      <p:cxnSp>
        <p:nvCxnSpPr>
          <p:cNvPr id="42" name="Connector: Elbow 41">
            <a:extLst>
              <a:ext uri="{FF2B5EF4-FFF2-40B4-BE49-F238E27FC236}">
                <a16:creationId xmlns:a16="http://schemas.microsoft.com/office/drawing/2014/main" id="{263D449B-ABB0-8962-B08F-820E0C183A4F}"/>
              </a:ext>
            </a:extLst>
          </p:cNvPr>
          <p:cNvCxnSpPr>
            <a:cxnSpLocks/>
            <a:stCxn id="40" idx="1"/>
          </p:cNvCxnSpPr>
          <p:nvPr/>
        </p:nvCxnSpPr>
        <p:spPr>
          <a:xfrm rot="10800000">
            <a:off x="7217596" y="4332099"/>
            <a:ext cx="851720" cy="969478"/>
          </a:xfrm>
          <a:prstGeom prst="bentConnector2">
            <a:avLst/>
          </a:prstGeom>
          <a:noFill/>
          <a:ln w="28575" cap="flat" cmpd="sng" algn="ctr">
            <a:solidFill>
              <a:srgbClr val="E97132"/>
            </a:solidFill>
            <a:prstDash val="solid"/>
            <a:miter lim="800000"/>
          </a:ln>
          <a:effectLst/>
        </p:spPr>
      </p:cxnSp>
      <p:cxnSp>
        <p:nvCxnSpPr>
          <p:cNvPr id="43" name="Connector: Elbow 42">
            <a:extLst>
              <a:ext uri="{FF2B5EF4-FFF2-40B4-BE49-F238E27FC236}">
                <a16:creationId xmlns:a16="http://schemas.microsoft.com/office/drawing/2014/main" id="{4D4006D3-9BB2-B6F2-1411-65A3E69586B7}"/>
              </a:ext>
            </a:extLst>
          </p:cNvPr>
          <p:cNvCxnSpPr>
            <a:cxnSpLocks/>
          </p:cNvCxnSpPr>
          <p:nvPr/>
        </p:nvCxnSpPr>
        <p:spPr>
          <a:xfrm rot="16200000" flipV="1">
            <a:off x="6107219" y="3221703"/>
            <a:ext cx="1712184" cy="508572"/>
          </a:xfrm>
          <a:prstGeom prst="bentConnector3">
            <a:avLst>
              <a:gd name="adj1" fmla="val 99805"/>
            </a:avLst>
          </a:prstGeom>
          <a:noFill/>
          <a:ln w="28575" cap="flat" cmpd="sng" algn="ctr">
            <a:solidFill>
              <a:srgbClr val="E97132"/>
            </a:solidFill>
            <a:prstDash val="solid"/>
            <a:miter lim="800000"/>
            <a:tailEnd type="triangle"/>
          </a:ln>
          <a:effectLst/>
        </p:spPr>
      </p:cxnSp>
      <p:sp>
        <p:nvSpPr>
          <p:cNvPr id="44" name="TextBox 43">
            <a:extLst>
              <a:ext uri="{FF2B5EF4-FFF2-40B4-BE49-F238E27FC236}">
                <a16:creationId xmlns:a16="http://schemas.microsoft.com/office/drawing/2014/main" id="{E75D1B48-52FA-A476-3707-705FCC85AF81}"/>
              </a:ext>
            </a:extLst>
          </p:cNvPr>
          <p:cNvSpPr txBox="1"/>
          <p:nvPr/>
        </p:nvSpPr>
        <p:spPr>
          <a:xfrm>
            <a:off x="336300" y="5624240"/>
            <a:ext cx="3629524" cy="707886"/>
          </a:xfrm>
          <a:prstGeom prst="rect">
            <a:avLst/>
          </a:prstGeom>
          <a:noFill/>
          <a:ln w="19050">
            <a:solidFill>
              <a:srgbClr val="E97132"/>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Maintaining quality, consistent documentation of the risk assessment and treatment process, including auditable records of plans and outcomes.</a:t>
            </a: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p:txBody>
      </p:sp>
      <p:cxnSp>
        <p:nvCxnSpPr>
          <p:cNvPr id="45" name="Connector: Elbow 44">
            <a:extLst>
              <a:ext uri="{FF2B5EF4-FFF2-40B4-BE49-F238E27FC236}">
                <a16:creationId xmlns:a16="http://schemas.microsoft.com/office/drawing/2014/main" id="{EFBFD951-9843-616D-7395-3E04CDE07A21}"/>
              </a:ext>
            </a:extLst>
          </p:cNvPr>
          <p:cNvCxnSpPr>
            <a:cxnSpLocks/>
            <a:stCxn id="44" idx="3"/>
          </p:cNvCxnSpPr>
          <p:nvPr/>
        </p:nvCxnSpPr>
        <p:spPr>
          <a:xfrm flipV="1">
            <a:off x="3965824" y="5369376"/>
            <a:ext cx="1191802" cy="608807"/>
          </a:xfrm>
          <a:prstGeom prst="bentConnector3">
            <a:avLst>
              <a:gd name="adj1" fmla="val 16379"/>
            </a:avLst>
          </a:prstGeom>
          <a:noFill/>
          <a:ln w="28575" cap="flat" cmpd="sng" algn="ctr">
            <a:solidFill>
              <a:srgbClr val="E97132"/>
            </a:solidFill>
            <a:prstDash val="solid"/>
            <a:miter lim="800000"/>
            <a:tailEnd type="triangle"/>
          </a:ln>
          <a:effectLst/>
        </p:spPr>
      </p:cxnSp>
      <p:sp>
        <p:nvSpPr>
          <p:cNvPr id="49" name="TextBox 48">
            <a:extLst>
              <a:ext uri="{FF2B5EF4-FFF2-40B4-BE49-F238E27FC236}">
                <a16:creationId xmlns:a16="http://schemas.microsoft.com/office/drawing/2014/main" id="{6CCA5283-5BBC-1609-9A3F-DBCA2194686C}"/>
              </a:ext>
            </a:extLst>
          </p:cNvPr>
          <p:cNvSpPr txBox="1"/>
          <p:nvPr/>
        </p:nvSpPr>
        <p:spPr>
          <a:xfrm>
            <a:off x="336301" y="1044019"/>
            <a:ext cx="3629524" cy="1938992"/>
          </a:xfrm>
          <a:prstGeom prst="rect">
            <a:avLst/>
          </a:prstGeom>
          <a:noFill/>
          <a:ln w="19050">
            <a:solidFill>
              <a:srgbClr val="E97132"/>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Determining if we should tolerate the identified risk or not.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We will track three risk ratings for each risk:</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Inherent Risk - the level or raw or untreated risk before any control application or mitigation.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Residual risk - the level or risk present after treatment has been applied which mitigates some or all risk.</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Target Risk - the level of risk that is satisfactory after new mitigation measures have been introduced. </a:t>
            </a:r>
          </a:p>
        </p:txBody>
      </p:sp>
      <p:cxnSp>
        <p:nvCxnSpPr>
          <p:cNvPr id="50" name="Connector: Elbow 49">
            <a:extLst>
              <a:ext uri="{FF2B5EF4-FFF2-40B4-BE49-F238E27FC236}">
                <a16:creationId xmlns:a16="http://schemas.microsoft.com/office/drawing/2014/main" id="{8E14F704-6CBC-5F2C-8B59-99799D4C048A}"/>
              </a:ext>
            </a:extLst>
          </p:cNvPr>
          <p:cNvCxnSpPr>
            <a:cxnSpLocks/>
            <a:stCxn id="49" idx="0"/>
          </p:cNvCxnSpPr>
          <p:nvPr/>
        </p:nvCxnSpPr>
        <p:spPr>
          <a:xfrm rot="16200000" flipH="1">
            <a:off x="2584621" y="610461"/>
            <a:ext cx="2139448" cy="3006564"/>
          </a:xfrm>
          <a:prstGeom prst="bentConnector4">
            <a:avLst>
              <a:gd name="adj1" fmla="val -10685"/>
              <a:gd name="adj2" fmla="val 93166"/>
            </a:avLst>
          </a:prstGeom>
          <a:noFill/>
          <a:ln w="28575" cap="flat" cmpd="sng" algn="ctr">
            <a:solidFill>
              <a:srgbClr val="E97132"/>
            </a:solidFill>
            <a:prstDash val="solid"/>
            <a:miter lim="800000"/>
            <a:tailEnd type="triangle"/>
          </a:ln>
          <a:effectLst/>
        </p:spPr>
      </p:cxnSp>
      <p:sp>
        <p:nvSpPr>
          <p:cNvPr id="56" name="TextBox 55">
            <a:extLst>
              <a:ext uri="{FF2B5EF4-FFF2-40B4-BE49-F238E27FC236}">
                <a16:creationId xmlns:a16="http://schemas.microsoft.com/office/drawing/2014/main" id="{551EA214-6BBA-0821-E83F-D5D7C93328CD}"/>
              </a:ext>
            </a:extLst>
          </p:cNvPr>
          <p:cNvSpPr txBox="1"/>
          <p:nvPr/>
        </p:nvSpPr>
        <p:spPr>
          <a:xfrm>
            <a:off x="336300" y="3129753"/>
            <a:ext cx="3629525" cy="2092881"/>
          </a:xfrm>
          <a:prstGeom prst="rect">
            <a:avLst/>
          </a:prstGeom>
          <a:noFill/>
          <a:ln w="19050">
            <a:solidFill>
              <a:srgbClr val="E97132"/>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Treating the residual risk until it sits within risk appetite for Aggreko, ATS and the risk owner.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Residual risk can be treated by taking any of the following actions: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Modification – Add, remove or alter controls.</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Retention – Accept the current risk level</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Avoidance – Stop or change what is causing the risk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Sharing – outsource or get insurance</a:t>
            </a:r>
          </a:p>
          <a:p>
            <a:pPr marL="0" marR="0" lvl="0" indent="0"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Retention would be chosen in 2 scenarios: </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The risk is low and mitigation is not cost effective.</a:t>
            </a:r>
          </a:p>
          <a:p>
            <a:pPr marL="171450" marR="0" lvl="0" indent="-1714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Business opportunity outweighs the risk.</a:t>
            </a:r>
          </a:p>
        </p:txBody>
      </p:sp>
      <p:cxnSp>
        <p:nvCxnSpPr>
          <p:cNvPr id="57" name="Connector: Elbow 56">
            <a:extLst>
              <a:ext uri="{FF2B5EF4-FFF2-40B4-BE49-F238E27FC236}">
                <a16:creationId xmlns:a16="http://schemas.microsoft.com/office/drawing/2014/main" id="{22164E8D-7E7C-0275-2A17-864906CF558E}"/>
              </a:ext>
            </a:extLst>
          </p:cNvPr>
          <p:cNvCxnSpPr>
            <a:cxnSpLocks/>
            <a:stCxn id="56" idx="2"/>
          </p:cNvCxnSpPr>
          <p:nvPr/>
        </p:nvCxnSpPr>
        <p:spPr>
          <a:xfrm rot="5400000" flipH="1" flipV="1">
            <a:off x="3078893" y="3143901"/>
            <a:ext cx="1150902" cy="3006563"/>
          </a:xfrm>
          <a:prstGeom prst="bentConnector4">
            <a:avLst>
              <a:gd name="adj1" fmla="val -6473"/>
              <a:gd name="adj2" fmla="val 92824"/>
            </a:avLst>
          </a:prstGeom>
          <a:noFill/>
          <a:ln w="28575" cap="flat" cmpd="sng" algn="ctr">
            <a:solidFill>
              <a:srgbClr val="E97132"/>
            </a:solidFill>
            <a:prstDash val="solid"/>
            <a:miter lim="800000"/>
            <a:tailEnd type="triangle"/>
          </a:ln>
          <a:effectLst/>
        </p:spPr>
      </p:cxnSp>
    </p:spTree>
    <p:extLst>
      <p:ext uri="{BB962C8B-B14F-4D97-AF65-F5344CB8AC3E}">
        <p14:creationId xmlns:p14="http://schemas.microsoft.com/office/powerpoint/2010/main" val="1147265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35000"/>
          </a:schemeClr>
        </a:solidFill>
        <a:effectLst/>
      </p:bgPr>
    </p:bg>
    <p:spTree>
      <p:nvGrpSpPr>
        <p:cNvPr id="1" name="">
          <a:extLst>
            <a:ext uri="{FF2B5EF4-FFF2-40B4-BE49-F238E27FC236}">
              <a16:creationId xmlns:a16="http://schemas.microsoft.com/office/drawing/2014/main" id="{2F2626E0-F8D2-B7F2-71AA-5A15AE34A429}"/>
            </a:ext>
          </a:extLst>
        </p:cNvPr>
        <p:cNvGrpSpPr/>
        <p:nvPr/>
      </p:nvGrpSpPr>
      <p:grpSpPr>
        <a:xfrm>
          <a:off x="0" y="0"/>
          <a:ext cx="0" cy="0"/>
          <a:chOff x="0" y="0"/>
          <a:chExt cx="0" cy="0"/>
        </a:xfrm>
      </p:grpSpPr>
      <p:sp>
        <p:nvSpPr>
          <p:cNvPr id="98" name="Rectangle 97">
            <a:extLst>
              <a:ext uri="{FF2B5EF4-FFF2-40B4-BE49-F238E27FC236}">
                <a16:creationId xmlns:a16="http://schemas.microsoft.com/office/drawing/2014/main" id="{49C8E16A-9592-D40E-E073-E0BA7257E120}"/>
              </a:ext>
            </a:extLst>
          </p:cNvPr>
          <p:cNvSpPr/>
          <p:nvPr/>
        </p:nvSpPr>
        <p:spPr>
          <a:xfrm>
            <a:off x="6932506" y="682820"/>
            <a:ext cx="5163090" cy="6075521"/>
          </a:xfrm>
          <a:prstGeom prst="rect">
            <a:avLst/>
          </a:prstGeom>
          <a:solidFill>
            <a:schemeClr val="bg1">
              <a:lumMod val="95000"/>
            </a:schemeClr>
          </a:solidFill>
          <a:ln>
            <a:noFill/>
          </a:ln>
          <a:effectLst>
            <a:innerShdw blurRad="63500" dist="50800" dir="16200000">
              <a:prstClr val="black">
                <a:alpha val="50000"/>
              </a:prstClr>
            </a:inn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 Placeholder 5">
            <a:extLst>
              <a:ext uri="{FF2B5EF4-FFF2-40B4-BE49-F238E27FC236}">
                <a16:creationId xmlns:a16="http://schemas.microsoft.com/office/drawing/2014/main" id="{E0337FD9-CBD2-EC4C-82E3-D7F1BC791B3F}"/>
              </a:ext>
            </a:extLst>
          </p:cNvPr>
          <p:cNvSpPr>
            <a:spLocks noGrp="1"/>
          </p:cNvSpPr>
          <p:nvPr>
            <p:ph type="body" sz="quarter" idx="15"/>
          </p:nvPr>
        </p:nvSpPr>
        <p:spPr>
          <a:xfrm>
            <a:off x="86571" y="69643"/>
            <a:ext cx="10666206" cy="421030"/>
          </a:xfrm>
        </p:spPr>
        <p:txBody>
          <a:bodyPr/>
          <a:lstStyle/>
          <a:p>
            <a:r>
              <a:rPr lang="en-GB" dirty="0"/>
              <a:t>ISO27001 – Project Requirements and Milestone Summary</a:t>
            </a:r>
          </a:p>
        </p:txBody>
      </p:sp>
      <p:sp>
        <p:nvSpPr>
          <p:cNvPr id="5" name="Slide Number Placeholder 4">
            <a:extLst>
              <a:ext uri="{FF2B5EF4-FFF2-40B4-BE49-F238E27FC236}">
                <a16:creationId xmlns:a16="http://schemas.microsoft.com/office/drawing/2014/main" id="{A858ABF7-4D11-5810-1C84-3AA756F5DF40}"/>
              </a:ext>
            </a:extLst>
          </p:cNvPr>
          <p:cNvSpPr>
            <a:spLocks noGrp="1"/>
          </p:cNvSpPr>
          <p:nvPr>
            <p:ph type="sldNum" sz="quarter" idx="12"/>
          </p:nvPr>
        </p:nvSpPr>
        <p:spPr>
          <a:xfrm>
            <a:off x="11330688" y="6415852"/>
            <a:ext cx="764908" cy="365125"/>
          </a:xfrm>
        </p:spPr>
        <p:txBody>
          <a:bodyPr/>
          <a:lstStyle/>
          <a:p>
            <a:fld id="{6FC3DE79-9394-CE4D-B3D9-B1E9F5BFD092}" type="slidenum">
              <a:rPr lang="en-US" smtClean="0"/>
              <a:pPr/>
              <a:t>3</a:t>
            </a:fld>
            <a:endParaRPr lang="en-US"/>
          </a:p>
        </p:txBody>
      </p:sp>
      <p:grpSp>
        <p:nvGrpSpPr>
          <p:cNvPr id="97" name="Group 96">
            <a:extLst>
              <a:ext uri="{FF2B5EF4-FFF2-40B4-BE49-F238E27FC236}">
                <a16:creationId xmlns:a16="http://schemas.microsoft.com/office/drawing/2014/main" id="{43E515FF-48EA-45B6-BD14-F4EBD3E9F729}"/>
              </a:ext>
            </a:extLst>
          </p:cNvPr>
          <p:cNvGrpSpPr/>
          <p:nvPr/>
        </p:nvGrpSpPr>
        <p:grpSpPr>
          <a:xfrm>
            <a:off x="7517777" y="1871256"/>
            <a:ext cx="4494933" cy="748894"/>
            <a:chOff x="7608840" y="1689823"/>
            <a:chExt cx="4537281" cy="748894"/>
          </a:xfrm>
        </p:grpSpPr>
        <p:sp>
          <p:nvSpPr>
            <p:cNvPr id="24" name="Rectangle: Rounded Corners 23">
              <a:extLst>
                <a:ext uri="{FF2B5EF4-FFF2-40B4-BE49-F238E27FC236}">
                  <a16:creationId xmlns:a16="http://schemas.microsoft.com/office/drawing/2014/main" id="{E8BC333A-C593-EA10-D51E-3BAC19B70C28}"/>
                </a:ext>
              </a:extLst>
            </p:cNvPr>
            <p:cNvSpPr/>
            <p:nvPr/>
          </p:nvSpPr>
          <p:spPr>
            <a:xfrm>
              <a:off x="7608840" y="1689823"/>
              <a:ext cx="3265478" cy="748894"/>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endParaRPr lang="en-GB" sz="1000" b="1" dirty="0">
                <a:solidFill>
                  <a:srgbClr val="00B050"/>
                </a:solidFill>
                <a:latin typeface="Calibri" panose="020F0502020204030204"/>
              </a:endParaRPr>
            </a:p>
            <a:p>
              <a:pPr marL="0" marR="0" lvl="0" indent="0" algn="ctr" defTabSz="914400" rtl="0" eaLnBrk="1" fontAlgn="auto" latinLnBrk="0" hangingPunct="1">
                <a:lnSpc>
                  <a:spcPct val="100000"/>
                </a:lnSpc>
                <a:spcBef>
                  <a:spcPts val="200"/>
                </a:spcBef>
                <a:spcAft>
                  <a:spcPts val="200"/>
                </a:spcAft>
                <a:buClrTx/>
                <a:buSzTx/>
                <a:buFontTx/>
                <a:buNone/>
                <a:tabLst/>
                <a:defRPr/>
              </a:pPr>
              <a:endParaRPr lang="en-GB" sz="1000" b="1" dirty="0">
                <a:solidFill>
                  <a:srgbClr val="00B050"/>
                </a:solidFill>
                <a:latin typeface="Calibri" panose="020F0502020204030204"/>
              </a:endParaRPr>
            </a:p>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b="1" dirty="0">
                  <a:solidFill>
                    <a:schemeClr val="bg2">
                      <a:lumMod val="10000"/>
                    </a:schemeClr>
                  </a:solidFill>
                  <a:latin typeface="Calibri" panose="020F0502020204030204"/>
                </a:rPr>
                <a:t>Org Context &amp; Build ISMS</a:t>
              </a:r>
              <a:endParaRPr lang="en-GB" sz="1000" dirty="0">
                <a:solidFill>
                  <a:schemeClr val="bg2">
                    <a:lumMod val="10000"/>
                  </a:schemeClr>
                </a:solidFill>
                <a:latin typeface="Calibri" panose="020F0502020204030204"/>
              </a:endParaRPr>
            </a:p>
            <a:p>
              <a:pPr lvl="0" algn="ctr">
                <a:spcBef>
                  <a:spcPts val="200"/>
                </a:spcBef>
                <a:spcAft>
                  <a:spcPts val="200"/>
                </a:spcAft>
                <a:defRPr/>
              </a:pPr>
              <a:r>
                <a:rPr lang="en-GB" sz="1000" dirty="0">
                  <a:solidFill>
                    <a:srgbClr val="00B050"/>
                  </a:solidFill>
                  <a:latin typeface="Calibri" panose="020F0502020204030204"/>
                </a:rPr>
                <a:t>Finalise core ISMS,</a:t>
              </a:r>
              <a:r>
                <a:rPr lang="en-GB" sz="1000" dirty="0">
                  <a:solidFill>
                    <a:srgbClr val="00B050"/>
                  </a:solidFill>
                </a:rPr>
                <a:t> Risk Management Framework</a:t>
              </a:r>
              <a:r>
                <a:rPr lang="en-GB" sz="1000" dirty="0">
                  <a:solidFill>
                    <a:srgbClr val="00B050"/>
                  </a:solidFill>
                  <a:latin typeface="Calibri" panose="020F0502020204030204"/>
                </a:rPr>
                <a:t> Supplier selection, Information Security Policy, Project Plan and Statement of Applicability.  </a:t>
              </a:r>
            </a:p>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dirty="0">
                  <a:solidFill>
                    <a:srgbClr val="00B050"/>
                  </a:solidFill>
                  <a:latin typeface="Calibri" panose="020F0502020204030204"/>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i="0" u="none" strike="noStrike" kern="1200" cap="none" spc="0" normalizeH="0" baseline="0" noProof="0" dirty="0">
                <a:ln>
                  <a:noFill/>
                </a:ln>
                <a:solidFill>
                  <a:srgbClr val="00B050"/>
                </a:solidFill>
                <a:effectLst/>
                <a:uLnTx/>
                <a:uFillTx/>
                <a:latin typeface="Calibri" panose="020F0502020204030204"/>
                <a:ea typeface="+mn-ea"/>
                <a:cs typeface="+mn-cs"/>
              </a:endParaRPr>
            </a:p>
          </p:txBody>
        </p:sp>
        <p:sp>
          <p:nvSpPr>
            <p:cNvPr id="25" name="Rectangle: Rounded Corners 24">
              <a:extLst>
                <a:ext uri="{FF2B5EF4-FFF2-40B4-BE49-F238E27FC236}">
                  <a16:creationId xmlns:a16="http://schemas.microsoft.com/office/drawing/2014/main" id="{84D8B9C1-48AD-56DB-B6DF-157FA6F46A29}"/>
                </a:ext>
              </a:extLst>
            </p:cNvPr>
            <p:cNvSpPr/>
            <p:nvPr/>
          </p:nvSpPr>
          <p:spPr>
            <a:xfrm>
              <a:off x="11021641" y="1870585"/>
              <a:ext cx="1124480" cy="435600"/>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dirty="0">
                  <a:solidFill>
                    <a:schemeClr val="bg2">
                      <a:lumMod val="10000"/>
                    </a:schemeClr>
                  </a:solidFill>
                  <a:latin typeface="Calibri" panose="020F0502020204030204"/>
                </a:rPr>
                <a:t>29</a:t>
              </a:r>
              <a:r>
                <a:rPr lang="en-GB" sz="1000" b="1" baseline="30000" dirty="0">
                  <a:solidFill>
                    <a:schemeClr val="bg2">
                      <a:lumMod val="10000"/>
                    </a:schemeClr>
                  </a:solidFill>
                  <a:latin typeface="Calibri" panose="020F0502020204030204"/>
                </a:rPr>
                <a:t>th</a:t>
              </a:r>
              <a:r>
                <a:rPr lang="en-GB" sz="1000" b="1" dirty="0">
                  <a:solidFill>
                    <a:schemeClr val="bg2">
                      <a:lumMod val="10000"/>
                    </a:schemeClr>
                  </a:solidFill>
                  <a:latin typeface="Calibri" panose="020F0502020204030204"/>
                </a:rPr>
                <a:t> Feb –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dirty="0">
                  <a:solidFill>
                    <a:schemeClr val="bg2">
                      <a:lumMod val="10000"/>
                    </a:schemeClr>
                  </a:solidFill>
                  <a:latin typeface="Calibri" panose="020F0502020204030204"/>
                </a:rPr>
                <a:t>31</a:t>
              </a:r>
              <a:r>
                <a:rPr lang="en-GB" sz="1000" b="1" baseline="30000" dirty="0">
                  <a:solidFill>
                    <a:schemeClr val="bg2">
                      <a:lumMod val="10000"/>
                    </a:schemeClr>
                  </a:solidFill>
                  <a:latin typeface="Calibri" panose="020F0502020204030204"/>
                </a:rPr>
                <a:t>st</a:t>
              </a:r>
              <a:r>
                <a:rPr lang="en-GB" sz="1000" b="1" dirty="0">
                  <a:solidFill>
                    <a:schemeClr val="bg2">
                      <a:lumMod val="10000"/>
                    </a:schemeClr>
                  </a:solidFill>
                  <a:latin typeface="Calibri" panose="020F0502020204030204"/>
                </a:rPr>
                <a:t> March 24</a:t>
              </a:r>
              <a:endPar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grpSp>
      <p:sp>
        <p:nvSpPr>
          <p:cNvPr id="14" name="Rectangle 13">
            <a:extLst>
              <a:ext uri="{FF2B5EF4-FFF2-40B4-BE49-F238E27FC236}">
                <a16:creationId xmlns:a16="http://schemas.microsoft.com/office/drawing/2014/main" id="{01194342-2D49-232C-4AE5-74CBE2E36747}"/>
              </a:ext>
            </a:extLst>
          </p:cNvPr>
          <p:cNvSpPr/>
          <p:nvPr/>
        </p:nvSpPr>
        <p:spPr>
          <a:xfrm>
            <a:off x="95328" y="5187145"/>
            <a:ext cx="3486707" cy="1593833"/>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r>
              <a:rPr lang="en-GB" sz="1100" b="1" dirty="0">
                <a:solidFill>
                  <a:schemeClr val="tx1"/>
                </a:solidFill>
                <a:latin typeface="Calibri" panose="020F0502020204030204"/>
              </a:rPr>
              <a:t> </a:t>
            </a:r>
            <a:r>
              <a:rPr lang="en-GB" sz="1100" b="1" dirty="0">
                <a:solidFill>
                  <a:schemeClr val="accent1"/>
                </a:solidFill>
                <a:latin typeface="Calibri" panose="020F0502020204030204"/>
              </a:rPr>
              <a:t>Project </a:t>
            </a:r>
            <a:r>
              <a:rPr kumimoji="0" lang="en-GB" sz="1100" b="1" i="0" u="none" strike="noStrike" kern="1200" cap="none" spc="0" normalizeH="0" baseline="0" noProof="0" dirty="0">
                <a:ln>
                  <a:noFill/>
                </a:ln>
                <a:solidFill>
                  <a:schemeClr val="accent1"/>
                </a:solidFill>
                <a:effectLst/>
                <a:uLnTx/>
                <a:uFillTx/>
                <a:latin typeface="Calibri" panose="020F0502020204030204"/>
                <a:ea typeface="+mn-ea"/>
                <a:cs typeface="+mn-cs"/>
              </a:rPr>
              <a:t>Team &amp; Resource Requirements</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chemeClr val="tx1"/>
                </a:solidFill>
                <a:latin typeface="Calibri" panose="020F0502020204030204"/>
              </a:rPr>
              <a:t>Service Owners – 0.2 Weekly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latin typeface="Calibri" panose="020F0502020204030204"/>
              </a:rPr>
              <a:t>Infrastructure – 0.2 Weekly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latin typeface="Calibri" panose="020F0502020204030204"/>
              </a:rPr>
              <a:t>PM – 0.2 Weekly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latin typeface="Calibri" panose="020F0502020204030204"/>
              </a:rPr>
              <a:t>Security – 0.5 Weekly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latin typeface="Calibri" panose="020F0502020204030204"/>
              </a:rPr>
              <a:t>Management – 0.1 Monthly</a:t>
            </a:r>
          </a:p>
          <a:p>
            <a:pPr marL="0" marR="0" lvl="0" indent="0" algn="l" defTabSz="914400" rtl="0" eaLnBrk="1" fontAlgn="auto" latinLnBrk="0" hangingPunct="1">
              <a:lnSpc>
                <a:spcPct val="100000"/>
              </a:lnSpc>
              <a:spcBef>
                <a:spcPts val="200"/>
              </a:spcBef>
              <a:spcAft>
                <a:spcPts val="200"/>
              </a:spcAft>
              <a:buClrTx/>
              <a:buSzTx/>
              <a:buFontTx/>
              <a:buNone/>
              <a:tabLst/>
              <a:defRPr/>
            </a:pPr>
            <a:r>
              <a:rPr lang="en-GB" sz="1100" b="1" dirty="0">
                <a:solidFill>
                  <a:srgbClr val="FD6E39"/>
                </a:solidFill>
                <a:latin typeface="Calibri" panose="020F0502020204030204"/>
              </a:rPr>
              <a:t>Enablers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latin typeface="Calibri" panose="020F0502020204030204"/>
              </a:rPr>
              <a:t>ISO 27001 Training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solidFill>
                  <a:schemeClr val="tx1"/>
                </a:solidFill>
                <a:latin typeface="Calibri" panose="020F0502020204030204"/>
              </a:rPr>
              <a:t>Trustwave consultancy / KCM / Teams Project Tracking</a:t>
            </a:r>
          </a:p>
        </p:txBody>
      </p:sp>
      <p:grpSp>
        <p:nvGrpSpPr>
          <p:cNvPr id="96" name="Group 95">
            <a:extLst>
              <a:ext uri="{FF2B5EF4-FFF2-40B4-BE49-F238E27FC236}">
                <a16:creationId xmlns:a16="http://schemas.microsoft.com/office/drawing/2014/main" id="{956CB1F3-361B-7874-49D4-3018EC11A001}"/>
              </a:ext>
            </a:extLst>
          </p:cNvPr>
          <p:cNvGrpSpPr/>
          <p:nvPr/>
        </p:nvGrpSpPr>
        <p:grpSpPr>
          <a:xfrm>
            <a:off x="7506408" y="3594159"/>
            <a:ext cx="4494932" cy="935185"/>
            <a:chOff x="7707416" y="3592691"/>
            <a:chExt cx="4437599" cy="802434"/>
          </a:xfrm>
        </p:grpSpPr>
        <p:sp>
          <p:nvSpPr>
            <p:cNvPr id="35" name="Rectangle: Rounded Corners 34">
              <a:extLst>
                <a:ext uri="{FF2B5EF4-FFF2-40B4-BE49-F238E27FC236}">
                  <a16:creationId xmlns:a16="http://schemas.microsoft.com/office/drawing/2014/main" id="{AA3F5604-19EB-E728-E53A-DC9B47601D59}"/>
                </a:ext>
              </a:extLst>
            </p:cNvPr>
            <p:cNvSpPr/>
            <p:nvPr/>
          </p:nvSpPr>
          <p:spPr>
            <a:xfrm>
              <a:off x="7707416" y="3592691"/>
              <a:ext cx="3153756" cy="802434"/>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200"/>
                </a:spcBef>
                <a:spcAft>
                  <a:spcPts val="20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b="1" dirty="0">
                  <a:solidFill>
                    <a:schemeClr val="bg2">
                      <a:lumMod val="10000"/>
                    </a:schemeClr>
                  </a:solidFill>
                  <a:latin typeface="Calibri" panose="020F0502020204030204"/>
                </a:rPr>
                <a:t>Implement Management System &amp; Controls</a:t>
              </a:r>
            </a:p>
            <a:p>
              <a:pPr marL="0" marR="0" lvl="0" indent="0" algn="ctr" defTabSz="914400" rtl="0" eaLnBrk="1" fontAlgn="auto" latinLnBrk="0" hangingPunct="1">
                <a:lnSpc>
                  <a:spcPct val="100000"/>
                </a:lnSpc>
                <a:spcBef>
                  <a:spcPts val="200"/>
                </a:spcBef>
                <a:spcAft>
                  <a:spcPts val="200"/>
                </a:spcAft>
                <a:buClrTx/>
                <a:buSzTx/>
                <a:buFontTx/>
                <a:buNone/>
                <a:tabLst/>
                <a:defRPr/>
              </a:pPr>
              <a:r>
                <a:rPr kumimoji="0" lang="en-GB" sz="1000" i="0" u="none" strike="noStrike" kern="1200" cap="none" spc="0" normalizeH="0" baseline="0" noProof="0" dirty="0">
                  <a:ln>
                    <a:noFill/>
                  </a:ln>
                  <a:solidFill>
                    <a:schemeClr val="accent1"/>
                  </a:solidFill>
                  <a:effectLst/>
                  <a:uLnTx/>
                  <a:uFillTx/>
                  <a:latin typeface="Calibri" panose="020F0502020204030204"/>
                  <a:ea typeface="+mn-ea"/>
                  <a:cs typeface="+mn-cs"/>
                </a:rPr>
                <a:t>Resolve any </a:t>
              </a:r>
              <a:r>
                <a:rPr lang="en-GB" sz="1000" dirty="0">
                  <a:solidFill>
                    <a:schemeClr val="accent1"/>
                  </a:solidFill>
                  <a:latin typeface="Calibri" panose="020F0502020204030204"/>
                </a:rPr>
                <a:t>outstanding control gaps</a:t>
              </a:r>
              <a:r>
                <a:rPr lang="en-GB" sz="1000" dirty="0">
                  <a:solidFill>
                    <a:schemeClr val="bg2">
                      <a:lumMod val="25000"/>
                    </a:schemeClr>
                  </a:solidFill>
                  <a:latin typeface="Calibri" panose="020F0502020204030204"/>
                </a:rPr>
                <a:t>. </a:t>
              </a:r>
              <a:r>
                <a:rPr lang="en-GB" sz="1000" dirty="0">
                  <a:solidFill>
                    <a:srgbClr val="00B050"/>
                  </a:solidFill>
                  <a:latin typeface="Calibri" panose="020F0502020204030204"/>
                </a:rPr>
                <a:t>Develop </a:t>
              </a:r>
              <a:r>
                <a:rPr kumimoji="0" lang="en-GB" sz="1000" i="0" u="none" strike="noStrike" kern="1200" cap="none" spc="0" normalizeH="0" baseline="0" noProof="0" dirty="0">
                  <a:ln>
                    <a:noFill/>
                  </a:ln>
                  <a:solidFill>
                    <a:srgbClr val="00B050"/>
                  </a:solidFill>
                  <a:effectLst/>
                  <a:uLnTx/>
                  <a:uFillTx/>
                  <a:latin typeface="Calibri" panose="020F0502020204030204"/>
                  <a:ea typeface="+mn-ea"/>
                  <a:cs typeface="+mn-cs"/>
                </a:rPr>
                <a:t>Operating procedures</a:t>
              </a:r>
              <a:r>
                <a:rPr kumimoji="0" lang="en-GB" sz="1000" i="0" u="none" strike="noStrike" kern="1200" cap="none" spc="0" normalizeH="0" baseline="0" noProof="0" dirty="0">
                  <a:ln>
                    <a:noFill/>
                  </a:ln>
                  <a:solidFill>
                    <a:schemeClr val="bg2">
                      <a:lumMod val="25000"/>
                    </a:schemeClr>
                  </a:solidFill>
                  <a:effectLst/>
                  <a:uLnTx/>
                  <a:uFillTx/>
                  <a:latin typeface="Calibri" panose="020F0502020204030204"/>
                  <a:ea typeface="+mn-ea"/>
                  <a:cs typeface="+mn-cs"/>
                </a:rPr>
                <a:t>, </a:t>
              </a:r>
              <a:r>
                <a:rPr kumimoji="0" lang="en-GB" sz="1000" i="0" u="none" strike="noStrike" kern="1200" cap="none" spc="0" normalizeH="0" baseline="0" noProof="0" dirty="0">
                  <a:ln>
                    <a:noFill/>
                  </a:ln>
                  <a:solidFill>
                    <a:srgbClr val="00B050"/>
                  </a:solidFill>
                  <a:effectLst/>
                  <a:uLnTx/>
                  <a:uFillTx/>
                  <a:latin typeface="Calibri" panose="020F0502020204030204"/>
                  <a:ea typeface="+mn-ea"/>
                  <a:cs typeface="+mn-cs"/>
                </a:rPr>
                <a:t>implement the controls defined</a:t>
              </a:r>
              <a:r>
                <a:rPr kumimoji="0" lang="en-GB" sz="1000" i="0" u="none" strike="noStrike" kern="1200" cap="none" spc="0" normalizeH="0" baseline="0" noProof="0" dirty="0">
                  <a:ln>
                    <a:noFill/>
                  </a:ln>
                  <a:solidFill>
                    <a:schemeClr val="bg2">
                      <a:lumMod val="25000"/>
                    </a:schemeClr>
                  </a:solidFill>
                  <a:effectLst/>
                  <a:uLnTx/>
                  <a:uFillTx/>
                  <a:latin typeface="Calibri" panose="020F0502020204030204"/>
                  <a:ea typeface="+mn-ea"/>
                  <a:cs typeface="+mn-cs"/>
                </a:rPr>
                <a:t>, </a:t>
              </a:r>
              <a:r>
                <a:rPr kumimoji="0" lang="en-GB" sz="1000" i="0" u="none" strike="noStrike" kern="1200" cap="none" spc="0" normalizeH="0" baseline="0" noProof="0" dirty="0">
                  <a:ln>
                    <a:noFill/>
                  </a:ln>
                  <a:solidFill>
                    <a:srgbClr val="00B050"/>
                  </a:solidFill>
                  <a:effectLst/>
                  <a:uLnTx/>
                  <a:uFillTx/>
                  <a:latin typeface="Calibri" panose="020F0502020204030204"/>
                  <a:ea typeface="+mn-ea"/>
                  <a:cs typeface="+mn-cs"/>
                </a:rPr>
                <a:t>Train ATS and measure performance</a:t>
              </a:r>
            </a:p>
            <a:p>
              <a:pPr algn="ctr">
                <a:spcBef>
                  <a:spcPts val="200"/>
                </a:spcBef>
                <a:spcAft>
                  <a:spcPts val="200"/>
                </a:spcAft>
                <a:defRPr/>
              </a:pPr>
              <a:r>
                <a:rPr lang="en-GB" sz="1000" dirty="0">
                  <a:solidFill>
                    <a:srgbClr val="00B050"/>
                  </a:solidFill>
                  <a:latin typeface="Calibri" panose="020F0502020204030204"/>
                </a:rPr>
                <a:t>Conduct Pre-Audit with Trustwave</a:t>
              </a:r>
            </a:p>
            <a:p>
              <a:pPr marL="0" marR="0" lvl="0" indent="0" algn="ctr" defTabSz="914400" rtl="0" eaLnBrk="1" fontAlgn="auto" latinLnBrk="0" hangingPunct="1">
                <a:lnSpc>
                  <a:spcPct val="100000"/>
                </a:lnSpc>
                <a:spcBef>
                  <a:spcPts val="200"/>
                </a:spcBef>
                <a:spcAft>
                  <a:spcPts val="200"/>
                </a:spcAft>
                <a:buClrTx/>
                <a:buSzTx/>
                <a:buFontTx/>
                <a:buNone/>
                <a:tabLst/>
                <a:defRPr/>
              </a:pPr>
              <a:endParaRPr kumimoji="0" lang="en-GB" sz="1000" i="0" u="none" strike="noStrike" kern="1200" cap="none" spc="0" normalizeH="0" baseline="0" noProof="0" dirty="0">
                <a:ln>
                  <a:noFill/>
                </a:ln>
                <a:solidFill>
                  <a:schemeClr val="accent1"/>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sp>
          <p:nvSpPr>
            <p:cNvPr id="36" name="Rectangle: Rounded Corners 35">
              <a:extLst>
                <a:ext uri="{FF2B5EF4-FFF2-40B4-BE49-F238E27FC236}">
                  <a16:creationId xmlns:a16="http://schemas.microsoft.com/office/drawing/2014/main" id="{4664C478-125B-ED63-B0CF-EC75D63D277B}"/>
                </a:ext>
              </a:extLst>
            </p:cNvPr>
            <p:cNvSpPr/>
            <p:nvPr/>
          </p:nvSpPr>
          <p:spPr>
            <a:xfrm>
              <a:off x="11021815" y="3767604"/>
              <a:ext cx="1123200" cy="435600"/>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dirty="0">
                  <a:solidFill>
                    <a:schemeClr val="bg2">
                      <a:lumMod val="10000"/>
                    </a:schemeClr>
                  </a:solidFill>
                  <a:latin typeface="Calibri" panose="020F0502020204030204"/>
                </a:rPr>
                <a:t>3</a:t>
              </a:r>
              <a:r>
                <a:rPr lang="en-GB" sz="1000" b="1" baseline="30000" dirty="0">
                  <a:solidFill>
                    <a:schemeClr val="bg2">
                      <a:lumMod val="10000"/>
                    </a:schemeClr>
                  </a:solidFill>
                  <a:latin typeface="Calibri" panose="020F0502020204030204"/>
                </a:rPr>
                <a:t>rd</a:t>
              </a:r>
              <a:r>
                <a:rPr lang="en-GB" sz="1000" b="1" dirty="0">
                  <a:solidFill>
                    <a:schemeClr val="bg2">
                      <a:lumMod val="10000"/>
                    </a:schemeClr>
                  </a:solidFill>
                  <a:latin typeface="Calibri" panose="020F0502020204030204"/>
                </a:rPr>
                <a:t> June –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dirty="0">
                  <a:solidFill>
                    <a:schemeClr val="bg2">
                      <a:lumMod val="10000"/>
                    </a:schemeClr>
                  </a:solidFill>
                  <a:latin typeface="Calibri" panose="020F0502020204030204"/>
                </a:rPr>
                <a:t>31</a:t>
              </a:r>
              <a:r>
                <a:rPr lang="en-GB" sz="1000" b="1" baseline="30000" dirty="0">
                  <a:solidFill>
                    <a:schemeClr val="bg2">
                      <a:lumMod val="10000"/>
                    </a:schemeClr>
                  </a:solidFill>
                  <a:latin typeface="Calibri" panose="020F0502020204030204"/>
                </a:rPr>
                <a:t>st</a:t>
              </a:r>
              <a:r>
                <a:rPr lang="en-GB" sz="1000" b="1" dirty="0">
                  <a:solidFill>
                    <a:schemeClr val="bg2">
                      <a:lumMod val="10000"/>
                    </a:schemeClr>
                  </a:solidFill>
                  <a:latin typeface="Calibri" panose="020F0502020204030204"/>
                </a:rPr>
                <a:t> July 24 </a:t>
              </a:r>
            </a:p>
          </p:txBody>
        </p:sp>
      </p:grpSp>
      <p:grpSp>
        <p:nvGrpSpPr>
          <p:cNvPr id="95" name="Group 94">
            <a:extLst>
              <a:ext uri="{FF2B5EF4-FFF2-40B4-BE49-F238E27FC236}">
                <a16:creationId xmlns:a16="http://schemas.microsoft.com/office/drawing/2014/main" id="{97F20C33-3137-5CC6-1ACD-24D0EB5A9E66}"/>
              </a:ext>
            </a:extLst>
          </p:cNvPr>
          <p:cNvGrpSpPr/>
          <p:nvPr/>
        </p:nvGrpSpPr>
        <p:grpSpPr>
          <a:xfrm>
            <a:off x="7517777" y="4625969"/>
            <a:ext cx="4502882" cy="748893"/>
            <a:chOff x="7595696" y="4414606"/>
            <a:chExt cx="4557168" cy="748893"/>
          </a:xfrm>
        </p:grpSpPr>
        <p:sp>
          <p:nvSpPr>
            <p:cNvPr id="38" name="Rectangle: Rounded Corners 37">
              <a:extLst>
                <a:ext uri="{FF2B5EF4-FFF2-40B4-BE49-F238E27FC236}">
                  <a16:creationId xmlns:a16="http://schemas.microsoft.com/office/drawing/2014/main" id="{EF382961-F148-0CE6-D9E7-423BF712CFF6}"/>
                </a:ext>
              </a:extLst>
            </p:cNvPr>
            <p:cNvSpPr/>
            <p:nvPr/>
          </p:nvSpPr>
          <p:spPr>
            <a:xfrm>
              <a:off x="7595696" y="4414606"/>
              <a:ext cx="3265478" cy="748893"/>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b="1" dirty="0">
                  <a:solidFill>
                    <a:schemeClr val="bg2">
                      <a:lumMod val="10000"/>
                    </a:schemeClr>
                  </a:solidFill>
                  <a:latin typeface="Calibri" panose="020F0502020204030204"/>
                </a:rPr>
                <a:t>Early-Stage Audit – Targeting end of Aug for Audit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i="0" u="none" strike="noStrike" kern="1200" cap="none" spc="0" normalizeH="0" baseline="0" noProof="0" dirty="0">
                  <a:ln>
                    <a:noFill/>
                  </a:ln>
                  <a:solidFill>
                    <a:srgbClr val="00B050"/>
                  </a:solidFill>
                  <a:effectLst/>
                  <a:uLnTx/>
                  <a:uFillTx/>
                  <a:latin typeface="Calibri" panose="020F0502020204030204"/>
                  <a:ea typeface="+mn-ea"/>
                  <a:cs typeface="+mn-cs"/>
                </a:rPr>
                <a:t>Complete review of all implementation and documentation with external Auditor.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i="0" u="none" strike="noStrike" kern="1200" cap="none" spc="0" normalizeH="0" baseline="0" noProof="0" dirty="0">
                  <a:ln>
                    <a:noFill/>
                  </a:ln>
                  <a:solidFill>
                    <a:schemeClr val="accent1"/>
                  </a:solidFill>
                  <a:effectLst/>
                  <a:uLnTx/>
                  <a:uFillTx/>
                  <a:latin typeface="Calibri" panose="020F0502020204030204"/>
                  <a:ea typeface="+mn-ea"/>
                  <a:cs typeface="+mn-cs"/>
                </a:rPr>
                <a:t>Revise any deviations for Q4 External Audit</a:t>
              </a:r>
            </a:p>
          </p:txBody>
        </p:sp>
        <p:sp>
          <p:nvSpPr>
            <p:cNvPr id="39" name="Rectangle: Rounded Corners 38">
              <a:extLst>
                <a:ext uri="{FF2B5EF4-FFF2-40B4-BE49-F238E27FC236}">
                  <a16:creationId xmlns:a16="http://schemas.microsoft.com/office/drawing/2014/main" id="{80FF85B4-904B-758D-7BF4-2106D26AA13F}"/>
                </a:ext>
              </a:extLst>
            </p:cNvPr>
            <p:cNvSpPr/>
            <p:nvPr/>
          </p:nvSpPr>
          <p:spPr>
            <a:xfrm>
              <a:off x="11029664" y="4559447"/>
              <a:ext cx="1123200" cy="435600"/>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1</a:t>
              </a:r>
              <a:r>
                <a:rPr kumimoji="0" lang="en-GB" sz="1000" b="1" i="0" u="none" strike="noStrike" kern="1200" cap="none" spc="0" normalizeH="0" baseline="30000" noProof="0" dirty="0">
                  <a:ln>
                    <a:noFill/>
                  </a:ln>
                  <a:solidFill>
                    <a:schemeClr val="bg2">
                      <a:lumMod val="10000"/>
                    </a:schemeClr>
                  </a:solidFill>
                  <a:effectLst/>
                  <a:uLnTx/>
                  <a:uFillTx/>
                  <a:latin typeface="Calibri" panose="020F0502020204030204"/>
                  <a:ea typeface="+mn-ea"/>
                  <a:cs typeface="+mn-cs"/>
                </a:rPr>
                <a:t>st</a:t>
              </a: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 Aug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1</a:t>
              </a:r>
              <a:r>
                <a:rPr kumimoji="0" lang="en-GB" sz="1000" b="1" i="0" u="none" strike="noStrike" kern="1200" cap="none" spc="0" normalizeH="0" baseline="30000" noProof="0" dirty="0">
                  <a:ln>
                    <a:noFill/>
                  </a:ln>
                  <a:solidFill>
                    <a:schemeClr val="bg2">
                      <a:lumMod val="10000"/>
                    </a:schemeClr>
                  </a:solidFill>
                  <a:effectLst/>
                  <a:uLnTx/>
                  <a:uFillTx/>
                  <a:latin typeface="Calibri" panose="020F0502020204030204"/>
                  <a:ea typeface="+mn-ea"/>
                  <a:cs typeface="+mn-cs"/>
                </a:rPr>
                <a:t>st</a:t>
              </a: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 Oct 24</a:t>
              </a:r>
            </a:p>
          </p:txBody>
        </p:sp>
      </p:grpSp>
      <p:grpSp>
        <p:nvGrpSpPr>
          <p:cNvPr id="94" name="Group 93">
            <a:extLst>
              <a:ext uri="{FF2B5EF4-FFF2-40B4-BE49-F238E27FC236}">
                <a16:creationId xmlns:a16="http://schemas.microsoft.com/office/drawing/2014/main" id="{1B623F8C-4760-5D33-FD2F-F5A1C3C3360E}"/>
              </a:ext>
            </a:extLst>
          </p:cNvPr>
          <p:cNvGrpSpPr/>
          <p:nvPr/>
        </p:nvGrpSpPr>
        <p:grpSpPr>
          <a:xfrm>
            <a:off x="7517777" y="5562186"/>
            <a:ext cx="4502881" cy="609345"/>
            <a:chOff x="7595696" y="5359747"/>
            <a:chExt cx="4557167" cy="609345"/>
          </a:xfrm>
        </p:grpSpPr>
        <p:sp>
          <p:nvSpPr>
            <p:cNvPr id="41" name="Rectangle: Rounded Corners 40">
              <a:extLst>
                <a:ext uri="{FF2B5EF4-FFF2-40B4-BE49-F238E27FC236}">
                  <a16:creationId xmlns:a16="http://schemas.microsoft.com/office/drawing/2014/main" id="{9EE7DEAA-8BFA-E530-1597-887E73E75510}"/>
                </a:ext>
              </a:extLst>
            </p:cNvPr>
            <p:cNvSpPr/>
            <p:nvPr/>
          </p:nvSpPr>
          <p:spPr>
            <a:xfrm>
              <a:off x="7595696" y="5359747"/>
              <a:ext cx="3265478" cy="609345"/>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b="1" dirty="0">
                  <a:solidFill>
                    <a:schemeClr val="bg2">
                      <a:lumMod val="10000"/>
                    </a:schemeClr>
                  </a:solidFill>
                  <a:latin typeface="Calibri" panose="020F0502020204030204"/>
                </a:rPr>
                <a:t>External Audit &amp; Accreditation  </a:t>
              </a:r>
            </a:p>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dirty="0">
                  <a:solidFill>
                    <a:schemeClr val="bg2">
                      <a:lumMod val="10000"/>
                    </a:schemeClr>
                  </a:solidFill>
                  <a:latin typeface="Calibri" panose="020F0502020204030204"/>
                </a:rPr>
                <a:t>Conduct external audit after reviewing with Trustwave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sp>
          <p:nvSpPr>
            <p:cNvPr id="42" name="Rectangle: Rounded Corners 41">
              <a:extLst>
                <a:ext uri="{FF2B5EF4-FFF2-40B4-BE49-F238E27FC236}">
                  <a16:creationId xmlns:a16="http://schemas.microsoft.com/office/drawing/2014/main" id="{2DD9FDC4-2202-77C5-443F-549C8DC84BD7}"/>
                </a:ext>
              </a:extLst>
            </p:cNvPr>
            <p:cNvSpPr/>
            <p:nvPr/>
          </p:nvSpPr>
          <p:spPr>
            <a:xfrm>
              <a:off x="11029663" y="5446293"/>
              <a:ext cx="1123200" cy="435600"/>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dirty="0">
                  <a:solidFill>
                    <a:schemeClr val="bg2">
                      <a:lumMod val="10000"/>
                    </a:schemeClr>
                  </a:solidFill>
                  <a:latin typeface="Calibri" panose="020F0502020204030204"/>
                </a:rPr>
                <a:t>2</a:t>
              </a:r>
              <a:r>
                <a:rPr lang="en-GB" sz="1000" b="1" baseline="30000" dirty="0">
                  <a:solidFill>
                    <a:schemeClr val="bg2">
                      <a:lumMod val="10000"/>
                    </a:schemeClr>
                  </a:solidFill>
                  <a:latin typeface="Calibri" panose="020F0502020204030204"/>
                </a:rPr>
                <a:t>nd</a:t>
              </a:r>
              <a:r>
                <a:rPr lang="en-GB" sz="1000" b="1" dirty="0">
                  <a:solidFill>
                    <a:schemeClr val="bg2">
                      <a:lumMod val="10000"/>
                    </a:schemeClr>
                  </a:solidFill>
                  <a:latin typeface="Calibri" panose="020F0502020204030204"/>
                </a:rPr>
                <a:t> Oct 24 -</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dirty="0">
                  <a:solidFill>
                    <a:schemeClr val="bg2">
                      <a:lumMod val="10000"/>
                    </a:schemeClr>
                  </a:solidFill>
                  <a:latin typeface="Calibri" panose="020F0502020204030204"/>
                </a:rPr>
                <a:t> 31</a:t>
              </a:r>
              <a:r>
                <a:rPr lang="en-GB" sz="1000" b="1" baseline="30000" dirty="0">
                  <a:solidFill>
                    <a:schemeClr val="bg2">
                      <a:lumMod val="10000"/>
                    </a:schemeClr>
                  </a:solidFill>
                  <a:latin typeface="Calibri" panose="020F0502020204030204"/>
                </a:rPr>
                <a:t>st</a:t>
              </a:r>
              <a:r>
                <a:rPr lang="en-GB" sz="1000" b="1" dirty="0">
                  <a:solidFill>
                    <a:schemeClr val="bg2">
                      <a:lumMod val="10000"/>
                    </a:schemeClr>
                  </a:solidFill>
                  <a:latin typeface="Calibri" panose="020F0502020204030204"/>
                </a:rPr>
                <a:t> Dec</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dirty="0">
                  <a:solidFill>
                    <a:schemeClr val="bg2">
                      <a:lumMod val="10000"/>
                    </a:schemeClr>
                  </a:solidFill>
                  <a:latin typeface="Calibri" panose="020F0502020204030204"/>
                </a:rPr>
                <a:t> </a:t>
              </a:r>
              <a:endPar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grpSp>
      <p:grpSp>
        <p:nvGrpSpPr>
          <p:cNvPr id="93" name="Group 92">
            <a:extLst>
              <a:ext uri="{FF2B5EF4-FFF2-40B4-BE49-F238E27FC236}">
                <a16:creationId xmlns:a16="http://schemas.microsoft.com/office/drawing/2014/main" id="{74541157-3AFB-936F-5581-4BAC0021CDF4}"/>
              </a:ext>
            </a:extLst>
          </p:cNvPr>
          <p:cNvGrpSpPr/>
          <p:nvPr/>
        </p:nvGrpSpPr>
        <p:grpSpPr>
          <a:xfrm>
            <a:off x="7509830" y="2782465"/>
            <a:ext cx="4502880" cy="691866"/>
            <a:chOff x="7595696" y="2733325"/>
            <a:chExt cx="4557151" cy="691866"/>
          </a:xfrm>
        </p:grpSpPr>
        <p:sp>
          <p:nvSpPr>
            <p:cNvPr id="44" name="Rectangle: Rounded Corners 43">
              <a:extLst>
                <a:ext uri="{FF2B5EF4-FFF2-40B4-BE49-F238E27FC236}">
                  <a16:creationId xmlns:a16="http://schemas.microsoft.com/office/drawing/2014/main" id="{2B6E2F82-C8E8-D51E-C76D-261EFB6958C7}"/>
                </a:ext>
              </a:extLst>
            </p:cNvPr>
            <p:cNvSpPr/>
            <p:nvPr/>
          </p:nvSpPr>
          <p:spPr>
            <a:xfrm>
              <a:off x="7595696" y="2733325"/>
              <a:ext cx="3265479" cy="691866"/>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r>
                <a:rPr lang="en-GB" sz="1000" b="1" dirty="0">
                  <a:solidFill>
                    <a:schemeClr val="bg2">
                      <a:lumMod val="10000"/>
                    </a:schemeClr>
                  </a:solidFill>
                  <a:latin typeface="Calibri" panose="020F0502020204030204"/>
                </a:rPr>
                <a:t> </a:t>
              </a:r>
            </a:p>
            <a:p>
              <a:pPr marL="0" marR="0" lvl="0" indent="0" algn="ctr" defTabSz="914400" rtl="0" eaLnBrk="1" fontAlgn="auto" latinLnBrk="0" hangingPunct="1">
                <a:lnSpc>
                  <a:spcPct val="100000"/>
                </a:lnSpc>
                <a:spcBef>
                  <a:spcPts val="200"/>
                </a:spcBef>
                <a:spcAft>
                  <a:spcPts val="20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300"/>
                </a:spcBef>
                <a:spcAft>
                  <a:spcPts val="30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b="1" dirty="0">
                  <a:solidFill>
                    <a:schemeClr val="bg2">
                      <a:lumMod val="10000"/>
                    </a:schemeClr>
                  </a:solidFill>
                  <a:latin typeface="Calibri" panose="020F0502020204030204"/>
                </a:rPr>
                <a:t>Pre-Audit and GAP Analysis</a:t>
              </a:r>
            </a:p>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dirty="0">
                  <a:solidFill>
                    <a:srgbClr val="00B050"/>
                  </a:solidFill>
                  <a:latin typeface="Calibri" panose="020F0502020204030204"/>
                </a:rPr>
                <a:t>Conduct GAP Analysis, identify &amp; </a:t>
              </a:r>
              <a:r>
                <a:rPr lang="en-GB" sz="1000" dirty="0">
                  <a:solidFill>
                    <a:schemeClr val="accent1"/>
                  </a:solidFill>
                  <a:latin typeface="Calibri" panose="020F0502020204030204"/>
                </a:rPr>
                <a:t>treat Risks</a:t>
              </a:r>
              <a:r>
                <a:rPr lang="en-GB" sz="1000" dirty="0">
                  <a:solidFill>
                    <a:srgbClr val="00B050"/>
                  </a:solidFill>
                  <a:latin typeface="Calibri" panose="020F0502020204030204"/>
                </a:rPr>
                <a:t>, setup governance forums, Leadership review &amp; select auditor</a:t>
              </a:r>
              <a:r>
                <a:rPr lang="en-GB" sz="1000" dirty="0">
                  <a:solidFill>
                    <a:schemeClr val="bg2">
                      <a:lumMod val="10000"/>
                    </a:schemeClr>
                  </a:solidFill>
                  <a:latin typeface="Calibri" panose="020F0502020204030204"/>
                </a:rPr>
                <a:t>. </a:t>
              </a:r>
            </a:p>
            <a:p>
              <a:pPr marL="0" marR="0" lvl="0" indent="0" algn="ctr" defTabSz="914400" rtl="0" eaLnBrk="1" fontAlgn="auto" latinLnBrk="0" hangingPunct="1">
                <a:lnSpc>
                  <a:spcPct val="100000"/>
                </a:lnSpc>
                <a:spcBef>
                  <a:spcPts val="200"/>
                </a:spcBef>
                <a:spcAft>
                  <a:spcPts val="200"/>
                </a:spcAft>
                <a:buClrTx/>
                <a:buSzTx/>
                <a:buFontTx/>
                <a:buNone/>
                <a:tabLst/>
                <a:defRPr/>
              </a:pPr>
              <a:endParaRPr lang="en-GB" sz="1000"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000"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000"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sp>
          <p:nvSpPr>
            <p:cNvPr id="45" name="Rectangle: Rounded Corners 44">
              <a:extLst>
                <a:ext uri="{FF2B5EF4-FFF2-40B4-BE49-F238E27FC236}">
                  <a16:creationId xmlns:a16="http://schemas.microsoft.com/office/drawing/2014/main" id="{F9B96610-0A87-E7C6-1777-4E9D53C70249}"/>
                </a:ext>
              </a:extLst>
            </p:cNvPr>
            <p:cNvSpPr/>
            <p:nvPr/>
          </p:nvSpPr>
          <p:spPr>
            <a:xfrm>
              <a:off x="11028367" y="2857604"/>
              <a:ext cx="1124480" cy="435600"/>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b="1" dirty="0">
                  <a:solidFill>
                    <a:schemeClr val="bg2">
                      <a:lumMod val="10000"/>
                    </a:schemeClr>
                  </a:solidFill>
                  <a:latin typeface="Calibri" panose="020F0502020204030204"/>
                </a:rPr>
                <a:t>1</a:t>
              </a:r>
              <a:r>
                <a:rPr lang="en-GB" sz="1000" b="1" baseline="30000" dirty="0">
                  <a:solidFill>
                    <a:schemeClr val="bg2">
                      <a:lumMod val="10000"/>
                    </a:schemeClr>
                  </a:solidFill>
                  <a:latin typeface="Calibri" panose="020F0502020204030204"/>
                </a:rPr>
                <a:t>st</a:t>
              </a:r>
              <a:r>
                <a:rPr lang="en-GB" sz="1000" b="1" dirty="0">
                  <a:solidFill>
                    <a:schemeClr val="bg2">
                      <a:lumMod val="10000"/>
                    </a:schemeClr>
                  </a:solidFill>
                  <a:latin typeface="Calibri" panose="020F0502020204030204"/>
                </a:rPr>
                <a:t> April</a:t>
              </a: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31</a:t>
              </a:r>
              <a:r>
                <a:rPr kumimoji="0" lang="en-GB" sz="1000" b="1" i="0" u="none" strike="noStrike" kern="1200" cap="none" spc="0" normalizeH="0" baseline="30000" noProof="0" dirty="0">
                  <a:ln>
                    <a:noFill/>
                  </a:ln>
                  <a:solidFill>
                    <a:schemeClr val="bg2">
                      <a:lumMod val="10000"/>
                    </a:schemeClr>
                  </a:solidFill>
                  <a:effectLst/>
                  <a:uLnTx/>
                  <a:uFillTx/>
                  <a:latin typeface="Calibri" panose="020F0502020204030204"/>
                  <a:ea typeface="+mn-ea"/>
                  <a:cs typeface="+mn-cs"/>
                </a:rPr>
                <a:t>st</a:t>
              </a: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 May 24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grpSp>
      <p:grpSp>
        <p:nvGrpSpPr>
          <p:cNvPr id="92" name="Group 91">
            <a:extLst>
              <a:ext uri="{FF2B5EF4-FFF2-40B4-BE49-F238E27FC236}">
                <a16:creationId xmlns:a16="http://schemas.microsoft.com/office/drawing/2014/main" id="{C9DC786C-881B-31EB-DC36-1C07FF5EAEB5}"/>
              </a:ext>
            </a:extLst>
          </p:cNvPr>
          <p:cNvGrpSpPr/>
          <p:nvPr/>
        </p:nvGrpSpPr>
        <p:grpSpPr>
          <a:xfrm>
            <a:off x="7517777" y="1169484"/>
            <a:ext cx="4483563" cy="609345"/>
            <a:chOff x="7649982" y="831781"/>
            <a:chExt cx="4483562" cy="609345"/>
          </a:xfrm>
        </p:grpSpPr>
        <p:sp>
          <p:nvSpPr>
            <p:cNvPr id="48" name="Rectangle: Rounded Corners 47">
              <a:extLst>
                <a:ext uri="{FF2B5EF4-FFF2-40B4-BE49-F238E27FC236}">
                  <a16:creationId xmlns:a16="http://schemas.microsoft.com/office/drawing/2014/main" id="{501F676C-75B2-5587-5CB7-1081333AB095}"/>
                </a:ext>
              </a:extLst>
            </p:cNvPr>
            <p:cNvSpPr/>
            <p:nvPr/>
          </p:nvSpPr>
          <p:spPr>
            <a:xfrm>
              <a:off x="7649982" y="831781"/>
              <a:ext cx="3265478" cy="609345"/>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b="1" dirty="0">
                  <a:solidFill>
                    <a:schemeClr val="bg2">
                      <a:lumMod val="10000"/>
                    </a:schemeClr>
                  </a:solidFill>
                  <a:latin typeface="Calibri" panose="020F0502020204030204"/>
                </a:rPr>
                <a:t>Project Kick off / Initial Scoping / Strategy</a:t>
              </a:r>
            </a:p>
            <a:p>
              <a:pPr marL="0" marR="0" lvl="0" indent="0" algn="ctr" defTabSz="914400" rtl="0" eaLnBrk="1" fontAlgn="auto" latinLnBrk="0" hangingPunct="1">
                <a:lnSpc>
                  <a:spcPct val="100000"/>
                </a:lnSpc>
                <a:spcBef>
                  <a:spcPts val="200"/>
                </a:spcBef>
                <a:spcAft>
                  <a:spcPts val="200"/>
                </a:spcAft>
                <a:buClrTx/>
                <a:buSzTx/>
                <a:buFontTx/>
                <a:buNone/>
                <a:tabLst/>
                <a:defRPr/>
              </a:pPr>
              <a:r>
                <a:rPr lang="en-GB" sz="1000" dirty="0">
                  <a:solidFill>
                    <a:srgbClr val="00B050"/>
                  </a:solidFill>
                  <a:latin typeface="Calibri" panose="020F0502020204030204"/>
                </a:rPr>
                <a:t>Define Project Structure, ISO27001 Training, Scope, Design the Information Security Management System </a:t>
              </a:r>
            </a:p>
            <a:p>
              <a:pPr marL="0" marR="0" lvl="0" indent="0" algn="ctr" defTabSz="914400" rtl="0" eaLnBrk="1" fontAlgn="auto" latinLnBrk="0" hangingPunct="1">
                <a:lnSpc>
                  <a:spcPct val="100000"/>
                </a:lnSpc>
                <a:spcBef>
                  <a:spcPts val="200"/>
                </a:spcBef>
                <a:spcAft>
                  <a:spcPts val="200"/>
                </a:spcAft>
                <a:buClrTx/>
                <a:buSzTx/>
                <a:buFontTx/>
                <a:buNone/>
                <a:tabLst/>
                <a:defRPr/>
              </a:pPr>
              <a:endParaRPr kumimoji="0" lang="en-GB" sz="1000"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sp>
          <p:nvSpPr>
            <p:cNvPr id="49" name="Rectangle: Rounded Corners 48">
              <a:extLst>
                <a:ext uri="{FF2B5EF4-FFF2-40B4-BE49-F238E27FC236}">
                  <a16:creationId xmlns:a16="http://schemas.microsoft.com/office/drawing/2014/main" id="{D225175D-FBEE-EA78-EDE0-312CCC25FDCB}"/>
                </a:ext>
              </a:extLst>
            </p:cNvPr>
            <p:cNvSpPr/>
            <p:nvPr/>
          </p:nvSpPr>
          <p:spPr>
            <a:xfrm>
              <a:off x="11009064" y="903100"/>
              <a:ext cx="1124480" cy="434857"/>
            </a:xfrm>
            <a:prstGeom prst="round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000" b="1" dirty="0">
                <a:solidFill>
                  <a:schemeClr val="bg2">
                    <a:lumMod val="10000"/>
                  </a:schemeClr>
                </a:solidFill>
                <a:latin typeface="Calibri" panose="020F0502020204030204"/>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31</a:t>
              </a:r>
              <a:r>
                <a:rPr kumimoji="0" lang="en-GB" sz="1000" b="1" i="0" u="none" strike="noStrike" kern="1200" cap="none" spc="0" normalizeH="0" baseline="30000" noProof="0" dirty="0">
                  <a:ln>
                    <a:noFill/>
                  </a:ln>
                  <a:solidFill>
                    <a:schemeClr val="bg2">
                      <a:lumMod val="10000"/>
                    </a:schemeClr>
                  </a:solidFill>
                  <a:effectLst/>
                  <a:uLnTx/>
                  <a:uFillTx/>
                  <a:latin typeface="Calibri" panose="020F0502020204030204"/>
                  <a:ea typeface="+mn-ea"/>
                  <a:cs typeface="+mn-cs"/>
                </a:rPr>
                <a:t>st</a:t>
              </a: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 Jan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28</a:t>
              </a:r>
              <a:r>
                <a:rPr kumimoji="0" lang="en-GB" sz="1000" b="1" i="0" u="none" strike="noStrike" kern="1200" cap="none" spc="0" normalizeH="0" baseline="30000" noProof="0" dirty="0">
                  <a:ln>
                    <a:noFill/>
                  </a:ln>
                  <a:solidFill>
                    <a:schemeClr val="bg2">
                      <a:lumMod val="10000"/>
                    </a:schemeClr>
                  </a:solidFill>
                  <a:effectLst/>
                  <a:uLnTx/>
                  <a:uFillTx/>
                  <a:latin typeface="Calibri" panose="020F0502020204030204"/>
                  <a:ea typeface="+mn-ea"/>
                  <a:cs typeface="+mn-cs"/>
                </a:rPr>
                <a:t>th</a:t>
              </a:r>
              <a:r>
                <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rPr>
                <a:t> Feb 24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grpSp>
      <p:sp>
        <p:nvSpPr>
          <p:cNvPr id="11" name="Rectangle 10">
            <a:extLst>
              <a:ext uri="{FF2B5EF4-FFF2-40B4-BE49-F238E27FC236}">
                <a16:creationId xmlns:a16="http://schemas.microsoft.com/office/drawing/2014/main" id="{4D9B27CB-3FD1-83AF-3D86-014091F5F465}"/>
              </a:ext>
            </a:extLst>
          </p:cNvPr>
          <p:cNvSpPr/>
          <p:nvPr/>
        </p:nvSpPr>
        <p:spPr>
          <a:xfrm>
            <a:off x="95329" y="683697"/>
            <a:ext cx="6659624" cy="1280333"/>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endParaRPr lang="en-GB" sz="1400" b="1" dirty="0">
              <a:solidFill>
                <a:srgbClr val="FD6E39"/>
              </a:solidFill>
              <a:latin typeface="Calibri" panose="020F0502020204030204"/>
            </a:endParaRPr>
          </a:p>
          <a:p>
            <a:pPr marL="0" marR="0" lvl="0" indent="0" algn="l" defTabSz="914400" rtl="0" eaLnBrk="1" fontAlgn="auto" latinLnBrk="0" hangingPunct="1">
              <a:lnSpc>
                <a:spcPct val="100000"/>
              </a:lnSpc>
              <a:spcBef>
                <a:spcPts val="200"/>
              </a:spcBef>
              <a:spcAft>
                <a:spcPts val="200"/>
              </a:spcAft>
              <a:buClrTx/>
              <a:buSzTx/>
              <a:buFontTx/>
              <a:buNone/>
              <a:tabLst/>
              <a:defRPr/>
            </a:pPr>
            <a:r>
              <a:rPr lang="en-GB" sz="1100" b="1" dirty="0">
                <a:solidFill>
                  <a:srgbClr val="FD6E39"/>
                </a:solidFill>
                <a:latin typeface="Calibri" panose="020F0502020204030204"/>
              </a:rPr>
              <a:t>Executive Summary</a:t>
            </a:r>
            <a:endParaRPr lang="en-GB" sz="1100" dirty="0">
              <a:solidFill>
                <a:schemeClr val="tx1"/>
              </a:solidFill>
              <a:latin typeface="Calibri" panose="020F0502020204030204"/>
            </a:endParaRPr>
          </a:p>
          <a:p>
            <a:pPr marL="0" marR="0" lvl="0" indent="0" algn="l" defTabSz="914400" rtl="0" eaLnBrk="1" fontAlgn="auto" latinLnBrk="0" hangingPunct="1">
              <a:lnSpc>
                <a:spcPct val="100000"/>
              </a:lnSpc>
              <a:spcBef>
                <a:spcPts val="200"/>
              </a:spcBef>
              <a:spcAft>
                <a:spcPts val="200"/>
              </a:spcAft>
              <a:buClrTx/>
              <a:buSzTx/>
              <a:buFontTx/>
              <a:buNone/>
              <a:tabLst/>
              <a:defRPr/>
            </a:pPr>
            <a:r>
              <a:rPr lang="en-GB" sz="1050" dirty="0">
                <a:solidFill>
                  <a:schemeClr val="tx1"/>
                </a:solidFill>
                <a:latin typeface="Calibri" panose="020F0502020204030204"/>
              </a:rPr>
              <a:t>ISO27001 is a globally recognised framework, containing guidance on establishing / maintaining an Information Security Management System (ISMS). Aggreko aim to become certified to support our customers and win new business. To achieve this, we will use the Plan Do Check Act Model to build the ISMS (Themes 4-10) and meeting the Appendix A (93) controls. </a:t>
            </a:r>
          </a:p>
          <a:p>
            <a:pPr marL="0" marR="0" lvl="0" indent="0" algn="l" defTabSz="914400" rtl="0" eaLnBrk="1" fontAlgn="auto" latinLnBrk="0" hangingPunct="1">
              <a:lnSpc>
                <a:spcPct val="100000"/>
              </a:lnSpc>
              <a:spcBef>
                <a:spcPts val="200"/>
              </a:spcBef>
              <a:spcAft>
                <a:spcPts val="200"/>
              </a:spcAft>
              <a:buClrTx/>
              <a:buSzTx/>
              <a:buFontTx/>
              <a:buNone/>
              <a:tabLst/>
              <a:defRPr/>
            </a:pPr>
            <a:r>
              <a:rPr lang="en-GB" sz="1050" dirty="0">
                <a:solidFill>
                  <a:schemeClr val="tx1"/>
                </a:solidFill>
                <a:latin typeface="Calibri" panose="020F0502020204030204"/>
              </a:rPr>
              <a:t>This presentation details the approach Aggreko will take to accomplish this. </a:t>
            </a:r>
          </a:p>
          <a:p>
            <a:pPr marL="0" marR="0" lvl="0" indent="0" algn="l" defTabSz="914400" rtl="0" eaLnBrk="1" fontAlgn="auto" latinLnBrk="0" hangingPunct="1">
              <a:lnSpc>
                <a:spcPct val="100000"/>
              </a:lnSpc>
              <a:spcBef>
                <a:spcPts val="200"/>
              </a:spcBef>
              <a:spcAft>
                <a:spcPts val="200"/>
              </a:spcAft>
              <a:buClrTx/>
              <a:buSzTx/>
              <a:buFontTx/>
              <a:buNone/>
              <a:tabLst/>
              <a:defRPr/>
            </a:pPr>
            <a:endParaRPr kumimoji="0" lang="en-GB" sz="120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D340643-10D4-852B-AB62-1E82248DFA03}"/>
              </a:ext>
            </a:extLst>
          </p:cNvPr>
          <p:cNvSpPr/>
          <p:nvPr/>
        </p:nvSpPr>
        <p:spPr>
          <a:xfrm>
            <a:off x="95328" y="2021750"/>
            <a:ext cx="3495152" cy="1777893"/>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endParaRPr kumimoji="0" lang="en-GB" sz="1100" b="1" i="0" u="none" strike="noStrike" kern="1200" cap="none" spc="0" normalizeH="0" baseline="0" noProof="0" dirty="0">
              <a:ln>
                <a:noFill/>
              </a:ln>
              <a:solidFill>
                <a:srgbClr val="FD6E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1100" b="1" i="0" u="none" strike="noStrike" kern="1200" cap="none" spc="0" normalizeH="0" baseline="0" noProof="0" dirty="0">
                <a:ln>
                  <a:noFill/>
                </a:ln>
                <a:solidFill>
                  <a:srgbClr val="FD6E39"/>
                </a:solidFill>
                <a:effectLst/>
                <a:uLnTx/>
                <a:uFillTx/>
                <a:latin typeface="Calibri" panose="020F0502020204030204"/>
                <a:ea typeface="+mn-ea"/>
                <a:cs typeface="+mn-cs"/>
              </a:rPr>
              <a:t>Organisational Scoping &amp; Rationale </a:t>
            </a:r>
            <a:endParaRPr lang="en-GB" sz="1100" dirty="0">
              <a:solidFill>
                <a:schemeClr val="tx1"/>
              </a:solidFill>
              <a:latin typeface="Calibri" panose="020F0502020204030204"/>
            </a:endParaRPr>
          </a:p>
          <a:p>
            <a:pPr marL="0" marR="0" lvl="0" indent="0" algn="l" defTabSz="914400" rtl="0" eaLnBrk="1" fontAlgn="auto" latinLnBrk="0" hangingPunct="1">
              <a:lnSpc>
                <a:spcPct val="100000"/>
              </a:lnSpc>
              <a:spcBef>
                <a:spcPts val="200"/>
              </a:spcBef>
              <a:spcAft>
                <a:spcPts val="200"/>
              </a:spcAft>
              <a:buClrTx/>
              <a:buSzTx/>
              <a:buFontTx/>
              <a:buNone/>
              <a:tabLst/>
              <a:defRPr/>
            </a:pPr>
            <a:r>
              <a:rPr lang="en-GB" sz="1000" dirty="0">
                <a:solidFill>
                  <a:schemeClr val="tx1"/>
                </a:solidFill>
                <a:latin typeface="Calibri" panose="020F0502020204030204"/>
              </a:rPr>
              <a:t>Focus on the customer facing systems or any systems with secure / confidential information. Assets include information. This is based on legal, contractual obligations, Business Requirements and Risk Assessment. </a:t>
            </a:r>
            <a:endParaRPr lang="en-GB" sz="1000" b="1" dirty="0">
              <a:solidFill>
                <a:srgbClr val="FD6E39"/>
              </a:solidFill>
              <a:latin typeface="Calibri" panose="020F0502020204030204"/>
            </a:endParaRPr>
          </a:p>
          <a:p>
            <a:pPr marL="72000" marR="0" lvl="0" indent="-72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chemeClr val="tx1"/>
                </a:solidFill>
                <a:latin typeface="Calibri" panose="020F0502020204030204"/>
              </a:rPr>
              <a:t>ATS – Glasgow GTC </a:t>
            </a:r>
          </a:p>
          <a:p>
            <a:pPr marL="72000" marR="0" lvl="0" indent="-72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chemeClr val="tx1"/>
                </a:solidFill>
                <a:latin typeface="Calibri" panose="020F0502020204030204"/>
              </a:rPr>
              <a:t>Infrastructure / Cloud Services &amp; Networks – Service related</a:t>
            </a:r>
          </a:p>
          <a:p>
            <a:pPr marL="72000" indent="-72000">
              <a:spcBef>
                <a:spcPts val="200"/>
              </a:spcBef>
              <a:spcAft>
                <a:spcPts val="200"/>
              </a:spcAft>
              <a:buFont typeface="Arial" panose="020B0604020202020204" pitchFamily="34" charset="0"/>
              <a:buChar char="•"/>
              <a:defRPr/>
            </a:pPr>
            <a:r>
              <a:rPr lang="en-GB" sz="1000" b="1" dirty="0">
                <a:solidFill>
                  <a:schemeClr val="tx1"/>
                </a:solidFill>
                <a:latin typeface="Calibri" panose="020F0502020204030204"/>
              </a:rPr>
              <a:t>Internal only services: </a:t>
            </a:r>
            <a:r>
              <a:rPr lang="en-GB" sz="1000" dirty="0" err="1">
                <a:solidFill>
                  <a:schemeClr val="tx1"/>
                </a:solidFill>
                <a:latin typeface="Calibri" panose="020F0502020204030204"/>
              </a:rPr>
              <a:t>Cloudsuite</a:t>
            </a:r>
            <a:r>
              <a:rPr lang="en-GB" sz="1000" dirty="0">
                <a:solidFill>
                  <a:schemeClr val="tx1"/>
                </a:solidFill>
                <a:latin typeface="Calibri" panose="020F0502020204030204"/>
              </a:rPr>
              <a:t>, </a:t>
            </a:r>
            <a:r>
              <a:rPr lang="en-GB" sz="1000" dirty="0" err="1">
                <a:solidFill>
                  <a:schemeClr val="tx1"/>
                </a:solidFill>
                <a:latin typeface="Calibri" panose="020F0502020204030204"/>
              </a:rPr>
              <a:t>SalesForce</a:t>
            </a:r>
            <a:r>
              <a:rPr lang="en-GB" sz="1000" dirty="0">
                <a:solidFill>
                  <a:schemeClr val="tx1"/>
                </a:solidFill>
                <a:latin typeface="Calibri" panose="020F0502020204030204"/>
              </a:rPr>
              <a:t>, Aggreko Connect, ARM and </a:t>
            </a:r>
            <a:r>
              <a:rPr lang="en-GB" sz="1000" dirty="0" err="1">
                <a:solidFill>
                  <a:schemeClr val="tx1"/>
                </a:solidFill>
                <a:latin typeface="Calibri" panose="020F0502020204030204"/>
              </a:rPr>
              <a:t>Sitewatch</a:t>
            </a:r>
            <a:r>
              <a:rPr lang="en-GB" sz="1000" dirty="0">
                <a:solidFill>
                  <a:schemeClr val="tx1"/>
                </a:solidFill>
                <a:latin typeface="Calibri" panose="020F0502020204030204"/>
              </a:rPr>
              <a:t>. </a:t>
            </a:r>
          </a:p>
          <a:p>
            <a:pPr marL="72000" indent="-72000">
              <a:spcBef>
                <a:spcPts val="200"/>
              </a:spcBef>
              <a:spcAft>
                <a:spcPts val="200"/>
              </a:spcAft>
              <a:buFont typeface="Arial" panose="020B0604020202020204" pitchFamily="34" charset="0"/>
              <a:buChar char="•"/>
              <a:defRPr/>
            </a:pPr>
            <a:endParaRPr lang="en-GB" sz="1000" dirty="0">
              <a:solidFill>
                <a:schemeClr val="tx1"/>
              </a:solidFill>
              <a:latin typeface="Calibri" panose="020F0502020204030204"/>
            </a:endParaRPr>
          </a:p>
        </p:txBody>
      </p:sp>
      <p:sp>
        <p:nvSpPr>
          <p:cNvPr id="27" name="Rectangle 26">
            <a:extLst>
              <a:ext uri="{FF2B5EF4-FFF2-40B4-BE49-F238E27FC236}">
                <a16:creationId xmlns:a16="http://schemas.microsoft.com/office/drawing/2014/main" id="{9C90283B-84D8-7D36-F02E-C05A0DD3723E}"/>
              </a:ext>
            </a:extLst>
          </p:cNvPr>
          <p:cNvSpPr/>
          <p:nvPr/>
        </p:nvSpPr>
        <p:spPr>
          <a:xfrm>
            <a:off x="96404" y="3864186"/>
            <a:ext cx="3485631" cy="1258416"/>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1100" b="1" i="0" u="none" strike="noStrike" kern="1200" cap="none" spc="0" normalizeH="0" baseline="0" noProof="0" dirty="0">
                <a:ln>
                  <a:noFill/>
                </a:ln>
                <a:solidFill>
                  <a:srgbClr val="FD6E39"/>
                </a:solidFill>
                <a:effectLst/>
                <a:uLnTx/>
                <a:uFillTx/>
                <a:latin typeface="Calibri" panose="020F0502020204030204"/>
                <a:ea typeface="+mn-ea"/>
                <a:cs typeface="+mn-cs"/>
              </a:rPr>
              <a:t>Delivery Options </a:t>
            </a:r>
          </a:p>
          <a:p>
            <a:pPr marL="72000" marR="0" lvl="0" indent="-72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chemeClr val="tx1"/>
                </a:solidFill>
                <a:latin typeface="Calibri" panose="020F0502020204030204"/>
              </a:rPr>
              <a:t>Consultant – Scope, build, manages &amp; implements ISO27001 </a:t>
            </a:r>
          </a:p>
          <a:p>
            <a:pPr marL="72000" marR="0" lvl="0" indent="-72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rgbClr val="00B050"/>
                </a:solidFill>
                <a:latin typeface="Calibri" panose="020F0502020204030204"/>
              </a:rPr>
              <a:t>Hybrid – </a:t>
            </a:r>
            <a:r>
              <a:rPr lang="en-GB" sz="1000" dirty="0">
                <a:solidFill>
                  <a:schemeClr val="tx1"/>
                </a:solidFill>
                <a:latin typeface="Calibri" panose="020F0502020204030204"/>
              </a:rPr>
              <a:t>ATS managed with consultancy </a:t>
            </a:r>
          </a:p>
          <a:p>
            <a:pPr marL="72000" marR="0" lvl="0" indent="-72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chemeClr val="tx1"/>
                </a:solidFill>
                <a:latin typeface="Calibri" panose="020F0502020204030204"/>
              </a:rPr>
              <a:t>Internal – All internally managed by ATS.</a:t>
            </a:r>
          </a:p>
          <a:p>
            <a:pPr marL="0" marR="0" lvl="0" indent="0" algn="l" defTabSz="914400" rtl="0" eaLnBrk="1" fontAlgn="auto" latinLnBrk="0" hangingPunct="1">
              <a:lnSpc>
                <a:spcPct val="100000"/>
              </a:lnSpc>
              <a:spcBef>
                <a:spcPts val="200"/>
              </a:spcBef>
              <a:spcAft>
                <a:spcPts val="200"/>
              </a:spcAft>
              <a:buClrTx/>
              <a:buSzTx/>
              <a:buFontTx/>
              <a:buNone/>
              <a:tabLst/>
              <a:defRPr/>
            </a:pPr>
            <a:r>
              <a:rPr lang="en-GB" sz="1000" dirty="0">
                <a:solidFill>
                  <a:schemeClr val="tx1"/>
                </a:solidFill>
                <a:latin typeface="Calibri" panose="020F0502020204030204"/>
              </a:rPr>
              <a:t>Recommended Hybrid – Cost effective and supports control. </a:t>
            </a:r>
          </a:p>
        </p:txBody>
      </p:sp>
      <p:sp>
        <p:nvSpPr>
          <p:cNvPr id="28" name="Rectangle 27">
            <a:extLst>
              <a:ext uri="{FF2B5EF4-FFF2-40B4-BE49-F238E27FC236}">
                <a16:creationId xmlns:a16="http://schemas.microsoft.com/office/drawing/2014/main" id="{EE62A6B1-8CA1-CAC1-133F-50CB49F41E43}"/>
              </a:ext>
            </a:extLst>
          </p:cNvPr>
          <p:cNvSpPr/>
          <p:nvPr/>
        </p:nvSpPr>
        <p:spPr>
          <a:xfrm>
            <a:off x="3676195" y="2041613"/>
            <a:ext cx="3083426" cy="1762431"/>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200"/>
              </a:spcBef>
              <a:spcAft>
                <a:spcPts val="200"/>
              </a:spcAft>
              <a:buClrTx/>
              <a:buSzTx/>
              <a:buFontTx/>
              <a:buNone/>
              <a:tabLst/>
              <a:defRPr/>
            </a:pPr>
            <a:endParaRPr kumimoji="0" lang="en-GB" sz="1050" b="1" i="0" u="none" strike="noStrike" kern="1200" cap="none" spc="0" normalizeH="0" baseline="0" noProof="0" dirty="0">
              <a:ln>
                <a:noFill/>
              </a:ln>
              <a:solidFill>
                <a:srgbClr val="FD6E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1100" b="1" i="0" u="none" strike="noStrike" kern="1200" cap="none" spc="0" normalizeH="0" baseline="0" noProof="0" dirty="0">
                <a:ln>
                  <a:noFill/>
                </a:ln>
                <a:solidFill>
                  <a:srgbClr val="FD6E39"/>
                </a:solidFill>
                <a:effectLst/>
                <a:uLnTx/>
                <a:uFillTx/>
                <a:latin typeface="Calibri" panose="020F0502020204030204"/>
                <a:ea typeface="+mn-ea"/>
                <a:cs typeface="+mn-cs"/>
              </a:rPr>
              <a:t>Key Risks and Issues </a:t>
            </a:r>
          </a:p>
          <a:p>
            <a:pPr marL="72000" marR="0" lvl="0" indent="-72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chemeClr val="tx1"/>
                </a:solidFill>
                <a:latin typeface="Calibri" panose="020F0502020204030204"/>
              </a:rPr>
              <a:t>Resourcing – </a:t>
            </a:r>
            <a:r>
              <a:rPr lang="en-GB" sz="1000" dirty="0">
                <a:solidFill>
                  <a:schemeClr val="tx1"/>
                </a:solidFill>
                <a:latin typeface="Calibri" panose="020F0502020204030204"/>
              </a:rPr>
              <a:t>Intensive for all teams to contribute to the policies and prove compliance. </a:t>
            </a:r>
          </a:p>
          <a:p>
            <a:pPr marL="72000" marR="0" lvl="0" indent="-72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chemeClr val="tx1"/>
                </a:solidFill>
                <a:latin typeface="Calibri" panose="020F0502020204030204"/>
              </a:rPr>
              <a:t>Knowledge</a:t>
            </a:r>
            <a:r>
              <a:rPr lang="en-GB" sz="1000" dirty="0">
                <a:solidFill>
                  <a:schemeClr val="tx1"/>
                </a:solidFill>
                <a:latin typeface="Calibri" panose="020F0502020204030204"/>
              </a:rPr>
              <a:t> – ISO training required for teams</a:t>
            </a:r>
          </a:p>
          <a:p>
            <a:pPr marL="72000" marR="0" lvl="0" indent="-72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chemeClr val="tx1"/>
                </a:solidFill>
                <a:latin typeface="Calibri" panose="020F0502020204030204"/>
              </a:rPr>
              <a:t>Controls </a:t>
            </a:r>
            <a:r>
              <a:rPr lang="en-GB" sz="1000" dirty="0">
                <a:solidFill>
                  <a:schemeClr val="tx1"/>
                </a:solidFill>
                <a:latin typeface="Calibri" panose="020F0502020204030204"/>
              </a:rPr>
              <a:t>– Data Masking, Business continuity, disaster recovery and SIAM. </a:t>
            </a:r>
          </a:p>
          <a:p>
            <a:pPr marL="72000" marR="0" lvl="0" indent="-7200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b="1" dirty="0">
                <a:solidFill>
                  <a:schemeClr val="tx1"/>
                </a:solidFill>
                <a:latin typeface="Calibri" panose="020F0502020204030204"/>
              </a:rPr>
              <a:t>Management </a:t>
            </a:r>
            <a:r>
              <a:rPr lang="en-GB" sz="1000" dirty="0">
                <a:solidFill>
                  <a:schemeClr val="tx1"/>
                </a:solidFill>
                <a:latin typeface="Calibri" panose="020F0502020204030204"/>
              </a:rPr>
              <a:t>– Agree Leadership buy in through governance structure, risk management and performance </a:t>
            </a:r>
          </a:p>
          <a:p>
            <a:pPr marR="0" lvl="0" algn="l" defTabSz="914400" rtl="0" eaLnBrk="1" fontAlgn="auto" latinLnBrk="0" hangingPunct="1">
              <a:lnSpc>
                <a:spcPct val="100000"/>
              </a:lnSpc>
              <a:spcBef>
                <a:spcPts val="200"/>
              </a:spcBef>
              <a:spcAft>
                <a:spcPts val="200"/>
              </a:spcAft>
              <a:buClrTx/>
              <a:buSzTx/>
              <a:tabLst/>
              <a:defRPr/>
            </a:pPr>
            <a:r>
              <a:rPr lang="en-GB" sz="1000" dirty="0">
                <a:solidFill>
                  <a:schemeClr val="tx1"/>
                </a:solidFill>
                <a:latin typeface="Calibri" panose="020F0502020204030204"/>
              </a:rPr>
              <a:t> </a:t>
            </a:r>
          </a:p>
        </p:txBody>
      </p:sp>
      <p:sp>
        <p:nvSpPr>
          <p:cNvPr id="31" name="Rectangle 30">
            <a:extLst>
              <a:ext uri="{FF2B5EF4-FFF2-40B4-BE49-F238E27FC236}">
                <a16:creationId xmlns:a16="http://schemas.microsoft.com/office/drawing/2014/main" id="{C734B700-4FD6-38DC-29F4-8FF0D7781D39}"/>
              </a:ext>
            </a:extLst>
          </p:cNvPr>
          <p:cNvSpPr/>
          <p:nvPr/>
        </p:nvSpPr>
        <p:spPr>
          <a:xfrm>
            <a:off x="3678850" y="3861764"/>
            <a:ext cx="3079377" cy="1258416"/>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FD6E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1" dirty="0">
              <a:solidFill>
                <a:srgbClr val="FD6E39"/>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0" u="none" strike="noStrike" kern="1200" cap="none" spc="0" normalizeH="0" baseline="0" noProof="0" dirty="0">
              <a:ln>
                <a:noFill/>
              </a:ln>
              <a:solidFill>
                <a:srgbClr val="FD6E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1" i="0" u="none" strike="noStrike" kern="1200" cap="none" spc="0" normalizeH="0" baseline="0" noProof="0" dirty="0">
              <a:ln>
                <a:noFill/>
              </a:ln>
              <a:solidFill>
                <a:srgbClr val="FD6E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b="1" dirty="0">
              <a:solidFill>
                <a:srgbClr val="FD6E39"/>
              </a:solidFill>
              <a:latin typeface="Calibri" panose="020F0502020204030204"/>
            </a:endParaRP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1100" b="1" i="0" u="none" strike="noStrike" kern="1200" cap="none" spc="0" normalizeH="0" baseline="0" noProof="0" dirty="0">
                <a:ln>
                  <a:noFill/>
                </a:ln>
                <a:solidFill>
                  <a:srgbClr val="FD6E39"/>
                </a:solidFill>
                <a:effectLst/>
                <a:uLnTx/>
                <a:uFillTx/>
                <a:latin typeface="Calibri" panose="020F0502020204030204"/>
                <a:ea typeface="+mn-ea"/>
                <a:cs typeface="+mn-cs"/>
              </a:rPr>
              <a:t>Approval Committee &amp; Structure</a:t>
            </a:r>
            <a:endParaRPr lang="en-GB" sz="1100" b="1" dirty="0">
              <a:solidFill>
                <a:srgbClr val="FD6E39"/>
              </a:solidFill>
              <a:latin typeface="Calibri" panose="020F0502020204030204"/>
            </a:endParaRP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kumimoji="0" lang="en-GB" sz="1000" i="0" u="none" strike="noStrike" kern="1200" cap="none" spc="0" normalizeH="0" baseline="0" noProof="0" dirty="0">
                <a:ln>
                  <a:noFill/>
                </a:ln>
                <a:solidFill>
                  <a:schemeClr val="tx1"/>
                </a:solidFill>
                <a:effectLst/>
                <a:uLnTx/>
                <a:uFillTx/>
                <a:latin typeface="Calibri" panose="020F0502020204030204"/>
                <a:ea typeface="+mn-ea"/>
                <a:cs typeface="+mn-cs"/>
              </a:rPr>
              <a:t>Weekly Project Meetings – Project Summary Report </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chemeClr val="tx1"/>
                </a:solidFill>
                <a:latin typeface="Calibri" panose="020F0502020204030204"/>
              </a:rPr>
              <a:t>Monthly Steer Co – Summary management report</a:t>
            </a:r>
          </a:p>
          <a:p>
            <a:pPr marL="171450" marR="0" lvl="0" indent="-171450" algn="l" defTabSz="914400" rtl="0" eaLnBrk="1" fontAlgn="auto" latinLnBrk="0" hangingPunct="1">
              <a:lnSpc>
                <a:spcPct val="100000"/>
              </a:lnSpc>
              <a:spcBef>
                <a:spcPts val="200"/>
              </a:spcBef>
              <a:spcAft>
                <a:spcPts val="200"/>
              </a:spcAft>
              <a:buClrTx/>
              <a:buSzTx/>
              <a:buFont typeface="Arial" panose="020B0604020202020204" pitchFamily="34" charset="0"/>
              <a:buChar char="•"/>
              <a:tabLst/>
              <a:defRPr/>
            </a:pPr>
            <a:r>
              <a:rPr lang="en-GB" sz="1000" dirty="0">
                <a:solidFill>
                  <a:schemeClr val="tx1"/>
                </a:solidFill>
                <a:latin typeface="Calibri" panose="020F0502020204030204"/>
              </a:rPr>
              <a:t>Milestone Stage Report – Detailed progress report for each stage 1-6 </a:t>
            </a:r>
            <a:endParaRPr lang="en-GB" sz="1100" b="1" dirty="0">
              <a:solidFill>
                <a:srgbClr val="FD6E39"/>
              </a:solidFill>
              <a:latin typeface="Calibri" panose="020F050202020403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100" i="0" u="none" strike="noStrike" kern="1200" cap="none" spc="0" normalizeH="0" baseline="0" noProof="0" dirty="0">
              <a:ln>
                <a:noFill/>
              </a:ln>
              <a:solidFill>
                <a:srgbClr val="FD6E39"/>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1" dirty="0">
              <a:solidFill>
                <a:srgbClr val="FD6E39"/>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400" b="1" dirty="0">
              <a:solidFill>
                <a:srgbClr val="FD6E39"/>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endParaRPr lang="en-GB" sz="1400" b="1" dirty="0">
              <a:solidFill>
                <a:srgbClr val="FD6E39"/>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B092C8BB-ABF5-814E-AA2B-C1708374C6DF}"/>
              </a:ext>
            </a:extLst>
          </p:cNvPr>
          <p:cNvSpPr/>
          <p:nvPr/>
        </p:nvSpPr>
        <p:spPr>
          <a:xfrm>
            <a:off x="3667749" y="5182323"/>
            <a:ext cx="3087204" cy="1598653"/>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b="1" dirty="0">
              <a:solidFill>
                <a:srgbClr val="FD6E39"/>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100" b="1" dirty="0">
              <a:solidFill>
                <a:srgbClr val="FD6E39"/>
              </a:solidFill>
              <a:latin typeface="Calibri" panose="020F0502020204030204"/>
            </a:endParaRPr>
          </a:p>
          <a:p>
            <a:pPr marL="0" marR="0" lvl="0" indent="0" algn="l" defTabSz="914400" rtl="0" eaLnBrk="1" fontAlgn="auto" latinLnBrk="0" hangingPunct="1">
              <a:lnSpc>
                <a:spcPct val="100000"/>
              </a:lnSpc>
              <a:spcBef>
                <a:spcPts val="200"/>
              </a:spcBef>
              <a:spcAft>
                <a:spcPts val="200"/>
              </a:spcAft>
              <a:buClrTx/>
              <a:buSzTx/>
              <a:buFontTx/>
              <a:buNone/>
              <a:tabLst/>
              <a:defRPr/>
            </a:pPr>
            <a:r>
              <a:rPr kumimoji="0" lang="en-GB" sz="1100" b="1" i="0" u="none" strike="noStrike" kern="1200" cap="none" spc="0" normalizeH="0" baseline="0" noProof="0" dirty="0">
                <a:ln>
                  <a:noFill/>
                </a:ln>
                <a:solidFill>
                  <a:srgbClr val="FD6E39"/>
                </a:solidFill>
                <a:effectLst/>
                <a:uLnTx/>
                <a:uFillTx/>
                <a:latin typeface="Calibri" panose="020F0502020204030204"/>
                <a:ea typeface="+mn-ea"/>
                <a:cs typeface="+mn-cs"/>
              </a:rPr>
              <a:t>Immediate next steps </a:t>
            </a:r>
          </a:p>
          <a:p>
            <a:pPr marL="171450" marR="0" lvl="0" indent="-17145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GB" sz="1000" dirty="0">
                <a:solidFill>
                  <a:schemeClr val="tx1"/>
                </a:solidFill>
                <a:latin typeface="Calibri" panose="020F0502020204030204"/>
              </a:rPr>
              <a:t>Accept risks / </a:t>
            </a:r>
            <a:r>
              <a:rPr kumimoji="0" lang="en-GB" sz="1000" i="0" u="none" strike="noStrike" kern="1200" cap="none" spc="0" normalizeH="0" baseline="0" noProof="0" dirty="0">
                <a:ln>
                  <a:noFill/>
                </a:ln>
                <a:solidFill>
                  <a:schemeClr val="tx1"/>
                </a:solidFill>
                <a:effectLst/>
                <a:uLnTx/>
                <a:uFillTx/>
                <a:latin typeface="Calibri" panose="020F0502020204030204"/>
                <a:ea typeface="+mn-ea"/>
                <a:cs typeface="+mn-cs"/>
              </a:rPr>
              <a:t>Conduct GAP analysis </a:t>
            </a:r>
          </a:p>
          <a:p>
            <a:pPr marL="171450" marR="0" lvl="0" indent="-17145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GB" sz="1000" dirty="0">
                <a:solidFill>
                  <a:schemeClr val="tx1"/>
                </a:solidFill>
                <a:latin typeface="Calibri" panose="020F0502020204030204"/>
              </a:rPr>
              <a:t>Leadership buy in</a:t>
            </a:r>
          </a:p>
          <a:p>
            <a:pPr marL="171450" marR="0" lvl="0" indent="-17145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kumimoji="0" lang="en-GB" sz="1000" i="0" u="none" strike="noStrike" kern="1200" cap="none" spc="0" normalizeH="0" baseline="0" noProof="0" dirty="0">
                <a:ln>
                  <a:noFill/>
                </a:ln>
                <a:solidFill>
                  <a:schemeClr val="tx1"/>
                </a:solidFill>
                <a:effectLst/>
                <a:uLnTx/>
                <a:uFillTx/>
                <a:latin typeface="Calibri" panose="020F0502020204030204"/>
                <a:ea typeface="+mn-ea"/>
                <a:cs typeface="+mn-cs"/>
              </a:rPr>
              <a:t>Agree Check Points</a:t>
            </a:r>
            <a:endParaRPr lang="en-GB" sz="1000" dirty="0">
              <a:solidFill>
                <a:schemeClr val="tx1"/>
              </a:solidFill>
              <a:latin typeface="Calibri" panose="020F0502020204030204"/>
            </a:endParaRPr>
          </a:p>
          <a:p>
            <a:pPr marL="171450" marR="0" lvl="0" indent="-17145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kumimoji="0" lang="en-GB" sz="1000" i="0" u="none" strike="noStrike" kern="1200" cap="none" spc="0" normalizeH="0" baseline="0" noProof="0" dirty="0">
                <a:ln>
                  <a:noFill/>
                </a:ln>
                <a:solidFill>
                  <a:schemeClr val="tx1"/>
                </a:solidFill>
                <a:effectLst/>
                <a:uLnTx/>
                <a:uFillTx/>
                <a:latin typeface="Calibri" panose="020F0502020204030204"/>
                <a:ea typeface="+mn-ea"/>
                <a:cs typeface="+mn-cs"/>
              </a:rPr>
              <a:t>Agree project structure</a:t>
            </a:r>
          </a:p>
          <a:p>
            <a:pPr marL="171450" marR="0" lvl="0" indent="-17145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GB" sz="1000" dirty="0">
                <a:solidFill>
                  <a:schemeClr val="tx1"/>
                </a:solidFill>
                <a:latin typeface="Calibri" panose="020F0502020204030204"/>
              </a:rPr>
              <a:t>Agree training </a:t>
            </a:r>
          </a:p>
          <a:p>
            <a:pPr marL="171450" marR="0" lvl="0" indent="-171450" algn="l" defTabSz="914400" rtl="0" eaLnBrk="1" fontAlgn="auto" latinLnBrk="0" hangingPunct="1">
              <a:lnSpc>
                <a:spcPct val="100000"/>
              </a:lnSpc>
              <a:spcBef>
                <a:spcPts val="100"/>
              </a:spcBef>
              <a:spcAft>
                <a:spcPts val="100"/>
              </a:spcAft>
              <a:buClrTx/>
              <a:buSzTx/>
              <a:buFont typeface="Arial" panose="020B0604020202020204" pitchFamily="34" charset="0"/>
              <a:buChar char="•"/>
              <a:tabLst/>
              <a:defRPr/>
            </a:pPr>
            <a:r>
              <a:rPr lang="en-GB" sz="1000" b="1" dirty="0">
                <a:solidFill>
                  <a:schemeClr val="tx1"/>
                </a:solidFill>
                <a:latin typeface="Calibri" panose="020F0502020204030204"/>
              </a:rPr>
              <a:t>Sign off Scope / SOA with Management agreement – post Trustwave discussion. </a:t>
            </a:r>
            <a:endParaRPr lang="en-GB" sz="1000" b="1" dirty="0">
              <a:solidFill>
                <a:srgbClr val="FD6E39"/>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endParaRPr lang="en-GB" sz="1400" b="1" dirty="0">
              <a:solidFill>
                <a:srgbClr val="FD6E39"/>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i="0" u="none" strike="noStrike" kern="1200" cap="none" spc="0" normalizeH="0" baseline="0" noProof="0" dirty="0">
              <a:ln>
                <a:noFill/>
              </a:ln>
              <a:solidFill>
                <a:schemeClr val="bg2">
                  <a:lumMod val="10000"/>
                </a:schemeClr>
              </a:solidFill>
              <a:effectLst/>
              <a:uLnTx/>
              <a:uFillTx/>
              <a:latin typeface="Calibri" panose="020F0502020204030204"/>
              <a:ea typeface="+mn-ea"/>
              <a:cs typeface="+mn-cs"/>
            </a:endParaRPr>
          </a:p>
        </p:txBody>
      </p:sp>
      <p:grpSp>
        <p:nvGrpSpPr>
          <p:cNvPr id="91" name="Group 90">
            <a:extLst>
              <a:ext uri="{FF2B5EF4-FFF2-40B4-BE49-F238E27FC236}">
                <a16:creationId xmlns:a16="http://schemas.microsoft.com/office/drawing/2014/main" id="{25A4E267-60C7-C867-A85B-394083E13F4C}"/>
              </a:ext>
            </a:extLst>
          </p:cNvPr>
          <p:cNvGrpSpPr/>
          <p:nvPr/>
        </p:nvGrpSpPr>
        <p:grpSpPr>
          <a:xfrm>
            <a:off x="7061416" y="1342476"/>
            <a:ext cx="4921488" cy="5337903"/>
            <a:chOff x="7153807" y="1369270"/>
            <a:chExt cx="4921488" cy="5337903"/>
          </a:xfrm>
        </p:grpSpPr>
        <p:sp>
          <p:nvSpPr>
            <p:cNvPr id="16" name="Oval 15">
              <a:extLst>
                <a:ext uri="{FF2B5EF4-FFF2-40B4-BE49-F238E27FC236}">
                  <a16:creationId xmlns:a16="http://schemas.microsoft.com/office/drawing/2014/main" id="{8F2CFE29-0561-8E22-3C2A-6BC6311448C7}"/>
                </a:ext>
              </a:extLst>
            </p:cNvPr>
            <p:cNvSpPr/>
            <p:nvPr/>
          </p:nvSpPr>
          <p:spPr>
            <a:xfrm>
              <a:off x="7159377" y="2278625"/>
              <a:ext cx="355107" cy="27815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ysClr val="windowText" lastClr="000000"/>
                  </a:solidFill>
                </a:rPr>
                <a:t>2</a:t>
              </a:r>
            </a:p>
          </p:txBody>
        </p:sp>
        <p:sp>
          <p:nvSpPr>
            <p:cNvPr id="17" name="Oval 16">
              <a:extLst>
                <a:ext uri="{FF2B5EF4-FFF2-40B4-BE49-F238E27FC236}">
                  <a16:creationId xmlns:a16="http://schemas.microsoft.com/office/drawing/2014/main" id="{7921012B-C838-7BE7-72FF-620A0303522A}"/>
                </a:ext>
              </a:extLst>
            </p:cNvPr>
            <p:cNvSpPr/>
            <p:nvPr/>
          </p:nvSpPr>
          <p:spPr>
            <a:xfrm>
              <a:off x="7153807" y="3056963"/>
              <a:ext cx="355107" cy="28408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ysClr val="windowText" lastClr="000000"/>
                  </a:solidFill>
                </a:rPr>
                <a:t>3</a:t>
              </a:r>
            </a:p>
          </p:txBody>
        </p:sp>
        <p:sp>
          <p:nvSpPr>
            <p:cNvPr id="18" name="Oval 17">
              <a:extLst>
                <a:ext uri="{FF2B5EF4-FFF2-40B4-BE49-F238E27FC236}">
                  <a16:creationId xmlns:a16="http://schemas.microsoft.com/office/drawing/2014/main" id="{EC845F13-7A82-99F4-8F41-159D770257AC}"/>
                </a:ext>
              </a:extLst>
            </p:cNvPr>
            <p:cNvSpPr/>
            <p:nvPr/>
          </p:nvSpPr>
          <p:spPr>
            <a:xfrm>
              <a:off x="7153808" y="3960385"/>
              <a:ext cx="355107" cy="28408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ysClr val="windowText" lastClr="000000"/>
                  </a:solidFill>
                </a:rPr>
                <a:t>4</a:t>
              </a:r>
            </a:p>
          </p:txBody>
        </p:sp>
        <p:sp>
          <p:nvSpPr>
            <p:cNvPr id="19" name="Oval 18">
              <a:extLst>
                <a:ext uri="{FF2B5EF4-FFF2-40B4-BE49-F238E27FC236}">
                  <a16:creationId xmlns:a16="http://schemas.microsoft.com/office/drawing/2014/main" id="{8B83DE8B-E073-EA93-329D-C255C6F3C6E7}"/>
                </a:ext>
              </a:extLst>
            </p:cNvPr>
            <p:cNvSpPr/>
            <p:nvPr/>
          </p:nvSpPr>
          <p:spPr>
            <a:xfrm>
              <a:off x="7153809" y="4906821"/>
              <a:ext cx="355107" cy="28408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ysClr val="windowText" lastClr="000000"/>
                  </a:solidFill>
                </a:rPr>
                <a:t>5</a:t>
              </a:r>
            </a:p>
          </p:txBody>
        </p:sp>
        <p:sp>
          <p:nvSpPr>
            <p:cNvPr id="20" name="Oval 19">
              <a:extLst>
                <a:ext uri="{FF2B5EF4-FFF2-40B4-BE49-F238E27FC236}">
                  <a16:creationId xmlns:a16="http://schemas.microsoft.com/office/drawing/2014/main" id="{85242667-C2A2-D2DE-ED28-5ED6CA3E2829}"/>
                </a:ext>
              </a:extLst>
            </p:cNvPr>
            <p:cNvSpPr/>
            <p:nvPr/>
          </p:nvSpPr>
          <p:spPr>
            <a:xfrm>
              <a:off x="7153810" y="5728111"/>
              <a:ext cx="355107" cy="28408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ysClr val="windowText" lastClr="000000"/>
                  </a:solidFill>
                </a:rPr>
                <a:t>6</a:t>
              </a:r>
            </a:p>
          </p:txBody>
        </p:sp>
        <p:sp>
          <p:nvSpPr>
            <p:cNvPr id="46" name="Oval 45">
              <a:extLst>
                <a:ext uri="{FF2B5EF4-FFF2-40B4-BE49-F238E27FC236}">
                  <a16:creationId xmlns:a16="http://schemas.microsoft.com/office/drawing/2014/main" id="{E6FB5690-8980-2B3A-1C33-0FE6607C2EF7}"/>
                </a:ext>
              </a:extLst>
            </p:cNvPr>
            <p:cNvSpPr/>
            <p:nvPr/>
          </p:nvSpPr>
          <p:spPr>
            <a:xfrm>
              <a:off x="7159377" y="1369270"/>
              <a:ext cx="355107" cy="28408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ysClr val="windowText" lastClr="000000"/>
                  </a:solidFill>
                </a:rPr>
                <a:t>1</a:t>
              </a:r>
            </a:p>
          </p:txBody>
        </p:sp>
        <p:cxnSp>
          <p:nvCxnSpPr>
            <p:cNvPr id="51" name="Straight Connector 50">
              <a:extLst>
                <a:ext uri="{FF2B5EF4-FFF2-40B4-BE49-F238E27FC236}">
                  <a16:creationId xmlns:a16="http://schemas.microsoft.com/office/drawing/2014/main" id="{3FBD62CC-3334-449C-A421-17E5551652E5}"/>
                </a:ext>
              </a:extLst>
            </p:cNvPr>
            <p:cNvCxnSpPr>
              <a:cxnSpLocks/>
              <a:stCxn id="46" idx="4"/>
              <a:endCxn id="16" idx="0"/>
            </p:cNvCxnSpPr>
            <p:nvPr/>
          </p:nvCxnSpPr>
          <p:spPr>
            <a:xfrm>
              <a:off x="7336931" y="1653355"/>
              <a:ext cx="0" cy="625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C631180-1530-B128-AE5E-E07734335463}"/>
                </a:ext>
              </a:extLst>
            </p:cNvPr>
            <p:cNvCxnSpPr>
              <a:cxnSpLocks/>
              <a:stCxn id="16" idx="4"/>
              <a:endCxn id="17" idx="0"/>
            </p:cNvCxnSpPr>
            <p:nvPr/>
          </p:nvCxnSpPr>
          <p:spPr>
            <a:xfrm flipH="1">
              <a:off x="7331361" y="2556777"/>
              <a:ext cx="5570" cy="500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6954020-2172-2229-5D74-48DACDFE6721}"/>
                </a:ext>
              </a:extLst>
            </p:cNvPr>
            <p:cNvCxnSpPr>
              <a:cxnSpLocks/>
              <a:stCxn id="17" idx="4"/>
              <a:endCxn id="18" idx="0"/>
            </p:cNvCxnSpPr>
            <p:nvPr/>
          </p:nvCxnSpPr>
          <p:spPr>
            <a:xfrm>
              <a:off x="7331361" y="3341048"/>
              <a:ext cx="1" cy="6193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54042D6-6786-7152-2D3C-1D4BEA648358}"/>
                </a:ext>
              </a:extLst>
            </p:cNvPr>
            <p:cNvCxnSpPr>
              <a:cxnSpLocks/>
              <a:stCxn id="18" idx="4"/>
              <a:endCxn id="19" idx="0"/>
            </p:cNvCxnSpPr>
            <p:nvPr/>
          </p:nvCxnSpPr>
          <p:spPr>
            <a:xfrm>
              <a:off x="7331362" y="4244470"/>
              <a:ext cx="1" cy="662351"/>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F991040-9261-0345-EF62-B5C784A5B2BC}"/>
                </a:ext>
              </a:extLst>
            </p:cNvPr>
            <p:cNvCxnSpPr>
              <a:cxnSpLocks/>
              <a:stCxn id="19" idx="4"/>
              <a:endCxn id="20" idx="0"/>
            </p:cNvCxnSpPr>
            <p:nvPr/>
          </p:nvCxnSpPr>
          <p:spPr>
            <a:xfrm>
              <a:off x="7331363" y="5190906"/>
              <a:ext cx="1" cy="537205"/>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304EFA7-3DC0-7A86-FBA1-99D3A2577A86}"/>
                </a:ext>
              </a:extLst>
            </p:cNvPr>
            <p:cNvSpPr txBox="1"/>
            <p:nvPr/>
          </p:nvSpPr>
          <p:spPr>
            <a:xfrm>
              <a:off x="7677967" y="6276286"/>
              <a:ext cx="4397328" cy="430887"/>
            </a:xfrm>
            <a:prstGeom prst="rect">
              <a:avLst/>
            </a:prstGeom>
            <a:noFill/>
          </p:spPr>
          <p:txBody>
            <a:bodyPr wrap="square" rtlCol="0">
              <a:spAutoFit/>
            </a:bodyPr>
            <a:lstStyle/>
            <a:p>
              <a:r>
                <a:rPr lang="en-GB" sz="1100" b="1" dirty="0"/>
                <a:t>Note: Timelines and resourcing are subject to change, until scoping and gap analysis are complete. </a:t>
              </a:r>
            </a:p>
          </p:txBody>
        </p:sp>
        <p:pic>
          <p:nvPicPr>
            <p:cNvPr id="66" name="Picture 65">
              <a:extLst>
                <a:ext uri="{FF2B5EF4-FFF2-40B4-BE49-F238E27FC236}">
                  <a16:creationId xmlns:a16="http://schemas.microsoft.com/office/drawing/2014/main" id="{66DBA5F8-6B23-A534-B518-C48CB73A1FAD}"/>
                </a:ext>
              </a:extLst>
            </p:cNvPr>
            <p:cNvPicPr>
              <a:picLocks noChangeAspect="1"/>
            </p:cNvPicPr>
            <p:nvPr/>
          </p:nvPicPr>
          <p:blipFill>
            <a:blip r:embed="rId3"/>
            <a:stretch>
              <a:fillRect/>
            </a:stretch>
          </p:blipFill>
          <p:spPr>
            <a:xfrm>
              <a:off x="7180275" y="6349174"/>
              <a:ext cx="342313" cy="276035"/>
            </a:xfrm>
            <a:prstGeom prst="rect">
              <a:avLst/>
            </a:prstGeom>
          </p:spPr>
        </p:pic>
      </p:grpSp>
      <p:sp>
        <p:nvSpPr>
          <p:cNvPr id="99" name="Rectangle 98">
            <a:extLst>
              <a:ext uri="{FF2B5EF4-FFF2-40B4-BE49-F238E27FC236}">
                <a16:creationId xmlns:a16="http://schemas.microsoft.com/office/drawing/2014/main" id="{2C055E79-579C-A2FD-655C-969B9DA17122}"/>
              </a:ext>
            </a:extLst>
          </p:cNvPr>
          <p:cNvSpPr/>
          <p:nvPr/>
        </p:nvSpPr>
        <p:spPr>
          <a:xfrm>
            <a:off x="7915500" y="851863"/>
            <a:ext cx="2361460" cy="18815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t>Milestones</a:t>
            </a:r>
          </a:p>
        </p:txBody>
      </p:sp>
      <p:sp>
        <p:nvSpPr>
          <p:cNvPr id="100" name="Rectangle 99">
            <a:extLst>
              <a:ext uri="{FF2B5EF4-FFF2-40B4-BE49-F238E27FC236}">
                <a16:creationId xmlns:a16="http://schemas.microsoft.com/office/drawing/2014/main" id="{F00E2467-B59A-2512-9023-B6257A36CAE5}"/>
              </a:ext>
            </a:extLst>
          </p:cNvPr>
          <p:cNvSpPr/>
          <p:nvPr/>
        </p:nvSpPr>
        <p:spPr>
          <a:xfrm>
            <a:off x="10906674" y="855460"/>
            <a:ext cx="1076230" cy="188159"/>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t>Targets</a:t>
            </a:r>
          </a:p>
        </p:txBody>
      </p:sp>
    </p:spTree>
    <p:extLst>
      <p:ext uri="{BB962C8B-B14F-4D97-AF65-F5344CB8AC3E}">
        <p14:creationId xmlns:p14="http://schemas.microsoft.com/office/powerpoint/2010/main" val="124103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35000"/>
          </a:schemeClr>
        </a:solidFill>
        <a:effectLst/>
      </p:bgPr>
    </p:bg>
    <p:spTree>
      <p:nvGrpSpPr>
        <p:cNvPr id="1" name="">
          <a:extLst>
            <a:ext uri="{FF2B5EF4-FFF2-40B4-BE49-F238E27FC236}">
              <a16:creationId xmlns:a16="http://schemas.microsoft.com/office/drawing/2014/main" id="{11B372AB-074E-FC9B-8E68-C8A92F9416F6}"/>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6EDBCEC8-6C2B-D8BE-3FE4-E87AEBF456FA}"/>
              </a:ext>
            </a:extLst>
          </p:cNvPr>
          <p:cNvSpPr>
            <a:spLocks noGrp="1"/>
          </p:cNvSpPr>
          <p:nvPr>
            <p:ph type="body" sz="quarter" idx="15"/>
          </p:nvPr>
        </p:nvSpPr>
        <p:spPr>
          <a:xfrm>
            <a:off x="86571" y="9243"/>
            <a:ext cx="10666206" cy="421030"/>
          </a:xfrm>
        </p:spPr>
        <p:txBody>
          <a:bodyPr>
            <a:normAutofit/>
          </a:bodyPr>
          <a:lstStyle/>
          <a:p>
            <a:r>
              <a:rPr lang="en-GB" sz="1600" dirty="0"/>
              <a:t>ISO27001 – Executive Summary </a:t>
            </a:r>
          </a:p>
        </p:txBody>
      </p:sp>
      <p:graphicFrame>
        <p:nvGraphicFramePr>
          <p:cNvPr id="4" name="Table 5">
            <a:extLst>
              <a:ext uri="{FF2B5EF4-FFF2-40B4-BE49-F238E27FC236}">
                <a16:creationId xmlns:a16="http://schemas.microsoft.com/office/drawing/2014/main" id="{A23E756C-4314-B0BC-202C-E6FE1AE66B6B}"/>
              </a:ext>
            </a:extLst>
          </p:cNvPr>
          <p:cNvGraphicFramePr>
            <a:graphicFrameLocks noGrp="1"/>
          </p:cNvGraphicFramePr>
          <p:nvPr>
            <p:extLst>
              <p:ext uri="{D42A27DB-BD31-4B8C-83A1-F6EECF244321}">
                <p14:modId xmlns:p14="http://schemas.microsoft.com/office/powerpoint/2010/main" val="1637608936"/>
              </p:ext>
            </p:extLst>
          </p:nvPr>
        </p:nvGraphicFramePr>
        <p:xfrm>
          <a:off x="93612" y="679836"/>
          <a:ext cx="12019925" cy="5489553"/>
        </p:xfrm>
        <a:graphic>
          <a:graphicData uri="http://schemas.openxmlformats.org/drawingml/2006/table">
            <a:tbl>
              <a:tblPr firstRow="1" bandRow="1">
                <a:tableStyleId>{72833802-FEF1-4C79-8D5D-14CF1EAF98D9}</a:tableStyleId>
              </a:tblPr>
              <a:tblGrid>
                <a:gridCol w="529200">
                  <a:extLst>
                    <a:ext uri="{9D8B030D-6E8A-4147-A177-3AD203B41FA5}">
                      <a16:colId xmlns:a16="http://schemas.microsoft.com/office/drawing/2014/main" val="3499071720"/>
                    </a:ext>
                  </a:extLst>
                </a:gridCol>
                <a:gridCol w="920066">
                  <a:extLst>
                    <a:ext uri="{9D8B030D-6E8A-4147-A177-3AD203B41FA5}">
                      <a16:colId xmlns:a16="http://schemas.microsoft.com/office/drawing/2014/main" val="3470628105"/>
                    </a:ext>
                  </a:extLst>
                </a:gridCol>
                <a:gridCol w="2219417">
                  <a:extLst>
                    <a:ext uri="{9D8B030D-6E8A-4147-A177-3AD203B41FA5}">
                      <a16:colId xmlns:a16="http://schemas.microsoft.com/office/drawing/2014/main" val="2762973971"/>
                    </a:ext>
                  </a:extLst>
                </a:gridCol>
                <a:gridCol w="720058">
                  <a:extLst>
                    <a:ext uri="{9D8B030D-6E8A-4147-A177-3AD203B41FA5}">
                      <a16:colId xmlns:a16="http://schemas.microsoft.com/office/drawing/2014/main" val="3653254741"/>
                    </a:ext>
                  </a:extLst>
                </a:gridCol>
                <a:gridCol w="5589580">
                  <a:extLst>
                    <a:ext uri="{9D8B030D-6E8A-4147-A177-3AD203B41FA5}">
                      <a16:colId xmlns:a16="http://schemas.microsoft.com/office/drawing/2014/main" val="3650227402"/>
                    </a:ext>
                  </a:extLst>
                </a:gridCol>
                <a:gridCol w="206572">
                  <a:extLst>
                    <a:ext uri="{9D8B030D-6E8A-4147-A177-3AD203B41FA5}">
                      <a16:colId xmlns:a16="http://schemas.microsoft.com/office/drawing/2014/main" val="2455961108"/>
                    </a:ext>
                  </a:extLst>
                </a:gridCol>
                <a:gridCol w="452248">
                  <a:extLst>
                    <a:ext uri="{9D8B030D-6E8A-4147-A177-3AD203B41FA5}">
                      <a16:colId xmlns:a16="http://schemas.microsoft.com/office/drawing/2014/main" val="3788248079"/>
                    </a:ext>
                  </a:extLst>
                </a:gridCol>
                <a:gridCol w="213577">
                  <a:extLst>
                    <a:ext uri="{9D8B030D-6E8A-4147-A177-3AD203B41FA5}">
                      <a16:colId xmlns:a16="http://schemas.microsoft.com/office/drawing/2014/main" val="85361910"/>
                    </a:ext>
                  </a:extLst>
                </a:gridCol>
                <a:gridCol w="148573">
                  <a:extLst>
                    <a:ext uri="{9D8B030D-6E8A-4147-A177-3AD203B41FA5}">
                      <a16:colId xmlns:a16="http://schemas.microsoft.com/office/drawing/2014/main" val="2552788475"/>
                    </a:ext>
                  </a:extLst>
                </a:gridCol>
                <a:gridCol w="322367">
                  <a:extLst>
                    <a:ext uri="{9D8B030D-6E8A-4147-A177-3AD203B41FA5}">
                      <a16:colId xmlns:a16="http://schemas.microsoft.com/office/drawing/2014/main" val="1348817658"/>
                    </a:ext>
                  </a:extLst>
                </a:gridCol>
                <a:gridCol w="116840">
                  <a:extLst>
                    <a:ext uri="{9D8B030D-6E8A-4147-A177-3AD203B41FA5}">
                      <a16:colId xmlns:a16="http://schemas.microsoft.com/office/drawing/2014/main" val="764736447"/>
                    </a:ext>
                  </a:extLst>
                </a:gridCol>
                <a:gridCol w="581427">
                  <a:extLst>
                    <a:ext uri="{9D8B030D-6E8A-4147-A177-3AD203B41FA5}">
                      <a16:colId xmlns:a16="http://schemas.microsoft.com/office/drawing/2014/main" val="454678449"/>
                    </a:ext>
                  </a:extLst>
                </a:gridCol>
              </a:tblGrid>
              <a:tr h="235616">
                <a:tc gridSpan="12">
                  <a:txBody>
                    <a:bodyPr/>
                    <a:lstStyle/>
                    <a:p>
                      <a:pPr algn="ctr"/>
                      <a:r>
                        <a:rPr lang="en-GB" sz="900" dirty="0">
                          <a:latin typeface="+mn-lt"/>
                          <a:cs typeface="Arial"/>
                        </a:rPr>
                        <a:t>ISO27001 Flash Report </a:t>
                      </a:r>
                    </a:p>
                  </a:txBody>
                  <a:tcPr>
                    <a:lnB w="12700" cap="flat" cmpd="sng" algn="ctr">
                      <a:solidFill>
                        <a:schemeClr val="bg2">
                          <a:lumMod val="90000"/>
                        </a:schemeClr>
                      </a:solidFill>
                      <a:prstDash val="solid"/>
                      <a:round/>
                      <a:headEnd type="none" w="med" len="med"/>
                      <a:tailEnd type="none" w="med" len="med"/>
                    </a:lnB>
                    <a:solidFill>
                      <a:schemeClr val="tx1">
                        <a:lumMod val="5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4508829"/>
                  </a:ext>
                </a:extLst>
              </a:tr>
              <a:tr h="235616">
                <a:tc gridSpan="2">
                  <a:txBody>
                    <a:bodyPr/>
                    <a:lstStyle/>
                    <a:p>
                      <a:r>
                        <a:rPr lang="en-GB" sz="900" b="1" dirty="0">
                          <a:latin typeface="+mn-lt"/>
                          <a:cs typeface="Arial"/>
                        </a:rPr>
                        <a:t>Programme Governance: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r>
                        <a:rPr lang="en-GB" sz="900" dirty="0">
                          <a:latin typeface="+mn-lt"/>
                          <a:cs typeface="Arial"/>
                        </a:rPr>
                        <a:t>Denis Gallacher / Connor McCann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gridSpan="4">
                  <a:txBody>
                    <a:bodyPr/>
                    <a:lstStyle/>
                    <a:p>
                      <a:r>
                        <a:rPr lang="en-GB" sz="900" b="1">
                          <a:latin typeface="+mn-lt"/>
                          <a:cs typeface="Arial"/>
                        </a:rPr>
                        <a:t>Budget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r>
                        <a:rPr lang="en-GB" sz="600">
                          <a:latin typeface="Arial" panose="020B0604020202020204" pitchFamily="34" charset="0"/>
                          <a:cs typeface="Arial" panose="020B0604020202020204" pitchFamily="34" charset="0"/>
                        </a:rPr>
                        <a:t>Budget Status:</a:t>
                      </a: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3">
                  <a:txBody>
                    <a:bodyPr/>
                    <a:lstStyle/>
                    <a:p>
                      <a:pPr algn="ctr"/>
                      <a:r>
                        <a:rPr lang="en-GB" sz="900" b="1">
                          <a:latin typeface="+mn-lt"/>
                          <a:cs typeface="Arial"/>
                        </a:rPr>
                        <a:t>Unknown</a:t>
                      </a:r>
                    </a:p>
                  </a:txBody>
                  <a:tcPr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4085495239"/>
                  </a:ext>
                </a:extLst>
              </a:tr>
              <a:tr h="235616">
                <a:tc gridSpan="2">
                  <a:txBody>
                    <a:bodyPr/>
                    <a:lstStyle/>
                    <a:p>
                      <a:r>
                        <a:rPr lang="en-GB" sz="900" b="1">
                          <a:latin typeface="+mn-lt"/>
                          <a:cs typeface="Arial"/>
                        </a:rPr>
                        <a:t>Status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01/11/24</a:t>
                      </a:r>
                      <a:endParaRPr lang="en-US" sz="1600" dirty="0">
                        <a:latin typeface="+mn-lt"/>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621528059"/>
                  </a:ext>
                </a:extLst>
              </a:tr>
              <a:tr h="235616">
                <a:tc gridSpan="2">
                  <a:txBody>
                    <a:bodyPr/>
                    <a:lstStyle/>
                    <a:p>
                      <a:r>
                        <a:rPr lang="en-GB" sz="900" b="1">
                          <a:latin typeface="+mn-lt"/>
                          <a:cs typeface="Arial"/>
                        </a:rPr>
                        <a:t>Overall 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algn="ctr"/>
                      <a:r>
                        <a:rPr lang="en-GB" sz="900" b="1" dirty="0">
                          <a:solidFill>
                            <a:schemeClr val="bg1"/>
                          </a:solidFill>
                          <a:latin typeface="+mn-lt"/>
                          <a:cs typeface="Arial"/>
                        </a:rPr>
                        <a:t>Green</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3297109919"/>
                  </a:ext>
                </a:extLst>
              </a:tr>
              <a:tr h="235616">
                <a:tc gridSpan="2">
                  <a:txBody>
                    <a:bodyPr/>
                    <a:lstStyle/>
                    <a:p>
                      <a:r>
                        <a:rPr lang="en-GB" sz="900" b="1">
                          <a:latin typeface="+mn-lt"/>
                          <a:cs typeface="Arial"/>
                        </a:rPr>
                        <a:t>Target end 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kern="1200" dirty="0">
                          <a:solidFill>
                            <a:schemeClr val="tx1"/>
                          </a:solidFill>
                          <a:latin typeface="+mn-lt"/>
                          <a:ea typeface="+mn-ea"/>
                          <a:cs typeface="Arial"/>
                        </a:rPr>
                        <a:t>31/12/24</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noFill/>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656305542"/>
                  </a:ext>
                </a:extLst>
              </a:tr>
              <a:tr h="235616">
                <a:tc gridSpan="2">
                  <a:txBody>
                    <a:bodyPr/>
                    <a:lstStyle/>
                    <a:p>
                      <a:r>
                        <a:rPr lang="en-GB" sz="900" b="1">
                          <a:latin typeface="+mn-lt"/>
                          <a:cs typeface="Arial"/>
                        </a:rPr>
                        <a:t>Programme Stage: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r>
                        <a:rPr lang="en-GB" sz="900" dirty="0">
                          <a:latin typeface="+mn-lt"/>
                          <a:cs typeface="Arial"/>
                        </a:rPr>
                        <a:t>Delivery</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930030405"/>
                  </a:ext>
                </a:extLst>
              </a:tr>
              <a:tr h="235616">
                <a:tc gridSpan="2">
                  <a:txBody>
                    <a:bodyPr/>
                    <a:lstStyle/>
                    <a:p>
                      <a:r>
                        <a:rPr lang="en-GB" sz="900" b="1" dirty="0">
                          <a:latin typeface="+mn-lt"/>
                          <a:cs typeface="Arial"/>
                        </a:rPr>
                        <a:t>Executive Summary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26670" indent="0">
                        <a:lnSpc>
                          <a:spcPct val="120000"/>
                        </a:lnSpc>
                        <a:spcBef>
                          <a:spcPts val="242"/>
                        </a:spcBef>
                        <a:spcAft>
                          <a:spcPts val="242"/>
                        </a:spcAft>
                        <a:buNone/>
                      </a:pPr>
                      <a:r>
                        <a:rPr lang="en-US" sz="900" kern="1200" dirty="0">
                          <a:solidFill>
                            <a:schemeClr val="tx1"/>
                          </a:solidFill>
                          <a:latin typeface="+mn-lt"/>
                          <a:ea typeface="+mn-ea"/>
                          <a:cs typeface="Arial"/>
                        </a:rPr>
                        <a:t>We have passed the first stage audit, but the risk management framework is the priority for the 11</a:t>
                      </a:r>
                      <a:r>
                        <a:rPr lang="en-US" sz="900" kern="1200" baseline="30000" dirty="0">
                          <a:solidFill>
                            <a:schemeClr val="tx1"/>
                          </a:solidFill>
                          <a:latin typeface="+mn-lt"/>
                          <a:ea typeface="+mn-ea"/>
                          <a:cs typeface="Arial"/>
                        </a:rPr>
                        <a:t>th</a:t>
                      </a:r>
                      <a:r>
                        <a:rPr lang="en-US" sz="900" kern="1200" dirty="0">
                          <a:solidFill>
                            <a:schemeClr val="tx1"/>
                          </a:solidFill>
                          <a:latin typeface="+mn-lt"/>
                          <a:ea typeface="+mn-ea"/>
                          <a:cs typeface="Arial"/>
                        </a:rPr>
                        <a:t> November</a:t>
                      </a:r>
                    </a:p>
                  </a:txBody>
                  <a:tcPr marL="36000" marT="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2939901857"/>
                  </a:ext>
                </a:extLst>
              </a:tr>
              <a:tr h="235616">
                <a:tc gridSpan="2">
                  <a:txBody>
                    <a:bodyPr/>
                    <a:lstStyle/>
                    <a:p>
                      <a:r>
                        <a:rPr lang="en-GB" sz="900" b="1">
                          <a:latin typeface="+mn-lt"/>
                          <a:cs typeface="Arial"/>
                        </a:rPr>
                        <a:t>Challenges / Concerns: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0">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GB" sz="900" kern="1200" dirty="0">
                          <a:solidFill>
                            <a:schemeClr val="tx1"/>
                          </a:solidFill>
                          <a:latin typeface="+mn-lt"/>
                          <a:ea typeface="+mn-ea"/>
                          <a:cs typeface="Arial"/>
                        </a:rPr>
                        <a:t>Resourcing and timelines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extLst>
                  <a:ext uri="{0D108BD9-81ED-4DB2-BD59-A6C34878D82A}">
                    <a16:rowId xmlns:a16="http://schemas.microsoft.com/office/drawing/2014/main" val="1711960817"/>
                  </a:ext>
                </a:extLst>
              </a:tr>
              <a:tr h="235616">
                <a:tc gridSpan="2">
                  <a:txBody>
                    <a:bodyPr/>
                    <a:lstStyle/>
                    <a:p>
                      <a:r>
                        <a:rPr lang="en-GB" sz="900" b="1" kern="1200" dirty="0">
                          <a:solidFill>
                            <a:schemeClr val="tx1"/>
                          </a:solidFill>
                          <a:latin typeface="+mn-lt"/>
                          <a:ea typeface="+mn-ea"/>
                          <a:cs typeface="Arial"/>
                        </a:rPr>
                        <a:t>#</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r>
                        <a:rPr lang="en-GB" sz="900" b="1" kern="1200" dirty="0">
                          <a:solidFill>
                            <a:schemeClr val="tx1"/>
                          </a:solidFill>
                          <a:latin typeface="+mn-lt"/>
                          <a:ea typeface="+mn-ea"/>
                          <a:cs typeface="Arial"/>
                        </a:rPr>
                        <a:t>Action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a:latin typeface="+mn-lt"/>
                          <a:cs typeface="Arial"/>
                        </a:rPr>
                        <a:t>Update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a:latin typeface="+mn-lt"/>
                          <a:cs typeface="Arial"/>
                        </a:rPr>
                        <a:t>Owner</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tc gridSpan="2">
                  <a:txBody>
                    <a:bodyPr/>
                    <a:lstStyle/>
                    <a:p>
                      <a:r>
                        <a:rPr lang="en-GB" sz="900" b="1" dirty="0">
                          <a:latin typeface="+mn-lt"/>
                          <a:cs typeface="Arial"/>
                        </a:rPr>
                        <a:t>Due</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sz="6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r>
                        <a:rPr lang="en-GB" sz="900" b="1">
                          <a:latin typeface="+mn-lt"/>
                          <a:cs typeface="Arial"/>
                        </a:rPr>
                        <a:t>Status</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b="1">
                          <a:latin typeface="+mn-lt"/>
                          <a:cs typeface="Arial"/>
                        </a:rPr>
                        <a:t>Status</a:t>
                      </a:r>
                      <a:endParaRPr lang="en-GB" sz="600" b="1"/>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3553845135"/>
                  </a:ext>
                </a:extLst>
              </a:tr>
              <a:tr h="356948">
                <a:tc gridSpan="2">
                  <a:txBody>
                    <a:bodyPr/>
                    <a:lstStyle/>
                    <a:p>
                      <a:r>
                        <a:rPr lang="en-GB" sz="900" kern="1200" dirty="0">
                          <a:solidFill>
                            <a:schemeClr val="tx1"/>
                          </a:solidFill>
                          <a:latin typeface="+mn-lt"/>
                          <a:ea typeface="+mn-ea"/>
                          <a:cs typeface="Arial"/>
                        </a:rPr>
                        <a:t>32</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Complete the detailed audit schedule with all information required by teams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01/11 – Full end to end schedule complete, require the SLT to review.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kern="1200" dirty="0">
                          <a:solidFill>
                            <a:schemeClr val="tx1"/>
                          </a:solidFill>
                          <a:latin typeface="+mn-lt"/>
                          <a:ea typeface="+mn-ea"/>
                          <a:cs typeface="Arial"/>
                        </a:rPr>
                        <a:t>DG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01/11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Closed</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791752132"/>
                  </a:ext>
                </a:extLst>
              </a:tr>
              <a:tr h="215579">
                <a:tc gridSpan="2">
                  <a:txBody>
                    <a:bodyPr/>
                    <a:lstStyle/>
                    <a:p>
                      <a:r>
                        <a:rPr lang="en-GB" sz="900" kern="1200" dirty="0">
                          <a:solidFill>
                            <a:schemeClr val="tx1"/>
                          </a:solidFill>
                          <a:latin typeface="+mn-lt"/>
                          <a:ea typeface="+mn-ea"/>
                          <a:cs typeface="Arial"/>
                        </a:rPr>
                        <a:t>33</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Complete action plan for SLT and the project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01/11 – An action plan for both the SLT and Project to resolve outstanding issues (see next slides)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 CM</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r>
                        <a:rPr lang="en-GB" sz="900" kern="1200" dirty="0">
                          <a:solidFill>
                            <a:schemeClr val="tx1"/>
                          </a:solidFill>
                          <a:latin typeface="+mn-lt"/>
                          <a:ea typeface="+mn-ea"/>
                          <a:cs typeface="Arial"/>
                        </a:rPr>
                        <a:t>DG</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01/11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Closed</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595209176"/>
                  </a:ext>
                </a:extLst>
              </a:tr>
              <a:tr h="215579">
                <a:tc gridSpan="2">
                  <a:txBody>
                    <a:bodyPr/>
                    <a:lstStyle/>
                    <a:p>
                      <a:r>
                        <a:rPr lang="en-GB" sz="900" kern="1200" dirty="0">
                          <a:solidFill>
                            <a:schemeClr val="tx1"/>
                          </a:solidFill>
                          <a:latin typeface="+mn-lt"/>
                          <a:ea typeface="+mn-ea"/>
                          <a:cs typeface="Arial"/>
                        </a:rPr>
                        <a:t>34</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Complete team briefing sessions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01/11 – These have been scheduled for the November audit</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DG</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01/11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Closed</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92D050"/>
                    </a:solidFill>
                  </a:tcPr>
                </a:tc>
                <a:tc hMerge="1">
                  <a:txBody>
                    <a:bodyPr/>
                    <a:lstStyle/>
                    <a:p>
                      <a:endParaRPr lang="en-GB"/>
                    </a:p>
                  </a:txBody>
                  <a:tcPr/>
                </a:tc>
                <a:extLst>
                  <a:ext uri="{0D108BD9-81ED-4DB2-BD59-A6C34878D82A}">
                    <a16:rowId xmlns:a16="http://schemas.microsoft.com/office/drawing/2014/main" val="2262953232"/>
                  </a:ext>
                </a:extLst>
              </a:tr>
              <a:tr h="215579">
                <a:tc gridSpan="2">
                  <a:txBody>
                    <a:bodyPr/>
                    <a:lstStyle/>
                    <a:p>
                      <a:r>
                        <a:rPr lang="en-GB" sz="900" kern="1200" dirty="0">
                          <a:solidFill>
                            <a:schemeClr val="tx1"/>
                          </a:solidFill>
                          <a:latin typeface="+mn-lt"/>
                          <a:ea typeface="+mn-ea"/>
                          <a:cs typeface="Arial"/>
                        </a:rPr>
                        <a:t>35</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Resolve risk management major non conformance</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01/11 – The auditor reported that the process is poor and doesn’t include opportunities. We are reworking the entire risk framework as well as closing historical risks. We will need to demonstrate audit plans.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DG</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08/11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929169822"/>
                  </a:ext>
                </a:extLst>
              </a:tr>
              <a:tr h="215579">
                <a:tc gridSpan="2">
                  <a:txBody>
                    <a:bodyPr/>
                    <a:lstStyle/>
                    <a:p>
                      <a:r>
                        <a:rPr lang="en-GB" sz="900" kern="1200" dirty="0">
                          <a:solidFill>
                            <a:schemeClr val="tx1"/>
                          </a:solidFill>
                          <a:latin typeface="+mn-lt"/>
                          <a:ea typeface="+mn-ea"/>
                          <a:cs typeface="Arial"/>
                        </a:rPr>
                        <a:t>36</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Rework the risk SharePoint to include opportunities, non- conformance register and security CSI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01/11 – We need to rework the SharePoint to be a central point for all requirements of the ISMS including: Corporate Risk, Operational Risk, Non-Conformance and CSI. </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kern="1200" dirty="0">
                          <a:solidFill>
                            <a:schemeClr val="tx1"/>
                          </a:solidFill>
                          <a:latin typeface="+mn-lt"/>
                          <a:ea typeface="+mn-ea"/>
                          <a:cs typeface="Arial"/>
                        </a:rPr>
                        <a:t>DG</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08/11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endParaRPr lang="en-GB"/>
                    </a:p>
                  </a:txBody>
                  <a:tcPr/>
                </a:tc>
                <a:extLst>
                  <a:ext uri="{0D108BD9-81ED-4DB2-BD59-A6C34878D82A}">
                    <a16:rowId xmlns:a16="http://schemas.microsoft.com/office/drawing/2014/main" val="2449864677"/>
                  </a:ext>
                </a:extLst>
              </a:tr>
              <a:tr h="326871">
                <a:tc gridSpan="2">
                  <a:txBody>
                    <a:bodyPr/>
                    <a:lstStyle/>
                    <a:p>
                      <a:r>
                        <a:rPr lang="en-GB" sz="900" kern="1200" dirty="0">
                          <a:solidFill>
                            <a:schemeClr val="tx1"/>
                          </a:solidFill>
                          <a:latin typeface="+mn-lt"/>
                          <a:ea typeface="+mn-ea"/>
                          <a:cs typeface="Arial"/>
                        </a:rPr>
                        <a:t>37</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457133" rtl="0" eaLnBrk="1" fontAlgn="auto" latinLnBrk="0" hangingPunct="1">
                        <a:lnSpc>
                          <a:spcPct val="100000"/>
                        </a:lnSpc>
                        <a:spcBef>
                          <a:spcPts val="0"/>
                        </a:spcBef>
                        <a:spcAft>
                          <a:spcPts val="0"/>
                        </a:spcAft>
                        <a:buClrTx/>
                        <a:buSzTx/>
                        <a:buFont typeface="Arial" panose="020B0604020202020204" pitchFamily="34" charset="0"/>
                        <a:buNone/>
                        <a:tabLst/>
                        <a:defRPr/>
                      </a:pPr>
                      <a:r>
                        <a:rPr lang="en-GB" sz="900" kern="1200" noProof="0" dirty="0">
                          <a:solidFill>
                            <a:schemeClr val="tx1"/>
                          </a:solidFill>
                          <a:latin typeface="+mn-lt"/>
                          <a:ea typeface="+mn-ea"/>
                          <a:cs typeface="Arial"/>
                        </a:rPr>
                        <a:t>Resolve any outstanding control GAPs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r>
                        <a:rPr lang="en-GB" sz="900" dirty="0">
                          <a:latin typeface="+mn-lt"/>
                          <a:cs typeface="Arial"/>
                        </a:rPr>
                        <a:t>01/11 – There are approx. 15 controls that need revised, which have bene included in the detailed audit schedule. The outstanding control GAPS need to be resolved. If evidence is unavailable, then the teams should comment what they will discuss.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lang="en-GB" sz="900">
                          <a:latin typeface="+mn-lt"/>
                          <a:cs typeface="Arial"/>
                        </a:rPr>
                        <a:t>DG </a:t>
                      </a:r>
                      <a:endParaRPr lang="en-GB"/>
                    </a:p>
                  </a:txBody>
                  <a:tcPr marL="72000" marR="72000" marT="36000" marB="36000">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gridSpan="2">
                  <a:txBody>
                    <a:bodyPr/>
                    <a:lstStyle/>
                    <a:p>
                      <a:r>
                        <a:rPr lang="en-GB" sz="900" kern="1200" dirty="0">
                          <a:solidFill>
                            <a:schemeClr val="tx1"/>
                          </a:solidFill>
                          <a:latin typeface="+mn-lt"/>
                          <a:ea typeface="+mn-ea"/>
                          <a:cs typeface="Arial"/>
                        </a:rPr>
                        <a:t>SH</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dirty="0"/>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kern="1200" noProof="0" dirty="0">
                          <a:solidFill>
                            <a:schemeClr val="tx1"/>
                          </a:solidFill>
                          <a:latin typeface="+mn-lt"/>
                          <a:ea typeface="+mn-ea"/>
                          <a:cs typeface="Arial"/>
                        </a:rPr>
                        <a:t>28/11</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rPr>
                        <a:t>In progress</a:t>
                      </a:r>
                      <a:endParaRPr kumimoji="0" lang="en-GB" sz="900" b="0" i="0" u="none" strike="noStrike" kern="1200" cap="none" spc="0" normalizeH="0" baseline="0" noProof="0" dirty="0">
                        <a:ln>
                          <a:noFill/>
                        </a:ln>
                        <a:solidFill>
                          <a:schemeClr val="bg2">
                            <a:lumMod val="10000"/>
                          </a:schemeClr>
                        </a:solidFill>
                        <a:effectLst/>
                        <a:uLnTx/>
                        <a:uFillTx/>
                        <a:latin typeface="Calibri" panose="020F0502020204030204"/>
                        <a:ea typeface="+mn-ea"/>
                        <a:cs typeface="Arial"/>
                      </a:endParaRPr>
                    </a:p>
                  </a:txBody>
                  <a:tcPr marL="72000" marR="72000" marT="36000" marB="360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tc hMerge="1">
                  <a:txBody>
                    <a:bodyPr/>
                    <a:lstStyle/>
                    <a:p>
                      <a:r>
                        <a:rPr kumimoji="0" lang="en-GB" sz="900" b="1" i="0" u="none" strike="noStrike" kern="1200" cap="none" spc="0" normalizeH="0" baseline="0" noProof="0">
                          <a:ln>
                            <a:noFill/>
                          </a:ln>
                          <a:solidFill>
                            <a:srgbClr val="E7E6E6">
                              <a:lumMod val="10000"/>
                            </a:srgbClr>
                          </a:solidFill>
                          <a:effectLst/>
                          <a:uLnTx/>
                          <a:uFillTx/>
                          <a:latin typeface="Calibri" panose="020F0502020204030204"/>
                          <a:ea typeface="+mn-ea"/>
                          <a:cs typeface="Arial"/>
                        </a:rPr>
                        <a:t>In progress</a:t>
                      </a:r>
                      <a:endParaRPr lang="en-GB"/>
                    </a:p>
                  </a:txBody>
                  <a:tcPr marL="72000" marR="72000" marT="36000" marB="36000" anchor="ctr"/>
                </a:tc>
                <a:extLst>
                  <a:ext uri="{0D108BD9-81ED-4DB2-BD59-A6C34878D82A}">
                    <a16:rowId xmlns:a16="http://schemas.microsoft.com/office/drawing/2014/main" val="1180910759"/>
                  </a:ext>
                </a:extLst>
              </a:tr>
              <a:tr h="215579">
                <a:tc gridSpan="12">
                  <a:txBody>
                    <a:bodyPr/>
                    <a:lstStyle/>
                    <a:p>
                      <a:pPr algn="ctr"/>
                      <a:r>
                        <a:rPr lang="en-GB" sz="900" b="1" dirty="0">
                          <a:latin typeface="+mn-lt"/>
                          <a:cs typeface="Arial"/>
                        </a:rPr>
                        <a:t>Key Issues and Challenges</a:t>
                      </a:r>
                    </a:p>
                  </a:txBody>
                  <a:tcPr marL="72000" marR="72000" marT="36000" marB="36000">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chemeClr val="accent1">
                        <a:lumMod val="20000"/>
                        <a:lumOff val="80000"/>
                      </a:schemeClr>
                    </a:solidFill>
                  </a:tcPr>
                </a:tc>
                <a:tc hMerge="1">
                  <a:txBody>
                    <a:bodyPr/>
                    <a:lstStyle/>
                    <a:p>
                      <a:endParaRPr lang="en-GB"/>
                    </a:p>
                  </a:txBody>
                  <a:tcPr/>
                </a:tc>
                <a:tc hMerge="1">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lnL w="12700" cap="flat" cmpd="sng" algn="ctr">
                      <a:solidFill>
                        <a:schemeClr val="tx1"/>
                      </a:solidFill>
                      <a:prstDash val="solid"/>
                      <a:round/>
                      <a:headEnd type="none" w="med" len="med"/>
                      <a:tailEnd type="none" w="med" len="med"/>
                    </a:lnL>
                  </a:tcPr>
                </a:tc>
                <a:tc hMerge="1">
                  <a:txBody>
                    <a:bodyPr/>
                    <a:lstStyle/>
                    <a:p>
                      <a:endParaRPr lang="en-GB"/>
                    </a:p>
                  </a:txBody>
                  <a:tcPr>
                    <a:lnT w="12700" cap="flat" cmpd="sng" algn="ctr">
                      <a:solidFill>
                        <a:schemeClr val="tx1"/>
                      </a:solidFill>
                      <a:prstDash val="solid"/>
                      <a:round/>
                      <a:headEnd type="none" w="med" len="med"/>
                      <a:tailEnd type="none" w="med" len="med"/>
                    </a:lnT>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GB"/>
                    </a:p>
                  </a:txBody>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lnT w="12700" cap="flat" cmpd="sng" algn="ctr">
                      <a:solidFill>
                        <a:schemeClr val="bg2">
                          <a:lumMod val="90000"/>
                        </a:schemeClr>
                      </a:solidFill>
                      <a:prstDash val="solid"/>
                      <a:round/>
                      <a:headEnd type="none" w="med" len="med"/>
                      <a:tailEnd type="none" w="med" len="med"/>
                    </a:lnT>
                  </a:tcPr>
                </a:tc>
                <a:extLst>
                  <a:ext uri="{0D108BD9-81ED-4DB2-BD59-A6C34878D82A}">
                    <a16:rowId xmlns:a16="http://schemas.microsoft.com/office/drawing/2014/main" val="44322104"/>
                  </a:ext>
                </a:extLst>
              </a:tr>
              <a:tr h="237842">
                <a:tc>
                  <a:txBody>
                    <a:bodyPr/>
                    <a:lstStyle>
                      <a:lvl1pPr marL="0" algn="l" defTabSz="457133" rtl="0" eaLnBrk="1" latinLnBrk="0" hangingPunct="1">
                        <a:defRPr sz="1800" kern="1200">
                          <a:solidFill>
                            <a:schemeClr val="tx1"/>
                          </a:solidFill>
                          <a:latin typeface="Tahoma"/>
                        </a:defRPr>
                      </a:lvl1pPr>
                      <a:lvl2pPr marL="457133" algn="l" defTabSz="457133" rtl="0" eaLnBrk="1" latinLnBrk="0" hangingPunct="1">
                        <a:defRPr sz="1800" kern="1200">
                          <a:solidFill>
                            <a:schemeClr val="tx1"/>
                          </a:solidFill>
                          <a:latin typeface="Tahoma"/>
                        </a:defRPr>
                      </a:lvl2pPr>
                      <a:lvl3pPr marL="914267" algn="l" defTabSz="457133" rtl="0" eaLnBrk="1" latinLnBrk="0" hangingPunct="1">
                        <a:defRPr sz="1800" kern="1200">
                          <a:solidFill>
                            <a:schemeClr val="tx1"/>
                          </a:solidFill>
                          <a:latin typeface="Tahoma"/>
                        </a:defRPr>
                      </a:lvl3pPr>
                      <a:lvl4pPr marL="1371400" algn="l" defTabSz="457133" rtl="0" eaLnBrk="1" latinLnBrk="0" hangingPunct="1">
                        <a:defRPr sz="1800" kern="1200">
                          <a:solidFill>
                            <a:schemeClr val="tx1"/>
                          </a:solidFill>
                          <a:latin typeface="Tahoma"/>
                        </a:defRPr>
                      </a:lvl4pPr>
                      <a:lvl5pPr marL="1828534" algn="l" defTabSz="457133" rtl="0" eaLnBrk="1" latinLnBrk="0" hangingPunct="1">
                        <a:defRPr sz="1800" kern="1200">
                          <a:solidFill>
                            <a:schemeClr val="tx1"/>
                          </a:solidFill>
                          <a:latin typeface="Tahoma"/>
                        </a:defRPr>
                      </a:lvl5pPr>
                      <a:lvl6pPr marL="2285667" algn="l" defTabSz="457133" rtl="0" eaLnBrk="1" latinLnBrk="0" hangingPunct="1">
                        <a:defRPr sz="1800" kern="1200">
                          <a:solidFill>
                            <a:schemeClr val="tx1"/>
                          </a:solidFill>
                          <a:latin typeface="Tahoma"/>
                        </a:defRPr>
                      </a:lvl6pPr>
                      <a:lvl7pPr marL="2742801" algn="l" defTabSz="457133" rtl="0" eaLnBrk="1" latinLnBrk="0" hangingPunct="1">
                        <a:defRPr sz="1800" kern="1200">
                          <a:solidFill>
                            <a:schemeClr val="tx1"/>
                          </a:solidFill>
                          <a:latin typeface="Tahoma"/>
                        </a:defRPr>
                      </a:lvl7pPr>
                      <a:lvl8pPr marL="3199934" algn="l" defTabSz="457133" rtl="0" eaLnBrk="1" latinLnBrk="0" hangingPunct="1">
                        <a:defRPr sz="1800" kern="1200">
                          <a:solidFill>
                            <a:schemeClr val="tx1"/>
                          </a:solidFill>
                          <a:latin typeface="Tahoma"/>
                        </a:defRPr>
                      </a:lvl8pPr>
                      <a:lvl9pPr marL="3657068" algn="l" defTabSz="457133" rtl="0" eaLnBrk="1" latinLnBrk="0" hangingPunct="1">
                        <a:defRPr sz="1800" kern="1200">
                          <a:solidFill>
                            <a:schemeClr val="tx1"/>
                          </a:solidFill>
                          <a:latin typeface="Tahoma"/>
                        </a:defRPr>
                      </a:lvl9pPr>
                    </a:lstStyle>
                    <a:p>
                      <a:pPr algn="ctr">
                        <a:spcAft>
                          <a:spcPts val="0"/>
                        </a:spcAft>
                      </a:pPr>
                      <a:r>
                        <a:rPr lang="en-US" sz="900" b="1">
                          <a:effectLst/>
                          <a:latin typeface="+mn-lt"/>
                          <a:cs typeface="Arial"/>
                        </a:rPr>
                        <a:t>#</a:t>
                      </a:r>
                      <a:endParaRPr lang="en-GB" sz="900" b="1">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ctr">
                        <a:spcAft>
                          <a:spcPts val="0"/>
                        </a:spcAft>
                      </a:pPr>
                      <a:r>
                        <a:rPr lang="en-US" sz="900" b="1" dirty="0">
                          <a:effectLst/>
                          <a:latin typeface="+mn-lt"/>
                          <a:cs typeface="Arial"/>
                        </a:rPr>
                        <a:t>Description</a:t>
                      </a:r>
                      <a:endParaRPr lang="en-GB" sz="900" b="1" dirty="0">
                        <a:effectLst/>
                        <a:latin typeface="+mn-lt"/>
                        <a:ea typeface="Calibri" panose="020F0502020204030204" pitchFamily="34" charset="0"/>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pPr algn="ctr">
                        <a:spcAft>
                          <a:spcPts val="0"/>
                        </a:spcAft>
                      </a:pPr>
                      <a:r>
                        <a:rPr lang="en-US" sz="600" b="1">
                          <a:effectLst/>
                          <a:latin typeface="+mn-lt"/>
                        </a:rPr>
                        <a:t>Description</a:t>
                      </a:r>
                      <a:endParaRPr lang="en-GB" sz="600" b="1">
                        <a:effectLst/>
                        <a:latin typeface="+mn-lt"/>
                        <a:ea typeface="+mn-ea"/>
                      </a:endParaRPr>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GB" sz="900" b="1" kern="1200" dirty="0">
                          <a:solidFill>
                            <a:schemeClr val="tx1"/>
                          </a:solidFill>
                          <a:effectLst/>
                          <a:latin typeface="+mn-lt"/>
                          <a:ea typeface="+mn-ea"/>
                          <a:cs typeface="Arial"/>
                        </a:rPr>
                        <a:t>Update</a:t>
                      </a:r>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4">
                  <a:txBody>
                    <a:bodyPr/>
                    <a:lstStyle/>
                    <a:p>
                      <a:r>
                        <a:rPr kumimoji="0" lang="en-US" sz="900" b="1" i="0" u="none" strike="noStrike" kern="1200" cap="none" spc="0" normalizeH="0" baseline="0" noProof="0">
                          <a:ln>
                            <a:noFill/>
                          </a:ln>
                          <a:solidFill>
                            <a:srgbClr val="2D3540"/>
                          </a:solidFill>
                          <a:effectLst/>
                          <a:uLnTx/>
                          <a:uFillTx/>
                          <a:latin typeface="+mn-lt"/>
                          <a:ea typeface="+mn-ea"/>
                          <a:cs typeface="Arial"/>
                        </a:rPr>
                        <a:t>Type (RAID)</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r>
                        <a:rPr kumimoji="0" lang="en-US" sz="600" b="1" i="0" u="none" strike="noStrike" kern="1200" cap="none" spc="0" normalizeH="0" baseline="0" noProof="0">
                          <a:ln>
                            <a:noFill/>
                          </a:ln>
                          <a:solidFill>
                            <a:srgbClr val="2D3540"/>
                          </a:solidFill>
                          <a:effectLst/>
                          <a:uLnTx/>
                          <a:uFillTx/>
                          <a:latin typeface="+mn-lt"/>
                          <a:ea typeface="+mn-ea"/>
                          <a:cs typeface="+mn-cs"/>
                        </a:rPr>
                        <a:t>Type (Risk / Issue/  Defect)</a:t>
                      </a:r>
                      <a:endParaRPr lang="en-GB" sz="600"/>
                    </a:p>
                  </a:txBody>
                  <a:tcPr marL="72000" marR="58936" marT="46800" marB="46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sz="90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dirty="0">
                          <a:latin typeface="+mn-lt"/>
                          <a:cs typeface="Arial"/>
                        </a:rPr>
                        <a:t>Status</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B w="1270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854660419"/>
                  </a:ext>
                </a:extLst>
              </a:tr>
              <a:tr h="237842">
                <a:tc>
                  <a:txBody>
                    <a:bodyPr/>
                    <a:lstStyle/>
                    <a:p>
                      <a:pPr algn="ctr">
                        <a:spcAft>
                          <a:spcPts val="0"/>
                        </a:spcAft>
                      </a:pPr>
                      <a:r>
                        <a:rPr lang="en-GB" sz="900" kern="1200" dirty="0">
                          <a:solidFill>
                            <a:schemeClr val="tx1"/>
                          </a:solidFill>
                          <a:latin typeface="+mn-lt"/>
                          <a:ea typeface="+mn-ea"/>
                          <a:cs typeface="Arial"/>
                        </a:rPr>
                        <a:t>R1</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2">
                  <a:txBody>
                    <a:bodyPr/>
                    <a:lstStyle/>
                    <a:p>
                      <a:pPr algn="l">
                        <a:spcAft>
                          <a:spcPts val="0"/>
                        </a:spcAft>
                      </a:pPr>
                      <a:r>
                        <a:rPr lang="en-GB" sz="900" kern="1200" dirty="0">
                          <a:solidFill>
                            <a:schemeClr val="tx1"/>
                          </a:solidFill>
                          <a:latin typeface="+mn-lt"/>
                          <a:ea typeface="+mn-ea"/>
                          <a:cs typeface="Arial"/>
                        </a:rPr>
                        <a:t>Resource</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4">
                  <a:txBody>
                    <a:bodyPr/>
                    <a:lstStyle/>
                    <a:p>
                      <a:pPr marL="0" marR="0" lvl="0" indent="0" algn="l" rtl="0" eaLnBrk="1" fontAlgn="auto" latinLnBrk="0" hangingPunct="1">
                        <a:lnSpc>
                          <a:spcPct val="100000"/>
                        </a:lnSpc>
                        <a:spcBef>
                          <a:spcPts val="0"/>
                        </a:spcBef>
                        <a:spcAft>
                          <a:spcPts val="0"/>
                        </a:spcAft>
                        <a:buClrTx/>
                        <a:buSzTx/>
                        <a:buFontTx/>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01/11 – Stretch targets are being met, but contingency on approvals for control standards. </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pPr algn="l"/>
                      <a:endParaRPr lang="en-GB" sz="900" dirty="0">
                        <a:latin typeface="+mn-lt"/>
                        <a:cs typeface="Arial"/>
                      </a:endParaRP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algn="ctr"/>
                      <a:r>
                        <a:rPr lang="en-GB" sz="900" b="1" dirty="0">
                          <a:solidFill>
                            <a:schemeClr val="bg1"/>
                          </a:solidFill>
                          <a:latin typeface="+mn-lt"/>
                          <a:cs typeface="Arial"/>
                        </a:rPr>
                        <a:t>Open</a:t>
                      </a:r>
                    </a:p>
                  </a:txBody>
                  <a:tcPr marL="72000" marR="58936" marT="46800" marB="46800"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4239922030"/>
                  </a:ext>
                </a:extLst>
              </a:tr>
              <a:tr h="237840">
                <a:tc>
                  <a:txBody>
                    <a:bodyPr/>
                    <a:lstStyle/>
                    <a:p>
                      <a:pPr lvl="0" algn="ctr">
                        <a:spcAft>
                          <a:spcPts val="0"/>
                        </a:spcAft>
                        <a:buNone/>
                      </a:pPr>
                      <a:r>
                        <a:rPr lang="en-GB" sz="900" kern="1200" dirty="0">
                          <a:solidFill>
                            <a:schemeClr val="tx1"/>
                          </a:solidFill>
                          <a:latin typeface="+mn-lt"/>
                          <a:ea typeface="+mn-ea"/>
                          <a:cs typeface="Arial"/>
                        </a:rPr>
                        <a:t>R2</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Data Masking, Business continuity, disaster recovery and SIAM.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01/11 – DG creating a control standard and agree mitigation for any BCP planning. </a:t>
                      </a:r>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5" marT="46799" marB="46799" anchor="ctr">
                    <a:lnL w="12700">
                      <a:solidFill>
                        <a:schemeClr val="bg2">
                          <a:lumMod val="90000"/>
                        </a:schemeClr>
                      </a:solidFill>
                    </a:lnL>
                    <a:lnR w="12700">
                      <a:solidFill>
                        <a:schemeClr val="bg2">
                          <a:lumMod val="90000"/>
                        </a:schemeClr>
                      </a:solidFill>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tc>
                  <a:txBody>
                    <a:bodyPr/>
                    <a:lstStyle/>
                    <a:p>
                      <a:pPr lvl="0" algn="ctr">
                        <a:buNone/>
                      </a:pPr>
                      <a:r>
                        <a:rPr lang="en-GB" sz="900" b="1" dirty="0">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C000"/>
                    </a:solidFill>
                  </a:tcPr>
                </a:tc>
                <a:extLst>
                  <a:ext uri="{0D108BD9-81ED-4DB2-BD59-A6C34878D82A}">
                    <a16:rowId xmlns:a16="http://schemas.microsoft.com/office/drawing/2014/main" val="3544185167"/>
                  </a:ext>
                </a:extLst>
              </a:tr>
              <a:tr h="237840">
                <a:tc>
                  <a:txBody>
                    <a:bodyPr/>
                    <a:lstStyle/>
                    <a:p>
                      <a:pPr lvl="0" algn="ctr">
                        <a:spcAft>
                          <a:spcPts val="0"/>
                        </a:spcAft>
                        <a:buNone/>
                      </a:pPr>
                      <a:r>
                        <a:rPr lang="en-GB" sz="900" kern="1200" dirty="0">
                          <a:solidFill>
                            <a:schemeClr val="tx1"/>
                          </a:solidFill>
                          <a:latin typeface="+mn-lt"/>
                          <a:ea typeface="+mn-ea"/>
                          <a:cs typeface="Arial"/>
                        </a:rPr>
                        <a:t>R3</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2">
                  <a:txBody>
                    <a:bodyPr/>
                    <a:lstStyle/>
                    <a:p>
                      <a:pPr lvl="0" algn="l">
                        <a:spcAft>
                          <a:spcPts val="0"/>
                        </a:spcAft>
                        <a:buNone/>
                      </a:pPr>
                      <a:r>
                        <a:rPr lang="en-GB" sz="900" kern="1200" dirty="0">
                          <a:solidFill>
                            <a:schemeClr val="tx1"/>
                          </a:solidFill>
                          <a:latin typeface="+mn-lt"/>
                          <a:ea typeface="+mn-ea"/>
                          <a:cs typeface="Arial"/>
                        </a:rPr>
                        <a:t>ISO has to be operating 3 months before audit</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01/11 – Data sets and historical evidence available but requires alignment with measurement and analysis clause. </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a:latin typeface="+mn-lt"/>
                          <a:cs typeface="Arial"/>
                        </a:rPr>
                        <a:t>Risk</a:t>
                      </a:r>
                      <a:endParaRPr lang="en-GB"/>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gridSpan="4">
                  <a:txBody>
                    <a:bodyPr/>
                    <a:lstStyle/>
                    <a:p>
                      <a:pPr algn="ctr"/>
                      <a:r>
                        <a:rPr lang="en-GB" sz="900" b="1" dirty="0">
                          <a:latin typeface="+mn-lt"/>
                          <a:cs typeface="Arial"/>
                        </a:rPr>
                        <a:t>Risk</a:t>
                      </a:r>
                      <a:endParaRPr lang="en-GB" b="1"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cap="flat" cmpd="sng" algn="ctr">
                      <a:solidFill>
                        <a:schemeClr val="bg2">
                          <a:lumMod val="90000"/>
                        </a:schemeClr>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tc hMerge="1">
                  <a:txBody>
                    <a:bodyPr/>
                    <a:lstStyle/>
                    <a:p>
                      <a:pPr lvl="0" algn="l">
                        <a:buNone/>
                      </a:pPr>
                      <a:endParaRPr lang="en-GB" sz="900" dirty="0">
                        <a:latin typeface="+mn-lt"/>
                        <a:cs typeface="Arial"/>
                      </a:endParaRP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tcPr>
                </a:tc>
                <a:tc>
                  <a:txBody>
                    <a:bodyPr/>
                    <a:lstStyle/>
                    <a:p>
                      <a:pPr lvl="0" algn="ctr">
                        <a:buNone/>
                      </a:pPr>
                      <a:r>
                        <a:rPr lang="en-GB" sz="900" b="1" dirty="0">
                          <a:solidFill>
                            <a:schemeClr val="bg1"/>
                          </a:solidFill>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solidFill>
                      <a:srgbClr val="FF0000"/>
                    </a:solidFill>
                  </a:tcPr>
                </a:tc>
                <a:extLst>
                  <a:ext uri="{0D108BD9-81ED-4DB2-BD59-A6C34878D82A}">
                    <a16:rowId xmlns:a16="http://schemas.microsoft.com/office/drawing/2014/main" val="2282213825"/>
                  </a:ext>
                </a:extLst>
              </a:tr>
              <a:tr h="237840">
                <a:tc>
                  <a:txBody>
                    <a:bodyPr/>
                    <a:lstStyle/>
                    <a:p>
                      <a:pPr lvl="0" algn="ctr">
                        <a:spcAft>
                          <a:spcPts val="0"/>
                        </a:spcAft>
                        <a:buNone/>
                      </a:pPr>
                      <a:r>
                        <a:rPr lang="en-GB" sz="900" kern="1200" dirty="0">
                          <a:solidFill>
                            <a:schemeClr val="tx1"/>
                          </a:solidFill>
                          <a:latin typeface="+mn-lt"/>
                          <a:ea typeface="+mn-ea"/>
                          <a:cs typeface="Arial"/>
                        </a:rPr>
                        <a:t>R4</a:t>
                      </a:r>
                    </a:p>
                  </a:txBody>
                  <a:tcPr marL="72000" marR="58935" marT="46799" marB="46799" anchor="ctr">
                    <a:lnL w="12700">
                      <a:solidFill>
                        <a:schemeClr val="bg2">
                          <a:lumMod val="90000"/>
                        </a:schemeClr>
                      </a:solidFill>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gridSpan="2">
                  <a:txBody>
                    <a:bodyPr/>
                    <a:lstStyle/>
                    <a:p>
                      <a:pPr lvl="0" algn="l">
                        <a:spcAft>
                          <a:spcPts val="0"/>
                        </a:spcAft>
                        <a:buNone/>
                      </a:pPr>
                      <a:r>
                        <a:rPr lang="en-GB" sz="900" kern="1200" dirty="0">
                          <a:solidFill>
                            <a:schemeClr val="tx1"/>
                          </a:solidFill>
                          <a:latin typeface="+mn-lt"/>
                          <a:ea typeface="+mn-ea"/>
                          <a:cs typeface="Arial"/>
                        </a:rPr>
                        <a:t>Document volume</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gridSpan="4">
                  <a:txBody>
                    <a:bodyPr/>
                    <a:lstStyle/>
                    <a:p>
                      <a:pPr marL="0" lvl="0" indent="0" algn="l">
                        <a:lnSpc>
                          <a:spcPct val="100000"/>
                        </a:lnSpc>
                        <a:spcBef>
                          <a:spcPts val="0"/>
                        </a:spcBef>
                        <a:spcAft>
                          <a:spcPts val="0"/>
                        </a:spcAft>
                        <a:buNone/>
                      </a:pPr>
                      <a:r>
                        <a:rPr kumimoji="0" lang="en-GB" sz="900" b="0" i="0" u="none" strike="noStrike" kern="1200" cap="none" spc="0" normalizeH="0" baseline="0" noProof="0" dirty="0">
                          <a:ln>
                            <a:noFill/>
                          </a:ln>
                          <a:solidFill>
                            <a:srgbClr val="2D3540"/>
                          </a:solidFill>
                          <a:effectLst/>
                          <a:uLnTx/>
                          <a:uFillTx/>
                          <a:latin typeface="+mn-lt"/>
                          <a:ea typeface="+mn-ea"/>
                          <a:cs typeface="Arial"/>
                        </a:rPr>
                        <a:t>01/11 – Management clauses in final draft, require completion of control standards. </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hMerge="1">
                  <a:txBody>
                    <a:bodyPr/>
                    <a:lstStyle/>
                    <a:p>
                      <a:endParaRPr lang="en-GB"/>
                    </a:p>
                  </a:txBody>
                  <a:tcPr>
                    <a:lnL w="12700" cap="flat" cmpd="sng" algn="ctr">
                      <a:solidFill>
                        <a:schemeClr val="bg2">
                          <a:lumMod val="90000"/>
                        </a:schemeClr>
                      </a:solidFill>
                      <a:prstDash val="solid"/>
                      <a:round/>
                      <a:headEnd type="none" w="med" len="med"/>
                      <a:tailEnd type="none" w="med" len="med"/>
                    </a:lnL>
                  </a:tcPr>
                </a:tc>
                <a:tc hMerge="1">
                  <a:txBody>
                    <a:bodyPr/>
                    <a:lstStyle/>
                    <a:p>
                      <a:r>
                        <a:rPr lang="en-GB" sz="900" dirty="0">
                          <a:latin typeface="+mn-lt"/>
                          <a:cs typeface="Arial"/>
                        </a:rPr>
                        <a:t>Issue</a:t>
                      </a:r>
                      <a:endParaRPr lang="en-GB"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gridSpan="4">
                  <a:txBody>
                    <a:bodyPr/>
                    <a:lstStyle/>
                    <a:p>
                      <a:pPr algn="ctr"/>
                      <a:r>
                        <a:rPr lang="en-GB" sz="900" b="1" dirty="0">
                          <a:latin typeface="+mn-lt"/>
                          <a:cs typeface="Arial"/>
                        </a:rPr>
                        <a:t>Issue</a:t>
                      </a:r>
                      <a:endParaRPr lang="en-GB" b="1" dirty="0"/>
                    </a:p>
                  </a:txBody>
                  <a:tcPr marL="72000" marR="58935" marT="46799" marB="46799" anchor="ct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a:solidFill>
                        <a:schemeClr val="bg2">
                          <a:lumMod val="90000"/>
                        </a:schemeClr>
                      </a:solidFill>
                    </a:lnT>
                    <a:lnB w="12700">
                      <a:solidFill>
                        <a:schemeClr val="bg2">
                          <a:lumMod val="90000"/>
                        </a:schemeClr>
                      </a:solidFill>
                    </a:lnB>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lvl="0" algn="ctr">
                        <a:buNone/>
                      </a:pPr>
                      <a:r>
                        <a:rPr lang="en-GB" sz="900" b="1" dirty="0">
                          <a:solidFill>
                            <a:schemeClr val="bg1"/>
                          </a:solidFill>
                          <a:latin typeface="+mn-lt"/>
                          <a:cs typeface="Arial"/>
                        </a:rPr>
                        <a:t>Open</a:t>
                      </a:r>
                    </a:p>
                  </a:txBody>
                  <a:tcPr marL="72000" marR="58935" marT="46799" marB="46799" anchor="ctr">
                    <a:lnL w="12700" cap="flat" cmpd="sng" algn="ctr">
                      <a:solidFill>
                        <a:schemeClr val="bg2">
                          <a:lumMod val="90000"/>
                        </a:schemeClr>
                      </a:solidFill>
                      <a:prstDash val="solid"/>
                      <a:round/>
                      <a:headEnd type="none" w="med" len="med"/>
                      <a:tailEnd type="none" w="med" len="med"/>
                    </a:lnL>
                    <a:lnR w="12700">
                      <a:solidFill>
                        <a:schemeClr val="bg2">
                          <a:lumMod val="90000"/>
                        </a:schemeClr>
                      </a:solidFill>
                    </a:lnR>
                    <a:lnT w="12700" cap="flat" cmpd="sng" algn="ctr">
                      <a:solidFill>
                        <a:schemeClr val="bg2">
                          <a:lumMod val="90000"/>
                        </a:schemeClr>
                      </a:solidFill>
                      <a:prstDash val="solid"/>
                      <a:round/>
                      <a:headEnd type="none" w="med" len="med"/>
                      <a:tailEnd type="none" w="med" len="med"/>
                    </a:lnT>
                    <a:lnB w="12700">
                      <a:solidFill>
                        <a:schemeClr val="bg2">
                          <a:lumMod val="90000"/>
                        </a:schemeClr>
                      </a:solidFill>
                    </a:lnB>
                    <a:solidFill>
                      <a:srgbClr val="FF0000"/>
                    </a:solidFill>
                  </a:tcPr>
                </a:tc>
                <a:extLst>
                  <a:ext uri="{0D108BD9-81ED-4DB2-BD59-A6C34878D82A}">
                    <a16:rowId xmlns:a16="http://schemas.microsoft.com/office/drawing/2014/main" val="3574086831"/>
                  </a:ext>
                </a:extLst>
              </a:tr>
            </a:tbl>
          </a:graphicData>
        </a:graphic>
      </p:graphicFrame>
      <p:graphicFrame>
        <p:nvGraphicFramePr>
          <p:cNvPr id="7" name="Table 4">
            <a:extLst>
              <a:ext uri="{FF2B5EF4-FFF2-40B4-BE49-F238E27FC236}">
                <a16:creationId xmlns:a16="http://schemas.microsoft.com/office/drawing/2014/main" id="{71F0344C-B013-F94E-22DF-32CA7444776E}"/>
              </a:ext>
            </a:extLst>
          </p:cNvPr>
          <p:cNvGraphicFramePr>
            <a:graphicFrameLocks noGrp="1"/>
          </p:cNvGraphicFramePr>
          <p:nvPr>
            <p:extLst>
              <p:ext uri="{D42A27DB-BD31-4B8C-83A1-F6EECF244321}">
                <p14:modId xmlns:p14="http://schemas.microsoft.com/office/powerpoint/2010/main" val="2259172507"/>
              </p:ext>
            </p:extLst>
          </p:nvPr>
        </p:nvGraphicFramePr>
        <p:xfrm>
          <a:off x="8766752" y="258805"/>
          <a:ext cx="3331636" cy="213360"/>
        </p:xfrm>
        <a:graphic>
          <a:graphicData uri="http://schemas.openxmlformats.org/drawingml/2006/table">
            <a:tbl>
              <a:tblPr firstRow="1" bandRow="1">
                <a:tableStyleId>{5C22544A-7EE6-4342-B048-85BDC9FD1C3A}</a:tableStyleId>
              </a:tblPr>
              <a:tblGrid>
                <a:gridCol w="832909">
                  <a:extLst>
                    <a:ext uri="{9D8B030D-6E8A-4147-A177-3AD203B41FA5}">
                      <a16:colId xmlns:a16="http://schemas.microsoft.com/office/drawing/2014/main" val="111468985"/>
                    </a:ext>
                  </a:extLst>
                </a:gridCol>
                <a:gridCol w="832909">
                  <a:extLst>
                    <a:ext uri="{9D8B030D-6E8A-4147-A177-3AD203B41FA5}">
                      <a16:colId xmlns:a16="http://schemas.microsoft.com/office/drawing/2014/main" val="1271121789"/>
                    </a:ext>
                  </a:extLst>
                </a:gridCol>
                <a:gridCol w="832909">
                  <a:extLst>
                    <a:ext uri="{9D8B030D-6E8A-4147-A177-3AD203B41FA5}">
                      <a16:colId xmlns:a16="http://schemas.microsoft.com/office/drawing/2014/main" val="3820206286"/>
                    </a:ext>
                  </a:extLst>
                </a:gridCol>
                <a:gridCol w="832909">
                  <a:extLst>
                    <a:ext uri="{9D8B030D-6E8A-4147-A177-3AD203B41FA5}">
                      <a16:colId xmlns:a16="http://schemas.microsoft.com/office/drawing/2014/main" val="1703962266"/>
                    </a:ext>
                  </a:extLst>
                </a:gridCol>
              </a:tblGrid>
              <a:tr h="155489">
                <a:tc>
                  <a:txBody>
                    <a:bodyPr/>
                    <a:lstStyle/>
                    <a:p>
                      <a:r>
                        <a:rPr lang="en-GB" sz="800" dirty="0">
                          <a:solidFill>
                            <a:schemeClr val="bg2">
                              <a:lumMod val="10000"/>
                            </a:schemeClr>
                          </a:solidFill>
                        </a:rPr>
                        <a:t>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GB" sz="800" dirty="0">
                          <a:solidFill>
                            <a:schemeClr val="bg2">
                              <a:lumMod val="10000"/>
                            </a:schemeClr>
                          </a:solidFill>
                        </a:rPr>
                        <a:t>Closed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GB" sz="800" dirty="0">
                          <a:solidFill>
                            <a:schemeClr val="bg2">
                              <a:lumMod val="10000"/>
                            </a:schemeClr>
                          </a:solidFill>
                        </a:rPr>
                        <a:t>In progress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GB" sz="800" dirty="0">
                          <a:solidFill>
                            <a:schemeClr val="bg2">
                              <a:lumMod val="10000"/>
                            </a:schemeClr>
                          </a:solidFill>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54862145"/>
                  </a:ext>
                </a:extLst>
              </a:tr>
            </a:tbl>
          </a:graphicData>
        </a:graphic>
      </p:graphicFrame>
    </p:spTree>
    <p:extLst>
      <p:ext uri="{BB962C8B-B14F-4D97-AF65-F5344CB8AC3E}">
        <p14:creationId xmlns:p14="http://schemas.microsoft.com/office/powerpoint/2010/main" val="545927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E2679-E8A8-58DB-15DF-ECB85B77489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ACB1755-0A7A-FDE2-D31D-F4C3650341EA}"/>
              </a:ext>
            </a:extLst>
          </p:cNvPr>
          <p:cNvSpPr>
            <a:spLocks noGrp="1"/>
          </p:cNvSpPr>
          <p:nvPr>
            <p:ph type="body" sz="quarter" idx="15"/>
          </p:nvPr>
        </p:nvSpPr>
        <p:spPr/>
        <p:txBody>
          <a:bodyPr/>
          <a:lstStyle/>
          <a:p>
            <a:r>
              <a:rPr lang="en-GB" dirty="0"/>
              <a:t>SLT Actions </a:t>
            </a:r>
          </a:p>
        </p:txBody>
      </p:sp>
      <p:sp>
        <p:nvSpPr>
          <p:cNvPr id="3" name="Slide Number Placeholder 2">
            <a:extLst>
              <a:ext uri="{FF2B5EF4-FFF2-40B4-BE49-F238E27FC236}">
                <a16:creationId xmlns:a16="http://schemas.microsoft.com/office/drawing/2014/main" id="{823E501A-5DC5-F5C8-8F8F-5A287ABC9EAE}"/>
              </a:ext>
            </a:extLst>
          </p:cNvPr>
          <p:cNvSpPr>
            <a:spLocks noGrp="1"/>
          </p:cNvSpPr>
          <p:nvPr>
            <p:ph type="sldNum" sz="quarter" idx="12"/>
          </p:nvPr>
        </p:nvSpPr>
        <p:spPr/>
        <p:txBody>
          <a:bodyPr/>
          <a:lstStyle/>
          <a:p>
            <a:fld id="{6FC3DE79-9394-CE4D-B3D9-B1E9F5BFD092}" type="slidenum">
              <a:rPr lang="en-US" smtClean="0"/>
              <a:pPr/>
              <a:t>5</a:t>
            </a:fld>
            <a:endParaRPr lang="en-US"/>
          </a:p>
        </p:txBody>
      </p:sp>
      <p:graphicFrame>
        <p:nvGraphicFramePr>
          <p:cNvPr id="5" name="Table 4">
            <a:extLst>
              <a:ext uri="{FF2B5EF4-FFF2-40B4-BE49-F238E27FC236}">
                <a16:creationId xmlns:a16="http://schemas.microsoft.com/office/drawing/2014/main" id="{85447AEF-2D00-8246-C0E5-E2C9F5F6DE2C}"/>
              </a:ext>
            </a:extLst>
          </p:cNvPr>
          <p:cNvGraphicFramePr>
            <a:graphicFrameLocks noGrp="1"/>
          </p:cNvGraphicFramePr>
          <p:nvPr>
            <p:extLst>
              <p:ext uri="{D42A27DB-BD31-4B8C-83A1-F6EECF244321}">
                <p14:modId xmlns:p14="http://schemas.microsoft.com/office/powerpoint/2010/main" val="3252221615"/>
              </p:ext>
            </p:extLst>
          </p:nvPr>
        </p:nvGraphicFramePr>
        <p:xfrm>
          <a:off x="59117" y="887530"/>
          <a:ext cx="12073766" cy="5605723"/>
        </p:xfrm>
        <a:graphic>
          <a:graphicData uri="http://schemas.openxmlformats.org/drawingml/2006/table">
            <a:tbl>
              <a:tblPr/>
              <a:tblGrid>
                <a:gridCol w="244968">
                  <a:extLst>
                    <a:ext uri="{9D8B030D-6E8A-4147-A177-3AD203B41FA5}">
                      <a16:colId xmlns:a16="http://schemas.microsoft.com/office/drawing/2014/main" val="1079348793"/>
                    </a:ext>
                  </a:extLst>
                </a:gridCol>
                <a:gridCol w="1980162">
                  <a:extLst>
                    <a:ext uri="{9D8B030D-6E8A-4147-A177-3AD203B41FA5}">
                      <a16:colId xmlns:a16="http://schemas.microsoft.com/office/drawing/2014/main" val="139666624"/>
                    </a:ext>
                  </a:extLst>
                </a:gridCol>
                <a:gridCol w="2903329">
                  <a:extLst>
                    <a:ext uri="{9D8B030D-6E8A-4147-A177-3AD203B41FA5}">
                      <a16:colId xmlns:a16="http://schemas.microsoft.com/office/drawing/2014/main" val="1166831788"/>
                    </a:ext>
                  </a:extLst>
                </a:gridCol>
                <a:gridCol w="557984">
                  <a:extLst>
                    <a:ext uri="{9D8B030D-6E8A-4147-A177-3AD203B41FA5}">
                      <a16:colId xmlns:a16="http://schemas.microsoft.com/office/drawing/2014/main" val="531308866"/>
                    </a:ext>
                  </a:extLst>
                </a:gridCol>
                <a:gridCol w="598811">
                  <a:extLst>
                    <a:ext uri="{9D8B030D-6E8A-4147-A177-3AD203B41FA5}">
                      <a16:colId xmlns:a16="http://schemas.microsoft.com/office/drawing/2014/main" val="3758613640"/>
                    </a:ext>
                  </a:extLst>
                </a:gridCol>
                <a:gridCol w="557984">
                  <a:extLst>
                    <a:ext uri="{9D8B030D-6E8A-4147-A177-3AD203B41FA5}">
                      <a16:colId xmlns:a16="http://schemas.microsoft.com/office/drawing/2014/main" val="3819937833"/>
                    </a:ext>
                  </a:extLst>
                </a:gridCol>
                <a:gridCol w="2059549">
                  <a:extLst>
                    <a:ext uri="{9D8B030D-6E8A-4147-A177-3AD203B41FA5}">
                      <a16:colId xmlns:a16="http://schemas.microsoft.com/office/drawing/2014/main" val="3937852757"/>
                    </a:ext>
                  </a:extLst>
                </a:gridCol>
                <a:gridCol w="1354131">
                  <a:extLst>
                    <a:ext uri="{9D8B030D-6E8A-4147-A177-3AD203B41FA5}">
                      <a16:colId xmlns:a16="http://schemas.microsoft.com/office/drawing/2014/main" val="2311746313"/>
                    </a:ext>
                  </a:extLst>
                </a:gridCol>
                <a:gridCol w="585201">
                  <a:extLst>
                    <a:ext uri="{9D8B030D-6E8A-4147-A177-3AD203B41FA5}">
                      <a16:colId xmlns:a16="http://schemas.microsoft.com/office/drawing/2014/main" val="1025742469"/>
                    </a:ext>
                  </a:extLst>
                </a:gridCol>
                <a:gridCol w="564788">
                  <a:extLst>
                    <a:ext uri="{9D8B030D-6E8A-4147-A177-3AD203B41FA5}">
                      <a16:colId xmlns:a16="http://schemas.microsoft.com/office/drawing/2014/main" val="496479450"/>
                    </a:ext>
                  </a:extLst>
                </a:gridCol>
                <a:gridCol w="666859">
                  <a:extLst>
                    <a:ext uri="{9D8B030D-6E8A-4147-A177-3AD203B41FA5}">
                      <a16:colId xmlns:a16="http://schemas.microsoft.com/office/drawing/2014/main" val="2091330268"/>
                    </a:ext>
                  </a:extLst>
                </a:gridCol>
              </a:tblGrid>
              <a:tr h="212818">
                <a:tc gridSpan="11">
                  <a:txBody>
                    <a:bodyPr/>
                    <a:lstStyle/>
                    <a:p>
                      <a:pPr algn="ctr" fontAlgn="b"/>
                      <a:r>
                        <a:rPr lang="en-GB" sz="800" b="1" i="0" u="none" strike="noStrike">
                          <a:solidFill>
                            <a:srgbClr val="000000"/>
                          </a:solidFill>
                          <a:effectLst/>
                          <a:latin typeface="Aptos" panose="020B0004020202020204" pitchFamily="34" charset="0"/>
                        </a:rPr>
                        <a:t>ISO27001 - Certificate Action Plan (SLT)</a:t>
                      </a:r>
                    </a:p>
                  </a:txBody>
                  <a:tcPr marL="5921" marR="5921" marT="5921"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274657014"/>
                  </a:ext>
                </a:extLst>
              </a:tr>
              <a:tr h="212818">
                <a:tc>
                  <a:txBody>
                    <a:bodyPr/>
                    <a:lstStyle/>
                    <a:p>
                      <a:pPr algn="ctr" fontAlgn="ctr"/>
                      <a:r>
                        <a:rPr lang="en-GB" sz="800" b="1" i="0" u="none" strike="noStrike">
                          <a:solidFill>
                            <a:srgbClr val="000000"/>
                          </a:solidFill>
                          <a:effectLst/>
                          <a:latin typeface="Aptos" panose="020B0004020202020204" pitchFamily="34" charset="0"/>
                        </a:rPr>
                        <a:t>Item</a:t>
                      </a:r>
                    </a:p>
                  </a:txBody>
                  <a:tcPr marL="5921" marR="5921" marT="592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GB" sz="800" b="1" i="0" u="none" strike="noStrike">
                          <a:solidFill>
                            <a:srgbClr val="000000"/>
                          </a:solidFill>
                          <a:effectLst/>
                          <a:latin typeface="Aptos" panose="020B0004020202020204" pitchFamily="34" charset="0"/>
                        </a:rPr>
                        <a:t>Description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GB" sz="800" b="1" i="0" u="none" strike="noStrike">
                          <a:solidFill>
                            <a:srgbClr val="000000"/>
                          </a:solidFill>
                          <a:effectLst/>
                          <a:latin typeface="Aptos" panose="020B0004020202020204" pitchFamily="34" charset="0"/>
                        </a:rPr>
                        <a:t>Description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Priority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Critical path?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Owner</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GB" sz="800" b="1" i="0" u="none" strike="noStrike">
                          <a:solidFill>
                            <a:srgbClr val="000000"/>
                          </a:solidFill>
                          <a:effectLst/>
                          <a:latin typeface="Aptos" panose="020B0004020202020204" pitchFamily="34" charset="0"/>
                        </a:rPr>
                        <a:t>Comments</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GB" sz="800" b="1" i="0" u="none" strike="noStrike">
                          <a:solidFill>
                            <a:srgbClr val="000000"/>
                          </a:solidFill>
                          <a:effectLst/>
                          <a:latin typeface="Aptos" panose="020B0004020202020204" pitchFamily="34" charset="0"/>
                        </a:rPr>
                        <a:t>Support Required?</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Status</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Due Date</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Attachments</a:t>
                      </a:r>
                    </a:p>
                  </a:txBody>
                  <a:tcPr marL="5921" marR="5921" marT="592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7264540"/>
                  </a:ext>
                </a:extLst>
              </a:tr>
              <a:tr h="212818">
                <a:tc gridSpan="11">
                  <a:txBody>
                    <a:bodyPr/>
                    <a:lstStyle/>
                    <a:p>
                      <a:pPr algn="ctr" fontAlgn="ctr"/>
                      <a:r>
                        <a:rPr lang="en-GB" sz="800" b="1" i="0" u="none" strike="noStrike">
                          <a:solidFill>
                            <a:srgbClr val="000000"/>
                          </a:solidFill>
                          <a:effectLst/>
                          <a:latin typeface="Aptos" panose="020B0004020202020204" pitchFamily="34" charset="0"/>
                        </a:rPr>
                        <a:t>ISO Stage 2 - Management Review</a:t>
                      </a:r>
                    </a:p>
                  </a:txBody>
                  <a:tcPr marL="5921" marR="5921" marT="592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613180439"/>
                  </a:ext>
                </a:extLst>
              </a:tr>
              <a:tr h="324293">
                <a:tc>
                  <a:txBody>
                    <a:bodyPr/>
                    <a:lstStyle/>
                    <a:p>
                      <a:pPr algn="ctr" fontAlgn="ctr"/>
                      <a:r>
                        <a:rPr lang="en-GB" sz="800" b="0" i="0" u="none" strike="noStrike">
                          <a:solidFill>
                            <a:srgbClr val="000000"/>
                          </a:solidFill>
                          <a:effectLst/>
                          <a:latin typeface="Aptos" panose="020B0004020202020204" pitchFamily="34" charset="0"/>
                        </a:rPr>
                        <a:t>1</a:t>
                      </a:r>
                    </a:p>
                  </a:txBody>
                  <a:tcPr marL="5921" marR="5921" marT="592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Issue comms for security policy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Request CIO send policy / link with the ISMS SharePoint for evidence. Sample email provided. </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High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800" b="1" i="0" u="none" strike="noStrike">
                          <a:solidFill>
                            <a:srgbClr val="000000"/>
                          </a:solidFill>
                          <a:effectLst/>
                          <a:latin typeface="Aptos" panose="020B0004020202020204" pitchFamily="34" charset="0"/>
                        </a:rPr>
                        <a:t>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GN / DG</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Release comms - Supports awareness and communications evidence </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GN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Open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800" b="0" i="0" u="none" strike="noStrike">
                          <a:solidFill>
                            <a:srgbClr val="000000"/>
                          </a:solidFill>
                          <a:effectLst/>
                          <a:latin typeface="Aptos" panose="020B0004020202020204" pitchFamily="34" charset="0"/>
                        </a:rPr>
                        <a:t>08/11/2024</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 </a:t>
                      </a:r>
                    </a:p>
                  </a:txBody>
                  <a:tcPr marL="5921" marR="5921" marT="592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6250078"/>
                  </a:ext>
                </a:extLst>
              </a:tr>
              <a:tr h="202683">
                <a:tc>
                  <a:txBody>
                    <a:bodyPr/>
                    <a:lstStyle/>
                    <a:p>
                      <a:pPr algn="ctr" fontAlgn="ctr"/>
                      <a:r>
                        <a:rPr lang="en-GB" sz="800" b="0" i="0" u="none" strike="noStrike">
                          <a:solidFill>
                            <a:srgbClr val="000000"/>
                          </a:solidFill>
                          <a:effectLst/>
                          <a:latin typeface="Aptos" panose="020B0004020202020204" pitchFamily="34" charset="0"/>
                        </a:rPr>
                        <a:t>2</a:t>
                      </a:r>
                    </a:p>
                  </a:txBody>
                  <a:tcPr marL="5921" marR="5921" marT="592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CIO Job Description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Agree job description to support ISO</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High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800" b="1" i="0" u="none" strike="noStrike">
                          <a:solidFill>
                            <a:srgbClr val="000000"/>
                          </a:solidFill>
                          <a:effectLst/>
                          <a:latin typeface="Aptos" panose="020B0004020202020204" pitchFamily="34" charset="0"/>
                        </a:rPr>
                        <a:t>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GN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Completed and uploaded</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GN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Closed</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800" b="0" i="0" u="none" strike="noStrike">
                          <a:solidFill>
                            <a:srgbClr val="000000"/>
                          </a:solidFill>
                          <a:effectLst/>
                          <a:latin typeface="Aptos" panose="020B0004020202020204" pitchFamily="34" charset="0"/>
                        </a:rPr>
                        <a:t>06/11/2024</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 </a:t>
                      </a:r>
                    </a:p>
                  </a:txBody>
                  <a:tcPr marL="5921" marR="5921" marT="592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47103408"/>
                  </a:ext>
                </a:extLst>
              </a:tr>
              <a:tr h="202683">
                <a:tc>
                  <a:txBody>
                    <a:bodyPr/>
                    <a:lstStyle/>
                    <a:p>
                      <a:pPr algn="ctr" fontAlgn="ctr"/>
                      <a:r>
                        <a:rPr lang="en-GB" sz="800" b="0" i="0" u="none" strike="noStrike">
                          <a:solidFill>
                            <a:srgbClr val="000000"/>
                          </a:solidFill>
                          <a:effectLst/>
                          <a:latin typeface="Aptos" panose="020B0004020202020204" pitchFamily="34" charset="0"/>
                        </a:rPr>
                        <a:t>3</a:t>
                      </a:r>
                    </a:p>
                  </a:txBody>
                  <a:tcPr marL="5921" marR="5921" marT="592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Agree off signage</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Provide a draft for digital signage and put in the office space</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High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800" b="1" i="0" u="none" strike="noStrike">
                          <a:solidFill>
                            <a:srgbClr val="000000"/>
                          </a:solidFill>
                          <a:effectLst/>
                          <a:latin typeface="Aptos" panose="020B0004020202020204" pitchFamily="34" charset="0"/>
                        </a:rPr>
                        <a:t>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GN / DG</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AH has released to the office boards</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EUC</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Closed</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800" b="0" i="0" u="none" strike="noStrike">
                          <a:solidFill>
                            <a:srgbClr val="000000"/>
                          </a:solidFill>
                          <a:effectLst/>
                          <a:latin typeface="Aptos" panose="020B0004020202020204" pitchFamily="34" charset="0"/>
                        </a:rPr>
                        <a:t>06/11/2024</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 </a:t>
                      </a:r>
                    </a:p>
                  </a:txBody>
                  <a:tcPr marL="5921" marR="5921" marT="592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6092513"/>
                  </a:ext>
                </a:extLst>
              </a:tr>
              <a:tr h="486439">
                <a:tc>
                  <a:txBody>
                    <a:bodyPr/>
                    <a:lstStyle/>
                    <a:p>
                      <a:pPr algn="ctr" fontAlgn="ctr"/>
                      <a:r>
                        <a:rPr lang="en-GB" sz="800" b="0" i="0" u="none" strike="noStrike">
                          <a:solidFill>
                            <a:srgbClr val="000000"/>
                          </a:solidFill>
                          <a:effectLst/>
                          <a:latin typeface="Aptos" panose="020B0004020202020204" pitchFamily="34" charset="0"/>
                        </a:rPr>
                        <a:t>4</a:t>
                      </a:r>
                    </a:p>
                  </a:txBody>
                  <a:tcPr marL="5921" marR="5921" marT="592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Review Management Report</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dirty="0">
                          <a:solidFill>
                            <a:srgbClr val="000000"/>
                          </a:solidFill>
                          <a:effectLst/>
                          <a:latin typeface="Aptos" panose="020B0004020202020204" pitchFamily="34" charset="0"/>
                        </a:rPr>
                        <a:t>Provide feedback on the overall management report and put into template</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High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800" b="1" i="0" u="none" strike="noStrike">
                          <a:solidFill>
                            <a:srgbClr val="000000"/>
                          </a:solidFill>
                          <a:effectLst/>
                          <a:latin typeface="Aptos" panose="020B0004020202020204" pitchFamily="34" charset="0"/>
                        </a:rPr>
                        <a:t>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SLT</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This is part of the 11th November Audit</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SLT to review and provide output, we will put this feedback into a 'meeting minutes format'</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Open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800" b="0" i="0" u="none" strike="noStrike">
                          <a:solidFill>
                            <a:srgbClr val="000000"/>
                          </a:solidFill>
                          <a:effectLst/>
                          <a:latin typeface="Aptos" panose="020B0004020202020204" pitchFamily="34" charset="0"/>
                        </a:rPr>
                        <a:t>06/11/2024</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 </a:t>
                      </a:r>
                    </a:p>
                  </a:txBody>
                  <a:tcPr marL="5921" marR="5921" marT="592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0995803"/>
                  </a:ext>
                </a:extLst>
              </a:tr>
              <a:tr h="202683">
                <a:tc>
                  <a:txBody>
                    <a:bodyPr/>
                    <a:lstStyle/>
                    <a:p>
                      <a:pPr algn="ctr" fontAlgn="ctr"/>
                      <a:r>
                        <a:rPr lang="en-GB" sz="800" b="0" i="0" u="none" strike="noStrike">
                          <a:solidFill>
                            <a:srgbClr val="000000"/>
                          </a:solidFill>
                          <a:effectLst/>
                          <a:latin typeface="Aptos" panose="020B0004020202020204" pitchFamily="34" charset="0"/>
                        </a:rPr>
                        <a:t>5</a:t>
                      </a:r>
                    </a:p>
                  </a:txBody>
                  <a:tcPr marL="5921" marR="5921" marT="592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Management report meeting minutes</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Complete a meetings minute format and input SLT output</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High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800" b="1" i="0" u="none" strike="noStrike">
                          <a:solidFill>
                            <a:srgbClr val="000000"/>
                          </a:solidFill>
                          <a:effectLst/>
                          <a:latin typeface="Aptos" panose="020B0004020202020204" pitchFamily="34" charset="0"/>
                        </a:rPr>
                        <a:t>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DG</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N/A</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SLT</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Closed</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800" b="0" i="0" u="none" strike="noStrike">
                          <a:solidFill>
                            <a:srgbClr val="000000"/>
                          </a:solidFill>
                          <a:effectLst/>
                          <a:latin typeface="Aptos" panose="020B0004020202020204" pitchFamily="34" charset="0"/>
                        </a:rPr>
                        <a:t>06/11/2024</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sng" strike="noStrike">
                          <a:solidFill>
                            <a:srgbClr val="0563C1"/>
                          </a:solidFill>
                          <a:effectLst/>
                          <a:latin typeface="Calibri" panose="020F0502020204030204" pitchFamily="34" charset="0"/>
                          <a:hlinkClick r:id="rId2"/>
                        </a:rPr>
                        <a:t>MGT Template</a:t>
                      </a:r>
                      <a:endParaRPr lang="en-GB" sz="800" b="0" i="0" u="sng" strike="noStrike">
                        <a:solidFill>
                          <a:srgbClr val="0563C1"/>
                        </a:solidFill>
                        <a:effectLst/>
                        <a:latin typeface="Calibri" panose="020F0502020204030204" pitchFamily="34" charset="0"/>
                      </a:endParaRPr>
                    </a:p>
                  </a:txBody>
                  <a:tcPr marL="5921" marR="5921" marT="592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7832878"/>
                  </a:ext>
                </a:extLst>
              </a:tr>
              <a:tr h="324293">
                <a:tc>
                  <a:txBody>
                    <a:bodyPr/>
                    <a:lstStyle/>
                    <a:p>
                      <a:pPr algn="ctr" fontAlgn="ctr"/>
                      <a:r>
                        <a:rPr lang="en-GB" sz="800" b="0" i="0" u="none" strike="noStrike">
                          <a:solidFill>
                            <a:srgbClr val="000000"/>
                          </a:solidFill>
                          <a:effectLst/>
                          <a:latin typeface="Aptos" panose="020B0004020202020204" pitchFamily="34" charset="0"/>
                        </a:rPr>
                        <a:t>6</a:t>
                      </a:r>
                    </a:p>
                  </a:txBody>
                  <a:tcPr marL="5921" marR="5921" marT="592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Revise risk management</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End-end review and modification of risk management with Trustwave support</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High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800" b="1" i="0" u="none" strike="noStrike">
                          <a:solidFill>
                            <a:srgbClr val="000000"/>
                          </a:solidFill>
                          <a:effectLst/>
                          <a:latin typeface="Aptos" panose="020B0004020202020204" pitchFamily="34" charset="0"/>
                        </a:rPr>
                        <a:t>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DG / DJ</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Revise the risk plan. Attending Cannock 4th &amp; 5th November to complete</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Trustwave </a:t>
                      </a:r>
                      <a:br>
                        <a:rPr lang="en-GB" sz="800" b="0" i="0" u="none" strike="noStrike">
                          <a:solidFill>
                            <a:srgbClr val="000000"/>
                          </a:solidFill>
                          <a:effectLst/>
                          <a:latin typeface="Aptos" panose="020B0004020202020204" pitchFamily="34" charset="0"/>
                        </a:rPr>
                      </a:br>
                      <a:r>
                        <a:rPr lang="en-GB" sz="800" b="0" i="0" u="none" strike="noStrike">
                          <a:solidFill>
                            <a:srgbClr val="000000"/>
                          </a:solidFill>
                          <a:effectLst/>
                          <a:latin typeface="Aptos" panose="020B0004020202020204" pitchFamily="34" charset="0"/>
                        </a:rPr>
                        <a:t>Approval - RC / DJ</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Open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800" b="0" i="0" u="none" strike="noStrike">
                          <a:solidFill>
                            <a:srgbClr val="000000"/>
                          </a:solidFill>
                          <a:effectLst/>
                          <a:latin typeface="Aptos" panose="020B0004020202020204" pitchFamily="34" charset="0"/>
                        </a:rPr>
                        <a:t>08/11/2024</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 </a:t>
                      </a:r>
                    </a:p>
                  </a:txBody>
                  <a:tcPr marL="5921" marR="5921" marT="592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2620179"/>
                  </a:ext>
                </a:extLst>
              </a:tr>
              <a:tr h="202683">
                <a:tc>
                  <a:txBody>
                    <a:bodyPr/>
                    <a:lstStyle/>
                    <a:p>
                      <a:pPr algn="ctr" fontAlgn="ctr"/>
                      <a:r>
                        <a:rPr lang="en-GB" sz="800" b="0" i="0" u="none" strike="noStrike">
                          <a:solidFill>
                            <a:srgbClr val="000000"/>
                          </a:solidFill>
                          <a:effectLst/>
                          <a:latin typeface="Aptos" panose="020B0004020202020204" pitchFamily="34" charset="0"/>
                        </a:rPr>
                        <a:t>7</a:t>
                      </a:r>
                    </a:p>
                  </a:txBody>
                  <a:tcPr marL="5921" marR="5921" marT="592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Review new risk management framework</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Send the new risk management framework and updated clauses to SLT</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High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800" b="1" i="0" u="none" strike="noStrike">
                          <a:solidFill>
                            <a:srgbClr val="000000"/>
                          </a:solidFill>
                          <a:effectLst/>
                          <a:latin typeface="Aptos" panose="020B0004020202020204" pitchFamily="34" charset="0"/>
                        </a:rPr>
                        <a:t>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DG</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Send to SLT once complete - condensed schedule</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SLT</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Open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800" b="0" i="0" u="none" strike="noStrike">
                          <a:solidFill>
                            <a:srgbClr val="000000"/>
                          </a:solidFill>
                          <a:effectLst/>
                          <a:latin typeface="Aptos" panose="020B0004020202020204" pitchFamily="34" charset="0"/>
                        </a:rPr>
                        <a:t>06/11/2024</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800" b="0" i="0" u="none" strike="noStrike">
                          <a:solidFill>
                            <a:srgbClr val="000000"/>
                          </a:solidFill>
                          <a:effectLst/>
                          <a:latin typeface="Aptos" panose="020B0004020202020204" pitchFamily="34" charset="0"/>
                        </a:rPr>
                        <a:t> </a:t>
                      </a:r>
                    </a:p>
                  </a:txBody>
                  <a:tcPr marL="5921" marR="5921" marT="59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8127934"/>
                  </a:ext>
                </a:extLst>
              </a:tr>
              <a:tr h="202683">
                <a:tc>
                  <a:txBody>
                    <a:bodyPr/>
                    <a:lstStyle/>
                    <a:p>
                      <a:pPr algn="ctr" fontAlgn="ctr"/>
                      <a:r>
                        <a:rPr lang="en-GB" sz="800" b="0" i="0" u="none" strike="noStrike">
                          <a:solidFill>
                            <a:srgbClr val="000000"/>
                          </a:solidFill>
                          <a:effectLst/>
                          <a:latin typeface="Aptos" panose="020B0004020202020204" pitchFamily="34" charset="0"/>
                        </a:rPr>
                        <a:t>8</a:t>
                      </a:r>
                    </a:p>
                  </a:txBody>
                  <a:tcPr marL="5921" marR="5921" marT="592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Close historical risks - prior to 2022</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Close or transfer any historical risks. Reopen as 2024 for remaining.</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High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800" b="1" i="0" u="none" strike="noStrike">
                          <a:solidFill>
                            <a:srgbClr val="000000"/>
                          </a:solidFill>
                          <a:effectLst/>
                          <a:latin typeface="Aptos" panose="020B0004020202020204" pitchFamily="34" charset="0"/>
                        </a:rPr>
                        <a:t>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DG</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Making excellent progress</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SLT</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Open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800" b="0" i="0" u="none" strike="noStrike">
                          <a:solidFill>
                            <a:srgbClr val="000000"/>
                          </a:solidFill>
                          <a:effectLst/>
                          <a:latin typeface="Aptos" panose="020B0004020202020204" pitchFamily="34" charset="0"/>
                        </a:rPr>
                        <a:t>08/11/2024</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800" b="0" i="0" u="none" strike="noStrike">
                          <a:solidFill>
                            <a:srgbClr val="000000"/>
                          </a:solidFill>
                          <a:effectLst/>
                          <a:latin typeface="Aptos" panose="020B0004020202020204" pitchFamily="34" charset="0"/>
                        </a:rPr>
                        <a:t> </a:t>
                      </a:r>
                    </a:p>
                  </a:txBody>
                  <a:tcPr marL="5921" marR="5921" marT="59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59333468"/>
                  </a:ext>
                </a:extLst>
              </a:tr>
              <a:tr h="202683">
                <a:tc>
                  <a:txBody>
                    <a:bodyPr/>
                    <a:lstStyle/>
                    <a:p>
                      <a:pPr algn="ctr" fontAlgn="ctr"/>
                      <a:r>
                        <a:rPr lang="en-GB" sz="800" b="0" i="0" u="none" strike="noStrike">
                          <a:solidFill>
                            <a:srgbClr val="000000"/>
                          </a:solidFill>
                          <a:effectLst/>
                          <a:latin typeface="Aptos" panose="020B0004020202020204" pitchFamily="34" charset="0"/>
                        </a:rPr>
                        <a:t>9</a:t>
                      </a:r>
                    </a:p>
                  </a:txBody>
                  <a:tcPr marL="5921" marR="5921" marT="592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Revise Risk reporting &amp; SP</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Update entire SP with risks and present to the SLT</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High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800" b="1" i="0" u="none" strike="noStrike">
                          <a:solidFill>
                            <a:srgbClr val="000000"/>
                          </a:solidFill>
                          <a:effectLst/>
                          <a:latin typeface="Aptos" panose="020B0004020202020204" pitchFamily="34" charset="0"/>
                        </a:rPr>
                        <a:t>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DG</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In progress, MH support rework.</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N/A</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Open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800" b="0" i="0" u="none" strike="noStrike">
                          <a:solidFill>
                            <a:srgbClr val="000000"/>
                          </a:solidFill>
                          <a:effectLst/>
                          <a:latin typeface="Aptos" panose="020B0004020202020204" pitchFamily="34" charset="0"/>
                        </a:rPr>
                        <a:t>08/11/2024</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800" b="0" i="0" u="none" strike="noStrike">
                          <a:solidFill>
                            <a:srgbClr val="000000"/>
                          </a:solidFill>
                          <a:effectLst/>
                          <a:latin typeface="Aptos" panose="020B0004020202020204" pitchFamily="34" charset="0"/>
                        </a:rPr>
                        <a:t> </a:t>
                      </a:r>
                    </a:p>
                  </a:txBody>
                  <a:tcPr marL="5921" marR="5921" marT="59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10024341"/>
                  </a:ext>
                </a:extLst>
              </a:tr>
              <a:tr h="202683">
                <a:tc>
                  <a:txBody>
                    <a:bodyPr/>
                    <a:lstStyle/>
                    <a:p>
                      <a:pPr algn="ctr" fontAlgn="ctr"/>
                      <a:r>
                        <a:rPr lang="en-GB" sz="800" b="0" i="0" u="none" strike="noStrike">
                          <a:solidFill>
                            <a:srgbClr val="000000"/>
                          </a:solidFill>
                          <a:effectLst/>
                          <a:latin typeface="Aptos" panose="020B0004020202020204" pitchFamily="34" charset="0"/>
                        </a:rPr>
                        <a:t>10</a:t>
                      </a:r>
                    </a:p>
                  </a:txBody>
                  <a:tcPr marL="5921" marR="5921" marT="592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Support treatment plans for risks</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Develop risk treatment plans</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High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800" b="1" i="0" u="none" strike="noStrike">
                          <a:solidFill>
                            <a:srgbClr val="000000"/>
                          </a:solidFill>
                          <a:effectLst/>
                          <a:latin typeface="Aptos" panose="020B0004020202020204" pitchFamily="34" charset="0"/>
                        </a:rPr>
                        <a:t>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SH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Follow up post risk reviews with Trustwave</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All teams</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Open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800" b="0" i="0" u="none" strike="noStrike">
                          <a:solidFill>
                            <a:srgbClr val="000000"/>
                          </a:solidFill>
                          <a:effectLst/>
                          <a:latin typeface="Aptos" panose="020B0004020202020204" pitchFamily="34" charset="0"/>
                        </a:rPr>
                        <a:t>08/11/2024</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800" b="0" i="0" u="none" strike="noStrike">
                          <a:solidFill>
                            <a:srgbClr val="000000"/>
                          </a:solidFill>
                          <a:effectLst/>
                          <a:latin typeface="Aptos" panose="020B0004020202020204" pitchFamily="34" charset="0"/>
                        </a:rPr>
                        <a:t> </a:t>
                      </a:r>
                    </a:p>
                  </a:txBody>
                  <a:tcPr marL="5921" marR="5921" marT="59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2728135"/>
                  </a:ext>
                </a:extLst>
              </a:tr>
              <a:tr h="202683">
                <a:tc>
                  <a:txBody>
                    <a:bodyPr/>
                    <a:lstStyle/>
                    <a:p>
                      <a:pPr algn="ctr" fontAlgn="ctr"/>
                      <a:r>
                        <a:rPr lang="en-GB" sz="800" b="0" i="0" u="none" strike="noStrike">
                          <a:solidFill>
                            <a:srgbClr val="000000"/>
                          </a:solidFill>
                          <a:effectLst/>
                          <a:latin typeface="Aptos" panose="020B0004020202020204" pitchFamily="34" charset="0"/>
                        </a:rPr>
                        <a:t>11</a:t>
                      </a:r>
                    </a:p>
                  </a:txBody>
                  <a:tcPr marL="5921" marR="5921" marT="592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Review resources for audit</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Confirm from the plan resource availability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High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800" b="1" i="0" u="none" strike="noStrike">
                          <a:solidFill>
                            <a:srgbClr val="000000"/>
                          </a:solidFill>
                          <a:effectLst/>
                          <a:latin typeface="Aptos" panose="020B0004020202020204" pitchFamily="34" charset="0"/>
                        </a:rPr>
                        <a:t>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SLT</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Only requires confirmation and can be closed</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SLT</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Open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800" b="0" i="0" u="none" strike="noStrike">
                          <a:solidFill>
                            <a:srgbClr val="000000"/>
                          </a:solidFill>
                          <a:effectLst/>
                          <a:latin typeface="Aptos" panose="020B0004020202020204" pitchFamily="34" charset="0"/>
                        </a:rPr>
                        <a:t>08/11/2024</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sng" strike="noStrike">
                          <a:solidFill>
                            <a:srgbClr val="0563C1"/>
                          </a:solidFill>
                          <a:effectLst/>
                          <a:latin typeface="Aptos" panose="020B0004020202020204" pitchFamily="34" charset="0"/>
                          <a:hlinkClick r:id="rId3"/>
                        </a:rPr>
                        <a:t>Audit schedule</a:t>
                      </a:r>
                      <a:endParaRPr lang="en-GB" sz="800" b="0" i="0" u="sng" strike="noStrike">
                        <a:solidFill>
                          <a:srgbClr val="0563C1"/>
                        </a:solidFill>
                        <a:effectLst/>
                        <a:latin typeface="Aptos" panose="020B0004020202020204" pitchFamily="34" charset="0"/>
                      </a:endParaRPr>
                    </a:p>
                  </a:txBody>
                  <a:tcPr marL="5921" marR="5921" marT="592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39018921"/>
                  </a:ext>
                </a:extLst>
              </a:tr>
              <a:tr h="324293">
                <a:tc>
                  <a:txBody>
                    <a:bodyPr/>
                    <a:lstStyle/>
                    <a:p>
                      <a:pPr algn="ctr" fontAlgn="ctr"/>
                      <a:r>
                        <a:rPr lang="en-GB" sz="800" b="0" i="0" u="none" strike="noStrike">
                          <a:solidFill>
                            <a:srgbClr val="000000"/>
                          </a:solidFill>
                          <a:effectLst/>
                          <a:latin typeface="Aptos" panose="020B0004020202020204" pitchFamily="34" charset="0"/>
                        </a:rPr>
                        <a:t>12</a:t>
                      </a:r>
                    </a:p>
                  </a:txBody>
                  <a:tcPr marL="5921" marR="5921" marT="592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Legislation subscriptions</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We need to prove were updating the ISMS based on legal and regs</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High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800" b="1" i="0" u="none" strike="noStrike">
                          <a:solidFill>
                            <a:srgbClr val="000000"/>
                          </a:solidFill>
                          <a:effectLst/>
                          <a:latin typeface="Aptos" panose="020B0004020202020204" pitchFamily="34" charset="0"/>
                        </a:rPr>
                        <a:t>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DJ</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No systems exists, but Trustwave have provided an approach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DJ</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Open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800" b="0" i="0" u="none" strike="noStrike">
                          <a:solidFill>
                            <a:srgbClr val="000000"/>
                          </a:solidFill>
                          <a:effectLst/>
                          <a:latin typeface="Aptos" panose="020B0004020202020204" pitchFamily="34" charset="0"/>
                        </a:rPr>
                        <a:t>08/11/2024</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 </a:t>
                      </a:r>
                    </a:p>
                  </a:txBody>
                  <a:tcPr marL="5921" marR="5921" marT="592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4948960"/>
                  </a:ext>
                </a:extLst>
              </a:tr>
              <a:tr h="324293">
                <a:tc>
                  <a:txBody>
                    <a:bodyPr/>
                    <a:lstStyle/>
                    <a:p>
                      <a:pPr algn="ctr" fontAlgn="ctr"/>
                      <a:r>
                        <a:rPr lang="en-GB" sz="800" b="0" i="0" u="none" strike="noStrike">
                          <a:solidFill>
                            <a:srgbClr val="000000"/>
                          </a:solidFill>
                          <a:effectLst/>
                          <a:latin typeface="Aptos" panose="020B0004020202020204" pitchFamily="34" charset="0"/>
                        </a:rPr>
                        <a:t>13</a:t>
                      </a:r>
                    </a:p>
                  </a:txBody>
                  <a:tcPr marL="5921" marR="5921" marT="592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Contact with external authorities and comms</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Meeting setup to agree and review process with AW / GN. DG Creating processes</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High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800" b="1" i="0" u="none" strike="noStrike">
                          <a:solidFill>
                            <a:srgbClr val="000000"/>
                          </a:solidFill>
                          <a:effectLst/>
                          <a:latin typeface="Aptos" panose="020B0004020202020204" pitchFamily="34" charset="0"/>
                        </a:rPr>
                        <a:t>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DG</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Trustwave recommend putting into Cyber procedure. </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AW / GN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Open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800" b="0" i="0" u="none" strike="noStrike">
                          <a:solidFill>
                            <a:srgbClr val="000000"/>
                          </a:solidFill>
                          <a:effectLst/>
                          <a:latin typeface="Aptos" panose="020B0004020202020204" pitchFamily="34" charset="0"/>
                        </a:rPr>
                        <a:t>08/11/2024</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 </a:t>
                      </a:r>
                    </a:p>
                  </a:txBody>
                  <a:tcPr marL="5921" marR="5921" marT="592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92065281"/>
                  </a:ext>
                </a:extLst>
              </a:tr>
              <a:tr h="323147">
                <a:tc>
                  <a:txBody>
                    <a:bodyPr/>
                    <a:lstStyle/>
                    <a:p>
                      <a:pPr algn="ctr" fontAlgn="ctr"/>
                      <a:r>
                        <a:rPr lang="en-GB" sz="800" b="0" i="0" u="none" strike="noStrike">
                          <a:solidFill>
                            <a:srgbClr val="000000"/>
                          </a:solidFill>
                          <a:effectLst/>
                          <a:latin typeface="Aptos" panose="020B0004020202020204" pitchFamily="34" charset="0"/>
                        </a:rPr>
                        <a:t>14</a:t>
                      </a:r>
                    </a:p>
                  </a:txBody>
                  <a:tcPr marL="5921" marR="5921" marT="592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Corporate risk register &amp; opportunities</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Reworking the SP to build opportunities and org risks using Ian's framework</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High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800" b="1" i="0" u="none" strike="noStrike">
                          <a:solidFill>
                            <a:srgbClr val="000000"/>
                          </a:solidFill>
                          <a:effectLst/>
                          <a:latin typeface="Aptos" panose="020B0004020202020204" pitchFamily="34" charset="0"/>
                        </a:rPr>
                        <a:t>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DG</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Agree with GN / DJ if these are accurate representations</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GN / DJ</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Open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800" b="0" i="0" u="none" strike="noStrike">
                          <a:solidFill>
                            <a:srgbClr val="000000"/>
                          </a:solidFill>
                          <a:effectLst/>
                          <a:latin typeface="Aptos" panose="020B0004020202020204" pitchFamily="34" charset="0"/>
                        </a:rPr>
                        <a:t>08/11/2024</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 </a:t>
                      </a:r>
                    </a:p>
                  </a:txBody>
                  <a:tcPr marL="5921" marR="5921" marT="592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17371819"/>
                  </a:ext>
                </a:extLst>
              </a:tr>
              <a:tr h="324293">
                <a:tc>
                  <a:txBody>
                    <a:bodyPr/>
                    <a:lstStyle/>
                    <a:p>
                      <a:pPr algn="ctr" fontAlgn="ctr"/>
                      <a:r>
                        <a:rPr lang="en-GB" sz="800" b="0" i="0" u="none" strike="noStrike">
                          <a:solidFill>
                            <a:srgbClr val="000000"/>
                          </a:solidFill>
                          <a:effectLst/>
                          <a:latin typeface="Aptos" panose="020B0004020202020204" pitchFamily="34" charset="0"/>
                        </a:rPr>
                        <a:t>15</a:t>
                      </a:r>
                    </a:p>
                  </a:txBody>
                  <a:tcPr marL="5921" marR="5921" marT="592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Sales, Marketing and Finance Support</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Review with auditor on the 1st Nov to confirm what is required here.</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High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800" b="1" i="0" u="none" strike="noStrike">
                          <a:solidFill>
                            <a:srgbClr val="000000"/>
                          </a:solidFill>
                          <a:effectLst/>
                          <a:latin typeface="Aptos" panose="020B0004020202020204" pitchFamily="34" charset="0"/>
                        </a:rPr>
                        <a:t>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DJ / DG</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Segregation of duties - consultants &amp; Aggreko ISO leads have never heard of this.</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Auditor / Trustwave</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Open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800" b="0" i="0" u="none" strike="noStrike">
                          <a:solidFill>
                            <a:srgbClr val="000000"/>
                          </a:solidFill>
                          <a:effectLst/>
                          <a:latin typeface="Aptos" panose="020B0004020202020204" pitchFamily="34" charset="0"/>
                        </a:rPr>
                        <a:t>08/11/2024</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 </a:t>
                      </a:r>
                    </a:p>
                  </a:txBody>
                  <a:tcPr marL="5921" marR="5921" marT="592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2888163"/>
                  </a:ext>
                </a:extLst>
              </a:tr>
              <a:tr h="202683">
                <a:tc>
                  <a:txBody>
                    <a:bodyPr/>
                    <a:lstStyle/>
                    <a:p>
                      <a:pPr algn="ctr" fontAlgn="ctr"/>
                      <a:r>
                        <a:rPr lang="en-GB" sz="800" b="0" i="0" u="none" strike="noStrike">
                          <a:solidFill>
                            <a:srgbClr val="000000"/>
                          </a:solidFill>
                          <a:effectLst/>
                          <a:latin typeface="Aptos" panose="020B0004020202020204" pitchFamily="34" charset="0"/>
                        </a:rPr>
                        <a:t>16</a:t>
                      </a:r>
                    </a:p>
                  </a:txBody>
                  <a:tcPr marL="5921" marR="5921" marT="592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Support Annex A Control resolution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We have all controls complete for the Nov audits, follow up on Dec.</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Medium</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800" b="1" i="0" u="none" strike="noStrike">
                          <a:solidFill>
                            <a:srgbClr val="000000"/>
                          </a:solidFill>
                          <a:effectLst/>
                          <a:latin typeface="Aptos" panose="020B0004020202020204" pitchFamily="34" charset="0"/>
                        </a:rPr>
                        <a:t>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SH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SH to follow up with team leaders</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Team Leaders / SLT</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Open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800" b="0" i="0" u="none" strike="noStrike">
                          <a:solidFill>
                            <a:srgbClr val="000000"/>
                          </a:solidFill>
                          <a:effectLst/>
                          <a:latin typeface="Aptos" panose="020B0004020202020204" pitchFamily="34" charset="0"/>
                        </a:rPr>
                        <a:t>04/12/2024</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 </a:t>
                      </a:r>
                    </a:p>
                  </a:txBody>
                  <a:tcPr marL="5921" marR="5921" marT="592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65128810"/>
                  </a:ext>
                </a:extLst>
              </a:tr>
              <a:tr h="479654">
                <a:tc>
                  <a:txBody>
                    <a:bodyPr/>
                    <a:lstStyle/>
                    <a:p>
                      <a:pPr algn="ctr" fontAlgn="ctr"/>
                      <a:r>
                        <a:rPr lang="en-GB" sz="800" b="0" i="0" u="none" strike="noStrike">
                          <a:solidFill>
                            <a:srgbClr val="000000"/>
                          </a:solidFill>
                          <a:effectLst/>
                          <a:latin typeface="Aptos" panose="020B0004020202020204" pitchFamily="34" charset="0"/>
                        </a:rPr>
                        <a:t>17</a:t>
                      </a:r>
                    </a:p>
                  </a:txBody>
                  <a:tcPr marL="5921" marR="5921" marT="5921"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Vulnerability Management</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dirty="0">
                          <a:solidFill>
                            <a:srgbClr val="000000"/>
                          </a:solidFill>
                          <a:effectLst/>
                          <a:latin typeface="Aptos" panose="020B0004020202020204" pitchFamily="34" charset="0"/>
                        </a:rPr>
                        <a:t>Continue supporting vulnerability reduction.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High</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800" b="1" i="0" u="none" strike="noStrike">
                          <a:solidFill>
                            <a:srgbClr val="000000"/>
                          </a:solidFill>
                          <a:effectLst/>
                          <a:latin typeface="Aptos" panose="020B0004020202020204" pitchFamily="34" charset="0"/>
                        </a:rPr>
                        <a:t>Y</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a:solidFill>
                            <a:srgbClr val="000000"/>
                          </a:solidFill>
                          <a:effectLst/>
                          <a:latin typeface="Aptos" panose="020B0004020202020204" pitchFamily="34" charset="0"/>
                        </a:rPr>
                        <a:t>AN</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dirty="0">
                          <a:solidFill>
                            <a:srgbClr val="000000"/>
                          </a:solidFill>
                          <a:effectLst/>
                          <a:latin typeface="Aptos" panose="020B0004020202020204" pitchFamily="34" charset="0"/>
                        </a:rPr>
                        <a:t>3-month trend minimum required in Service Ops report. Discuss at SecOps forum. We will not fail on this basis. </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GB" sz="800" b="0" i="0" u="none" strike="noStrike">
                          <a:solidFill>
                            <a:srgbClr val="000000"/>
                          </a:solidFill>
                          <a:effectLst/>
                          <a:latin typeface="Aptos" panose="020B0004020202020204" pitchFamily="34" charset="0"/>
                        </a:rPr>
                        <a:t>AN - potentially attend control review</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GB" sz="800" b="1" i="0" u="none" strike="noStrike">
                          <a:solidFill>
                            <a:srgbClr val="000000"/>
                          </a:solidFill>
                          <a:effectLst/>
                          <a:latin typeface="Aptos" panose="020B0004020202020204" pitchFamily="34" charset="0"/>
                        </a:rPr>
                        <a:t>Monitor</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fontAlgn="ctr"/>
                      <a:r>
                        <a:rPr lang="en-GB" sz="800" b="0" i="0" u="none" strike="noStrike">
                          <a:solidFill>
                            <a:srgbClr val="000000"/>
                          </a:solidFill>
                          <a:effectLst/>
                          <a:latin typeface="Aptos" panose="020B0004020202020204" pitchFamily="34" charset="0"/>
                        </a:rPr>
                        <a:t>N/A</a:t>
                      </a:r>
                    </a:p>
                  </a:txBody>
                  <a:tcPr marL="5921" marR="5921" marT="592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GB" sz="800" b="0" i="0" u="none" strike="noStrike" dirty="0">
                          <a:solidFill>
                            <a:srgbClr val="000000"/>
                          </a:solidFill>
                          <a:effectLst/>
                          <a:latin typeface="Aptos" panose="020B0004020202020204" pitchFamily="34" charset="0"/>
                        </a:rPr>
                        <a:t> </a:t>
                      </a:r>
                    </a:p>
                  </a:txBody>
                  <a:tcPr marL="5921" marR="5921" marT="5921"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50331574"/>
                  </a:ext>
                </a:extLst>
              </a:tr>
            </a:tbl>
          </a:graphicData>
        </a:graphic>
      </p:graphicFrame>
    </p:spTree>
    <p:extLst>
      <p:ext uri="{BB962C8B-B14F-4D97-AF65-F5344CB8AC3E}">
        <p14:creationId xmlns:p14="http://schemas.microsoft.com/office/powerpoint/2010/main" val="402776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5DFC9-305F-19BB-701B-A2BD6759776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D29A5B9-B96C-57E5-D76E-12D007325B07}"/>
              </a:ext>
            </a:extLst>
          </p:cNvPr>
          <p:cNvSpPr>
            <a:spLocks noGrp="1"/>
          </p:cNvSpPr>
          <p:nvPr>
            <p:ph type="body" sz="quarter" idx="15"/>
          </p:nvPr>
        </p:nvSpPr>
        <p:spPr/>
        <p:txBody>
          <a:bodyPr/>
          <a:lstStyle/>
          <a:p>
            <a:r>
              <a:rPr lang="en-GB" dirty="0"/>
              <a:t>SLT Actions </a:t>
            </a:r>
          </a:p>
        </p:txBody>
      </p:sp>
      <p:sp>
        <p:nvSpPr>
          <p:cNvPr id="3" name="Slide Number Placeholder 2">
            <a:extLst>
              <a:ext uri="{FF2B5EF4-FFF2-40B4-BE49-F238E27FC236}">
                <a16:creationId xmlns:a16="http://schemas.microsoft.com/office/drawing/2014/main" id="{61FAC066-4A64-FF4A-23CD-BF5F525348AC}"/>
              </a:ext>
            </a:extLst>
          </p:cNvPr>
          <p:cNvSpPr>
            <a:spLocks noGrp="1"/>
          </p:cNvSpPr>
          <p:nvPr>
            <p:ph type="sldNum" sz="quarter" idx="12"/>
          </p:nvPr>
        </p:nvSpPr>
        <p:spPr/>
        <p:txBody>
          <a:bodyPr/>
          <a:lstStyle/>
          <a:p>
            <a:fld id="{6FC3DE79-9394-CE4D-B3D9-B1E9F5BFD092}" type="slidenum">
              <a:rPr lang="en-US" smtClean="0"/>
              <a:pPr/>
              <a:t>6</a:t>
            </a:fld>
            <a:endParaRPr lang="en-US"/>
          </a:p>
        </p:txBody>
      </p:sp>
      <p:graphicFrame>
        <p:nvGraphicFramePr>
          <p:cNvPr id="4" name="Table 3">
            <a:extLst>
              <a:ext uri="{FF2B5EF4-FFF2-40B4-BE49-F238E27FC236}">
                <a16:creationId xmlns:a16="http://schemas.microsoft.com/office/drawing/2014/main" id="{2E0C5299-34DC-AE23-2B32-8C83D0A3E2F9}"/>
              </a:ext>
            </a:extLst>
          </p:cNvPr>
          <p:cNvGraphicFramePr>
            <a:graphicFrameLocks noGrp="1"/>
          </p:cNvGraphicFramePr>
          <p:nvPr>
            <p:extLst>
              <p:ext uri="{D42A27DB-BD31-4B8C-83A1-F6EECF244321}">
                <p14:modId xmlns:p14="http://schemas.microsoft.com/office/powerpoint/2010/main" val="2820125271"/>
              </p:ext>
            </p:extLst>
          </p:nvPr>
        </p:nvGraphicFramePr>
        <p:xfrm>
          <a:off x="130640" y="1011752"/>
          <a:ext cx="11892360" cy="5438287"/>
        </p:xfrm>
        <a:graphic>
          <a:graphicData uri="http://schemas.openxmlformats.org/drawingml/2006/table">
            <a:tbl>
              <a:tblPr/>
              <a:tblGrid>
                <a:gridCol w="562089">
                  <a:extLst>
                    <a:ext uri="{9D8B030D-6E8A-4147-A177-3AD203B41FA5}">
                      <a16:colId xmlns:a16="http://schemas.microsoft.com/office/drawing/2014/main" val="2654534912"/>
                    </a:ext>
                  </a:extLst>
                </a:gridCol>
                <a:gridCol w="4455081">
                  <a:extLst>
                    <a:ext uri="{9D8B030D-6E8A-4147-A177-3AD203B41FA5}">
                      <a16:colId xmlns:a16="http://schemas.microsoft.com/office/drawing/2014/main" val="1483506595"/>
                    </a:ext>
                  </a:extLst>
                </a:gridCol>
                <a:gridCol w="770271">
                  <a:extLst>
                    <a:ext uri="{9D8B030D-6E8A-4147-A177-3AD203B41FA5}">
                      <a16:colId xmlns:a16="http://schemas.microsoft.com/office/drawing/2014/main" val="3040774349"/>
                    </a:ext>
                  </a:extLst>
                </a:gridCol>
                <a:gridCol w="499635">
                  <a:extLst>
                    <a:ext uri="{9D8B030D-6E8A-4147-A177-3AD203B41FA5}">
                      <a16:colId xmlns:a16="http://schemas.microsoft.com/office/drawing/2014/main" val="3252282642"/>
                    </a:ext>
                  </a:extLst>
                </a:gridCol>
                <a:gridCol w="452794">
                  <a:extLst>
                    <a:ext uri="{9D8B030D-6E8A-4147-A177-3AD203B41FA5}">
                      <a16:colId xmlns:a16="http://schemas.microsoft.com/office/drawing/2014/main" val="3851387792"/>
                    </a:ext>
                  </a:extLst>
                </a:gridCol>
                <a:gridCol w="2258768">
                  <a:extLst>
                    <a:ext uri="{9D8B030D-6E8A-4147-A177-3AD203B41FA5}">
                      <a16:colId xmlns:a16="http://schemas.microsoft.com/office/drawing/2014/main" val="556716852"/>
                    </a:ext>
                  </a:extLst>
                </a:gridCol>
                <a:gridCol w="957634">
                  <a:extLst>
                    <a:ext uri="{9D8B030D-6E8A-4147-A177-3AD203B41FA5}">
                      <a16:colId xmlns:a16="http://schemas.microsoft.com/office/drawing/2014/main" val="1390354255"/>
                    </a:ext>
                  </a:extLst>
                </a:gridCol>
                <a:gridCol w="491829">
                  <a:extLst>
                    <a:ext uri="{9D8B030D-6E8A-4147-A177-3AD203B41FA5}">
                      <a16:colId xmlns:a16="http://schemas.microsoft.com/office/drawing/2014/main" val="2920420449"/>
                    </a:ext>
                  </a:extLst>
                </a:gridCol>
                <a:gridCol w="640158">
                  <a:extLst>
                    <a:ext uri="{9D8B030D-6E8A-4147-A177-3AD203B41FA5}">
                      <a16:colId xmlns:a16="http://schemas.microsoft.com/office/drawing/2014/main" val="337779184"/>
                    </a:ext>
                  </a:extLst>
                </a:gridCol>
                <a:gridCol w="804101">
                  <a:extLst>
                    <a:ext uri="{9D8B030D-6E8A-4147-A177-3AD203B41FA5}">
                      <a16:colId xmlns:a16="http://schemas.microsoft.com/office/drawing/2014/main" val="3598510658"/>
                    </a:ext>
                  </a:extLst>
                </a:gridCol>
              </a:tblGrid>
              <a:tr h="196906">
                <a:tc gridSpan="10">
                  <a:txBody>
                    <a:bodyPr/>
                    <a:lstStyle/>
                    <a:p>
                      <a:pPr algn="ctr" fontAlgn="b"/>
                      <a:r>
                        <a:rPr lang="en-GB" sz="900" b="1" i="0" u="none" strike="noStrike">
                          <a:solidFill>
                            <a:srgbClr val="000000"/>
                          </a:solidFill>
                          <a:effectLst/>
                          <a:latin typeface="Aptos" panose="020B0004020202020204" pitchFamily="34" charset="0"/>
                        </a:rPr>
                        <a:t>ISO27001 - Certificate Action Plan</a:t>
                      </a:r>
                    </a:p>
                  </a:txBody>
                  <a:tcPr marL="6900" marR="6900" marT="69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1F2"/>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516012704"/>
                  </a:ext>
                </a:extLst>
              </a:tr>
              <a:tr h="337553">
                <a:tc>
                  <a:txBody>
                    <a:bodyPr/>
                    <a:lstStyle/>
                    <a:p>
                      <a:pPr algn="ctr" fontAlgn="ctr"/>
                      <a:r>
                        <a:rPr lang="en-GB" sz="900" b="1" i="0" u="none" strike="noStrike">
                          <a:solidFill>
                            <a:srgbClr val="000000"/>
                          </a:solidFill>
                          <a:effectLst/>
                          <a:latin typeface="Aptos" panose="020B0004020202020204" pitchFamily="34" charset="0"/>
                        </a:rPr>
                        <a:t>Item</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1" i="0" u="none" strike="noStrike">
                          <a:solidFill>
                            <a:srgbClr val="000000"/>
                          </a:solidFill>
                          <a:effectLst/>
                          <a:latin typeface="Aptos" panose="020B0004020202020204" pitchFamily="34" charset="0"/>
                        </a:rPr>
                        <a:t>Description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1" i="0" u="none" strike="noStrike">
                          <a:solidFill>
                            <a:srgbClr val="000000"/>
                          </a:solidFill>
                          <a:effectLst/>
                          <a:latin typeface="Aptos" panose="020B0004020202020204" pitchFamily="34" charset="0"/>
                        </a:rPr>
                        <a:t>Stage 2 Critical Path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Priority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Owner</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1" i="0" u="none" strike="noStrike">
                          <a:solidFill>
                            <a:srgbClr val="000000"/>
                          </a:solidFill>
                          <a:effectLst/>
                          <a:latin typeface="Aptos" panose="020B0004020202020204" pitchFamily="34" charset="0"/>
                        </a:rPr>
                        <a:t>Comments</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1" i="0" u="none" strike="noStrike">
                          <a:solidFill>
                            <a:srgbClr val="000000"/>
                          </a:solidFill>
                          <a:effectLst/>
                          <a:latin typeface="Aptos" panose="020B0004020202020204" pitchFamily="34" charset="0"/>
                        </a:rPr>
                        <a:t>Support Required?</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Status</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Due Date</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Attachements</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9741079"/>
                  </a:ext>
                </a:extLst>
              </a:tr>
              <a:tr h="187530">
                <a:tc>
                  <a:txBody>
                    <a:bodyPr/>
                    <a:lstStyle/>
                    <a:p>
                      <a:pPr algn="ctr" fontAlgn="ctr"/>
                      <a:r>
                        <a:rPr lang="en-GB" sz="900" b="0" i="0" u="none" strike="noStrike">
                          <a:solidFill>
                            <a:srgbClr val="000000"/>
                          </a:solidFill>
                          <a:effectLst/>
                          <a:latin typeface="Aptos" panose="020B0004020202020204" pitchFamily="34" charset="0"/>
                        </a:rPr>
                        <a:t>1</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Revise Risk Management Framework</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High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0" i="0" u="none" strike="noStrike">
                          <a:solidFill>
                            <a:srgbClr val="000000"/>
                          </a:solidFill>
                          <a:effectLst/>
                          <a:latin typeface="Aptos" panose="020B0004020202020204" pitchFamily="34" charset="0"/>
                        </a:rPr>
                        <a:t>DG</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Cannock visit and output</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Trustwave</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Open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0" i="0" u="none" strike="noStrike">
                          <a:solidFill>
                            <a:srgbClr val="000000"/>
                          </a:solidFill>
                          <a:effectLst/>
                          <a:latin typeface="Aptos" panose="020B0004020202020204" pitchFamily="34" charset="0"/>
                        </a:rPr>
                        <a:t>08/11/2024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 </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73904865"/>
                  </a:ext>
                </a:extLst>
              </a:tr>
              <a:tr h="337553">
                <a:tc>
                  <a:txBody>
                    <a:bodyPr/>
                    <a:lstStyle/>
                    <a:p>
                      <a:pPr algn="ctr" fontAlgn="ctr"/>
                      <a:r>
                        <a:rPr lang="en-GB" sz="900" b="0" i="0" u="none" strike="noStrike">
                          <a:solidFill>
                            <a:srgbClr val="000000"/>
                          </a:solidFill>
                          <a:effectLst/>
                          <a:latin typeface="Aptos" panose="020B0004020202020204" pitchFamily="34" charset="0"/>
                        </a:rPr>
                        <a:t>2</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Control and assurance check of management review and controls for stage 2 Nov audit</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High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0" i="0" u="none" strike="noStrike">
                          <a:solidFill>
                            <a:srgbClr val="000000"/>
                          </a:solidFill>
                          <a:effectLst/>
                          <a:latin typeface="Aptos" panose="020B0004020202020204" pitchFamily="34" charset="0"/>
                        </a:rPr>
                        <a:t>DG / SH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DG check management clauses / SH review controls</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SH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Open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0" i="0" u="none" strike="noStrike">
                          <a:solidFill>
                            <a:srgbClr val="000000"/>
                          </a:solidFill>
                          <a:effectLst/>
                          <a:latin typeface="Aptos" panose="020B0004020202020204" pitchFamily="34" charset="0"/>
                        </a:rPr>
                        <a:t>08/11/2024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 </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4635564"/>
                  </a:ext>
                </a:extLst>
              </a:tr>
              <a:tr h="187530">
                <a:tc>
                  <a:txBody>
                    <a:bodyPr/>
                    <a:lstStyle/>
                    <a:p>
                      <a:pPr algn="ctr" fontAlgn="ctr"/>
                      <a:r>
                        <a:rPr lang="en-GB" sz="900" b="0" i="0" u="none" strike="noStrike">
                          <a:solidFill>
                            <a:srgbClr val="000000"/>
                          </a:solidFill>
                          <a:effectLst/>
                          <a:latin typeface="Aptos" panose="020B0004020202020204" pitchFamily="34" charset="0"/>
                        </a:rPr>
                        <a:t>3</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Create NCR / CSI / Opportunities register on SP</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High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0" i="0" u="none" strike="noStrike">
                          <a:solidFill>
                            <a:srgbClr val="000000"/>
                          </a:solidFill>
                          <a:effectLst/>
                          <a:latin typeface="Aptos" panose="020B0004020202020204" pitchFamily="34" charset="0"/>
                        </a:rPr>
                        <a:t>DG / MH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Discuss with Murron for support</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MH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Open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0" i="0" u="none" strike="noStrike">
                          <a:solidFill>
                            <a:srgbClr val="000000"/>
                          </a:solidFill>
                          <a:effectLst/>
                          <a:latin typeface="Aptos" panose="020B0004020202020204" pitchFamily="34" charset="0"/>
                        </a:rPr>
                        <a:t>08/11/2024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 </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27913793"/>
                  </a:ext>
                </a:extLst>
              </a:tr>
              <a:tr h="187530">
                <a:tc>
                  <a:txBody>
                    <a:bodyPr/>
                    <a:lstStyle/>
                    <a:p>
                      <a:pPr algn="ctr" fontAlgn="ctr"/>
                      <a:r>
                        <a:rPr lang="en-GB" sz="900" b="0" i="0" u="none" strike="noStrike">
                          <a:solidFill>
                            <a:srgbClr val="000000"/>
                          </a:solidFill>
                          <a:effectLst/>
                          <a:latin typeface="Aptos" panose="020B0004020202020204" pitchFamily="34" charset="0"/>
                        </a:rPr>
                        <a:t>4</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Revise SP for Risk Management based on framework outputs</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High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0" i="0" u="none" strike="noStrike">
                          <a:solidFill>
                            <a:srgbClr val="000000"/>
                          </a:solidFill>
                          <a:effectLst/>
                          <a:latin typeface="Aptos" panose="020B0004020202020204" pitchFamily="34" charset="0"/>
                        </a:rPr>
                        <a:t>MH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DG work with MH on new fields</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MH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Open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0" i="0" u="none" strike="noStrike">
                          <a:solidFill>
                            <a:srgbClr val="000000"/>
                          </a:solidFill>
                          <a:effectLst/>
                          <a:latin typeface="Aptos" panose="020B0004020202020204" pitchFamily="34" charset="0"/>
                        </a:rPr>
                        <a:t>08/11/2024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 </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4921516"/>
                  </a:ext>
                </a:extLst>
              </a:tr>
              <a:tr h="675107">
                <a:tc>
                  <a:txBody>
                    <a:bodyPr/>
                    <a:lstStyle/>
                    <a:p>
                      <a:pPr algn="ctr" fontAlgn="ctr"/>
                      <a:r>
                        <a:rPr lang="en-GB" sz="900" b="0" i="0" u="none" strike="noStrike">
                          <a:solidFill>
                            <a:srgbClr val="000000"/>
                          </a:solidFill>
                          <a:effectLst/>
                          <a:latin typeface="Aptos" panose="020B0004020202020204" pitchFamily="34" charset="0"/>
                        </a:rPr>
                        <a:t>5</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dirty="0">
                          <a:solidFill>
                            <a:srgbClr val="000000"/>
                          </a:solidFill>
                          <a:effectLst/>
                          <a:latin typeface="Aptos" panose="020B0004020202020204" pitchFamily="34" charset="0"/>
                        </a:rPr>
                        <a:t>Update management clauses with non-conformances and interested parties</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High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0" i="0" u="none" strike="noStrike">
                          <a:solidFill>
                            <a:srgbClr val="000000"/>
                          </a:solidFill>
                          <a:effectLst/>
                          <a:latin typeface="Aptos" panose="020B0004020202020204" pitchFamily="34" charset="0"/>
                        </a:rPr>
                        <a:t>DG</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Already exists - use SWOT &amp; PESTEL</a:t>
                      </a:r>
                      <a:br>
                        <a:rPr lang="en-GB" sz="900" b="0" i="0" u="none" strike="noStrike">
                          <a:solidFill>
                            <a:srgbClr val="000000"/>
                          </a:solidFill>
                          <a:effectLst/>
                          <a:latin typeface="Aptos" panose="020B0004020202020204" pitchFamily="34" charset="0"/>
                        </a:rPr>
                      </a:br>
                      <a:r>
                        <a:rPr lang="en-GB" sz="900" b="0" i="0" u="none" strike="noStrike">
                          <a:solidFill>
                            <a:srgbClr val="000000"/>
                          </a:solidFill>
                          <a:effectLst/>
                          <a:latin typeface="Aptos" panose="020B0004020202020204" pitchFamily="34" charset="0"/>
                        </a:rPr>
                        <a:t>Updated Internal Audit with categories, Management Review and Interested parties </a:t>
                      </a:r>
                      <a:br>
                        <a:rPr lang="en-GB" sz="900" b="0" i="0" u="none" strike="noStrike">
                          <a:solidFill>
                            <a:srgbClr val="000000"/>
                          </a:solidFill>
                          <a:effectLst/>
                          <a:latin typeface="Aptos" panose="020B0004020202020204" pitchFamily="34" charset="0"/>
                        </a:rPr>
                      </a:br>
                      <a:r>
                        <a:rPr lang="en-GB" sz="900" b="0" i="0" u="none" strike="noStrike">
                          <a:solidFill>
                            <a:srgbClr val="FF0000"/>
                          </a:solidFill>
                          <a:effectLst/>
                          <a:latin typeface="Aptos" panose="020B0004020202020204" pitchFamily="34" charset="0"/>
                        </a:rPr>
                        <a:t>Trustwave updates required to close</a:t>
                      </a:r>
                      <a:endParaRPr lang="en-GB" sz="900" b="0" i="0" u="none" strike="noStrike">
                        <a:solidFill>
                          <a:srgbClr val="000000"/>
                        </a:solidFill>
                        <a:effectLst/>
                        <a:latin typeface="Aptos" panose="020B0004020202020204" pitchFamily="34" charset="0"/>
                      </a:endParaRP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N/A</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Open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0" i="0" u="none" strike="noStrike">
                          <a:solidFill>
                            <a:srgbClr val="000000"/>
                          </a:solidFill>
                          <a:effectLst/>
                          <a:latin typeface="Aptos" panose="020B0004020202020204" pitchFamily="34" charset="0"/>
                        </a:rPr>
                        <a:t>08/11/2024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 </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0034790"/>
                  </a:ext>
                </a:extLst>
              </a:tr>
              <a:tr h="187530">
                <a:tc>
                  <a:txBody>
                    <a:bodyPr/>
                    <a:lstStyle/>
                    <a:p>
                      <a:pPr algn="ctr" fontAlgn="ctr"/>
                      <a:r>
                        <a:rPr lang="en-GB" sz="900" b="0" i="0" u="none" strike="noStrike">
                          <a:solidFill>
                            <a:srgbClr val="000000"/>
                          </a:solidFill>
                          <a:effectLst/>
                          <a:latin typeface="Aptos" panose="020B0004020202020204" pitchFamily="34" charset="0"/>
                        </a:rPr>
                        <a:t>6</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Revise planning section with more on risks</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High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0" i="0" u="none" strike="noStrike">
                          <a:solidFill>
                            <a:srgbClr val="000000"/>
                          </a:solidFill>
                          <a:effectLst/>
                          <a:latin typeface="Aptos" panose="020B0004020202020204" pitchFamily="34" charset="0"/>
                        </a:rPr>
                        <a:t>DG</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Complete when framework is reviewed</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N/A</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Open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0" i="0" u="none" strike="noStrike">
                          <a:solidFill>
                            <a:srgbClr val="000000"/>
                          </a:solidFill>
                          <a:effectLst/>
                          <a:latin typeface="Aptos" panose="020B0004020202020204" pitchFamily="34" charset="0"/>
                        </a:rPr>
                        <a:t>08/11/2024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 </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7166107"/>
                  </a:ext>
                </a:extLst>
              </a:tr>
              <a:tr h="337553">
                <a:tc>
                  <a:txBody>
                    <a:bodyPr/>
                    <a:lstStyle/>
                    <a:p>
                      <a:pPr algn="ctr" fontAlgn="ctr"/>
                      <a:r>
                        <a:rPr lang="en-GB" sz="900" b="0" i="0" u="none" strike="noStrike">
                          <a:solidFill>
                            <a:srgbClr val="000000"/>
                          </a:solidFill>
                          <a:effectLst/>
                          <a:latin typeface="Aptos" panose="020B0004020202020204" pitchFamily="34" charset="0"/>
                        </a:rPr>
                        <a:t>7</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Complete Management Review meeting minutes template </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High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0" i="0" u="none" strike="noStrike">
                          <a:solidFill>
                            <a:srgbClr val="000000"/>
                          </a:solidFill>
                          <a:effectLst/>
                          <a:latin typeface="Aptos" panose="020B0004020202020204" pitchFamily="34" charset="0"/>
                        </a:rPr>
                        <a:t>DG</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Awaiting output from SLT review</a:t>
                      </a:r>
                      <a:br>
                        <a:rPr lang="en-GB" sz="900" b="0" i="0" u="none" strike="noStrike">
                          <a:solidFill>
                            <a:srgbClr val="000000"/>
                          </a:solidFill>
                          <a:effectLst/>
                          <a:latin typeface="Aptos" panose="020B0004020202020204" pitchFamily="34" charset="0"/>
                        </a:rPr>
                      </a:br>
                      <a:r>
                        <a:rPr lang="en-GB" sz="900" b="0" i="0" u="none" strike="noStrike">
                          <a:solidFill>
                            <a:srgbClr val="000000"/>
                          </a:solidFill>
                          <a:effectLst/>
                          <a:latin typeface="Aptos" panose="020B0004020202020204" pitchFamily="34" charset="0"/>
                        </a:rPr>
                        <a:t>31/10 - Review minutes template complete</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SLT</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Closed</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GB" sz="900" b="0" i="0" u="none" strike="noStrike">
                          <a:solidFill>
                            <a:srgbClr val="000000"/>
                          </a:solidFill>
                          <a:effectLst/>
                          <a:latin typeface="Aptos" panose="020B0004020202020204" pitchFamily="34" charset="0"/>
                        </a:rPr>
                        <a:t>08/11/2024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 </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3020435"/>
                  </a:ext>
                </a:extLst>
              </a:tr>
              <a:tr h="187530">
                <a:tc>
                  <a:txBody>
                    <a:bodyPr/>
                    <a:lstStyle/>
                    <a:p>
                      <a:pPr algn="ctr" fontAlgn="ctr"/>
                      <a:r>
                        <a:rPr lang="en-GB" sz="900" b="0" i="0" u="none" strike="noStrike">
                          <a:solidFill>
                            <a:srgbClr val="000000"/>
                          </a:solidFill>
                          <a:effectLst/>
                          <a:latin typeface="Aptos" panose="020B0004020202020204" pitchFamily="34" charset="0"/>
                        </a:rPr>
                        <a:t>8</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Ensure Service Ops reports are complete for Nov</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High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0" i="0" u="none" strike="noStrike">
                          <a:solidFill>
                            <a:srgbClr val="000000"/>
                          </a:solidFill>
                          <a:effectLst/>
                          <a:latin typeface="Aptos" panose="020B0004020202020204" pitchFamily="34" charset="0"/>
                        </a:rPr>
                        <a:t>SH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Follow up with Rob / John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EIS</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Open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0" i="0" u="none" strike="noStrike">
                          <a:solidFill>
                            <a:srgbClr val="000000"/>
                          </a:solidFill>
                          <a:effectLst/>
                          <a:latin typeface="Aptos" panose="020B0004020202020204" pitchFamily="34" charset="0"/>
                        </a:rPr>
                        <a:t>08/11/2024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 </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6819843"/>
                  </a:ext>
                </a:extLst>
              </a:tr>
              <a:tr h="187530">
                <a:tc>
                  <a:txBody>
                    <a:bodyPr/>
                    <a:lstStyle/>
                    <a:p>
                      <a:pPr algn="ctr" fontAlgn="ctr"/>
                      <a:r>
                        <a:rPr lang="en-GB" sz="900" b="0" i="0" u="none" strike="noStrike">
                          <a:solidFill>
                            <a:srgbClr val="000000"/>
                          </a:solidFill>
                          <a:effectLst/>
                          <a:latin typeface="Aptos" panose="020B0004020202020204" pitchFamily="34" charset="0"/>
                        </a:rPr>
                        <a:t>9</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dirty="0">
                          <a:solidFill>
                            <a:srgbClr val="000000"/>
                          </a:solidFill>
                          <a:effectLst/>
                          <a:latin typeface="Aptos" panose="020B0004020202020204" pitchFamily="34" charset="0"/>
                        </a:rPr>
                        <a:t>Follow up with minor nonconformities and correct</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High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0" i="0" u="none" strike="noStrike">
                          <a:solidFill>
                            <a:srgbClr val="000000"/>
                          </a:solidFill>
                          <a:effectLst/>
                          <a:latin typeface="Aptos" panose="020B0004020202020204" pitchFamily="34" charset="0"/>
                        </a:rPr>
                        <a:t>DG</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LRQA report and Trustwave feedback</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N/A</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Open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0" i="0" u="none" strike="noStrike">
                          <a:solidFill>
                            <a:srgbClr val="000000"/>
                          </a:solidFill>
                          <a:effectLst/>
                          <a:latin typeface="Aptos" panose="020B0004020202020204" pitchFamily="34" charset="0"/>
                        </a:rPr>
                        <a:t>08/11/2024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 </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26852562"/>
                  </a:ext>
                </a:extLst>
              </a:tr>
              <a:tr h="187530">
                <a:tc>
                  <a:txBody>
                    <a:bodyPr/>
                    <a:lstStyle/>
                    <a:p>
                      <a:pPr algn="ctr" fontAlgn="ctr"/>
                      <a:r>
                        <a:rPr lang="en-GB" sz="900" b="0" i="0" u="none" strike="noStrike">
                          <a:solidFill>
                            <a:srgbClr val="000000"/>
                          </a:solidFill>
                          <a:effectLst/>
                          <a:latin typeface="Aptos" panose="020B0004020202020204" pitchFamily="34" charset="0"/>
                        </a:rPr>
                        <a:t>10</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Schedule meetings with all the teams for the Stage 2 Audit</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High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0" i="0" u="none" strike="noStrike">
                          <a:solidFill>
                            <a:srgbClr val="000000"/>
                          </a:solidFill>
                          <a:effectLst/>
                          <a:latin typeface="Aptos" panose="020B0004020202020204" pitchFamily="34" charset="0"/>
                        </a:rPr>
                        <a:t>DG</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Awaiting schedule agreement</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SLT</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Open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0" i="0" u="none" strike="noStrike">
                          <a:solidFill>
                            <a:srgbClr val="000000"/>
                          </a:solidFill>
                          <a:effectLst/>
                          <a:latin typeface="Aptos" panose="020B0004020202020204" pitchFamily="34" charset="0"/>
                        </a:rPr>
                        <a:t>08/11/2024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 </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9997738"/>
                  </a:ext>
                </a:extLst>
              </a:tr>
              <a:tr h="187530">
                <a:tc>
                  <a:txBody>
                    <a:bodyPr/>
                    <a:lstStyle/>
                    <a:p>
                      <a:pPr algn="ctr" fontAlgn="ctr"/>
                      <a:r>
                        <a:rPr lang="en-GB" sz="900" b="0" i="0" u="none" strike="noStrike">
                          <a:solidFill>
                            <a:srgbClr val="000000"/>
                          </a:solidFill>
                          <a:effectLst/>
                          <a:latin typeface="Aptos" panose="020B0004020202020204" pitchFamily="34" charset="0"/>
                        </a:rPr>
                        <a:t>11</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Schedule breifing meetings with all the teams prior to their Stage 2 days </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High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0" i="0" u="none" strike="noStrike">
                          <a:solidFill>
                            <a:srgbClr val="000000"/>
                          </a:solidFill>
                          <a:effectLst/>
                          <a:latin typeface="Aptos" panose="020B0004020202020204" pitchFamily="34" charset="0"/>
                        </a:rPr>
                        <a:t>DG</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Awaiting schedule agreement</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SLT</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Open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0" i="0" u="none" strike="noStrike">
                          <a:solidFill>
                            <a:srgbClr val="000000"/>
                          </a:solidFill>
                          <a:effectLst/>
                          <a:latin typeface="Aptos" panose="020B0004020202020204" pitchFamily="34" charset="0"/>
                        </a:rPr>
                        <a:t>08/11/2024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 </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948180"/>
                  </a:ext>
                </a:extLst>
              </a:tr>
              <a:tr h="337553">
                <a:tc>
                  <a:txBody>
                    <a:bodyPr/>
                    <a:lstStyle/>
                    <a:p>
                      <a:pPr algn="ctr" fontAlgn="ctr"/>
                      <a:r>
                        <a:rPr lang="en-GB" sz="900" b="0" i="0" u="none" strike="noStrike">
                          <a:solidFill>
                            <a:srgbClr val="000000"/>
                          </a:solidFill>
                          <a:effectLst/>
                          <a:latin typeface="Aptos" panose="020B0004020202020204" pitchFamily="34" charset="0"/>
                        </a:rPr>
                        <a:t>12</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Version control checks on all documents and version upgrade check on documented information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High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0" i="0" u="none" strike="noStrike">
                          <a:solidFill>
                            <a:srgbClr val="000000"/>
                          </a:solidFill>
                          <a:effectLst/>
                          <a:latin typeface="Aptos" panose="020B0004020202020204" pitchFamily="34" charset="0"/>
                        </a:rPr>
                        <a:t>SH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Review the management clauses and evidence for versions. Should be at least V1</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N/A</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Open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0" i="0" u="none" strike="noStrike">
                          <a:solidFill>
                            <a:srgbClr val="000000"/>
                          </a:solidFill>
                          <a:effectLst/>
                          <a:latin typeface="Aptos" panose="020B0004020202020204" pitchFamily="34" charset="0"/>
                        </a:rPr>
                        <a:t>08/11/2024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 </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4822708"/>
                  </a:ext>
                </a:extLst>
              </a:tr>
              <a:tr h="337553">
                <a:tc>
                  <a:txBody>
                    <a:bodyPr/>
                    <a:lstStyle/>
                    <a:p>
                      <a:pPr algn="ctr" fontAlgn="ctr"/>
                      <a:r>
                        <a:rPr lang="en-GB" sz="900" b="0" i="0" u="none" strike="noStrike">
                          <a:solidFill>
                            <a:srgbClr val="000000"/>
                          </a:solidFill>
                          <a:effectLst/>
                          <a:latin typeface="Aptos" panose="020B0004020202020204" pitchFamily="34" charset="0"/>
                        </a:rPr>
                        <a:t>14</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Follow up on Annex A Controls for Dec</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Medium</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0" i="0" u="none" strike="noStrike">
                          <a:solidFill>
                            <a:srgbClr val="000000"/>
                          </a:solidFill>
                          <a:effectLst/>
                          <a:latin typeface="Aptos" panose="020B0004020202020204" pitchFamily="34" charset="0"/>
                        </a:rPr>
                        <a:t>SH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Follow up with the teams on the control evidence prior to Dec Audits</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Team Leaders</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Open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0" i="0" u="none" strike="noStrike">
                          <a:solidFill>
                            <a:srgbClr val="000000"/>
                          </a:solidFill>
                          <a:effectLst/>
                          <a:latin typeface="Aptos" panose="020B0004020202020204" pitchFamily="34" charset="0"/>
                        </a:rPr>
                        <a:t>08/11/2024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 </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65525869"/>
                  </a:ext>
                </a:extLst>
              </a:tr>
              <a:tr h="187530">
                <a:tc>
                  <a:txBody>
                    <a:bodyPr/>
                    <a:lstStyle/>
                    <a:p>
                      <a:pPr algn="ctr" fontAlgn="ctr"/>
                      <a:r>
                        <a:rPr lang="en-GB" sz="900" b="0" i="0" u="none" strike="noStrike">
                          <a:solidFill>
                            <a:srgbClr val="000000"/>
                          </a:solidFill>
                          <a:effectLst/>
                          <a:latin typeface="Aptos" panose="020B0004020202020204" pitchFamily="34" charset="0"/>
                        </a:rPr>
                        <a:t>15</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Proof of legislation and reg changes - automated system</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High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0" i="0" u="none" strike="noStrike">
                          <a:solidFill>
                            <a:srgbClr val="000000"/>
                          </a:solidFill>
                          <a:effectLst/>
                          <a:latin typeface="Aptos" panose="020B0004020202020204" pitchFamily="34" charset="0"/>
                        </a:rPr>
                        <a:t>DG</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Meetings arranged with Vendors</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DJ</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Open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0" i="0" u="none" strike="noStrike">
                          <a:solidFill>
                            <a:srgbClr val="000000"/>
                          </a:solidFill>
                          <a:effectLst/>
                          <a:latin typeface="Aptos" panose="020B0004020202020204" pitchFamily="34" charset="0"/>
                        </a:rPr>
                        <a:t>08/11/2024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 </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40734598"/>
                  </a:ext>
                </a:extLst>
              </a:tr>
              <a:tr h="187530">
                <a:tc>
                  <a:txBody>
                    <a:bodyPr/>
                    <a:lstStyle/>
                    <a:p>
                      <a:pPr algn="ctr" fontAlgn="ctr"/>
                      <a:r>
                        <a:rPr lang="en-GB" sz="900" b="0" i="0" u="none" strike="noStrike">
                          <a:solidFill>
                            <a:srgbClr val="000000"/>
                          </a:solidFill>
                          <a:effectLst/>
                          <a:latin typeface="Aptos" panose="020B0004020202020204" pitchFamily="34" charset="0"/>
                        </a:rPr>
                        <a:t>16</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Communications planning for Cyber Incidents</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High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0" i="0" u="none" strike="noStrike">
                          <a:solidFill>
                            <a:srgbClr val="000000"/>
                          </a:solidFill>
                          <a:effectLst/>
                          <a:latin typeface="Aptos" panose="020B0004020202020204" pitchFamily="34" charset="0"/>
                        </a:rPr>
                        <a:t>DG</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1" i="0" u="none" strike="noStrike">
                          <a:solidFill>
                            <a:srgbClr val="000000"/>
                          </a:solidFill>
                          <a:effectLst/>
                          <a:latin typeface="Aptos" panose="020B0004020202020204" pitchFamily="34" charset="0"/>
                        </a:rPr>
                        <a:t>Working with Grant / Annette to resolve</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GN / AW</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Open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0" i="0" u="none" strike="noStrike">
                          <a:solidFill>
                            <a:srgbClr val="000000"/>
                          </a:solidFill>
                          <a:effectLst/>
                          <a:latin typeface="Aptos" panose="020B0004020202020204" pitchFamily="34" charset="0"/>
                        </a:rPr>
                        <a:t>08/11/2024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 </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87439610"/>
                  </a:ext>
                </a:extLst>
              </a:tr>
              <a:tr h="337553">
                <a:tc>
                  <a:txBody>
                    <a:bodyPr/>
                    <a:lstStyle/>
                    <a:p>
                      <a:pPr algn="ctr" fontAlgn="ctr"/>
                      <a:r>
                        <a:rPr lang="en-GB" sz="900" b="0" i="0" u="none" strike="noStrike">
                          <a:solidFill>
                            <a:srgbClr val="000000"/>
                          </a:solidFill>
                          <a:effectLst/>
                          <a:latin typeface="Aptos" panose="020B0004020202020204" pitchFamily="34" charset="0"/>
                        </a:rPr>
                        <a:t>17</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Version control checks on all documents and version upgrade check on documented information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High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0" i="0" u="none" strike="noStrike">
                          <a:solidFill>
                            <a:srgbClr val="000000"/>
                          </a:solidFill>
                          <a:effectLst/>
                          <a:latin typeface="Aptos" panose="020B0004020202020204" pitchFamily="34" charset="0"/>
                        </a:rPr>
                        <a:t>SH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Review the management clauses and evidence for versions. Should be at least V1</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N/A</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Open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0" i="0" u="none" strike="noStrike">
                          <a:solidFill>
                            <a:srgbClr val="000000"/>
                          </a:solidFill>
                          <a:effectLst/>
                          <a:latin typeface="Aptos" panose="020B0004020202020204" pitchFamily="34" charset="0"/>
                        </a:rPr>
                        <a:t>08/11/2024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 </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6601025"/>
                  </a:ext>
                </a:extLst>
              </a:tr>
              <a:tr h="187530">
                <a:tc>
                  <a:txBody>
                    <a:bodyPr/>
                    <a:lstStyle/>
                    <a:p>
                      <a:pPr algn="ctr" fontAlgn="ctr"/>
                      <a:r>
                        <a:rPr lang="en-GB" sz="900" b="0" i="0" u="none" strike="noStrike">
                          <a:solidFill>
                            <a:srgbClr val="000000"/>
                          </a:solidFill>
                          <a:effectLst/>
                          <a:latin typeface="Aptos" panose="020B0004020202020204" pitchFamily="34" charset="0"/>
                        </a:rPr>
                        <a:t>18</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Review statement of applicability and bring to version V4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High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0" i="0" u="none" strike="noStrike">
                          <a:solidFill>
                            <a:srgbClr val="000000"/>
                          </a:solidFill>
                          <a:effectLst/>
                          <a:latin typeface="Aptos" panose="020B0004020202020204" pitchFamily="34" charset="0"/>
                        </a:rPr>
                        <a:t>SH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1" i="0" u="none" strike="noStrike">
                          <a:solidFill>
                            <a:srgbClr val="000000"/>
                          </a:solidFill>
                          <a:effectLst/>
                          <a:latin typeface="Aptos" panose="020B0004020202020204" pitchFamily="34" charset="0"/>
                        </a:rPr>
                        <a:t>Revisions should be consistent</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N/A</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Open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0" i="0" u="none" strike="noStrike">
                          <a:solidFill>
                            <a:srgbClr val="000000"/>
                          </a:solidFill>
                          <a:effectLst/>
                          <a:latin typeface="Aptos" panose="020B0004020202020204" pitchFamily="34" charset="0"/>
                        </a:rPr>
                        <a:t>08/11/2024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 </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99653603"/>
                  </a:ext>
                </a:extLst>
              </a:tr>
              <a:tr h="187530">
                <a:tc>
                  <a:txBody>
                    <a:bodyPr/>
                    <a:lstStyle/>
                    <a:p>
                      <a:pPr algn="ctr" fontAlgn="ctr"/>
                      <a:r>
                        <a:rPr lang="en-GB" sz="900" b="0" i="0" u="none" strike="noStrike">
                          <a:solidFill>
                            <a:srgbClr val="000000"/>
                          </a:solidFill>
                          <a:effectLst/>
                          <a:latin typeface="Aptos" panose="020B0004020202020204" pitchFamily="34" charset="0"/>
                        </a:rPr>
                        <a:t>19</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Arrange governance meetings</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High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0" i="0" u="none" strike="noStrike">
                          <a:solidFill>
                            <a:srgbClr val="000000"/>
                          </a:solidFill>
                          <a:effectLst/>
                          <a:latin typeface="Aptos" panose="020B0004020202020204" pitchFamily="34" charset="0"/>
                        </a:rPr>
                        <a:t>DG</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Speak to Rob re Vulnerabilitiy / Asset and Risks</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All Teams</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Open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0" i="0" u="none" strike="noStrike">
                          <a:solidFill>
                            <a:srgbClr val="000000"/>
                          </a:solidFill>
                          <a:effectLst/>
                          <a:latin typeface="Aptos" panose="020B0004020202020204" pitchFamily="34" charset="0"/>
                        </a:rPr>
                        <a:t>08/11/2024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 </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28513168"/>
                  </a:ext>
                </a:extLst>
              </a:tr>
              <a:tr h="196906">
                <a:tc>
                  <a:txBody>
                    <a:bodyPr/>
                    <a:lstStyle/>
                    <a:p>
                      <a:pPr algn="ctr" fontAlgn="ctr"/>
                      <a:r>
                        <a:rPr lang="en-GB" sz="900" b="0" i="0" u="none" strike="noStrike">
                          <a:solidFill>
                            <a:srgbClr val="000000"/>
                          </a:solidFill>
                          <a:effectLst/>
                          <a:latin typeface="Aptos" panose="020B0004020202020204" pitchFamily="34" charset="0"/>
                        </a:rPr>
                        <a:t>13</a:t>
                      </a:r>
                    </a:p>
                  </a:txBody>
                  <a:tcPr marL="6900" marR="6900" marT="690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Arrange Team ISO drop in sessions</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GB" sz="900" b="0" i="0" u="none" strike="noStrike">
                          <a:solidFill>
                            <a:srgbClr val="000000"/>
                          </a:solidFill>
                          <a:effectLst/>
                          <a:latin typeface="Aptos" panose="020B0004020202020204" pitchFamily="34" charset="0"/>
                        </a:rPr>
                        <a:t>Y</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High</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GB" sz="900" b="0" i="0" u="none" strike="noStrike">
                          <a:solidFill>
                            <a:srgbClr val="000000"/>
                          </a:solidFill>
                          <a:effectLst/>
                          <a:latin typeface="Aptos" panose="020B0004020202020204" pitchFamily="34" charset="0"/>
                        </a:rPr>
                        <a:t>DG</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Agreed with GN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ctr"/>
                      <a:r>
                        <a:rPr lang="en-GB" sz="900" b="0" i="0" u="none" strike="noStrike">
                          <a:solidFill>
                            <a:srgbClr val="000000"/>
                          </a:solidFill>
                          <a:effectLst/>
                          <a:latin typeface="Aptos" panose="020B0004020202020204" pitchFamily="34" charset="0"/>
                        </a:rPr>
                        <a:t>N/A</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a:solidFill>
                            <a:srgbClr val="000000"/>
                          </a:solidFill>
                          <a:effectLst/>
                          <a:latin typeface="Aptos" panose="020B0004020202020204" pitchFamily="34" charset="0"/>
                        </a:rPr>
                        <a:t>Open</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GB" sz="900" b="0" i="0" u="none" strike="noStrike">
                          <a:solidFill>
                            <a:srgbClr val="000000"/>
                          </a:solidFill>
                          <a:effectLst/>
                          <a:latin typeface="Aptos" panose="020B0004020202020204" pitchFamily="34" charset="0"/>
                        </a:rPr>
                        <a:t>04/12/2024</a:t>
                      </a:r>
                    </a:p>
                  </a:txBody>
                  <a:tcPr marL="6900" marR="6900" marT="69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GB" sz="900" b="1" i="0" u="none" strike="noStrike" dirty="0">
                          <a:solidFill>
                            <a:srgbClr val="000000"/>
                          </a:solidFill>
                          <a:effectLst/>
                          <a:latin typeface="Aptos" panose="020B0004020202020204" pitchFamily="34" charset="0"/>
                        </a:rPr>
                        <a:t> </a:t>
                      </a:r>
                    </a:p>
                  </a:txBody>
                  <a:tcPr marL="6900" marR="6900" marT="690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22721908"/>
                  </a:ext>
                </a:extLst>
              </a:tr>
            </a:tbl>
          </a:graphicData>
        </a:graphic>
      </p:graphicFrame>
    </p:spTree>
    <p:extLst>
      <p:ext uri="{BB962C8B-B14F-4D97-AF65-F5344CB8AC3E}">
        <p14:creationId xmlns:p14="http://schemas.microsoft.com/office/powerpoint/2010/main" val="138418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E3591-68F0-321B-BAF3-BDB813E9287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9182623-2053-3D97-44B8-A8D67C060E83}"/>
              </a:ext>
            </a:extLst>
          </p:cNvPr>
          <p:cNvSpPr>
            <a:spLocks noGrp="1"/>
          </p:cNvSpPr>
          <p:nvPr>
            <p:ph type="body" sz="quarter" idx="15"/>
          </p:nvPr>
        </p:nvSpPr>
        <p:spPr/>
        <p:txBody>
          <a:bodyPr/>
          <a:lstStyle/>
          <a:p>
            <a:r>
              <a:rPr lang="en-GB" dirty="0"/>
              <a:t>Internal and External issues </a:t>
            </a:r>
          </a:p>
        </p:txBody>
      </p:sp>
      <p:sp>
        <p:nvSpPr>
          <p:cNvPr id="3" name="Slide Number Placeholder 2">
            <a:extLst>
              <a:ext uri="{FF2B5EF4-FFF2-40B4-BE49-F238E27FC236}">
                <a16:creationId xmlns:a16="http://schemas.microsoft.com/office/drawing/2014/main" id="{CC82DCF5-1D74-0790-670C-0CF105DE4067}"/>
              </a:ext>
            </a:extLst>
          </p:cNvPr>
          <p:cNvSpPr>
            <a:spLocks noGrp="1"/>
          </p:cNvSpPr>
          <p:nvPr>
            <p:ph type="sldNum" sz="quarter" idx="12"/>
          </p:nvPr>
        </p:nvSpPr>
        <p:spPr/>
        <p:txBody>
          <a:bodyPr/>
          <a:lstStyle/>
          <a:p>
            <a:fld id="{6FC3DE79-9394-CE4D-B3D9-B1E9F5BFD092}" type="slidenum">
              <a:rPr lang="en-US" smtClean="0"/>
              <a:pPr/>
              <a:t>7</a:t>
            </a:fld>
            <a:endParaRPr lang="en-US"/>
          </a:p>
        </p:txBody>
      </p:sp>
      <p:graphicFrame>
        <p:nvGraphicFramePr>
          <p:cNvPr id="4" name="Table 3">
            <a:extLst>
              <a:ext uri="{FF2B5EF4-FFF2-40B4-BE49-F238E27FC236}">
                <a16:creationId xmlns:a16="http://schemas.microsoft.com/office/drawing/2014/main" id="{D8B5B625-F662-7720-CD32-7AA7BA082268}"/>
              </a:ext>
            </a:extLst>
          </p:cNvPr>
          <p:cNvGraphicFramePr>
            <a:graphicFrameLocks noGrp="1"/>
          </p:cNvGraphicFramePr>
          <p:nvPr>
            <p:extLst>
              <p:ext uri="{D42A27DB-BD31-4B8C-83A1-F6EECF244321}">
                <p14:modId xmlns:p14="http://schemas.microsoft.com/office/powerpoint/2010/main" val="1729063435"/>
              </p:ext>
            </p:extLst>
          </p:nvPr>
        </p:nvGraphicFramePr>
        <p:xfrm>
          <a:off x="130641" y="1419395"/>
          <a:ext cx="11755909" cy="4810207"/>
        </p:xfrm>
        <a:graphic>
          <a:graphicData uri="http://schemas.openxmlformats.org/drawingml/2006/table">
            <a:tbl>
              <a:tblPr firstRow="1" firstCol="1" bandRow="1"/>
              <a:tblGrid>
                <a:gridCol w="1668467">
                  <a:extLst>
                    <a:ext uri="{9D8B030D-6E8A-4147-A177-3AD203B41FA5}">
                      <a16:colId xmlns:a16="http://schemas.microsoft.com/office/drawing/2014/main" val="743093563"/>
                    </a:ext>
                  </a:extLst>
                </a:gridCol>
                <a:gridCol w="5093348">
                  <a:extLst>
                    <a:ext uri="{9D8B030D-6E8A-4147-A177-3AD203B41FA5}">
                      <a16:colId xmlns:a16="http://schemas.microsoft.com/office/drawing/2014/main" val="1916335509"/>
                    </a:ext>
                  </a:extLst>
                </a:gridCol>
                <a:gridCol w="4994094">
                  <a:extLst>
                    <a:ext uri="{9D8B030D-6E8A-4147-A177-3AD203B41FA5}">
                      <a16:colId xmlns:a16="http://schemas.microsoft.com/office/drawing/2014/main" val="2660697299"/>
                    </a:ext>
                  </a:extLst>
                </a:gridCol>
              </a:tblGrid>
              <a:tr h="185559">
                <a:tc>
                  <a:txBody>
                    <a:bodyPr/>
                    <a:lstStyle/>
                    <a:p>
                      <a:pPr>
                        <a:lnSpc>
                          <a:spcPct val="107000"/>
                        </a:lnSpc>
                        <a:spcAft>
                          <a:spcPts val="800"/>
                        </a:spcAft>
                      </a:pPr>
                      <a:r>
                        <a:rPr lang="en-GB" sz="1050" b="1" kern="100">
                          <a:solidFill>
                            <a:srgbClr val="FFFFFF"/>
                          </a:solidFill>
                          <a:effectLst/>
                          <a:latin typeface="Arial" panose="020B0604020202020204" pitchFamily="34" charset="0"/>
                          <a:ea typeface="Aptos" panose="020B0004020202020204" pitchFamily="34" charset="0"/>
                          <a:cs typeface="Arial" panose="020B0604020202020204" pitchFamily="34" charset="0"/>
                        </a:rPr>
                        <a:t>Category</a:t>
                      </a:r>
                      <a:endParaRPr lang="en-GB" sz="11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E97132"/>
                      </a:solidFill>
                      <a:prstDash val="solid"/>
                      <a:round/>
                      <a:headEnd type="none" w="med" len="med"/>
                      <a:tailEnd type="none" w="med" len="med"/>
                    </a:lnL>
                    <a:lnR>
                      <a:noFill/>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solidFill>
                      <a:srgbClr val="E97132"/>
                    </a:solidFill>
                  </a:tcPr>
                </a:tc>
                <a:tc>
                  <a:txBody>
                    <a:bodyPr/>
                    <a:lstStyle/>
                    <a:p>
                      <a:pPr>
                        <a:lnSpc>
                          <a:spcPct val="107000"/>
                        </a:lnSpc>
                        <a:spcAft>
                          <a:spcPts val="800"/>
                        </a:spcAft>
                      </a:pPr>
                      <a:r>
                        <a:rPr lang="en-GB" sz="1050" b="1" kern="100">
                          <a:solidFill>
                            <a:srgbClr val="FFFFFF"/>
                          </a:solidFill>
                          <a:effectLst/>
                          <a:latin typeface="Arial" panose="020B0604020202020204" pitchFamily="34" charset="0"/>
                          <a:ea typeface="Aptos" panose="020B0004020202020204" pitchFamily="34" charset="0"/>
                          <a:cs typeface="Arial" panose="020B0604020202020204" pitchFamily="34" charset="0"/>
                        </a:rPr>
                        <a:t>Internal Issues</a:t>
                      </a:r>
                      <a:endParaRPr lang="en-GB" sz="11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a:noFill/>
                    </a:lnL>
                    <a:lnR>
                      <a:noFill/>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solidFill>
                      <a:srgbClr val="E97132"/>
                    </a:solidFill>
                  </a:tcPr>
                </a:tc>
                <a:tc>
                  <a:txBody>
                    <a:bodyPr/>
                    <a:lstStyle/>
                    <a:p>
                      <a:pPr>
                        <a:lnSpc>
                          <a:spcPct val="107000"/>
                        </a:lnSpc>
                        <a:spcAft>
                          <a:spcPts val="800"/>
                        </a:spcAft>
                      </a:pPr>
                      <a:r>
                        <a:rPr lang="en-GB" sz="1050" b="1" kern="100">
                          <a:solidFill>
                            <a:srgbClr val="FFFFFF"/>
                          </a:solidFill>
                          <a:effectLst/>
                          <a:latin typeface="Arial" panose="020B0604020202020204" pitchFamily="34" charset="0"/>
                          <a:ea typeface="Aptos" panose="020B0004020202020204" pitchFamily="34" charset="0"/>
                          <a:cs typeface="Arial" panose="020B0604020202020204" pitchFamily="34" charset="0"/>
                        </a:rPr>
                        <a:t>External Issues</a:t>
                      </a:r>
                      <a:endParaRPr lang="en-GB" sz="11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a:noFill/>
                    </a:lnL>
                    <a:lnR w="12700" cap="flat" cmpd="sng" algn="ctr">
                      <a:solidFill>
                        <a:srgbClr val="E97132"/>
                      </a:solidFill>
                      <a:prstDash val="solid"/>
                      <a:round/>
                      <a:headEnd type="none" w="med" len="med"/>
                      <a:tailEnd type="none" w="med" len="med"/>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solidFill>
                      <a:srgbClr val="E97132"/>
                    </a:solidFill>
                  </a:tcPr>
                </a:tc>
                <a:extLst>
                  <a:ext uri="{0D108BD9-81ED-4DB2-BD59-A6C34878D82A}">
                    <a16:rowId xmlns:a16="http://schemas.microsoft.com/office/drawing/2014/main" val="3849616579"/>
                  </a:ext>
                </a:extLst>
              </a:tr>
              <a:tr h="385631">
                <a:tc>
                  <a:txBody>
                    <a:bodyPr/>
                    <a:lstStyle/>
                    <a:p>
                      <a:pPr>
                        <a:lnSpc>
                          <a:spcPct val="107000"/>
                        </a:lnSpc>
                        <a:spcAft>
                          <a:spcPts val="800"/>
                        </a:spcAft>
                      </a:pPr>
                      <a:r>
                        <a:rPr lang="en-GB" sz="1050" b="1"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Organizational Structure</a:t>
                      </a:r>
                      <a:endParaRPr lang="en-GB" sz="1100" kern="1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E97132"/>
                      </a:solidFill>
                      <a:prstDash val="solid"/>
                      <a:round/>
                      <a:headEnd type="none" w="med" len="med"/>
                      <a:tailEnd type="none" w="med" len="med"/>
                    </a:lnL>
                    <a:lnR>
                      <a:noFill/>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solidFill>
                      <a:srgbClr val="FFFFFF"/>
                    </a:solidFill>
                  </a:tcPr>
                </a:tc>
                <a:tc>
                  <a:txBody>
                    <a:bodyPr/>
                    <a:lstStyle/>
                    <a:p>
                      <a:pPr>
                        <a:lnSpc>
                          <a:spcPct val="107000"/>
                        </a:lnSpc>
                        <a:spcAft>
                          <a:spcPts val="800"/>
                        </a:spcAft>
                      </a:pPr>
                      <a:r>
                        <a:rPr lang="en-GB" sz="1050" kern="100" dirty="0">
                          <a:effectLst/>
                          <a:latin typeface="Arial" panose="020B0604020202020204" pitchFamily="34" charset="0"/>
                          <a:ea typeface="Aptos" panose="020B0004020202020204" pitchFamily="34" charset="0"/>
                          <a:cs typeface="Arial" panose="020B0604020202020204" pitchFamily="34" charset="0"/>
                        </a:rPr>
                        <a:t>- Hierarchical structure and reporting lines</a:t>
                      </a:r>
                      <a:br>
                        <a:rPr lang="en-GB" sz="1050" kern="100" dirty="0">
                          <a:effectLst/>
                          <a:latin typeface="Arial" panose="020B0604020202020204" pitchFamily="34" charset="0"/>
                          <a:ea typeface="Aptos" panose="020B0004020202020204" pitchFamily="34" charset="0"/>
                          <a:cs typeface="Arial" panose="020B0604020202020204" pitchFamily="34" charset="0"/>
                        </a:rPr>
                      </a:br>
                      <a:r>
                        <a:rPr lang="en-GB" sz="1050" kern="100" dirty="0">
                          <a:effectLst/>
                          <a:latin typeface="Arial" panose="020B0604020202020204" pitchFamily="34" charset="0"/>
                          <a:ea typeface="Aptos" panose="020B0004020202020204" pitchFamily="34" charset="0"/>
                          <a:cs typeface="Arial" panose="020B0604020202020204" pitchFamily="34" charset="0"/>
                        </a:rPr>
                        <a:t>- Roles and responsibilities within the organization</a:t>
                      </a:r>
                      <a:endParaRPr lang="en-GB" sz="1100" kern="1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a:noFill/>
                    </a:lnL>
                    <a:lnR>
                      <a:noFill/>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noFill/>
                  </a:tcPr>
                </a:tc>
                <a:tc>
                  <a:txBody>
                    <a:bodyPr/>
                    <a:lstStyle/>
                    <a:p>
                      <a:pPr>
                        <a:lnSpc>
                          <a:spcPct val="107000"/>
                        </a:lnSpc>
                        <a:spcAft>
                          <a:spcPts val="800"/>
                        </a:spcAft>
                      </a:pPr>
                      <a:r>
                        <a:rPr lang="en-GB" sz="1050" kern="100">
                          <a:effectLst/>
                          <a:latin typeface="Arial" panose="020B0604020202020204" pitchFamily="34" charset="0"/>
                          <a:ea typeface="Aptos" panose="020B0004020202020204" pitchFamily="34" charset="0"/>
                          <a:cs typeface="Arial" panose="020B0604020202020204" pitchFamily="34" charset="0"/>
                        </a:rPr>
                        <a:t>- Regulatory environment</a:t>
                      </a:r>
                      <a:br>
                        <a:rPr lang="en-GB" sz="1050" kern="100">
                          <a:effectLst/>
                          <a:latin typeface="Arial" panose="020B0604020202020204" pitchFamily="34" charset="0"/>
                          <a:ea typeface="Aptos" panose="020B0004020202020204" pitchFamily="34" charset="0"/>
                          <a:cs typeface="Arial" panose="020B0604020202020204" pitchFamily="34" charset="0"/>
                        </a:rPr>
                      </a:br>
                      <a:r>
                        <a:rPr lang="en-GB" sz="1050" kern="100">
                          <a:effectLst/>
                          <a:latin typeface="Arial" panose="020B0604020202020204" pitchFamily="34" charset="0"/>
                          <a:ea typeface="Aptos" panose="020B0004020202020204" pitchFamily="34" charset="0"/>
                          <a:cs typeface="Arial" panose="020B0604020202020204" pitchFamily="34" charset="0"/>
                        </a:rPr>
                        <a:t>- Compliance requirements and legal obligations</a:t>
                      </a:r>
                      <a:endParaRPr lang="en-GB" sz="11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a:noFill/>
                    </a:lnL>
                    <a:lnR w="12700" cap="flat" cmpd="sng" algn="ctr">
                      <a:solidFill>
                        <a:srgbClr val="E97132"/>
                      </a:solidFill>
                      <a:prstDash val="solid"/>
                      <a:round/>
                      <a:headEnd type="none" w="med" len="med"/>
                      <a:tailEnd type="none" w="med" len="med"/>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noFill/>
                  </a:tcPr>
                </a:tc>
                <a:extLst>
                  <a:ext uri="{0D108BD9-81ED-4DB2-BD59-A6C34878D82A}">
                    <a16:rowId xmlns:a16="http://schemas.microsoft.com/office/drawing/2014/main" val="2167364198"/>
                  </a:ext>
                </a:extLst>
              </a:tr>
              <a:tr h="385631">
                <a:tc>
                  <a:txBody>
                    <a:bodyPr/>
                    <a:lstStyle/>
                    <a:p>
                      <a:pPr>
                        <a:lnSpc>
                          <a:spcPct val="107000"/>
                        </a:lnSpc>
                        <a:spcAft>
                          <a:spcPts val="800"/>
                        </a:spcAft>
                      </a:pPr>
                      <a:r>
                        <a:rPr lang="en-GB" sz="1050" b="1" kern="100">
                          <a:solidFill>
                            <a:srgbClr val="000000"/>
                          </a:solidFill>
                          <a:effectLst/>
                          <a:latin typeface="Arial" panose="020B0604020202020204" pitchFamily="34" charset="0"/>
                          <a:ea typeface="Aptos" panose="020B0004020202020204" pitchFamily="34" charset="0"/>
                          <a:cs typeface="Arial" panose="020B0604020202020204" pitchFamily="34" charset="0"/>
                        </a:rPr>
                        <a:t>Governance</a:t>
                      </a:r>
                      <a:endParaRPr lang="en-GB" sz="11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E97132"/>
                      </a:solidFill>
                      <a:prstDash val="solid"/>
                      <a:round/>
                      <a:headEnd type="none" w="med" len="med"/>
                      <a:tailEnd type="none" w="med" len="med"/>
                    </a:lnL>
                    <a:lnR>
                      <a:noFill/>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solidFill>
                      <a:srgbClr val="FFFFFF"/>
                    </a:solidFill>
                  </a:tcPr>
                </a:tc>
                <a:tc>
                  <a:txBody>
                    <a:bodyPr/>
                    <a:lstStyle/>
                    <a:p>
                      <a:pPr>
                        <a:lnSpc>
                          <a:spcPct val="107000"/>
                        </a:lnSpc>
                        <a:spcAft>
                          <a:spcPts val="800"/>
                        </a:spcAft>
                      </a:pPr>
                      <a:r>
                        <a:rPr lang="en-GB" sz="1050" kern="100" dirty="0">
                          <a:effectLst/>
                          <a:latin typeface="Arial" panose="020B0604020202020204" pitchFamily="34" charset="0"/>
                          <a:ea typeface="Aptos" panose="020B0004020202020204" pitchFamily="34" charset="0"/>
                          <a:cs typeface="Arial" panose="020B0604020202020204" pitchFamily="34" charset="0"/>
                        </a:rPr>
                        <a:t>- Policies, procedures, and standards</a:t>
                      </a:r>
                      <a:br>
                        <a:rPr lang="en-GB" sz="1050" kern="100" dirty="0">
                          <a:effectLst/>
                          <a:latin typeface="Arial" panose="020B0604020202020204" pitchFamily="34" charset="0"/>
                          <a:ea typeface="Aptos" panose="020B0004020202020204" pitchFamily="34" charset="0"/>
                          <a:cs typeface="Arial" panose="020B0604020202020204" pitchFamily="34" charset="0"/>
                        </a:rPr>
                      </a:br>
                      <a:r>
                        <a:rPr lang="en-GB" sz="1050" kern="100" dirty="0">
                          <a:effectLst/>
                          <a:latin typeface="Arial" panose="020B0604020202020204" pitchFamily="34" charset="0"/>
                          <a:ea typeface="Aptos" panose="020B0004020202020204" pitchFamily="34" charset="0"/>
                          <a:cs typeface="Arial" panose="020B0604020202020204" pitchFamily="34" charset="0"/>
                        </a:rPr>
                        <a:t>- Internal audits and compliance mechanisms</a:t>
                      </a:r>
                      <a:endParaRPr lang="en-GB" sz="1100" kern="1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a:noFill/>
                    </a:lnL>
                    <a:lnR>
                      <a:noFill/>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noFill/>
                  </a:tcPr>
                </a:tc>
                <a:tc>
                  <a:txBody>
                    <a:bodyPr/>
                    <a:lstStyle/>
                    <a:p>
                      <a:pPr>
                        <a:lnSpc>
                          <a:spcPct val="107000"/>
                        </a:lnSpc>
                        <a:spcAft>
                          <a:spcPts val="800"/>
                        </a:spcAft>
                      </a:pPr>
                      <a:r>
                        <a:rPr lang="en-GB" sz="1050" kern="100">
                          <a:effectLst/>
                          <a:latin typeface="Arial" panose="020B0604020202020204" pitchFamily="34" charset="0"/>
                          <a:ea typeface="Aptos" panose="020B0004020202020204" pitchFamily="34" charset="0"/>
                          <a:cs typeface="Arial" panose="020B0604020202020204" pitchFamily="34" charset="0"/>
                        </a:rPr>
                        <a:t>- Industry trends and market dynamics</a:t>
                      </a:r>
                      <a:br>
                        <a:rPr lang="en-GB" sz="1050" kern="100">
                          <a:effectLst/>
                          <a:latin typeface="Arial" panose="020B0604020202020204" pitchFamily="34" charset="0"/>
                          <a:ea typeface="Aptos" panose="020B0004020202020204" pitchFamily="34" charset="0"/>
                          <a:cs typeface="Arial" panose="020B0604020202020204" pitchFamily="34" charset="0"/>
                        </a:rPr>
                      </a:br>
                      <a:r>
                        <a:rPr lang="en-GB" sz="1050" kern="100">
                          <a:effectLst/>
                          <a:latin typeface="Arial" panose="020B0604020202020204" pitchFamily="34" charset="0"/>
                          <a:ea typeface="Aptos" panose="020B0004020202020204" pitchFamily="34" charset="0"/>
                          <a:cs typeface="Arial" panose="020B0604020202020204" pitchFamily="34" charset="0"/>
                        </a:rPr>
                        <a:t>- Competitive landscape and pressures</a:t>
                      </a:r>
                      <a:endParaRPr lang="en-GB" sz="11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a:noFill/>
                    </a:lnL>
                    <a:lnR w="12700" cap="flat" cmpd="sng" algn="ctr">
                      <a:solidFill>
                        <a:srgbClr val="E97132"/>
                      </a:solidFill>
                      <a:prstDash val="solid"/>
                      <a:round/>
                      <a:headEnd type="none" w="med" len="med"/>
                      <a:tailEnd type="none" w="med" len="med"/>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noFill/>
                  </a:tcPr>
                </a:tc>
                <a:extLst>
                  <a:ext uri="{0D108BD9-81ED-4DB2-BD59-A6C34878D82A}">
                    <a16:rowId xmlns:a16="http://schemas.microsoft.com/office/drawing/2014/main" val="372373612"/>
                  </a:ext>
                </a:extLst>
              </a:tr>
              <a:tr h="585703">
                <a:tc>
                  <a:txBody>
                    <a:bodyPr/>
                    <a:lstStyle/>
                    <a:p>
                      <a:pPr>
                        <a:lnSpc>
                          <a:spcPct val="107000"/>
                        </a:lnSpc>
                        <a:spcAft>
                          <a:spcPts val="800"/>
                        </a:spcAft>
                      </a:pPr>
                      <a:r>
                        <a:rPr lang="en-GB" sz="1050" b="1"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Resources</a:t>
                      </a:r>
                      <a:endParaRPr lang="en-GB" sz="1100" kern="1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E97132"/>
                      </a:solidFill>
                      <a:prstDash val="solid"/>
                      <a:round/>
                      <a:headEnd type="none" w="med" len="med"/>
                      <a:tailEnd type="none" w="med" len="med"/>
                    </a:lnL>
                    <a:lnR>
                      <a:noFill/>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solidFill>
                      <a:srgbClr val="FFFFFF"/>
                    </a:solidFill>
                  </a:tcPr>
                </a:tc>
                <a:tc>
                  <a:txBody>
                    <a:bodyPr/>
                    <a:lstStyle/>
                    <a:p>
                      <a:pPr>
                        <a:lnSpc>
                          <a:spcPct val="107000"/>
                        </a:lnSpc>
                        <a:spcAft>
                          <a:spcPts val="800"/>
                        </a:spcAft>
                      </a:pPr>
                      <a:r>
                        <a:rPr lang="en-GB" sz="1050" kern="100" dirty="0">
                          <a:effectLst/>
                          <a:latin typeface="Arial" panose="020B0604020202020204" pitchFamily="34" charset="0"/>
                          <a:ea typeface="Aptos" panose="020B0004020202020204" pitchFamily="34" charset="0"/>
                          <a:cs typeface="Arial" panose="020B0604020202020204" pitchFamily="34" charset="0"/>
                        </a:rPr>
                        <a:t>- Availability of skilled personnel</a:t>
                      </a:r>
                      <a:br>
                        <a:rPr lang="en-GB" sz="1050" kern="100" dirty="0">
                          <a:effectLst/>
                          <a:latin typeface="Arial" panose="020B0604020202020204" pitchFamily="34" charset="0"/>
                          <a:ea typeface="Aptos" panose="020B0004020202020204" pitchFamily="34" charset="0"/>
                          <a:cs typeface="Arial" panose="020B0604020202020204" pitchFamily="34" charset="0"/>
                        </a:rPr>
                      </a:br>
                      <a:r>
                        <a:rPr lang="en-GB" sz="1050" kern="100" dirty="0">
                          <a:effectLst/>
                          <a:latin typeface="Arial" panose="020B0604020202020204" pitchFamily="34" charset="0"/>
                          <a:ea typeface="Aptos" panose="020B0004020202020204" pitchFamily="34" charset="0"/>
                          <a:cs typeface="Arial" panose="020B0604020202020204" pitchFamily="34" charset="0"/>
                        </a:rPr>
                        <a:t>- Financial resources and budget allocations</a:t>
                      </a:r>
                      <a:br>
                        <a:rPr lang="en-GB" sz="1050" kern="100" dirty="0">
                          <a:effectLst/>
                          <a:latin typeface="Arial" panose="020B0604020202020204" pitchFamily="34" charset="0"/>
                          <a:ea typeface="Aptos" panose="020B0004020202020204" pitchFamily="34" charset="0"/>
                          <a:cs typeface="Arial" panose="020B0604020202020204" pitchFamily="34" charset="0"/>
                        </a:rPr>
                      </a:br>
                      <a:r>
                        <a:rPr lang="en-GB" sz="1050" kern="100" dirty="0">
                          <a:effectLst/>
                          <a:latin typeface="Arial" panose="020B0604020202020204" pitchFamily="34" charset="0"/>
                          <a:ea typeface="Aptos" panose="020B0004020202020204" pitchFamily="34" charset="0"/>
                          <a:cs typeface="Arial" panose="020B0604020202020204" pitchFamily="34" charset="0"/>
                        </a:rPr>
                        <a:t>- Technological resources and infrastructure</a:t>
                      </a:r>
                      <a:endParaRPr lang="en-GB" sz="1100" kern="1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a:noFill/>
                    </a:lnL>
                    <a:lnR>
                      <a:noFill/>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noFill/>
                  </a:tcPr>
                </a:tc>
                <a:tc>
                  <a:txBody>
                    <a:bodyPr/>
                    <a:lstStyle/>
                    <a:p>
                      <a:pPr>
                        <a:lnSpc>
                          <a:spcPct val="107000"/>
                        </a:lnSpc>
                        <a:spcAft>
                          <a:spcPts val="800"/>
                        </a:spcAft>
                      </a:pPr>
                      <a:r>
                        <a:rPr lang="en-GB" sz="1050" kern="100" dirty="0">
                          <a:effectLst/>
                          <a:latin typeface="Arial" panose="020B0604020202020204" pitchFamily="34" charset="0"/>
                          <a:ea typeface="Aptos" panose="020B0004020202020204" pitchFamily="34" charset="0"/>
                          <a:cs typeface="Arial" panose="020B0604020202020204" pitchFamily="34" charset="0"/>
                        </a:rPr>
                        <a:t>- Emerging technologies and their potential impact</a:t>
                      </a:r>
                      <a:br>
                        <a:rPr lang="en-GB" sz="1050" kern="100" dirty="0">
                          <a:effectLst/>
                          <a:latin typeface="Arial" panose="020B0604020202020204" pitchFamily="34" charset="0"/>
                          <a:ea typeface="Aptos" panose="020B0004020202020204" pitchFamily="34" charset="0"/>
                          <a:cs typeface="Arial" panose="020B0604020202020204" pitchFamily="34" charset="0"/>
                        </a:rPr>
                      </a:br>
                      <a:r>
                        <a:rPr lang="en-GB" sz="1050" kern="100" dirty="0">
                          <a:effectLst/>
                          <a:latin typeface="Arial" panose="020B0604020202020204" pitchFamily="34" charset="0"/>
                          <a:ea typeface="Aptos" panose="020B0004020202020204" pitchFamily="34" charset="0"/>
                          <a:cs typeface="Arial" panose="020B0604020202020204" pitchFamily="34" charset="0"/>
                        </a:rPr>
                        <a:t>- Threat landscape and evolving cyber threats</a:t>
                      </a:r>
                      <a:endParaRPr lang="en-GB" sz="1100" kern="1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a:noFill/>
                    </a:lnL>
                    <a:lnR w="12700" cap="flat" cmpd="sng" algn="ctr">
                      <a:solidFill>
                        <a:srgbClr val="E97132"/>
                      </a:solidFill>
                      <a:prstDash val="solid"/>
                      <a:round/>
                      <a:headEnd type="none" w="med" len="med"/>
                      <a:tailEnd type="none" w="med" len="med"/>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noFill/>
                  </a:tcPr>
                </a:tc>
                <a:extLst>
                  <a:ext uri="{0D108BD9-81ED-4DB2-BD59-A6C34878D82A}">
                    <a16:rowId xmlns:a16="http://schemas.microsoft.com/office/drawing/2014/main" val="3683335032"/>
                  </a:ext>
                </a:extLst>
              </a:tr>
              <a:tr h="785775">
                <a:tc>
                  <a:txBody>
                    <a:bodyPr/>
                    <a:lstStyle/>
                    <a:p>
                      <a:pPr>
                        <a:lnSpc>
                          <a:spcPct val="107000"/>
                        </a:lnSpc>
                        <a:spcAft>
                          <a:spcPts val="800"/>
                        </a:spcAft>
                      </a:pPr>
                      <a:r>
                        <a:rPr lang="en-GB" sz="1050" b="1"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Processes</a:t>
                      </a:r>
                      <a:endParaRPr lang="en-GB" sz="1100" kern="1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E97132"/>
                      </a:solidFill>
                      <a:prstDash val="solid"/>
                      <a:round/>
                      <a:headEnd type="none" w="med" len="med"/>
                      <a:tailEnd type="none" w="med" len="med"/>
                    </a:lnL>
                    <a:lnR>
                      <a:noFill/>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solidFill>
                      <a:srgbClr val="FFFFFF"/>
                    </a:solidFill>
                  </a:tcPr>
                </a:tc>
                <a:tc>
                  <a:txBody>
                    <a:bodyPr/>
                    <a:lstStyle/>
                    <a:p>
                      <a:pPr>
                        <a:lnSpc>
                          <a:spcPct val="107000"/>
                        </a:lnSpc>
                        <a:spcAft>
                          <a:spcPts val="800"/>
                        </a:spcAft>
                      </a:pPr>
                      <a:r>
                        <a:rPr lang="en-GB" sz="1050" kern="100" dirty="0">
                          <a:effectLst/>
                          <a:latin typeface="Arial" panose="020B0604020202020204" pitchFamily="34" charset="0"/>
                          <a:ea typeface="Aptos" panose="020B0004020202020204" pitchFamily="34" charset="0"/>
                          <a:cs typeface="Arial" panose="020B0604020202020204" pitchFamily="34" charset="0"/>
                        </a:rPr>
                        <a:t>- Core business processes and their alignment with security objectives</a:t>
                      </a:r>
                      <a:br>
                        <a:rPr lang="en-GB" sz="1050" kern="100" dirty="0">
                          <a:effectLst/>
                          <a:latin typeface="Arial" panose="020B0604020202020204" pitchFamily="34" charset="0"/>
                          <a:ea typeface="Aptos" panose="020B0004020202020204" pitchFamily="34" charset="0"/>
                          <a:cs typeface="Arial" panose="020B0604020202020204" pitchFamily="34" charset="0"/>
                        </a:rPr>
                      </a:br>
                      <a:r>
                        <a:rPr lang="en-GB" sz="1050" kern="100" dirty="0">
                          <a:effectLst/>
                          <a:latin typeface="Arial" panose="020B0604020202020204" pitchFamily="34" charset="0"/>
                          <a:ea typeface="Aptos" panose="020B0004020202020204" pitchFamily="34" charset="0"/>
                          <a:cs typeface="Arial" panose="020B0604020202020204" pitchFamily="34" charset="0"/>
                        </a:rPr>
                        <a:t>- Information handling and data management practices</a:t>
                      </a:r>
                      <a:endParaRPr lang="en-GB" sz="1100" kern="1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a:noFill/>
                    </a:lnL>
                    <a:lnR>
                      <a:noFill/>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noFill/>
                  </a:tcPr>
                </a:tc>
                <a:tc>
                  <a:txBody>
                    <a:bodyPr/>
                    <a:lstStyle/>
                    <a:p>
                      <a:pPr>
                        <a:lnSpc>
                          <a:spcPct val="107000"/>
                        </a:lnSpc>
                        <a:spcAft>
                          <a:spcPts val="800"/>
                        </a:spcAft>
                      </a:pPr>
                      <a:r>
                        <a:rPr lang="en-GB" sz="1050" kern="100" dirty="0">
                          <a:effectLst/>
                          <a:latin typeface="Arial" panose="020B0604020202020204" pitchFamily="34" charset="0"/>
                          <a:ea typeface="Aptos" panose="020B0004020202020204" pitchFamily="34" charset="0"/>
                          <a:cs typeface="Arial" panose="020B0604020202020204" pitchFamily="34" charset="0"/>
                        </a:rPr>
                        <a:t>- Security practices of suppliers and third parties</a:t>
                      </a:r>
                      <a:br>
                        <a:rPr lang="en-GB" sz="1050" kern="100" dirty="0">
                          <a:effectLst/>
                          <a:latin typeface="Arial" panose="020B0604020202020204" pitchFamily="34" charset="0"/>
                          <a:ea typeface="Aptos" panose="020B0004020202020204" pitchFamily="34" charset="0"/>
                          <a:cs typeface="Arial" panose="020B0604020202020204" pitchFamily="34" charset="0"/>
                        </a:rPr>
                      </a:br>
                      <a:r>
                        <a:rPr lang="en-GB" sz="1050" kern="100" dirty="0">
                          <a:effectLst/>
                          <a:latin typeface="Arial" panose="020B0604020202020204" pitchFamily="34" charset="0"/>
                          <a:ea typeface="Aptos" panose="020B0004020202020204" pitchFamily="34" charset="0"/>
                          <a:cs typeface="Arial" panose="020B0604020202020204" pitchFamily="34" charset="0"/>
                        </a:rPr>
                        <a:t>- Dependencies on external service providers</a:t>
                      </a:r>
                      <a:endParaRPr lang="en-GB" sz="1100" kern="1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a:noFill/>
                    </a:lnL>
                    <a:lnR w="12700" cap="flat" cmpd="sng" algn="ctr">
                      <a:solidFill>
                        <a:srgbClr val="E97132"/>
                      </a:solidFill>
                      <a:prstDash val="solid"/>
                      <a:round/>
                      <a:headEnd type="none" w="med" len="med"/>
                      <a:tailEnd type="none" w="med" len="med"/>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noFill/>
                  </a:tcPr>
                </a:tc>
                <a:extLst>
                  <a:ext uri="{0D108BD9-81ED-4DB2-BD59-A6C34878D82A}">
                    <a16:rowId xmlns:a16="http://schemas.microsoft.com/office/drawing/2014/main" val="542833456"/>
                  </a:ext>
                </a:extLst>
              </a:tr>
              <a:tr h="620477">
                <a:tc>
                  <a:txBody>
                    <a:bodyPr/>
                    <a:lstStyle/>
                    <a:p>
                      <a:pPr>
                        <a:lnSpc>
                          <a:spcPct val="107000"/>
                        </a:lnSpc>
                        <a:spcAft>
                          <a:spcPts val="800"/>
                        </a:spcAft>
                      </a:pPr>
                      <a:r>
                        <a:rPr lang="en-GB" sz="1050" b="1"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Culture</a:t>
                      </a:r>
                      <a:endParaRPr lang="en-GB" sz="1100" kern="1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E97132"/>
                      </a:solidFill>
                      <a:prstDash val="solid"/>
                      <a:round/>
                      <a:headEnd type="none" w="med" len="med"/>
                      <a:tailEnd type="none" w="med" len="med"/>
                    </a:lnL>
                    <a:lnR>
                      <a:noFill/>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solidFill>
                      <a:srgbClr val="FFFFFF"/>
                    </a:solidFill>
                  </a:tcPr>
                </a:tc>
                <a:tc>
                  <a:txBody>
                    <a:bodyPr/>
                    <a:lstStyle/>
                    <a:p>
                      <a:pPr>
                        <a:lnSpc>
                          <a:spcPct val="107000"/>
                        </a:lnSpc>
                        <a:spcAft>
                          <a:spcPts val="800"/>
                        </a:spcAft>
                      </a:pPr>
                      <a:r>
                        <a:rPr lang="en-GB" sz="1050" kern="100">
                          <a:effectLst/>
                          <a:latin typeface="Arial" panose="020B0604020202020204" pitchFamily="34" charset="0"/>
                          <a:ea typeface="Aptos" panose="020B0004020202020204" pitchFamily="34" charset="0"/>
                          <a:cs typeface="Arial" panose="020B0604020202020204" pitchFamily="34" charset="0"/>
                        </a:rPr>
                        <a:t>- Organizational culture and employee awareness of information security</a:t>
                      </a:r>
                      <a:br>
                        <a:rPr lang="en-GB" sz="1050" kern="100">
                          <a:effectLst/>
                          <a:latin typeface="Arial" panose="020B0604020202020204" pitchFamily="34" charset="0"/>
                          <a:ea typeface="Aptos" panose="020B0004020202020204" pitchFamily="34" charset="0"/>
                          <a:cs typeface="Arial" panose="020B0604020202020204" pitchFamily="34" charset="0"/>
                        </a:rPr>
                      </a:br>
                      <a:r>
                        <a:rPr lang="en-GB" sz="1050" kern="100">
                          <a:effectLst/>
                          <a:latin typeface="Arial" panose="020B0604020202020204" pitchFamily="34" charset="0"/>
                          <a:ea typeface="Aptos" panose="020B0004020202020204" pitchFamily="34" charset="0"/>
                          <a:cs typeface="Arial" panose="020B0604020202020204" pitchFamily="34" charset="0"/>
                        </a:rPr>
                        <a:t>- Commitment of leadership to information security</a:t>
                      </a:r>
                      <a:endParaRPr lang="en-GB" sz="11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a:noFill/>
                    </a:lnL>
                    <a:lnR>
                      <a:noFill/>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noFill/>
                  </a:tcPr>
                </a:tc>
                <a:tc>
                  <a:txBody>
                    <a:bodyPr/>
                    <a:lstStyle/>
                    <a:p>
                      <a:pPr>
                        <a:lnSpc>
                          <a:spcPct val="107000"/>
                        </a:lnSpc>
                        <a:spcAft>
                          <a:spcPts val="800"/>
                        </a:spcAft>
                      </a:pPr>
                      <a:r>
                        <a:rPr lang="en-GB" sz="1050" kern="100" dirty="0">
                          <a:effectLst/>
                          <a:latin typeface="Arial" panose="020B0604020202020204" pitchFamily="34" charset="0"/>
                          <a:ea typeface="Aptos" panose="020B0004020202020204" pitchFamily="34" charset="0"/>
                          <a:cs typeface="Arial" panose="020B0604020202020204" pitchFamily="34" charset="0"/>
                        </a:rPr>
                        <a:t>- Public perception and trust in the organization</a:t>
                      </a:r>
                      <a:br>
                        <a:rPr lang="en-GB" sz="1050" kern="100" dirty="0">
                          <a:effectLst/>
                          <a:latin typeface="Arial" panose="020B0604020202020204" pitchFamily="34" charset="0"/>
                          <a:ea typeface="Aptos" panose="020B0004020202020204" pitchFamily="34" charset="0"/>
                          <a:cs typeface="Arial" panose="020B0604020202020204" pitchFamily="34" charset="0"/>
                        </a:rPr>
                      </a:br>
                      <a:r>
                        <a:rPr lang="en-GB" sz="1050" kern="100" dirty="0">
                          <a:effectLst/>
                          <a:latin typeface="Arial" panose="020B0604020202020204" pitchFamily="34" charset="0"/>
                          <a:ea typeface="Aptos" panose="020B0004020202020204" pitchFamily="34" charset="0"/>
                          <a:cs typeface="Arial" panose="020B0604020202020204" pitchFamily="34" charset="0"/>
                        </a:rPr>
                        <a:t>- social media and public communication channels</a:t>
                      </a:r>
                      <a:endParaRPr lang="en-GB" sz="1100" kern="1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a:noFill/>
                    </a:lnL>
                    <a:lnR w="12700" cap="flat" cmpd="sng" algn="ctr">
                      <a:solidFill>
                        <a:srgbClr val="E97132"/>
                      </a:solidFill>
                      <a:prstDash val="solid"/>
                      <a:round/>
                      <a:headEnd type="none" w="med" len="med"/>
                      <a:tailEnd type="none" w="med" len="med"/>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noFill/>
                  </a:tcPr>
                </a:tc>
                <a:extLst>
                  <a:ext uri="{0D108BD9-81ED-4DB2-BD59-A6C34878D82A}">
                    <a16:rowId xmlns:a16="http://schemas.microsoft.com/office/drawing/2014/main" val="2003983634"/>
                  </a:ext>
                </a:extLst>
              </a:tr>
              <a:tr h="620477">
                <a:tc>
                  <a:txBody>
                    <a:bodyPr/>
                    <a:lstStyle/>
                    <a:p>
                      <a:pPr>
                        <a:lnSpc>
                          <a:spcPct val="107000"/>
                        </a:lnSpc>
                        <a:spcAft>
                          <a:spcPts val="800"/>
                        </a:spcAft>
                      </a:pPr>
                      <a:r>
                        <a:rPr lang="en-GB" sz="1050" b="1"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Past Incidents</a:t>
                      </a:r>
                      <a:endParaRPr lang="en-GB" sz="1100" kern="1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E97132"/>
                      </a:solidFill>
                      <a:prstDash val="solid"/>
                      <a:round/>
                      <a:headEnd type="none" w="med" len="med"/>
                      <a:tailEnd type="none" w="med" len="med"/>
                    </a:lnL>
                    <a:lnR>
                      <a:noFill/>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solidFill>
                      <a:srgbClr val="FFFFFF"/>
                    </a:solidFill>
                  </a:tcPr>
                </a:tc>
                <a:tc>
                  <a:txBody>
                    <a:bodyPr/>
                    <a:lstStyle/>
                    <a:p>
                      <a:pPr>
                        <a:lnSpc>
                          <a:spcPct val="107000"/>
                        </a:lnSpc>
                        <a:spcAft>
                          <a:spcPts val="800"/>
                        </a:spcAft>
                      </a:pPr>
                      <a:r>
                        <a:rPr lang="en-GB" sz="1050" kern="100" dirty="0">
                          <a:effectLst/>
                          <a:latin typeface="Arial" panose="020B0604020202020204" pitchFamily="34" charset="0"/>
                          <a:ea typeface="Aptos" panose="020B0004020202020204" pitchFamily="34" charset="0"/>
                          <a:cs typeface="Arial" panose="020B0604020202020204" pitchFamily="34" charset="0"/>
                        </a:rPr>
                        <a:t>- History of security breaches or incidents</a:t>
                      </a:r>
                      <a:br>
                        <a:rPr lang="en-GB" sz="1050" kern="100" dirty="0">
                          <a:effectLst/>
                          <a:latin typeface="Arial" panose="020B0604020202020204" pitchFamily="34" charset="0"/>
                          <a:ea typeface="Aptos" panose="020B0004020202020204" pitchFamily="34" charset="0"/>
                          <a:cs typeface="Arial" panose="020B0604020202020204" pitchFamily="34" charset="0"/>
                        </a:rPr>
                      </a:br>
                      <a:r>
                        <a:rPr lang="en-GB" sz="1050" kern="100" dirty="0">
                          <a:effectLst/>
                          <a:latin typeface="Arial" panose="020B0604020202020204" pitchFamily="34" charset="0"/>
                          <a:ea typeface="Aptos" panose="020B0004020202020204" pitchFamily="34" charset="0"/>
                          <a:cs typeface="Arial" panose="020B0604020202020204" pitchFamily="34" charset="0"/>
                        </a:rPr>
                        <a:t>- Lessons learned from previous security events</a:t>
                      </a:r>
                      <a:endParaRPr lang="en-GB" sz="1100" kern="1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a:noFill/>
                    </a:lnL>
                    <a:lnR>
                      <a:noFill/>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noFill/>
                  </a:tcPr>
                </a:tc>
                <a:tc>
                  <a:txBody>
                    <a:bodyPr/>
                    <a:lstStyle/>
                    <a:p>
                      <a:pPr>
                        <a:lnSpc>
                          <a:spcPct val="107000"/>
                        </a:lnSpc>
                        <a:spcAft>
                          <a:spcPts val="800"/>
                        </a:spcAft>
                      </a:pPr>
                      <a:r>
                        <a:rPr lang="en-GB" sz="1050" kern="100" dirty="0">
                          <a:effectLst/>
                          <a:latin typeface="Arial" panose="020B0604020202020204" pitchFamily="34" charset="0"/>
                          <a:ea typeface="Aptos" panose="020B0004020202020204" pitchFamily="34" charset="0"/>
                          <a:cs typeface="Arial" panose="020B0604020202020204" pitchFamily="34" charset="0"/>
                        </a:rPr>
                        <a:t>- Natural disasters and environmental risks</a:t>
                      </a:r>
                      <a:br>
                        <a:rPr lang="en-GB" sz="1050" kern="100" dirty="0">
                          <a:effectLst/>
                          <a:latin typeface="Arial" panose="020B0604020202020204" pitchFamily="34" charset="0"/>
                          <a:ea typeface="Aptos" panose="020B0004020202020204" pitchFamily="34" charset="0"/>
                          <a:cs typeface="Arial" panose="020B0604020202020204" pitchFamily="34" charset="0"/>
                        </a:rPr>
                      </a:br>
                      <a:r>
                        <a:rPr lang="en-GB" sz="1050" kern="100" dirty="0">
                          <a:effectLst/>
                          <a:latin typeface="Arial" panose="020B0604020202020204" pitchFamily="34" charset="0"/>
                          <a:ea typeface="Aptos" panose="020B0004020202020204" pitchFamily="34" charset="0"/>
                          <a:cs typeface="Arial" panose="020B0604020202020204" pitchFamily="34" charset="0"/>
                        </a:rPr>
                        <a:t>- Physical security of facilities and data centres</a:t>
                      </a:r>
                      <a:endParaRPr lang="en-GB" sz="1100" kern="1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a:noFill/>
                    </a:lnL>
                    <a:lnR w="12700" cap="flat" cmpd="sng" algn="ctr">
                      <a:solidFill>
                        <a:srgbClr val="E97132"/>
                      </a:solidFill>
                      <a:prstDash val="solid"/>
                      <a:round/>
                      <a:headEnd type="none" w="med" len="med"/>
                      <a:tailEnd type="none" w="med" len="med"/>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noFill/>
                  </a:tcPr>
                </a:tc>
                <a:extLst>
                  <a:ext uri="{0D108BD9-81ED-4DB2-BD59-A6C34878D82A}">
                    <a16:rowId xmlns:a16="http://schemas.microsoft.com/office/drawing/2014/main" val="2377716482"/>
                  </a:ext>
                </a:extLst>
              </a:tr>
              <a:tr h="620477">
                <a:tc>
                  <a:txBody>
                    <a:bodyPr/>
                    <a:lstStyle/>
                    <a:p>
                      <a:pPr>
                        <a:lnSpc>
                          <a:spcPct val="107000"/>
                        </a:lnSpc>
                        <a:spcAft>
                          <a:spcPts val="800"/>
                        </a:spcAft>
                      </a:pPr>
                      <a:r>
                        <a:rPr lang="en-GB" sz="1050" b="1"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Capabilities</a:t>
                      </a:r>
                      <a:endParaRPr lang="en-GB" sz="1100" kern="1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E97132"/>
                      </a:solidFill>
                      <a:prstDash val="solid"/>
                      <a:round/>
                      <a:headEnd type="none" w="med" len="med"/>
                      <a:tailEnd type="none" w="med" len="med"/>
                    </a:lnL>
                    <a:lnR>
                      <a:noFill/>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solidFill>
                      <a:srgbClr val="FFFFFF"/>
                    </a:solidFill>
                  </a:tcPr>
                </a:tc>
                <a:tc>
                  <a:txBody>
                    <a:bodyPr/>
                    <a:lstStyle/>
                    <a:p>
                      <a:pPr>
                        <a:lnSpc>
                          <a:spcPct val="107000"/>
                        </a:lnSpc>
                        <a:spcAft>
                          <a:spcPts val="800"/>
                        </a:spcAft>
                      </a:pPr>
                      <a:r>
                        <a:rPr lang="en-GB" sz="1050" kern="100">
                          <a:effectLst/>
                          <a:latin typeface="Arial" panose="020B0604020202020204" pitchFamily="34" charset="0"/>
                          <a:ea typeface="Aptos" panose="020B0004020202020204" pitchFamily="34" charset="0"/>
                          <a:cs typeface="Arial" panose="020B0604020202020204" pitchFamily="34" charset="0"/>
                        </a:rPr>
                        <a:t>- Technical capabilities and expertise</a:t>
                      </a:r>
                      <a:br>
                        <a:rPr lang="en-GB" sz="1050" kern="100">
                          <a:effectLst/>
                          <a:latin typeface="Arial" panose="020B0604020202020204" pitchFamily="34" charset="0"/>
                          <a:ea typeface="Aptos" panose="020B0004020202020204" pitchFamily="34" charset="0"/>
                          <a:cs typeface="Arial" panose="020B0604020202020204" pitchFamily="34" charset="0"/>
                        </a:rPr>
                      </a:br>
                      <a:r>
                        <a:rPr lang="en-GB" sz="1050" kern="100">
                          <a:effectLst/>
                          <a:latin typeface="Arial" panose="020B0604020202020204" pitchFamily="34" charset="0"/>
                          <a:ea typeface="Aptos" panose="020B0004020202020204" pitchFamily="34" charset="0"/>
                          <a:cs typeface="Arial" panose="020B0604020202020204" pitchFamily="34" charset="0"/>
                        </a:rPr>
                        <a:t>- Capacity for response and recovery in case of incidents</a:t>
                      </a:r>
                      <a:endParaRPr lang="en-GB" sz="11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a:noFill/>
                    </a:lnL>
                    <a:lnR>
                      <a:noFill/>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noFill/>
                  </a:tcPr>
                </a:tc>
                <a:tc>
                  <a:txBody>
                    <a:bodyPr/>
                    <a:lstStyle/>
                    <a:p>
                      <a:pPr>
                        <a:lnSpc>
                          <a:spcPct val="107000"/>
                        </a:lnSpc>
                        <a:spcAft>
                          <a:spcPts val="800"/>
                        </a:spcAft>
                      </a:pPr>
                      <a:r>
                        <a:rPr lang="en-GB" sz="1050" kern="100" dirty="0">
                          <a:effectLst/>
                          <a:latin typeface="Arial" panose="020B0604020202020204" pitchFamily="34" charset="0"/>
                          <a:ea typeface="Aptos" panose="020B0004020202020204" pitchFamily="34" charset="0"/>
                          <a:cs typeface="Arial" panose="020B0604020202020204" pitchFamily="34" charset="0"/>
                        </a:rPr>
                        <a:t>- Political stability and government policies</a:t>
                      </a:r>
                      <a:br>
                        <a:rPr lang="en-GB" sz="1050" kern="100" dirty="0">
                          <a:effectLst/>
                          <a:latin typeface="Arial" panose="020B0604020202020204" pitchFamily="34" charset="0"/>
                          <a:ea typeface="Aptos" panose="020B0004020202020204" pitchFamily="34" charset="0"/>
                          <a:cs typeface="Arial" panose="020B0604020202020204" pitchFamily="34" charset="0"/>
                        </a:rPr>
                      </a:br>
                      <a:r>
                        <a:rPr lang="en-GB" sz="1050" kern="100" dirty="0">
                          <a:effectLst/>
                          <a:latin typeface="Arial" panose="020B0604020202020204" pitchFamily="34" charset="0"/>
                          <a:ea typeface="Aptos" panose="020B0004020202020204" pitchFamily="34" charset="0"/>
                          <a:cs typeface="Arial" panose="020B0604020202020204" pitchFamily="34" charset="0"/>
                        </a:rPr>
                        <a:t>- International relations and geopolitical risks</a:t>
                      </a:r>
                      <a:endParaRPr lang="en-GB" sz="1100" kern="1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a:noFill/>
                    </a:lnL>
                    <a:lnR w="12700" cap="flat" cmpd="sng" algn="ctr">
                      <a:solidFill>
                        <a:srgbClr val="E97132"/>
                      </a:solidFill>
                      <a:prstDash val="solid"/>
                      <a:round/>
                      <a:headEnd type="none" w="med" len="med"/>
                      <a:tailEnd type="none" w="med" len="med"/>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noFill/>
                  </a:tcPr>
                </a:tc>
                <a:extLst>
                  <a:ext uri="{0D108BD9-81ED-4DB2-BD59-A6C34878D82A}">
                    <a16:rowId xmlns:a16="http://schemas.microsoft.com/office/drawing/2014/main" val="3758753655"/>
                  </a:ext>
                </a:extLst>
              </a:tr>
              <a:tr h="620477">
                <a:tc>
                  <a:txBody>
                    <a:bodyPr/>
                    <a:lstStyle/>
                    <a:p>
                      <a:pPr>
                        <a:lnSpc>
                          <a:spcPct val="107000"/>
                        </a:lnSpc>
                        <a:spcAft>
                          <a:spcPts val="800"/>
                        </a:spcAft>
                      </a:pPr>
                      <a:r>
                        <a:rPr lang="en-GB" sz="1050" b="1" kern="100" dirty="0">
                          <a:solidFill>
                            <a:srgbClr val="000000"/>
                          </a:solidFill>
                          <a:effectLst/>
                          <a:latin typeface="Arial" panose="020B0604020202020204" pitchFamily="34" charset="0"/>
                          <a:ea typeface="Aptos" panose="020B0004020202020204" pitchFamily="34" charset="0"/>
                          <a:cs typeface="Arial" panose="020B0604020202020204" pitchFamily="34" charset="0"/>
                        </a:rPr>
                        <a:t>Economic Factors</a:t>
                      </a:r>
                      <a:endParaRPr lang="en-GB" sz="1100" kern="1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w="12700" cap="flat" cmpd="sng" algn="ctr">
                      <a:solidFill>
                        <a:srgbClr val="E97132"/>
                      </a:solidFill>
                      <a:prstDash val="solid"/>
                      <a:round/>
                      <a:headEnd type="none" w="med" len="med"/>
                      <a:tailEnd type="none" w="med" len="med"/>
                    </a:lnL>
                    <a:lnR>
                      <a:noFill/>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solidFill>
                      <a:srgbClr val="FFFFFF"/>
                    </a:solidFill>
                  </a:tcPr>
                </a:tc>
                <a:tc>
                  <a:txBody>
                    <a:bodyPr/>
                    <a:lstStyle/>
                    <a:p>
                      <a:pPr>
                        <a:lnSpc>
                          <a:spcPct val="107000"/>
                        </a:lnSpc>
                        <a:spcAft>
                          <a:spcPts val="800"/>
                        </a:spcAft>
                      </a:pPr>
                      <a:r>
                        <a:rPr lang="en-GB" sz="1050" kern="100">
                          <a:effectLst/>
                          <a:latin typeface="Arial" panose="020B0604020202020204" pitchFamily="34" charset="0"/>
                          <a:ea typeface="Aptos" panose="020B0004020202020204" pitchFamily="34" charset="0"/>
                          <a:cs typeface="Arial" panose="020B0604020202020204" pitchFamily="34" charset="0"/>
                        </a:rPr>
                        <a:t>- Economic stability and financial health of the region</a:t>
                      </a:r>
                      <a:br>
                        <a:rPr lang="en-GB" sz="1050" kern="100">
                          <a:effectLst/>
                          <a:latin typeface="Arial" panose="020B0604020202020204" pitchFamily="34" charset="0"/>
                          <a:ea typeface="Aptos" panose="020B0004020202020204" pitchFamily="34" charset="0"/>
                          <a:cs typeface="Arial" panose="020B0604020202020204" pitchFamily="34" charset="0"/>
                        </a:rPr>
                      </a:br>
                      <a:r>
                        <a:rPr lang="en-GB" sz="1050" kern="100">
                          <a:effectLst/>
                          <a:latin typeface="Arial" panose="020B0604020202020204" pitchFamily="34" charset="0"/>
                          <a:ea typeface="Aptos" panose="020B0004020202020204" pitchFamily="34" charset="0"/>
                          <a:cs typeface="Arial" panose="020B0604020202020204" pitchFamily="34" charset="0"/>
                        </a:rPr>
                        <a:t>- Global economic trends affecting the organization</a:t>
                      </a:r>
                      <a:endParaRPr lang="en-GB" sz="1100" kern="10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a:noFill/>
                    </a:lnL>
                    <a:lnR>
                      <a:noFill/>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noFill/>
                  </a:tcPr>
                </a:tc>
                <a:tc>
                  <a:txBody>
                    <a:bodyPr/>
                    <a:lstStyle/>
                    <a:p>
                      <a:pPr>
                        <a:lnSpc>
                          <a:spcPct val="107000"/>
                        </a:lnSpc>
                        <a:spcAft>
                          <a:spcPts val="800"/>
                        </a:spcAft>
                      </a:pPr>
                      <a:r>
                        <a:rPr lang="en-GB" sz="1050" kern="100" dirty="0">
                          <a:effectLst/>
                          <a:latin typeface="Arial" panose="020B0604020202020204" pitchFamily="34" charset="0"/>
                          <a:ea typeface="Aptos" panose="020B0004020202020204" pitchFamily="34" charset="0"/>
                          <a:cs typeface="Arial" panose="020B0604020202020204" pitchFamily="34" charset="0"/>
                        </a:rPr>
                        <a:t>- Economic stability and financial health of the region</a:t>
                      </a:r>
                      <a:br>
                        <a:rPr lang="en-GB" sz="1050" kern="100" dirty="0">
                          <a:effectLst/>
                          <a:latin typeface="Arial" panose="020B0604020202020204" pitchFamily="34" charset="0"/>
                          <a:ea typeface="Aptos" panose="020B0004020202020204" pitchFamily="34" charset="0"/>
                          <a:cs typeface="Arial" panose="020B0604020202020204" pitchFamily="34" charset="0"/>
                        </a:rPr>
                      </a:br>
                      <a:r>
                        <a:rPr lang="en-GB" sz="1050" kern="100" dirty="0">
                          <a:effectLst/>
                          <a:latin typeface="Arial" panose="020B0604020202020204" pitchFamily="34" charset="0"/>
                          <a:ea typeface="Aptos" panose="020B0004020202020204" pitchFamily="34" charset="0"/>
                          <a:cs typeface="Arial" panose="020B0604020202020204" pitchFamily="34" charset="0"/>
                        </a:rPr>
                        <a:t>- Global economic trends affecting the organization</a:t>
                      </a:r>
                      <a:endParaRPr lang="en-GB" sz="1100" kern="100" dirty="0">
                        <a:effectLst/>
                        <a:latin typeface="Arial" panose="020B0604020202020204" pitchFamily="34" charset="0"/>
                        <a:ea typeface="Aptos" panose="020B0004020202020204" pitchFamily="34" charset="0"/>
                        <a:cs typeface="Arial" panose="020B0604020202020204" pitchFamily="34" charset="0"/>
                      </a:endParaRPr>
                    </a:p>
                  </a:txBody>
                  <a:tcPr marL="68580" marR="68580" marT="0" marB="0">
                    <a:lnL>
                      <a:noFill/>
                    </a:lnL>
                    <a:lnR w="12700" cap="flat" cmpd="sng" algn="ctr">
                      <a:solidFill>
                        <a:srgbClr val="E97132"/>
                      </a:solidFill>
                      <a:prstDash val="solid"/>
                      <a:round/>
                      <a:headEnd type="none" w="med" len="med"/>
                      <a:tailEnd type="none" w="med" len="med"/>
                    </a:lnR>
                    <a:lnT w="12700" cap="flat" cmpd="sng" algn="ctr">
                      <a:solidFill>
                        <a:srgbClr val="E97132"/>
                      </a:solidFill>
                      <a:prstDash val="solid"/>
                      <a:round/>
                      <a:headEnd type="none" w="med" len="med"/>
                      <a:tailEnd type="none" w="med" len="med"/>
                    </a:lnT>
                    <a:lnB w="12700" cap="flat" cmpd="sng" algn="ctr">
                      <a:solidFill>
                        <a:srgbClr val="E97132"/>
                      </a:solidFill>
                      <a:prstDash val="solid"/>
                      <a:round/>
                      <a:headEnd type="none" w="med" len="med"/>
                      <a:tailEnd type="none" w="med" len="med"/>
                    </a:lnB>
                    <a:noFill/>
                  </a:tcPr>
                </a:tc>
                <a:extLst>
                  <a:ext uri="{0D108BD9-81ED-4DB2-BD59-A6C34878D82A}">
                    <a16:rowId xmlns:a16="http://schemas.microsoft.com/office/drawing/2014/main" val="581394095"/>
                  </a:ext>
                </a:extLst>
              </a:tr>
            </a:tbl>
          </a:graphicData>
        </a:graphic>
      </p:graphicFrame>
      <p:sp>
        <p:nvSpPr>
          <p:cNvPr id="5" name="TextBox 4">
            <a:extLst>
              <a:ext uri="{FF2B5EF4-FFF2-40B4-BE49-F238E27FC236}">
                <a16:creationId xmlns:a16="http://schemas.microsoft.com/office/drawing/2014/main" id="{16A1A2C3-2DC2-5BD3-173E-452483735A1C}"/>
              </a:ext>
            </a:extLst>
          </p:cNvPr>
          <p:cNvSpPr txBox="1"/>
          <p:nvPr/>
        </p:nvSpPr>
        <p:spPr>
          <a:xfrm>
            <a:off x="103167" y="959626"/>
            <a:ext cx="11783383" cy="307777"/>
          </a:xfrm>
          <a:prstGeom prst="rect">
            <a:avLst/>
          </a:prstGeom>
          <a:noFill/>
        </p:spPr>
        <p:txBody>
          <a:bodyPr wrap="square" rtlCol="0">
            <a:spAutoFit/>
          </a:bodyPr>
          <a:lstStyle/>
          <a:p>
            <a:r>
              <a:rPr lang="en-GB" sz="1400" dirty="0"/>
              <a:t>Risks and Opportunities can be derived from the below issues, is there anything we should add? </a:t>
            </a:r>
          </a:p>
        </p:txBody>
      </p:sp>
    </p:spTree>
    <p:extLst>
      <p:ext uri="{BB962C8B-B14F-4D97-AF65-F5344CB8AC3E}">
        <p14:creationId xmlns:p14="http://schemas.microsoft.com/office/powerpoint/2010/main" val="1643176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BDF8B-B948-A526-BBFD-1866AD6AA0F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CE991A5-D596-DA99-F3BC-F7E5318686C5}"/>
              </a:ext>
            </a:extLst>
          </p:cNvPr>
          <p:cNvSpPr>
            <a:spLocks noGrp="1"/>
          </p:cNvSpPr>
          <p:nvPr>
            <p:ph type="body" sz="quarter" idx="15"/>
          </p:nvPr>
        </p:nvSpPr>
        <p:spPr>
          <a:xfrm>
            <a:off x="233491" y="83587"/>
            <a:ext cx="10666206" cy="421030"/>
          </a:xfrm>
        </p:spPr>
        <p:txBody>
          <a:bodyPr>
            <a:normAutofit/>
          </a:bodyPr>
          <a:lstStyle/>
          <a:p>
            <a:r>
              <a:rPr lang="en-GB" sz="2000" b="1" dirty="0">
                <a:latin typeface="Aptos" panose="020B0004020202020204" pitchFamily="34" charset="0"/>
              </a:rPr>
              <a:t>Opportunities Management </a:t>
            </a:r>
          </a:p>
        </p:txBody>
      </p:sp>
      <p:sp>
        <p:nvSpPr>
          <p:cNvPr id="3" name="Slide Number Placeholder 2">
            <a:extLst>
              <a:ext uri="{FF2B5EF4-FFF2-40B4-BE49-F238E27FC236}">
                <a16:creationId xmlns:a16="http://schemas.microsoft.com/office/drawing/2014/main" id="{6A2D1E40-7371-0F9C-2F2C-5C59245481A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100" b="0" i="0" u="none" strike="noStrike" kern="1200" cap="none" spc="0" normalizeH="0" baseline="0" noProof="0" smtClean="0">
                <a:ln>
                  <a:noFill/>
                </a:ln>
                <a:solidFill>
                  <a:srgbClr val="FD6E39"/>
                </a:solidFill>
                <a:effectLst/>
                <a:uLnTx/>
                <a:uFillTx/>
                <a:latin typeface="Arial Nova Light" panose="020B05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a:ln>
                <a:noFill/>
              </a:ln>
              <a:solidFill>
                <a:srgbClr val="FD6E39"/>
              </a:solidFill>
              <a:effectLst/>
              <a:uLnTx/>
              <a:uFillTx/>
              <a:latin typeface="Arial Nova Light" panose="020B0504020202020204" pitchFamily="34" charset="0"/>
              <a:ea typeface="+mn-ea"/>
              <a:cs typeface="+mn-cs"/>
            </a:endParaRPr>
          </a:p>
        </p:txBody>
      </p:sp>
      <p:sp>
        <p:nvSpPr>
          <p:cNvPr id="12" name="TextBox 11">
            <a:extLst>
              <a:ext uri="{FF2B5EF4-FFF2-40B4-BE49-F238E27FC236}">
                <a16:creationId xmlns:a16="http://schemas.microsoft.com/office/drawing/2014/main" id="{518B8EB8-DEE1-468A-154A-98ACB44CEA7C}"/>
              </a:ext>
            </a:extLst>
          </p:cNvPr>
          <p:cNvSpPr txBox="1"/>
          <p:nvPr/>
        </p:nvSpPr>
        <p:spPr>
          <a:xfrm>
            <a:off x="233491" y="697865"/>
            <a:ext cx="11651774"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GB" sz="1200" b="0" i="0" u="none" strike="noStrike" kern="1200" cap="none" spc="0" normalizeH="0" baseline="0" noProof="0" dirty="0">
                <a:ln>
                  <a:noFill/>
                </a:ln>
                <a:solidFill>
                  <a:srgbClr val="787878">
                    <a:lumMod val="50000"/>
                  </a:srgbClr>
                </a:solidFill>
                <a:effectLst/>
                <a:uLnTx/>
                <a:uFillTx/>
                <a:latin typeface="Aptos" panose="020B0004020202020204" pitchFamily="34" charset="0"/>
                <a:ea typeface="+mn-ea"/>
                <a:cs typeface="+mn-cs"/>
              </a:rPr>
              <a:t>As part of the Risk and Opportunities clause we need to identify opportunities for improvement. An example opportunities register has been created, and the type of opportunities are detailed below (see appendix for further examples) </a:t>
            </a:r>
          </a:p>
          <a:p>
            <a:pPr marL="0" marR="0" lvl="0" indent="0" algn="l" defTabSz="914400" rtl="0" eaLnBrk="1" fontAlgn="auto" latinLnBrk="0" hangingPunct="1">
              <a:lnSpc>
                <a:spcPct val="100000"/>
              </a:lnSpc>
              <a:spcBef>
                <a:spcPts val="300"/>
              </a:spcBef>
              <a:spcAft>
                <a:spcPts val="300"/>
              </a:spcAft>
              <a:buClrTx/>
              <a:buSzTx/>
              <a:buFontTx/>
              <a:buNone/>
              <a:tabLst/>
              <a:defRPr/>
            </a:pPr>
            <a:endParaRPr kumimoji="0" lang="en-GB" sz="1200" b="0" i="0" u="none" strike="noStrike" kern="1200" cap="none" spc="0" normalizeH="0" baseline="0" noProof="0" dirty="0">
              <a:ln>
                <a:noFill/>
              </a:ln>
              <a:solidFill>
                <a:srgbClr val="787878">
                  <a:lumMod val="50000"/>
                </a:srgbClr>
              </a:solidFill>
              <a:effectLst/>
              <a:uLnTx/>
              <a:uFillTx/>
              <a:latin typeface="Aptos" panose="020B0004020202020204" pitchFamily="34" charset="0"/>
              <a:ea typeface="+mn-ea"/>
              <a:cs typeface="+mn-cs"/>
            </a:endParaRP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GB" sz="1200" b="1" i="0" u="none" strike="noStrike" kern="1200" cap="none" spc="0" normalizeH="0" baseline="0" noProof="0" dirty="0">
                <a:ln>
                  <a:noFill/>
                </a:ln>
                <a:solidFill>
                  <a:srgbClr val="787878">
                    <a:lumMod val="50000"/>
                  </a:srgbClr>
                </a:solidFill>
                <a:effectLst/>
                <a:uLnTx/>
                <a:uFillTx/>
                <a:latin typeface="Aptos" panose="020B0004020202020204" pitchFamily="34" charset="0"/>
                <a:ea typeface="+mn-ea"/>
                <a:cs typeface="+mn-cs"/>
              </a:rPr>
              <a:t>Market trends and industry best practice – </a:t>
            </a:r>
            <a:r>
              <a:rPr kumimoji="0" lang="en-GB" sz="1200" b="0" i="0" u="none" strike="noStrike" kern="1200" cap="none" spc="0" normalizeH="0" baseline="0" noProof="0" dirty="0">
                <a:ln>
                  <a:noFill/>
                </a:ln>
                <a:solidFill>
                  <a:srgbClr val="787878">
                    <a:lumMod val="50000"/>
                  </a:srgbClr>
                </a:solidFill>
                <a:effectLst/>
                <a:uLnTx/>
                <a:uFillTx/>
                <a:latin typeface="Aptos" panose="020B0004020202020204" pitchFamily="34" charset="0"/>
                <a:ea typeface="+mn-ea"/>
                <a:cs typeface="+mn-cs"/>
              </a:rPr>
              <a:t>Industry forms, conferences and benchmarking with competitors. </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GB" sz="1200" b="1" i="0" u="none" strike="noStrike" kern="1200" cap="none" spc="0" normalizeH="0" baseline="0" noProof="0" dirty="0">
                <a:ln>
                  <a:noFill/>
                </a:ln>
                <a:solidFill>
                  <a:srgbClr val="787878">
                    <a:lumMod val="50000"/>
                  </a:srgbClr>
                </a:solidFill>
                <a:effectLst/>
                <a:uLnTx/>
                <a:uFillTx/>
                <a:latin typeface="Aptos" panose="020B0004020202020204" pitchFamily="34" charset="0"/>
                <a:ea typeface="+mn-ea"/>
                <a:cs typeface="+mn-cs"/>
              </a:rPr>
              <a:t>Internal and external audits – </a:t>
            </a:r>
            <a:r>
              <a:rPr kumimoji="0" lang="en-GB" sz="1200" b="0" i="0" u="none" strike="noStrike" kern="1200" cap="none" spc="0" normalizeH="0" baseline="0" noProof="0" dirty="0">
                <a:ln>
                  <a:noFill/>
                </a:ln>
                <a:solidFill>
                  <a:srgbClr val="787878">
                    <a:lumMod val="50000"/>
                  </a:srgbClr>
                </a:solidFill>
                <a:effectLst/>
                <a:uLnTx/>
                <a:uFillTx/>
                <a:latin typeface="Aptos" panose="020B0004020202020204" pitchFamily="34" charset="0"/>
                <a:ea typeface="+mn-ea"/>
                <a:cs typeface="+mn-cs"/>
              </a:rPr>
              <a:t>addressing nonconformities, implementing recommendations from management reviews and objective setting based on audits. </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GB" sz="1200" b="1" i="0" u="none" strike="noStrike" kern="1200" cap="none" spc="0" normalizeH="0" baseline="0" noProof="0" dirty="0">
                <a:ln>
                  <a:noFill/>
                </a:ln>
                <a:solidFill>
                  <a:srgbClr val="787878">
                    <a:lumMod val="50000"/>
                  </a:srgbClr>
                </a:solidFill>
                <a:effectLst/>
                <a:uLnTx/>
                <a:uFillTx/>
                <a:latin typeface="Aptos" panose="020B0004020202020204" pitchFamily="34" charset="0"/>
                <a:ea typeface="+mn-ea"/>
                <a:cs typeface="+mn-cs"/>
              </a:rPr>
              <a:t>Customer requirements – </a:t>
            </a:r>
            <a:r>
              <a:rPr kumimoji="0" lang="en-GB" sz="1200" b="0" i="0" u="none" strike="noStrike" kern="1200" cap="none" spc="0" normalizeH="0" baseline="0" noProof="0" dirty="0">
                <a:ln>
                  <a:noFill/>
                </a:ln>
                <a:solidFill>
                  <a:srgbClr val="787878">
                    <a:lumMod val="50000"/>
                  </a:srgbClr>
                </a:solidFill>
                <a:effectLst/>
                <a:uLnTx/>
                <a:uFillTx/>
                <a:latin typeface="Aptos" panose="020B0004020202020204" pitchFamily="34" charset="0"/>
                <a:ea typeface="+mn-ea"/>
                <a:cs typeface="+mn-cs"/>
              </a:rPr>
              <a:t>Evolving customer security measures, developing new security features and achieving certs for customer contracts. </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GB" sz="1200" b="1" i="0" u="none" strike="noStrike" kern="1200" cap="none" spc="0" normalizeH="0" baseline="0" noProof="0" dirty="0">
                <a:ln>
                  <a:noFill/>
                </a:ln>
                <a:solidFill>
                  <a:srgbClr val="787878">
                    <a:lumMod val="50000"/>
                  </a:srgbClr>
                </a:solidFill>
                <a:effectLst/>
                <a:uLnTx/>
                <a:uFillTx/>
                <a:latin typeface="Aptos" panose="020B0004020202020204" pitchFamily="34" charset="0"/>
                <a:ea typeface="+mn-ea"/>
                <a:cs typeface="+mn-cs"/>
              </a:rPr>
              <a:t>Mergers and Acquisitions – </a:t>
            </a:r>
            <a:r>
              <a:rPr kumimoji="0" lang="en-GB" sz="1200" b="0" i="0" u="none" strike="noStrike" kern="1200" cap="none" spc="0" normalizeH="0" baseline="0" noProof="0" dirty="0">
                <a:ln>
                  <a:noFill/>
                </a:ln>
                <a:solidFill>
                  <a:srgbClr val="787878">
                    <a:lumMod val="50000"/>
                  </a:srgbClr>
                </a:solidFill>
                <a:effectLst/>
                <a:uLnTx/>
                <a:uFillTx/>
                <a:latin typeface="Aptos" panose="020B0004020202020204" pitchFamily="34" charset="0"/>
                <a:ea typeface="+mn-ea"/>
                <a:cs typeface="+mn-cs"/>
              </a:rPr>
              <a:t>Enhancements and complimentary systems, processes, people and technology to improve information security. </a:t>
            </a:r>
          </a:p>
          <a:p>
            <a:pPr marL="171450" marR="0" lvl="0" indent="-171450" algn="l" defTabSz="914400" rtl="0" eaLnBrk="1" fontAlgn="auto" latinLnBrk="0" hangingPunct="1">
              <a:lnSpc>
                <a:spcPct val="100000"/>
              </a:lnSpc>
              <a:spcBef>
                <a:spcPts val="300"/>
              </a:spcBef>
              <a:spcAft>
                <a:spcPts val="300"/>
              </a:spcAft>
              <a:buClrTx/>
              <a:buSzTx/>
              <a:buFont typeface="Arial" panose="020B0604020202020204" pitchFamily="34" charset="0"/>
              <a:buChar char="•"/>
              <a:tabLst/>
              <a:defRPr/>
            </a:pPr>
            <a:endParaRPr kumimoji="0" lang="en-GB" sz="1200" b="0" i="0" u="none" strike="noStrike" kern="1200" cap="none" spc="0" normalizeH="0" baseline="0" noProof="0" dirty="0">
              <a:ln>
                <a:noFill/>
              </a:ln>
              <a:solidFill>
                <a:srgbClr val="787878">
                  <a:lumMod val="50000"/>
                </a:srgbClr>
              </a:solidFill>
              <a:effectLst/>
              <a:uLnTx/>
              <a:uFillTx/>
              <a:latin typeface="Aptos" panose="020B0004020202020204" pitchFamily="34" charset="0"/>
              <a:ea typeface="+mn-ea"/>
              <a:cs typeface="+mn-cs"/>
            </a:endParaRPr>
          </a:p>
        </p:txBody>
      </p:sp>
      <p:sp>
        <p:nvSpPr>
          <p:cNvPr id="8" name="TextBox 7">
            <a:extLst>
              <a:ext uri="{FF2B5EF4-FFF2-40B4-BE49-F238E27FC236}">
                <a16:creationId xmlns:a16="http://schemas.microsoft.com/office/drawing/2014/main" id="{73CEC64A-B1EC-A6FC-4755-7D7C2CAB4940}"/>
              </a:ext>
            </a:extLst>
          </p:cNvPr>
          <p:cNvSpPr txBox="1"/>
          <p:nvPr/>
        </p:nvSpPr>
        <p:spPr>
          <a:xfrm>
            <a:off x="163708" y="5340687"/>
            <a:ext cx="118645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ptos Narrow" panose="020B0004020202020204" pitchFamily="34" charset="0"/>
                <a:ea typeface="+mn-ea"/>
                <a:cs typeface="+mn-cs"/>
              </a:rPr>
              <a:t>Risk: </a:t>
            </a:r>
            <a:r>
              <a:rPr kumimoji="0" lang="en-GB" sz="1200" b="0" i="0" u="none" strike="noStrike" kern="1200" cap="none" spc="0" normalizeH="0" baseline="0" noProof="0" dirty="0">
                <a:ln>
                  <a:noFill/>
                </a:ln>
                <a:solidFill>
                  <a:srgbClr val="000000"/>
                </a:solidFill>
                <a:effectLst/>
                <a:uLnTx/>
                <a:uFillTx/>
                <a:latin typeface="Aptos Narrow" panose="020B0004020202020204" pitchFamily="34" charset="0"/>
                <a:ea typeface="+mn-ea"/>
                <a:cs typeface="+mn-cs"/>
              </a:rPr>
              <a:t>Refers to the potential for loss or harm related to information security. It is typically defined as the combination of the likelihood of an event occurring and its impact. Proactively identifying and managing risks to prevent negative outcomes.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ptos Narrow" panose="020B00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ptos Narrow" panose="020B0004020202020204" pitchFamily="34" charset="0"/>
                <a:ea typeface="+mn-ea"/>
                <a:cs typeface="+mn-cs"/>
              </a:rPr>
              <a:t>Opportunity: </a:t>
            </a:r>
            <a:r>
              <a:rPr kumimoji="0" lang="en-GB" sz="1200" b="0" i="0" u="none" strike="noStrike" kern="1200" cap="none" spc="0" normalizeH="0" baseline="0" noProof="0" dirty="0">
                <a:ln>
                  <a:noFill/>
                </a:ln>
                <a:solidFill>
                  <a:srgbClr val="000000"/>
                </a:solidFill>
                <a:effectLst/>
                <a:uLnTx/>
                <a:uFillTx/>
                <a:latin typeface="Aptos Narrow" panose="020B0004020202020204" pitchFamily="34" charset="0"/>
                <a:ea typeface="+mn-ea"/>
                <a:cs typeface="+mn-cs"/>
              </a:rPr>
              <a:t>The potential for improvement or beneficial outcomes related to information security. Opportunities can arise from various sources and can help in enhancing the ISMS, achieving better compliance, and fostering a culture of continuous improvement. Recognizing and acting on opportunities to achieve positive outcomes and continual improvement.</a:t>
            </a:r>
          </a:p>
        </p:txBody>
      </p:sp>
      <p:pic>
        <p:nvPicPr>
          <p:cNvPr id="10" name="Picture 9">
            <a:extLst>
              <a:ext uri="{FF2B5EF4-FFF2-40B4-BE49-F238E27FC236}">
                <a16:creationId xmlns:a16="http://schemas.microsoft.com/office/drawing/2014/main" id="{8AF5F595-A01E-25FF-E16F-47F50CF7E6CC}"/>
              </a:ext>
            </a:extLst>
          </p:cNvPr>
          <p:cNvPicPr>
            <a:picLocks noChangeAspect="1"/>
          </p:cNvPicPr>
          <p:nvPr/>
        </p:nvPicPr>
        <p:blipFill>
          <a:blip r:embed="rId2"/>
          <a:stretch>
            <a:fillRect/>
          </a:stretch>
        </p:blipFill>
        <p:spPr>
          <a:xfrm>
            <a:off x="262250" y="2637910"/>
            <a:ext cx="11651774" cy="2427931"/>
          </a:xfrm>
          <a:prstGeom prst="rect">
            <a:avLst/>
          </a:prstGeom>
        </p:spPr>
      </p:pic>
    </p:spTree>
    <p:extLst>
      <p:ext uri="{BB962C8B-B14F-4D97-AF65-F5344CB8AC3E}">
        <p14:creationId xmlns:p14="http://schemas.microsoft.com/office/powerpoint/2010/main" val="477645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3EA5BE-A26B-A504-D087-034B1DF39478}"/>
              </a:ext>
            </a:extLst>
          </p:cNvPr>
          <p:cNvSpPr>
            <a:spLocks noGrp="1"/>
          </p:cNvSpPr>
          <p:nvPr>
            <p:ph type="body" sz="quarter" idx="15"/>
          </p:nvPr>
        </p:nvSpPr>
        <p:spPr/>
        <p:txBody>
          <a:bodyPr/>
          <a:lstStyle/>
          <a:p>
            <a:r>
              <a:rPr lang="en-GB" dirty="0"/>
              <a:t>Risk Management update </a:t>
            </a:r>
          </a:p>
        </p:txBody>
      </p:sp>
      <p:sp>
        <p:nvSpPr>
          <p:cNvPr id="10" name="Rectangle 9">
            <a:extLst>
              <a:ext uri="{FF2B5EF4-FFF2-40B4-BE49-F238E27FC236}">
                <a16:creationId xmlns:a16="http://schemas.microsoft.com/office/drawing/2014/main" id="{DDAC4FFF-47A0-20B3-FCD0-A535CD8048A7}"/>
              </a:ext>
            </a:extLst>
          </p:cNvPr>
          <p:cNvSpPr/>
          <p:nvPr/>
        </p:nvSpPr>
        <p:spPr>
          <a:xfrm>
            <a:off x="2073244" y="3560612"/>
            <a:ext cx="7016436" cy="2652665"/>
          </a:xfrm>
          <a:prstGeom prst="rect">
            <a:avLst/>
          </a:prstGeom>
          <a:ln>
            <a:prstDash val="dash"/>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 name="Slide Number Placeholder 2">
            <a:extLst>
              <a:ext uri="{FF2B5EF4-FFF2-40B4-BE49-F238E27FC236}">
                <a16:creationId xmlns:a16="http://schemas.microsoft.com/office/drawing/2014/main" id="{80F0A6C8-3781-A03F-F9C8-2D661C1AD3A1}"/>
              </a:ext>
            </a:extLst>
          </p:cNvPr>
          <p:cNvSpPr>
            <a:spLocks noGrp="1"/>
          </p:cNvSpPr>
          <p:nvPr>
            <p:ph type="sldNum" sz="quarter" idx="12"/>
          </p:nvPr>
        </p:nvSpPr>
        <p:spPr/>
        <p:txBody>
          <a:bodyPr/>
          <a:lstStyle/>
          <a:p>
            <a:fld id="{6FC3DE79-9394-CE4D-B3D9-B1E9F5BFD092}" type="slidenum">
              <a:rPr lang="en-US" smtClean="0"/>
              <a:pPr/>
              <a:t>9</a:t>
            </a:fld>
            <a:endParaRPr lang="en-US"/>
          </a:p>
        </p:txBody>
      </p:sp>
      <p:sp>
        <p:nvSpPr>
          <p:cNvPr id="5" name="Arrow: Left-Right 4">
            <a:extLst>
              <a:ext uri="{FF2B5EF4-FFF2-40B4-BE49-F238E27FC236}">
                <a16:creationId xmlns:a16="http://schemas.microsoft.com/office/drawing/2014/main" id="{775397E2-0591-E918-C4E1-642A45CD8924}"/>
              </a:ext>
            </a:extLst>
          </p:cNvPr>
          <p:cNvSpPr/>
          <p:nvPr/>
        </p:nvSpPr>
        <p:spPr>
          <a:xfrm>
            <a:off x="4956773" y="4674189"/>
            <a:ext cx="1186004" cy="289711"/>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298BFF0-8F0A-54E0-47C5-D46B041CC88D}"/>
              </a:ext>
            </a:extLst>
          </p:cNvPr>
          <p:cNvSpPr/>
          <p:nvPr/>
        </p:nvSpPr>
        <p:spPr>
          <a:xfrm>
            <a:off x="2344848" y="3877483"/>
            <a:ext cx="2308634" cy="20008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b="1" dirty="0"/>
          </a:p>
          <a:p>
            <a:pPr algn="ctr"/>
            <a:endParaRPr lang="en-GB" sz="1200" b="1" dirty="0"/>
          </a:p>
          <a:p>
            <a:pPr algn="ctr"/>
            <a:r>
              <a:rPr lang="en-GB" sz="1200" b="1" dirty="0"/>
              <a:t>Corporate Risks</a:t>
            </a:r>
          </a:p>
          <a:p>
            <a:pPr algn="ctr"/>
            <a:endParaRPr lang="en-GB" sz="1200" b="1" dirty="0"/>
          </a:p>
          <a:p>
            <a:pPr marL="285750" indent="-285750">
              <a:buFont typeface="Arial" panose="020B0604020202020204" pitchFamily="34" charset="0"/>
              <a:buChar char="•"/>
            </a:pPr>
            <a:r>
              <a:rPr lang="en-GB" sz="1100" b="1" dirty="0"/>
              <a:t>Ian’s Framework</a:t>
            </a:r>
          </a:p>
          <a:p>
            <a:pPr marL="285750" indent="-285750">
              <a:buFont typeface="Arial" panose="020B0604020202020204" pitchFamily="34" charset="0"/>
              <a:buChar char="•"/>
            </a:pPr>
            <a:r>
              <a:rPr lang="en-GB" sz="1100" b="1" dirty="0"/>
              <a:t>Tag on Ops risks to link</a:t>
            </a:r>
          </a:p>
          <a:p>
            <a:pPr marL="285750" indent="-285750">
              <a:buFont typeface="Arial" panose="020B0604020202020204" pitchFamily="34" charset="0"/>
              <a:buChar char="•"/>
            </a:pPr>
            <a:r>
              <a:rPr lang="en-GB" sz="1100" b="1" dirty="0"/>
              <a:t>Separate register</a:t>
            </a:r>
          </a:p>
          <a:p>
            <a:pPr marL="285750" indent="-285750">
              <a:buFont typeface="Arial" panose="020B0604020202020204" pitchFamily="34" charset="0"/>
              <a:buChar char="•"/>
            </a:pPr>
            <a:r>
              <a:rPr lang="en-GB" sz="1100" b="1" dirty="0"/>
              <a:t>What opportunities are available e.g. Infosec resource – risk but op to improve</a:t>
            </a:r>
          </a:p>
          <a:p>
            <a:pPr marL="285750" indent="-285750">
              <a:buFont typeface="Arial" panose="020B0604020202020204" pitchFamily="34" charset="0"/>
              <a:buChar char="•"/>
            </a:pPr>
            <a:r>
              <a:rPr lang="en-GB" sz="1100" b="1" dirty="0"/>
              <a:t>Links external and internal issues</a:t>
            </a:r>
          </a:p>
          <a:p>
            <a:pPr algn="ctr"/>
            <a:endParaRPr lang="en-GB" sz="1200" b="1" dirty="0"/>
          </a:p>
          <a:p>
            <a:pPr marL="285750" indent="-285750" algn="ctr">
              <a:buFont typeface="Arial" panose="020B0604020202020204" pitchFamily="34" charset="0"/>
              <a:buChar char="•"/>
            </a:pPr>
            <a:endParaRPr lang="en-GB" sz="1200" b="1" dirty="0"/>
          </a:p>
        </p:txBody>
      </p:sp>
      <p:sp>
        <p:nvSpPr>
          <p:cNvPr id="7" name="Rectangle 6">
            <a:extLst>
              <a:ext uri="{FF2B5EF4-FFF2-40B4-BE49-F238E27FC236}">
                <a16:creationId xmlns:a16="http://schemas.microsoft.com/office/drawing/2014/main" id="{E320642D-D4D5-2BC8-0A09-6CFB131AC809}"/>
              </a:ext>
            </a:extLst>
          </p:cNvPr>
          <p:cNvSpPr/>
          <p:nvPr/>
        </p:nvSpPr>
        <p:spPr>
          <a:xfrm>
            <a:off x="6399292" y="3877483"/>
            <a:ext cx="2308634" cy="20008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400" b="1" dirty="0"/>
          </a:p>
          <a:p>
            <a:pPr algn="ctr"/>
            <a:endParaRPr lang="en-GB" sz="1400" b="1" dirty="0"/>
          </a:p>
          <a:p>
            <a:pPr algn="ctr"/>
            <a:endParaRPr lang="en-GB" sz="1400" b="1" dirty="0"/>
          </a:p>
          <a:p>
            <a:pPr algn="ctr"/>
            <a:r>
              <a:rPr lang="en-GB" sz="1200" b="1" dirty="0"/>
              <a:t>Operational Risks</a:t>
            </a:r>
          </a:p>
          <a:p>
            <a:pPr algn="ctr"/>
            <a:endParaRPr lang="en-GB" sz="1200" b="1" dirty="0"/>
          </a:p>
          <a:p>
            <a:pPr marL="285750" indent="-285750">
              <a:buFont typeface="Arial" panose="020B0604020202020204" pitchFamily="34" charset="0"/>
              <a:buChar char="•"/>
            </a:pPr>
            <a:r>
              <a:rPr lang="en-GB" sz="1100" b="1" dirty="0"/>
              <a:t>Detail ISO Risks &amp; other control frameworks / separate register</a:t>
            </a:r>
          </a:p>
          <a:p>
            <a:pPr marL="285750" indent="-285750">
              <a:buFont typeface="Arial" panose="020B0604020202020204" pitchFamily="34" charset="0"/>
              <a:buChar char="•"/>
            </a:pPr>
            <a:r>
              <a:rPr lang="en-GB" sz="1100" b="1" dirty="0"/>
              <a:t>Streamline</a:t>
            </a:r>
          </a:p>
          <a:p>
            <a:pPr marL="285750" indent="-285750">
              <a:buFont typeface="Arial" panose="020B0604020202020204" pitchFamily="34" charset="0"/>
              <a:buChar char="•"/>
            </a:pPr>
            <a:r>
              <a:rPr lang="en-GB" sz="1100" b="1" dirty="0"/>
              <a:t>Treatment plans</a:t>
            </a:r>
          </a:p>
          <a:p>
            <a:pPr marL="285750" indent="-285750">
              <a:buFont typeface="Arial" panose="020B0604020202020204" pitchFamily="34" charset="0"/>
              <a:buChar char="•"/>
            </a:pPr>
            <a:r>
              <a:rPr lang="en-GB" sz="1100" b="1" dirty="0"/>
              <a:t>Direct link to corporate risks</a:t>
            </a:r>
          </a:p>
          <a:p>
            <a:pPr marL="285750" indent="-285750">
              <a:buFont typeface="Arial" panose="020B0604020202020204" pitchFamily="34" charset="0"/>
              <a:buChar char="•"/>
            </a:pPr>
            <a:r>
              <a:rPr lang="en-GB" sz="1100" b="1" dirty="0"/>
              <a:t>Links external and internal issues</a:t>
            </a:r>
          </a:p>
          <a:p>
            <a:pPr marL="285750" indent="-285750">
              <a:buFont typeface="Arial" panose="020B0604020202020204" pitchFamily="34" charset="0"/>
              <a:buChar char="•"/>
            </a:pPr>
            <a:r>
              <a:rPr lang="en-GB" sz="1100" b="1" dirty="0"/>
              <a:t>Revised tolerance – critical goes to corporate</a:t>
            </a:r>
          </a:p>
          <a:p>
            <a:pPr marL="285750" indent="-285750">
              <a:buFont typeface="Arial" panose="020B0604020202020204" pitchFamily="34" charset="0"/>
              <a:buChar char="•"/>
            </a:pPr>
            <a:endParaRPr lang="en-GB" sz="1200" b="1" dirty="0"/>
          </a:p>
          <a:p>
            <a:pPr marL="285750" indent="-285750">
              <a:buFont typeface="Arial" panose="020B0604020202020204" pitchFamily="34" charset="0"/>
              <a:buChar char="•"/>
            </a:pPr>
            <a:endParaRPr lang="en-GB" sz="1200" b="1" dirty="0"/>
          </a:p>
          <a:p>
            <a:pPr marL="285750" indent="-285750">
              <a:buFont typeface="Arial" panose="020B0604020202020204" pitchFamily="34" charset="0"/>
              <a:buChar char="•"/>
            </a:pPr>
            <a:endParaRPr lang="en-GB" sz="1200" b="1" dirty="0"/>
          </a:p>
          <a:p>
            <a:endParaRPr lang="en-GB" sz="1200" b="1" dirty="0"/>
          </a:p>
        </p:txBody>
      </p:sp>
      <p:sp>
        <p:nvSpPr>
          <p:cNvPr id="8" name="TextBox 7">
            <a:extLst>
              <a:ext uri="{FF2B5EF4-FFF2-40B4-BE49-F238E27FC236}">
                <a16:creationId xmlns:a16="http://schemas.microsoft.com/office/drawing/2014/main" id="{2E7CD4D3-BA7F-FC5C-C062-5225086EA3E0}"/>
              </a:ext>
            </a:extLst>
          </p:cNvPr>
          <p:cNvSpPr txBox="1"/>
          <p:nvPr/>
        </p:nvSpPr>
        <p:spPr>
          <a:xfrm>
            <a:off x="130641" y="959667"/>
            <a:ext cx="11783383" cy="1661993"/>
          </a:xfrm>
          <a:prstGeom prst="rect">
            <a:avLst/>
          </a:prstGeom>
          <a:noFill/>
        </p:spPr>
        <p:txBody>
          <a:bodyPr wrap="square" rtlCol="0">
            <a:spAutoFit/>
          </a:bodyPr>
          <a:lstStyle/>
          <a:p>
            <a:r>
              <a:rPr lang="en-GB" sz="1200" dirty="0"/>
              <a:t>We are making excellent progress with the Risk Management closure from 2022:</a:t>
            </a:r>
          </a:p>
          <a:p>
            <a:endParaRPr lang="en-GB" sz="1200" dirty="0"/>
          </a:p>
          <a:p>
            <a:pPr marL="285750" indent="-285750">
              <a:buFont typeface="Arial" panose="020B0604020202020204" pitchFamily="34" charset="0"/>
              <a:buChar char="•"/>
            </a:pPr>
            <a:r>
              <a:rPr lang="en-GB" sz="1200" dirty="0"/>
              <a:t>There are 106 historical risks and 38 have been closed. </a:t>
            </a:r>
          </a:p>
          <a:p>
            <a:pPr marL="285750" indent="-285750">
              <a:buFont typeface="Arial" panose="020B0604020202020204" pitchFamily="34" charset="0"/>
              <a:buChar char="•"/>
            </a:pPr>
            <a:r>
              <a:rPr lang="en-GB" sz="1200" dirty="0"/>
              <a:t>There is good justification to back up all closures. </a:t>
            </a:r>
          </a:p>
          <a:p>
            <a:pPr marL="285750" indent="-285750">
              <a:buFont typeface="Arial" panose="020B0604020202020204" pitchFamily="34" charset="0"/>
              <a:buChar char="•"/>
            </a:pPr>
            <a:r>
              <a:rPr lang="en-GB" sz="1200" dirty="0"/>
              <a:t>All teams are continuing to update the risk registers. </a:t>
            </a:r>
          </a:p>
          <a:p>
            <a:endParaRPr lang="en-GB" sz="1400" dirty="0"/>
          </a:p>
          <a:p>
            <a:endParaRPr lang="en-GB" sz="1400" dirty="0"/>
          </a:p>
          <a:p>
            <a:endParaRPr lang="en-GB" sz="1400" dirty="0"/>
          </a:p>
        </p:txBody>
      </p:sp>
      <p:sp>
        <p:nvSpPr>
          <p:cNvPr id="9" name="TextBox 8">
            <a:extLst>
              <a:ext uri="{FF2B5EF4-FFF2-40B4-BE49-F238E27FC236}">
                <a16:creationId xmlns:a16="http://schemas.microsoft.com/office/drawing/2014/main" id="{A9F23641-5519-7556-B0AE-C75A342339F3}"/>
              </a:ext>
            </a:extLst>
          </p:cNvPr>
          <p:cNvSpPr txBox="1"/>
          <p:nvPr/>
        </p:nvSpPr>
        <p:spPr>
          <a:xfrm>
            <a:off x="4587117" y="3085392"/>
            <a:ext cx="4185662" cy="307777"/>
          </a:xfrm>
          <a:prstGeom prst="rect">
            <a:avLst/>
          </a:prstGeom>
          <a:noFill/>
        </p:spPr>
        <p:txBody>
          <a:bodyPr wrap="square" rtlCol="0">
            <a:spAutoFit/>
          </a:bodyPr>
          <a:lstStyle/>
          <a:p>
            <a:r>
              <a:rPr lang="en-GB" sz="1400" b="1" dirty="0"/>
              <a:t>Revised Risk Framework</a:t>
            </a:r>
          </a:p>
        </p:txBody>
      </p:sp>
      <p:sp>
        <p:nvSpPr>
          <p:cNvPr id="11" name="TextBox 10">
            <a:extLst>
              <a:ext uri="{FF2B5EF4-FFF2-40B4-BE49-F238E27FC236}">
                <a16:creationId xmlns:a16="http://schemas.microsoft.com/office/drawing/2014/main" id="{25001DAF-C768-DBAD-0250-4903A3B87E8A}"/>
              </a:ext>
            </a:extLst>
          </p:cNvPr>
          <p:cNvSpPr txBox="1"/>
          <p:nvPr/>
        </p:nvSpPr>
        <p:spPr>
          <a:xfrm>
            <a:off x="4851903" y="3414366"/>
            <a:ext cx="1408570" cy="276999"/>
          </a:xfrm>
          <a:prstGeom prst="rect">
            <a:avLst/>
          </a:prstGeom>
          <a:solidFill>
            <a:schemeClr val="bg1"/>
          </a:solidFill>
        </p:spPr>
        <p:txBody>
          <a:bodyPr wrap="square" rtlCol="0">
            <a:spAutoFit/>
          </a:bodyPr>
          <a:lstStyle/>
          <a:p>
            <a:r>
              <a:rPr lang="en-GB" sz="1200" b="1" dirty="0"/>
              <a:t>Link Opportunities </a:t>
            </a:r>
          </a:p>
        </p:txBody>
      </p:sp>
      <p:sp>
        <p:nvSpPr>
          <p:cNvPr id="12" name="TextBox 11">
            <a:extLst>
              <a:ext uri="{FF2B5EF4-FFF2-40B4-BE49-F238E27FC236}">
                <a16:creationId xmlns:a16="http://schemas.microsoft.com/office/drawing/2014/main" id="{E53D16A9-FCDF-A9EA-58A3-DAF31B24AE15}"/>
              </a:ext>
            </a:extLst>
          </p:cNvPr>
          <p:cNvSpPr txBox="1"/>
          <p:nvPr/>
        </p:nvSpPr>
        <p:spPr>
          <a:xfrm>
            <a:off x="4845490" y="6068034"/>
            <a:ext cx="1408570" cy="276999"/>
          </a:xfrm>
          <a:prstGeom prst="rect">
            <a:avLst/>
          </a:prstGeom>
          <a:solidFill>
            <a:schemeClr val="bg1"/>
          </a:solidFill>
        </p:spPr>
        <p:txBody>
          <a:bodyPr wrap="square" rtlCol="0">
            <a:spAutoFit/>
          </a:bodyPr>
          <a:lstStyle/>
          <a:p>
            <a:r>
              <a:rPr lang="en-GB" sz="1200" b="1" dirty="0"/>
              <a:t>Link Opportunities </a:t>
            </a:r>
          </a:p>
        </p:txBody>
      </p:sp>
      <p:sp>
        <p:nvSpPr>
          <p:cNvPr id="13" name="Arrow: Left-Right 12">
            <a:extLst>
              <a:ext uri="{FF2B5EF4-FFF2-40B4-BE49-F238E27FC236}">
                <a16:creationId xmlns:a16="http://schemas.microsoft.com/office/drawing/2014/main" id="{3FF48DF7-C9C7-6F79-3826-8A3C2E6F3EB6}"/>
              </a:ext>
            </a:extLst>
          </p:cNvPr>
          <p:cNvSpPr/>
          <p:nvPr/>
        </p:nvSpPr>
        <p:spPr>
          <a:xfrm rot="5400000">
            <a:off x="8914822" y="4941091"/>
            <a:ext cx="369333" cy="12523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Left-Right 14">
            <a:extLst>
              <a:ext uri="{FF2B5EF4-FFF2-40B4-BE49-F238E27FC236}">
                <a16:creationId xmlns:a16="http://schemas.microsoft.com/office/drawing/2014/main" id="{3F27C727-7776-FE06-E625-1A07E6B5F1EB}"/>
              </a:ext>
            </a:extLst>
          </p:cNvPr>
          <p:cNvSpPr/>
          <p:nvPr/>
        </p:nvSpPr>
        <p:spPr>
          <a:xfrm rot="16200000">
            <a:off x="1899141" y="4952811"/>
            <a:ext cx="369333" cy="12523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Left-Right 15">
            <a:extLst>
              <a:ext uri="{FF2B5EF4-FFF2-40B4-BE49-F238E27FC236}">
                <a16:creationId xmlns:a16="http://schemas.microsoft.com/office/drawing/2014/main" id="{03A18D76-CE01-C3C4-33AE-8A96907791C9}"/>
              </a:ext>
            </a:extLst>
          </p:cNvPr>
          <p:cNvSpPr/>
          <p:nvPr/>
        </p:nvSpPr>
        <p:spPr>
          <a:xfrm rot="10800000">
            <a:off x="7368942" y="3497992"/>
            <a:ext cx="369333" cy="12523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Left-Right 16">
            <a:extLst>
              <a:ext uri="{FF2B5EF4-FFF2-40B4-BE49-F238E27FC236}">
                <a16:creationId xmlns:a16="http://schemas.microsoft.com/office/drawing/2014/main" id="{B7C5F471-212E-387B-CFBA-EDA69545AA57}"/>
              </a:ext>
            </a:extLst>
          </p:cNvPr>
          <p:cNvSpPr/>
          <p:nvPr/>
        </p:nvSpPr>
        <p:spPr>
          <a:xfrm rot="10800000">
            <a:off x="3314498" y="3497991"/>
            <a:ext cx="369333" cy="12523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Left-Right 17">
            <a:extLst>
              <a:ext uri="{FF2B5EF4-FFF2-40B4-BE49-F238E27FC236}">
                <a16:creationId xmlns:a16="http://schemas.microsoft.com/office/drawing/2014/main" id="{8A291BF1-6F23-9707-0A07-73E1A74EE058}"/>
              </a:ext>
            </a:extLst>
          </p:cNvPr>
          <p:cNvSpPr/>
          <p:nvPr/>
        </p:nvSpPr>
        <p:spPr>
          <a:xfrm rot="10800000">
            <a:off x="7368941" y="6150659"/>
            <a:ext cx="369333" cy="12523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Left-Right 18">
            <a:extLst>
              <a:ext uri="{FF2B5EF4-FFF2-40B4-BE49-F238E27FC236}">
                <a16:creationId xmlns:a16="http://schemas.microsoft.com/office/drawing/2014/main" id="{82C60A40-98AA-A69F-CA2E-C63053BE2480}"/>
              </a:ext>
            </a:extLst>
          </p:cNvPr>
          <p:cNvSpPr/>
          <p:nvPr/>
        </p:nvSpPr>
        <p:spPr>
          <a:xfrm rot="10800000">
            <a:off x="3314497" y="6150658"/>
            <a:ext cx="369333" cy="12523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D548830C-A7A5-4763-655A-DC1C6C74B9FD}"/>
              </a:ext>
            </a:extLst>
          </p:cNvPr>
          <p:cNvSpPr txBox="1"/>
          <p:nvPr/>
        </p:nvSpPr>
        <p:spPr>
          <a:xfrm>
            <a:off x="130641" y="2283703"/>
            <a:ext cx="1191116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787878"/>
                </a:solidFill>
                <a:effectLst/>
                <a:uLnTx/>
                <a:uFillTx/>
                <a:latin typeface="Calibri" panose="020F0502020204030204"/>
                <a:ea typeface="+mn-ea"/>
                <a:cs typeface="+mn-cs"/>
              </a:rPr>
              <a:t>We are not ISO27005 accredited and do not plan to be, therefore Risk Management becomes similar, but we will broadly align to those principles. Below is a possible revision to the Risk Management framework and we will be looking to align this with the current documentation. Trustwave working on new framework.  </a:t>
            </a:r>
          </a:p>
        </p:txBody>
      </p:sp>
    </p:spTree>
    <p:extLst>
      <p:ext uri="{BB962C8B-B14F-4D97-AF65-F5344CB8AC3E}">
        <p14:creationId xmlns:p14="http://schemas.microsoft.com/office/powerpoint/2010/main" val="1980116652"/>
      </p:ext>
    </p:extLst>
  </p:cSld>
  <p:clrMapOvr>
    <a:masterClrMapping/>
  </p:clrMapOvr>
</p:sld>
</file>

<file path=ppt/theme/theme1.xml><?xml version="1.0" encoding="utf-8"?>
<a:theme xmlns:a="http://schemas.openxmlformats.org/drawingml/2006/main" name="1_Office Theme">
  <a:themeElements>
    <a:clrScheme name="Aggreko 2022">
      <a:dk1>
        <a:srgbClr val="787878"/>
      </a:dk1>
      <a:lt1>
        <a:srgbClr val="FFFFFF"/>
      </a:lt1>
      <a:dk2>
        <a:srgbClr val="AFAFAF"/>
      </a:dk2>
      <a:lt2>
        <a:srgbClr val="E7E6E6"/>
      </a:lt2>
      <a:accent1>
        <a:srgbClr val="FD6E39"/>
      </a:accent1>
      <a:accent2>
        <a:srgbClr val="69CFF6"/>
      </a:accent2>
      <a:accent3>
        <a:srgbClr val="FFC53D"/>
      </a:accent3>
      <a:accent4>
        <a:srgbClr val="6EC7B6"/>
      </a:accent4>
      <a:accent5>
        <a:srgbClr val="CCA7CE"/>
      </a:accent5>
      <a:accent6>
        <a:srgbClr val="FFFFFF"/>
      </a:accent6>
      <a:hlink>
        <a:srgbClr val="4E89D0"/>
      </a:hlink>
      <a:folHlink>
        <a:srgbClr val="4F549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CF27C7B-F811-4BA6-9FA4-7483145F7A4A}" vid="{9569D52C-690D-468D-9870-6777D1AB66BA}"/>
    </a:ext>
  </a:extLst>
</a:theme>
</file>

<file path=ppt/theme/theme2.xml><?xml version="1.0" encoding="utf-8"?>
<a:theme xmlns:a="http://schemas.openxmlformats.org/drawingml/2006/main" name="2_Office Theme">
  <a:themeElements>
    <a:clrScheme name="Aggreko 2022">
      <a:dk1>
        <a:srgbClr val="787878"/>
      </a:dk1>
      <a:lt1>
        <a:srgbClr val="FFFFFF"/>
      </a:lt1>
      <a:dk2>
        <a:srgbClr val="AFAFAF"/>
      </a:dk2>
      <a:lt2>
        <a:srgbClr val="E7E6E6"/>
      </a:lt2>
      <a:accent1>
        <a:srgbClr val="FD6E39"/>
      </a:accent1>
      <a:accent2>
        <a:srgbClr val="69CFF6"/>
      </a:accent2>
      <a:accent3>
        <a:srgbClr val="FFC53D"/>
      </a:accent3>
      <a:accent4>
        <a:srgbClr val="6EC7B6"/>
      </a:accent4>
      <a:accent5>
        <a:srgbClr val="CCA7CE"/>
      </a:accent5>
      <a:accent6>
        <a:srgbClr val="FFFFFF"/>
      </a:accent6>
      <a:hlink>
        <a:srgbClr val="4E89D0"/>
      </a:hlink>
      <a:folHlink>
        <a:srgbClr val="4F549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CF27C7B-F811-4BA6-9FA4-7483145F7A4A}" vid="{9569D52C-690D-468D-9870-6777D1AB66BA}"/>
    </a:ext>
  </a:extLst>
</a:theme>
</file>

<file path=ppt/theme/theme3.xml><?xml version="1.0" encoding="utf-8"?>
<a:theme xmlns:a="http://schemas.openxmlformats.org/drawingml/2006/main" name="3_Office Theme">
  <a:themeElements>
    <a:clrScheme name="Aggreko 2022">
      <a:dk1>
        <a:srgbClr val="787878"/>
      </a:dk1>
      <a:lt1>
        <a:srgbClr val="FFFFFF"/>
      </a:lt1>
      <a:dk2>
        <a:srgbClr val="AFAFAF"/>
      </a:dk2>
      <a:lt2>
        <a:srgbClr val="E7E6E6"/>
      </a:lt2>
      <a:accent1>
        <a:srgbClr val="FD6E39"/>
      </a:accent1>
      <a:accent2>
        <a:srgbClr val="69CFF6"/>
      </a:accent2>
      <a:accent3>
        <a:srgbClr val="FFC53D"/>
      </a:accent3>
      <a:accent4>
        <a:srgbClr val="6EC7B6"/>
      </a:accent4>
      <a:accent5>
        <a:srgbClr val="CCA7CE"/>
      </a:accent5>
      <a:accent6>
        <a:srgbClr val="FFFFFF"/>
      </a:accent6>
      <a:hlink>
        <a:srgbClr val="4E89D0"/>
      </a:hlink>
      <a:folHlink>
        <a:srgbClr val="4F549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CF27C7B-F811-4BA6-9FA4-7483145F7A4A}" vid="{9569D52C-690D-468D-9870-6777D1AB66B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ca4b6327-4d43-4173-95f6-49cce709705b">
      <UserInfo>
        <DisplayName>Tracey McCorkell</DisplayName>
        <AccountId>17</AccountId>
        <AccountType/>
      </UserInfo>
      <UserInfo>
        <DisplayName>Jude Hidalgo</DisplayName>
        <AccountId>12</AccountId>
        <AccountType/>
      </UserInfo>
    </SharedWithUsers>
    <_activity xmlns="05be6580-7150-48d9-8b9a-676dfba95ff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230262C44B3804199BD0A8DD9F7F48C" ma:contentTypeVersion="18" ma:contentTypeDescription="Create a new document." ma:contentTypeScope="" ma:versionID="b39afa3df9c7fb136a8f4c7db761845f">
  <xsd:schema xmlns:xsd="http://www.w3.org/2001/XMLSchema" xmlns:xs="http://www.w3.org/2001/XMLSchema" xmlns:p="http://schemas.microsoft.com/office/2006/metadata/properties" xmlns:ns3="05be6580-7150-48d9-8b9a-676dfba95ffa" xmlns:ns4="ca4b6327-4d43-4173-95f6-49cce709705b" targetNamespace="http://schemas.microsoft.com/office/2006/metadata/properties" ma:root="true" ma:fieldsID="9cac27f7e4d4165dcc4e6113080b0661" ns3:_="" ns4:_="">
    <xsd:import namespace="05be6580-7150-48d9-8b9a-676dfba95ffa"/>
    <xsd:import namespace="ca4b6327-4d43-4173-95f6-49cce709705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be6580-7150-48d9-8b9a-676dfba95f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a4b6327-4d43-4173-95f6-49cce709705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1907AD-4BDA-45CA-9F2D-40815C484F23}">
  <ds:schemaRefs>
    <ds:schemaRef ds:uri="http://schemas.microsoft.com/sharepoint/v3/contenttype/forms"/>
  </ds:schemaRefs>
</ds:datastoreItem>
</file>

<file path=customXml/itemProps2.xml><?xml version="1.0" encoding="utf-8"?>
<ds:datastoreItem xmlns:ds="http://schemas.openxmlformats.org/officeDocument/2006/customXml" ds:itemID="{C9C667E6-29B6-4886-A0D9-468F99D38E31}">
  <ds:schemaRefs>
    <ds:schemaRef ds:uri="05be6580-7150-48d9-8b9a-676dfba95ffa"/>
    <ds:schemaRef ds:uri="http://purl.org/dc/terms/"/>
    <ds:schemaRef ds:uri="ca4b6327-4d43-4173-95f6-49cce709705b"/>
    <ds:schemaRef ds:uri="http://purl.org/dc/dcmitype/"/>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B1379D7-161E-4E79-A29A-131F572DE1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5be6580-7150-48d9-8b9a-676dfba95ffa"/>
    <ds:schemaRef ds:uri="ca4b6327-4d43-4173-95f6-49cce70970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6321</TotalTime>
  <Words>8646</Words>
  <Application>Microsoft Office PowerPoint</Application>
  <PresentationFormat>Widescreen</PresentationFormat>
  <Paragraphs>1724</Paragraphs>
  <Slides>25</Slides>
  <Notes>14</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25</vt:i4>
      </vt:variant>
    </vt:vector>
  </HeadingPairs>
  <TitlesOfParts>
    <vt:vector size="37" baseType="lpstr">
      <vt:lpstr>Aptos</vt:lpstr>
      <vt:lpstr>Aptos Narrow</vt:lpstr>
      <vt:lpstr>Arial</vt:lpstr>
      <vt:lpstr>Arial Nova</vt:lpstr>
      <vt:lpstr>Arial Nova Light</vt:lpstr>
      <vt:lpstr>Calibri</vt:lpstr>
      <vt:lpstr>Calibri Light</vt:lpstr>
      <vt:lpstr>Courier New</vt:lpstr>
      <vt:lpstr>Tahoma</vt:lpstr>
      <vt:lpstr>1_Office Theme</vt:lpstr>
      <vt:lpstr>2_Office Theme</vt:lpstr>
      <vt:lpstr>3_Office Theme</vt:lpstr>
      <vt:lpstr>ATS </vt:lpstr>
      <vt:lpstr>Introduction &amp;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Aggreko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Recruitment: How to Hire</dc:title>
  <dc:creator>Sarah Justice</dc:creator>
  <cp:lastModifiedBy>Stephen Hughes</cp:lastModifiedBy>
  <cp:revision>26</cp:revision>
  <dcterms:created xsi:type="dcterms:W3CDTF">2022-11-03T20:34:26Z</dcterms:created>
  <dcterms:modified xsi:type="dcterms:W3CDTF">2025-03-26T15:55:45Z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0x0101005230262C44B3804199BD0A8DD9F7F48C</vt:lpwstr>
  </property>
  <property fmtid="{D5CDD505-2E9C-101B-9397-08002B2CF9AE}" pid="3" name="MediaServiceImageTags">
    <vt:lpwstr/>
  </property>
</Properties>
</file>