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5"/>
    <p:sldMasterId id="2147483677" r:id="rId6"/>
    <p:sldMasterId id="2147483686" r:id="rId7"/>
  </p:sldMasterIdLst>
  <p:notesMasterIdLst>
    <p:notesMasterId r:id="rId27"/>
  </p:notesMasterIdLst>
  <p:sldIdLst>
    <p:sldId id="2147349066" r:id="rId8"/>
    <p:sldId id="2147349192" r:id="rId9"/>
    <p:sldId id="2147349156" r:id="rId10"/>
    <p:sldId id="2147349186" r:id="rId11"/>
    <p:sldId id="2147349219" r:id="rId12"/>
    <p:sldId id="2147349220" r:id="rId13"/>
    <p:sldId id="2147349221" r:id="rId14"/>
    <p:sldId id="2147349182" r:id="rId15"/>
    <p:sldId id="2147349215" r:id="rId16"/>
    <p:sldId id="2147349223" r:id="rId17"/>
    <p:sldId id="2147349198" r:id="rId18"/>
    <p:sldId id="2147349190" r:id="rId19"/>
    <p:sldId id="2147349224" r:id="rId20"/>
    <p:sldId id="2147349225" r:id="rId21"/>
    <p:sldId id="2147349227" r:id="rId22"/>
    <p:sldId id="2147349199" r:id="rId23"/>
    <p:sldId id="2147349226" r:id="rId24"/>
    <p:sldId id="2147349218" r:id="rId25"/>
    <p:sldId id="214734921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is Gallacher" initials="DG" lastIdx="1" clrIdx="0">
    <p:extLst>
      <p:ext uri="{19B8F6BF-5375-455C-9EA6-DF929625EA0E}">
        <p15:presenceInfo xmlns:p15="http://schemas.microsoft.com/office/powerpoint/2012/main" userId="S::Denis.Gallacher@aggreko.com::a73dee0e-8dcd-4b61-b364-26a29a48e9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0C0E82-57FE-4930-8B54-55191B364554}" v="4195" dt="2024-08-11T18:46:41.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6" autoAdjust="0"/>
    <p:restoredTop sz="94360" autoAdjust="0"/>
  </p:normalViewPr>
  <p:slideViewPr>
    <p:cSldViewPr snapToGrid="0">
      <p:cViewPr varScale="1">
        <p:scale>
          <a:sx n="105" d="100"/>
          <a:sy n="105" d="100"/>
        </p:scale>
        <p:origin x="77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9CBFB6-F545-48C8-B9BD-31BAA11BAA66}"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3708B-AE6D-4ED7-B411-80661CD52FCF}" type="slidenum">
              <a:rPr lang="en-US" smtClean="0"/>
              <a:t>‹#›</a:t>
            </a:fld>
            <a:endParaRPr lang="en-US" dirty="0"/>
          </a:p>
        </p:txBody>
      </p:sp>
    </p:spTree>
    <p:extLst>
      <p:ext uri="{BB962C8B-B14F-4D97-AF65-F5344CB8AC3E}">
        <p14:creationId xmlns:p14="http://schemas.microsoft.com/office/powerpoint/2010/main" val="3923081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2</a:t>
            </a:fld>
            <a:endParaRPr lang="en-US" dirty="0"/>
          </a:p>
        </p:txBody>
      </p:sp>
    </p:spTree>
    <p:extLst>
      <p:ext uri="{BB962C8B-B14F-4D97-AF65-F5344CB8AC3E}">
        <p14:creationId xmlns:p14="http://schemas.microsoft.com/office/powerpoint/2010/main" val="362977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599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18</a:t>
            </a:fld>
            <a:endParaRPr lang="en-US" dirty="0"/>
          </a:p>
        </p:txBody>
      </p:sp>
    </p:spTree>
    <p:extLst>
      <p:ext uri="{BB962C8B-B14F-4D97-AF65-F5344CB8AC3E}">
        <p14:creationId xmlns:p14="http://schemas.microsoft.com/office/powerpoint/2010/main" val="1843240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19</a:t>
            </a:fld>
            <a:endParaRPr lang="en-US" dirty="0"/>
          </a:p>
        </p:txBody>
      </p:sp>
    </p:spTree>
    <p:extLst>
      <p:ext uri="{BB962C8B-B14F-4D97-AF65-F5344CB8AC3E}">
        <p14:creationId xmlns:p14="http://schemas.microsoft.com/office/powerpoint/2010/main" val="382845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3</a:t>
            </a:fld>
            <a:endParaRPr lang="en-US" dirty="0"/>
          </a:p>
        </p:txBody>
      </p:sp>
    </p:spTree>
    <p:extLst>
      <p:ext uri="{BB962C8B-B14F-4D97-AF65-F5344CB8AC3E}">
        <p14:creationId xmlns:p14="http://schemas.microsoft.com/office/powerpoint/2010/main" val="3877260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4</a:t>
            </a:fld>
            <a:endParaRPr lang="en-US" dirty="0"/>
          </a:p>
        </p:txBody>
      </p:sp>
    </p:spTree>
    <p:extLst>
      <p:ext uri="{BB962C8B-B14F-4D97-AF65-F5344CB8AC3E}">
        <p14:creationId xmlns:p14="http://schemas.microsoft.com/office/powerpoint/2010/main" val="847082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5</a:t>
            </a:fld>
            <a:endParaRPr lang="en-US" dirty="0"/>
          </a:p>
        </p:txBody>
      </p:sp>
    </p:spTree>
    <p:extLst>
      <p:ext uri="{BB962C8B-B14F-4D97-AF65-F5344CB8AC3E}">
        <p14:creationId xmlns:p14="http://schemas.microsoft.com/office/powerpoint/2010/main" val="2994564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2032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9</a:t>
            </a:fld>
            <a:endParaRPr lang="en-US" dirty="0"/>
          </a:p>
        </p:txBody>
      </p:sp>
    </p:spTree>
    <p:extLst>
      <p:ext uri="{BB962C8B-B14F-4D97-AF65-F5344CB8AC3E}">
        <p14:creationId xmlns:p14="http://schemas.microsoft.com/office/powerpoint/2010/main" val="4138715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0A3708B-AE6D-4ED7-B411-80661CD52FCF}" type="slidenum">
              <a:rPr lang="en-US" smtClean="0"/>
              <a:t>10</a:t>
            </a:fld>
            <a:endParaRPr lang="en-US" dirty="0"/>
          </a:p>
        </p:txBody>
      </p:sp>
    </p:spTree>
    <p:extLst>
      <p:ext uri="{BB962C8B-B14F-4D97-AF65-F5344CB8AC3E}">
        <p14:creationId xmlns:p14="http://schemas.microsoft.com/office/powerpoint/2010/main" val="3710592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185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A3708B-AE6D-4ED7-B411-80661CD52FC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499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dirty="0"/>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Tree>
    <p:extLst>
      <p:ext uri="{BB962C8B-B14F-4D97-AF65-F5344CB8AC3E}">
        <p14:creationId xmlns:p14="http://schemas.microsoft.com/office/powerpoint/2010/main" val="197324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714757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68317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010849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80910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3501718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130641" y="169339"/>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130641" y="71854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14510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643522" y="2447914"/>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643522" y="3010890"/>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4947267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777345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7169169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420955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Divider slide 2 line heade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70BCEE5-A1BA-874C-A83A-8BF28E2103A5}"/>
              </a:ext>
            </a:extLst>
          </p:cNvPr>
          <p:cNvSpPr>
            <a:spLocks noGrp="1"/>
          </p:cNvSpPr>
          <p:nvPr>
            <p:ph type="pic" sz="quarter" idx="10"/>
          </p:nvPr>
        </p:nvSpPr>
        <p:spPr>
          <a:xfrm>
            <a:off x="6096000" y="1324951"/>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dirty="0"/>
              <a:t>Click icon to add picture</a:t>
            </a:r>
          </a:p>
        </p:txBody>
      </p:sp>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803457"/>
            <a:ext cx="5467729" cy="847589"/>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777421" y="1734954"/>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dirty="0"/>
          </a:p>
        </p:txBody>
      </p:sp>
    </p:spTree>
    <p:extLst>
      <p:ext uri="{BB962C8B-B14F-4D97-AF65-F5344CB8AC3E}">
        <p14:creationId xmlns:p14="http://schemas.microsoft.com/office/powerpoint/2010/main" val="37028476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3866583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244306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33466915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305209" y="2905"/>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dirty="0"/>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305209" y="50969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2114542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Graph-Chart Filler Slide">
    <p:spTree>
      <p:nvGrpSpPr>
        <p:cNvPr id="1" name=""/>
        <p:cNvGrpSpPr/>
        <p:nvPr/>
      </p:nvGrpSpPr>
      <p:grpSpPr>
        <a:xfrm>
          <a:off x="0" y="0"/>
          <a:ext cx="0" cy="0"/>
          <a:chOff x="0" y="0"/>
          <a:chExt cx="0" cy="0"/>
        </a:xfrm>
      </p:grpSpPr>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396649" y="2704392"/>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dirty="0"/>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396649" y="3202398"/>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7C00"/>
              </a:solidFill>
            </a:endParaRPr>
          </a:p>
        </p:txBody>
      </p:sp>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a:p>
        </p:txBody>
      </p:sp>
    </p:spTree>
    <p:extLst>
      <p:ext uri="{BB962C8B-B14F-4D97-AF65-F5344CB8AC3E}">
        <p14:creationId xmlns:p14="http://schemas.microsoft.com/office/powerpoint/2010/main" val="157127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Divider slide 2 line header">
    <p:spTree>
      <p:nvGrpSpPr>
        <p:cNvPr id="1" name=""/>
        <p:cNvGrpSpPr/>
        <p:nvPr/>
      </p:nvGrpSpPr>
      <p:grpSpPr>
        <a:xfrm>
          <a:off x="0" y="0"/>
          <a:ext cx="0" cy="0"/>
          <a:chOff x="0" y="0"/>
          <a:chExt cx="0" cy="0"/>
        </a:xfrm>
      </p:grpSpPr>
      <p:sp>
        <p:nvSpPr>
          <p:cNvPr id="28" name="Text Placeholder 12">
            <a:extLst>
              <a:ext uri="{FF2B5EF4-FFF2-40B4-BE49-F238E27FC236}">
                <a16:creationId xmlns:a16="http://schemas.microsoft.com/office/drawing/2014/main" id="{C429D49F-5751-8947-82F3-EC492E1C3C17}"/>
              </a:ext>
            </a:extLst>
          </p:cNvPr>
          <p:cNvSpPr>
            <a:spLocks noGrp="1"/>
          </p:cNvSpPr>
          <p:nvPr>
            <p:ph type="body" sz="quarter" idx="16"/>
          </p:nvPr>
        </p:nvSpPr>
        <p:spPr>
          <a:xfrm>
            <a:off x="687593" y="299910"/>
            <a:ext cx="5467729" cy="455457"/>
          </a:xfrm>
        </p:spPr>
        <p:txBody>
          <a:bodyPr anchor="b">
            <a:normAutofit/>
          </a:bodyPr>
          <a:lstStyle>
            <a:lvl1pPr marL="0" indent="0" algn="r" rtl="1">
              <a:buNone/>
              <a:defRPr sz="2400" b="0" i="0" spc="0">
                <a:solidFill>
                  <a:schemeClr val="accent1"/>
                </a:solidFill>
                <a:latin typeface="Arial Nova Light" panose="020B05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p:txBody>
      </p:sp>
      <p:sp>
        <p:nvSpPr>
          <p:cNvPr id="16" name="Rectangle 15">
            <a:extLst>
              <a:ext uri="{FF2B5EF4-FFF2-40B4-BE49-F238E27FC236}">
                <a16:creationId xmlns:a16="http://schemas.microsoft.com/office/drawing/2014/main" id="{C5B6BF68-1C9A-4970-577A-280B169A61EA}"/>
              </a:ext>
            </a:extLst>
          </p:cNvPr>
          <p:cNvSpPr/>
          <p:nvPr userDrawn="1"/>
        </p:nvSpPr>
        <p:spPr>
          <a:xfrm flipV="1">
            <a:off x="687593" y="854405"/>
            <a:ext cx="544076" cy="43924"/>
          </a:xfrm>
          <a:prstGeom prst="rect">
            <a:avLst/>
          </a:prstGeom>
          <a:solidFill>
            <a:srgbClr val="FF7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sp>
        <p:nvSpPr>
          <p:cNvPr id="29" name="Text Placeholder 5">
            <a:extLst>
              <a:ext uri="{FF2B5EF4-FFF2-40B4-BE49-F238E27FC236}">
                <a16:creationId xmlns:a16="http://schemas.microsoft.com/office/drawing/2014/main" id="{CD5785F1-6B58-B9A6-9920-B2B8C55DA631}"/>
              </a:ext>
            </a:extLst>
          </p:cNvPr>
          <p:cNvSpPr>
            <a:spLocks noGrp="1"/>
          </p:cNvSpPr>
          <p:nvPr>
            <p:ph type="body" sz="quarter" idx="13"/>
          </p:nvPr>
        </p:nvSpPr>
        <p:spPr>
          <a:xfrm>
            <a:off x="687593" y="2330658"/>
            <a:ext cx="4979200"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30" name="Graphic 29">
            <a:extLst>
              <a:ext uri="{FF2B5EF4-FFF2-40B4-BE49-F238E27FC236}">
                <a16:creationId xmlns:a16="http://schemas.microsoft.com/office/drawing/2014/main" id="{31A4DA96-81C7-FC66-107F-ED69245123BF}"/>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8" name="Rectangle 17">
            <a:extLst>
              <a:ext uri="{FF2B5EF4-FFF2-40B4-BE49-F238E27FC236}">
                <a16:creationId xmlns:a16="http://schemas.microsoft.com/office/drawing/2014/main" id="{54275B00-D92E-0923-B965-27896FED41F0}"/>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B7605D29-F61D-8736-C501-CE0C63B5B1B9}"/>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EDFE4C1-E861-36FF-5C58-30C7AF6D4CF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D72F57EF-E3E2-ED7C-2457-6C7DC13A2F2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42ECF6CA-D897-B27A-9CB3-1555C31A26CD}"/>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07978DB-C2D3-D154-861C-4CC0C0422C7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EB9C2FB-9B09-180A-423F-F95821314C12}"/>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B7B3FF92-EF57-3B0A-77F2-0C4BFEB30CA4}"/>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37" name="Slide Number Placeholder 4">
            <a:extLst>
              <a:ext uri="{FF2B5EF4-FFF2-40B4-BE49-F238E27FC236}">
                <a16:creationId xmlns:a16="http://schemas.microsoft.com/office/drawing/2014/main" id="{A94FFEBA-A325-9452-DE9C-E8E2E510F710}"/>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dirty="0"/>
          </a:p>
        </p:txBody>
      </p:sp>
    </p:spTree>
    <p:extLst>
      <p:ext uri="{BB962C8B-B14F-4D97-AF65-F5344CB8AC3E}">
        <p14:creationId xmlns:p14="http://schemas.microsoft.com/office/powerpoint/2010/main" val="240295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phic Column text slide">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DB6C1E38-367C-114C-85E3-3BEC0B222015}"/>
              </a:ext>
            </a:extLst>
          </p:cNvPr>
          <p:cNvSpPr>
            <a:spLocks noGrp="1"/>
          </p:cNvSpPr>
          <p:nvPr>
            <p:ph type="body" sz="quarter" idx="14"/>
          </p:nvPr>
        </p:nvSpPr>
        <p:spPr>
          <a:xfrm>
            <a:off x="4038599" y="1473552"/>
            <a:ext cx="7332869"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1" name="Title 10">
            <a:extLst>
              <a:ext uri="{FF2B5EF4-FFF2-40B4-BE49-F238E27FC236}">
                <a16:creationId xmlns:a16="http://schemas.microsoft.com/office/drawing/2014/main" id="{860F9B86-83C8-B64B-B4C9-DBDE3AF86B2F}"/>
              </a:ext>
            </a:extLst>
          </p:cNvPr>
          <p:cNvSpPr>
            <a:spLocks noGrp="1"/>
          </p:cNvSpPr>
          <p:nvPr>
            <p:ph type="title"/>
          </p:nvPr>
        </p:nvSpPr>
        <p:spPr>
          <a:xfrm>
            <a:off x="4038599" y="435546"/>
            <a:ext cx="7332870" cy="985948"/>
          </a:xfrm>
        </p:spPr>
        <p:txBody>
          <a:bodyPr>
            <a:normAutofit/>
          </a:bodyPr>
          <a:lstStyle>
            <a:lvl1pPr>
              <a:defRPr sz="3200" b="0" i="0">
                <a:solidFill>
                  <a:schemeClr val="tx2"/>
                </a:solidFill>
                <a:latin typeface="Arial Nova" panose="020B0504020202020204" pitchFamily="34" charset="0"/>
              </a:defRPr>
            </a:lvl1pPr>
          </a:lstStyle>
          <a:p>
            <a:r>
              <a:rPr lang="en-US"/>
              <a:t>Click to edit Master title style</a:t>
            </a:r>
          </a:p>
        </p:txBody>
      </p:sp>
      <p:sp>
        <p:nvSpPr>
          <p:cNvPr id="2" name="Rectangle 1">
            <a:extLst>
              <a:ext uri="{FF2B5EF4-FFF2-40B4-BE49-F238E27FC236}">
                <a16:creationId xmlns:a16="http://schemas.microsoft.com/office/drawing/2014/main" id="{19071182-E295-7646-805D-025C91D57BCC}"/>
              </a:ext>
            </a:extLst>
          </p:cNvPr>
          <p:cNvSpPr/>
          <p:nvPr userDrawn="1"/>
        </p:nvSpPr>
        <p:spPr>
          <a:xfrm>
            <a:off x="0" y="0"/>
            <a:ext cx="3532909" cy="6858000"/>
          </a:xfrm>
          <a:prstGeom prst="rect">
            <a:avLst/>
          </a:prstGeom>
          <a:solidFill>
            <a:srgbClr val="A0A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AC7C291-EB66-80EC-6DB6-44F1F77D4A33}"/>
              </a:ext>
            </a:extLst>
          </p:cNvPr>
          <p:cNvSpPr/>
          <p:nvPr userDrawn="1"/>
        </p:nvSpPr>
        <p:spPr>
          <a:xfrm flipV="1">
            <a:off x="4171967"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sp>
        <p:nvSpPr>
          <p:cNvPr id="14" name="Text Placeholder 5">
            <a:extLst>
              <a:ext uri="{FF2B5EF4-FFF2-40B4-BE49-F238E27FC236}">
                <a16:creationId xmlns:a16="http://schemas.microsoft.com/office/drawing/2014/main" id="{ED225279-427B-C9B7-25E0-9BA91133CEEA}"/>
              </a:ext>
            </a:extLst>
          </p:cNvPr>
          <p:cNvSpPr>
            <a:spLocks noGrp="1"/>
          </p:cNvSpPr>
          <p:nvPr>
            <p:ph type="body" sz="quarter" idx="15"/>
          </p:nvPr>
        </p:nvSpPr>
        <p:spPr>
          <a:xfrm>
            <a:off x="4038598" y="2079510"/>
            <a:ext cx="7332869"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8D7D901D-F1F9-C088-42CA-BD5D1926342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038068" y="6403042"/>
            <a:ext cx="811874" cy="321722"/>
          </a:xfrm>
          <a:prstGeom prst="rect">
            <a:avLst/>
          </a:prstGeom>
        </p:spPr>
      </p:pic>
      <p:sp>
        <p:nvSpPr>
          <p:cNvPr id="9" name="Rectangle 8">
            <a:extLst>
              <a:ext uri="{FF2B5EF4-FFF2-40B4-BE49-F238E27FC236}">
                <a16:creationId xmlns:a16="http://schemas.microsoft.com/office/drawing/2014/main" id="{FBAA553F-9455-683A-8398-403234E6584B}"/>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65E0267-B567-CD3F-73D6-8FB19E8CB67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4EED90C-6BA2-7E65-3502-23E0E887C3B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6FE9784C-D7A4-43E6-ED8D-165E83263FF9}"/>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0262192-9C32-6651-79DA-2AAFC59E0382}"/>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899690D-83C9-7C6D-2DEB-DEA7C1683BB2}"/>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76667DA-6EB5-7AD1-928C-0764D9774A1B}"/>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09AB23AB-4739-BE3A-65C4-0CA530199C36}"/>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22" name="Slide Number Placeholder 4">
            <a:extLst>
              <a:ext uri="{FF2B5EF4-FFF2-40B4-BE49-F238E27FC236}">
                <a16:creationId xmlns:a16="http://schemas.microsoft.com/office/drawing/2014/main" id="{E41C78E9-0FC6-61E3-BD01-D224901BEB55}"/>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dirty="0"/>
          </a:p>
        </p:txBody>
      </p:sp>
    </p:spTree>
    <p:extLst>
      <p:ext uri="{BB962C8B-B14F-4D97-AF65-F5344CB8AC3E}">
        <p14:creationId xmlns:p14="http://schemas.microsoft.com/office/powerpoint/2010/main" val="2211866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1 Image Slid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35CDDBCD-79AB-2E40-9E4C-A158B22BC51E}"/>
              </a:ext>
            </a:extLst>
          </p:cNvPr>
          <p:cNvSpPr>
            <a:spLocks noGrp="1"/>
          </p:cNvSpPr>
          <p:nvPr>
            <p:ph type="pic" sz="quarter" idx="14"/>
          </p:nvPr>
        </p:nvSpPr>
        <p:spPr>
          <a:xfrm>
            <a:off x="8610600" y="0"/>
            <a:ext cx="3581400" cy="5929478"/>
          </a:xfrm>
        </p:spPr>
        <p:txBody>
          <a:bodyPr/>
          <a:lstStyle/>
          <a:p>
            <a:r>
              <a:rPr lang="en-US" dirty="0"/>
              <a:t>Click icon to add picture</a:t>
            </a:r>
          </a:p>
        </p:txBody>
      </p:sp>
      <p:sp>
        <p:nvSpPr>
          <p:cNvPr id="13" name="Rectangle 12">
            <a:extLst>
              <a:ext uri="{FF2B5EF4-FFF2-40B4-BE49-F238E27FC236}">
                <a16:creationId xmlns:a16="http://schemas.microsoft.com/office/drawing/2014/main" id="{9EA9C71F-7DC9-EA43-8188-4BFB37F28E70}"/>
              </a:ext>
            </a:extLst>
          </p:cNvPr>
          <p:cNvSpPr/>
          <p:nvPr userDrawn="1"/>
        </p:nvSpPr>
        <p:spPr>
          <a:xfrm>
            <a:off x="8607160" y="5930113"/>
            <a:ext cx="3581401" cy="1138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sp>
        <p:nvSpPr>
          <p:cNvPr id="11" name="Text Placeholder 12">
            <a:extLst>
              <a:ext uri="{FF2B5EF4-FFF2-40B4-BE49-F238E27FC236}">
                <a16:creationId xmlns:a16="http://schemas.microsoft.com/office/drawing/2014/main" id="{4E2318B1-15BE-9449-AECF-3C6E40D09724}"/>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0" name="Rectangle 9">
            <a:extLst>
              <a:ext uri="{FF2B5EF4-FFF2-40B4-BE49-F238E27FC236}">
                <a16:creationId xmlns:a16="http://schemas.microsoft.com/office/drawing/2014/main" id="{12E5E257-C08F-E37E-AD30-17B530D9EDD3}"/>
              </a:ext>
            </a:extLst>
          </p:cNvPr>
          <p:cNvSpPr/>
          <p:nvPr userDrawn="1"/>
        </p:nvSpPr>
        <p:spPr>
          <a:xfrm flipV="1">
            <a:off x="777421" y="1740211"/>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sp>
        <p:nvSpPr>
          <p:cNvPr id="14" name="Text Placeholder 5">
            <a:extLst>
              <a:ext uri="{FF2B5EF4-FFF2-40B4-BE49-F238E27FC236}">
                <a16:creationId xmlns:a16="http://schemas.microsoft.com/office/drawing/2014/main" id="{ED06A245-7469-E1A5-9D44-F07F5C67B83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5" name="Graphic 14">
            <a:extLst>
              <a:ext uri="{FF2B5EF4-FFF2-40B4-BE49-F238E27FC236}">
                <a16:creationId xmlns:a16="http://schemas.microsoft.com/office/drawing/2014/main" id="{7DC2EDDF-39E2-CA53-BF86-2278C6DD1C4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16253367-271F-AC81-EED0-C4BE37FA8303}"/>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02274F1-4044-3A0B-B54F-16974089C111}"/>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490841F-E49D-A2F6-78C0-4265DD616B3D}"/>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F3D77B9-AD6D-9325-F8A6-A051FD00348E}"/>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95BF451B-9C12-ECA7-BADC-D930B2092CF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534E160C-55FC-9FDD-81E5-FB982EEC29CA}"/>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96472883-B1B6-3CA6-4089-F04FDD7B9B90}"/>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E1F232F8-6657-FF49-2CB1-61C4A47A4973}"/>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22" name="Slide Number Placeholder 4">
            <a:extLst>
              <a:ext uri="{FF2B5EF4-FFF2-40B4-BE49-F238E27FC236}">
                <a16:creationId xmlns:a16="http://schemas.microsoft.com/office/drawing/2014/main" id="{6F2A16A7-6B16-7854-5F2F-EA21EE3E733A}"/>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dirty="0"/>
          </a:p>
        </p:txBody>
      </p:sp>
    </p:spTree>
    <p:extLst>
      <p:ext uri="{BB962C8B-B14F-4D97-AF65-F5344CB8AC3E}">
        <p14:creationId xmlns:p14="http://schemas.microsoft.com/office/powerpoint/2010/main" val="191058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line header 3 image slid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8EC71F01-A94A-7449-B85B-3305DB24CEDA}"/>
              </a:ext>
            </a:extLst>
          </p:cNvPr>
          <p:cNvSpPr>
            <a:spLocks noGrp="1"/>
          </p:cNvSpPr>
          <p:nvPr>
            <p:ph type="pic" sz="quarter" idx="14"/>
          </p:nvPr>
        </p:nvSpPr>
        <p:spPr>
          <a:xfrm>
            <a:off x="8610600" y="0"/>
            <a:ext cx="3581400" cy="1964267"/>
          </a:xfrm>
        </p:spPr>
        <p:txBody>
          <a:bodyPr/>
          <a:lstStyle/>
          <a:p>
            <a:r>
              <a:rPr lang="en-US" dirty="0"/>
              <a:t>Click icon to add picture</a:t>
            </a:r>
          </a:p>
        </p:txBody>
      </p:sp>
      <p:sp>
        <p:nvSpPr>
          <p:cNvPr id="16" name="Picture Placeholder 6">
            <a:extLst>
              <a:ext uri="{FF2B5EF4-FFF2-40B4-BE49-F238E27FC236}">
                <a16:creationId xmlns:a16="http://schemas.microsoft.com/office/drawing/2014/main" id="{7E6E2996-E544-4F4C-8E0A-3A3889FA5DBA}"/>
              </a:ext>
            </a:extLst>
          </p:cNvPr>
          <p:cNvSpPr>
            <a:spLocks noGrp="1"/>
          </p:cNvSpPr>
          <p:nvPr>
            <p:ph type="pic" sz="quarter" idx="18"/>
          </p:nvPr>
        </p:nvSpPr>
        <p:spPr>
          <a:xfrm>
            <a:off x="8610600" y="1964267"/>
            <a:ext cx="3581400" cy="1981200"/>
          </a:xfrm>
        </p:spPr>
        <p:txBody>
          <a:bodyPr/>
          <a:lstStyle/>
          <a:p>
            <a:r>
              <a:rPr lang="en-US" dirty="0"/>
              <a:t>Click icon to add picture</a:t>
            </a:r>
          </a:p>
        </p:txBody>
      </p:sp>
      <p:sp>
        <p:nvSpPr>
          <p:cNvPr id="17" name="Picture Placeholder 6">
            <a:extLst>
              <a:ext uri="{FF2B5EF4-FFF2-40B4-BE49-F238E27FC236}">
                <a16:creationId xmlns:a16="http://schemas.microsoft.com/office/drawing/2014/main" id="{A1749F36-B231-3542-B332-13DADBC6CD12}"/>
              </a:ext>
            </a:extLst>
          </p:cNvPr>
          <p:cNvSpPr>
            <a:spLocks noGrp="1"/>
          </p:cNvSpPr>
          <p:nvPr>
            <p:ph type="pic" sz="quarter" idx="19"/>
          </p:nvPr>
        </p:nvSpPr>
        <p:spPr>
          <a:xfrm>
            <a:off x="8610600" y="3945467"/>
            <a:ext cx="3581400" cy="1981200"/>
          </a:xfrm>
        </p:spPr>
        <p:txBody>
          <a:bodyPr/>
          <a:lstStyle/>
          <a:p>
            <a:r>
              <a:rPr lang="en-US" dirty="0"/>
              <a:t>Click icon to add picture</a:t>
            </a:r>
          </a:p>
        </p:txBody>
      </p:sp>
      <p:sp>
        <p:nvSpPr>
          <p:cNvPr id="20" name="Rectangle 19">
            <a:extLst>
              <a:ext uri="{FF2B5EF4-FFF2-40B4-BE49-F238E27FC236}">
                <a16:creationId xmlns:a16="http://schemas.microsoft.com/office/drawing/2014/main" id="{C63F6A3F-C48C-654D-8F8F-CD26921206DF}"/>
              </a:ext>
            </a:extLst>
          </p:cNvPr>
          <p:cNvSpPr/>
          <p:nvPr userDrawn="1"/>
        </p:nvSpPr>
        <p:spPr>
          <a:xfrm>
            <a:off x="8610598" y="5926667"/>
            <a:ext cx="3581401" cy="142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sp>
        <p:nvSpPr>
          <p:cNvPr id="14" name="Text Placeholder 12">
            <a:extLst>
              <a:ext uri="{FF2B5EF4-FFF2-40B4-BE49-F238E27FC236}">
                <a16:creationId xmlns:a16="http://schemas.microsoft.com/office/drawing/2014/main" id="{5CB3A730-728C-764B-B23A-9C29D83164A0}"/>
              </a:ext>
            </a:extLst>
          </p:cNvPr>
          <p:cNvSpPr>
            <a:spLocks noGrp="1"/>
          </p:cNvSpPr>
          <p:nvPr>
            <p:ph type="body" sz="quarter" idx="16"/>
          </p:nvPr>
        </p:nvSpPr>
        <p:spPr>
          <a:xfrm>
            <a:off x="687594" y="803457"/>
            <a:ext cx="7332870" cy="847589"/>
          </a:xfrm>
        </p:spPr>
        <p:txBody>
          <a:bodyPr anchor="b">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Rectangle 11">
            <a:extLst>
              <a:ext uri="{FF2B5EF4-FFF2-40B4-BE49-F238E27FC236}">
                <a16:creationId xmlns:a16="http://schemas.microsoft.com/office/drawing/2014/main" id="{FEFF8132-2CB0-9386-AFAF-6DF281AA1B89}"/>
              </a:ext>
            </a:extLst>
          </p:cNvPr>
          <p:cNvSpPr/>
          <p:nvPr userDrawn="1"/>
        </p:nvSpPr>
        <p:spPr>
          <a:xfrm flipV="1">
            <a:off x="777421" y="1746474"/>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sp>
        <p:nvSpPr>
          <p:cNvPr id="15" name="Text Placeholder 5">
            <a:extLst>
              <a:ext uri="{FF2B5EF4-FFF2-40B4-BE49-F238E27FC236}">
                <a16:creationId xmlns:a16="http://schemas.microsoft.com/office/drawing/2014/main" id="{7AD3A50D-1735-4164-5E84-D1A7692AF75D}"/>
              </a:ext>
            </a:extLst>
          </p:cNvPr>
          <p:cNvSpPr>
            <a:spLocks noGrp="1"/>
          </p:cNvSpPr>
          <p:nvPr>
            <p:ph type="body" sz="quarter" idx="15"/>
          </p:nvPr>
        </p:nvSpPr>
        <p:spPr>
          <a:xfrm>
            <a:off x="687593" y="2079510"/>
            <a:ext cx="7465805" cy="3846677"/>
          </a:xfrm>
        </p:spPr>
        <p:txBody>
          <a:bodyPr>
            <a:normAutofit/>
          </a:bodyPr>
          <a:lstStyle>
            <a:lvl1pPr marL="0" indent="0">
              <a:lnSpc>
                <a:spcPct val="100000"/>
              </a:lnSpc>
              <a:buNone/>
              <a:defRPr sz="1400" b="0" i="0">
                <a:solidFill>
                  <a:schemeClr val="tx1"/>
                </a:solidFill>
                <a:latin typeface="Arial Nova" panose="020B0504020202020204" pitchFamily="34" charset="0"/>
              </a:defRPr>
            </a:lvl1pPr>
          </a:lstStyle>
          <a:p>
            <a:pPr lvl="0"/>
            <a:r>
              <a:rPr lang="en-US"/>
              <a:t>Click to edit Master text styles</a:t>
            </a:r>
          </a:p>
        </p:txBody>
      </p:sp>
      <p:pic>
        <p:nvPicPr>
          <p:cNvPr id="18" name="Graphic 17">
            <a:extLst>
              <a:ext uri="{FF2B5EF4-FFF2-40B4-BE49-F238E27FC236}">
                <a16:creationId xmlns:a16="http://schemas.microsoft.com/office/drawing/2014/main" id="{C183E5F2-D678-2449-D11E-D7BE051B4AE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11" name="Rectangle 10">
            <a:extLst>
              <a:ext uri="{FF2B5EF4-FFF2-40B4-BE49-F238E27FC236}">
                <a16:creationId xmlns:a16="http://schemas.microsoft.com/office/drawing/2014/main" id="{28C9EDA9-6E58-B3D5-195B-0D016043C831}"/>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71621A5-D76A-B098-7FA4-E7DF020723CB}"/>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18492EE8-6126-135A-1522-E10BFC004EE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14E815C-F615-4C98-9EB2-237A8CFAE850}"/>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6B21CAA-E3C2-2044-A368-8368DA52AA73}"/>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FC8481EA-2233-2D52-1C0F-76E766B7763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65FF2BA-98A2-EA7D-1A10-8190A62DA0DD}"/>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DB46B19-19E0-70A3-1182-258EFA6EB157}"/>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26" name="Slide Number Placeholder 4">
            <a:extLst>
              <a:ext uri="{FF2B5EF4-FFF2-40B4-BE49-F238E27FC236}">
                <a16:creationId xmlns:a16="http://schemas.microsoft.com/office/drawing/2014/main" id="{8FD85371-EE8A-ACBC-3BC5-DA7A5E404A23}"/>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dirty="0"/>
          </a:p>
        </p:txBody>
      </p:sp>
    </p:spTree>
    <p:extLst>
      <p:ext uri="{BB962C8B-B14F-4D97-AF65-F5344CB8AC3E}">
        <p14:creationId xmlns:p14="http://schemas.microsoft.com/office/powerpoint/2010/main" val="495913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End Page">
    <p:spTree>
      <p:nvGrpSpPr>
        <p:cNvPr id="1" name=""/>
        <p:cNvGrpSpPr/>
        <p:nvPr/>
      </p:nvGrpSpPr>
      <p:grpSpPr>
        <a:xfrm>
          <a:off x="0" y="0"/>
          <a:ext cx="0" cy="0"/>
          <a:chOff x="0" y="0"/>
          <a:chExt cx="0" cy="0"/>
        </a:xfrm>
      </p:grpSpPr>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DF2A3C3E-505F-2514-FB63-153DEB7C21FA}"/>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5BEF541-C279-712E-FCB3-B26501DDE4DD}"/>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D1B6AC4A-07D3-B87D-BBE1-688ED7C1A5D6}"/>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B79324F-CAD0-9E38-43BA-B0406B11DC2C}"/>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19B0A710-386A-2085-B040-0AB1ABD8660A}"/>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6655BD-CBBE-E32F-80D1-DC18DB5C238B}"/>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00AA3D7-B764-4AAB-6AC2-A320C5899F85}"/>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BA9E00C-4BAF-1952-8D4E-F0F983D14F2F}"/>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Tree>
    <p:extLst>
      <p:ext uri="{BB962C8B-B14F-4D97-AF65-F5344CB8AC3E}">
        <p14:creationId xmlns:p14="http://schemas.microsoft.com/office/powerpoint/2010/main" val="263586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Chart Filler Slide">
    <p:spTree>
      <p:nvGrpSpPr>
        <p:cNvPr id="1" name=""/>
        <p:cNvGrpSpPr/>
        <p:nvPr/>
      </p:nvGrpSpPr>
      <p:grpSpPr>
        <a:xfrm>
          <a:off x="0" y="0"/>
          <a:ext cx="0" cy="0"/>
          <a:chOff x="0" y="0"/>
          <a:chExt cx="0" cy="0"/>
        </a:xfrm>
      </p:grpSpPr>
      <p:cxnSp>
        <p:nvCxnSpPr>
          <p:cNvPr id="92" name="Straight Connector 91">
            <a:extLst>
              <a:ext uri="{FF2B5EF4-FFF2-40B4-BE49-F238E27FC236}">
                <a16:creationId xmlns:a16="http://schemas.microsoft.com/office/drawing/2014/main" id="{0646F357-F03F-1A48-8C46-E6E3273E409F}"/>
              </a:ext>
            </a:extLst>
          </p:cNvPr>
          <p:cNvCxnSpPr>
            <a:cxnSpLocks/>
          </p:cNvCxnSpPr>
          <p:nvPr userDrawn="1"/>
        </p:nvCxnSpPr>
        <p:spPr>
          <a:xfrm>
            <a:off x="777420" y="6202632"/>
            <a:ext cx="11013188" cy="0"/>
          </a:xfrm>
          <a:prstGeom prst="line">
            <a:avLst/>
          </a:prstGeom>
          <a:ln w="12700">
            <a:solidFill>
              <a:srgbClr val="797979"/>
            </a:solidFill>
          </a:ln>
        </p:spPr>
        <p:style>
          <a:lnRef idx="1">
            <a:schemeClr val="dk1"/>
          </a:lnRef>
          <a:fillRef idx="0">
            <a:schemeClr val="dk1"/>
          </a:fillRef>
          <a:effectRef idx="0">
            <a:schemeClr val="dk1"/>
          </a:effectRef>
          <a:fontRef idx="minor">
            <a:schemeClr val="tx1"/>
          </a:fontRef>
        </p:style>
      </p:cxnSp>
      <p:sp>
        <p:nvSpPr>
          <p:cNvPr id="8" name="Text Placeholder 12">
            <a:extLst>
              <a:ext uri="{FF2B5EF4-FFF2-40B4-BE49-F238E27FC236}">
                <a16:creationId xmlns:a16="http://schemas.microsoft.com/office/drawing/2014/main" id="{3FF68390-BD3C-B443-875D-52A701D9C2ED}"/>
              </a:ext>
            </a:extLst>
          </p:cNvPr>
          <p:cNvSpPr>
            <a:spLocks noGrp="1"/>
          </p:cNvSpPr>
          <p:nvPr>
            <p:ph type="body" sz="quarter" idx="15"/>
          </p:nvPr>
        </p:nvSpPr>
        <p:spPr>
          <a:xfrm>
            <a:off x="687594" y="803458"/>
            <a:ext cx="10666206" cy="421030"/>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7" name="Rectangle 6">
            <a:extLst>
              <a:ext uri="{FF2B5EF4-FFF2-40B4-BE49-F238E27FC236}">
                <a16:creationId xmlns:a16="http://schemas.microsoft.com/office/drawing/2014/main" id="{81AD68DC-CB75-C284-3B1F-2A8EC4510954}"/>
              </a:ext>
            </a:extLst>
          </p:cNvPr>
          <p:cNvSpPr/>
          <p:nvPr userDrawn="1"/>
        </p:nvSpPr>
        <p:spPr>
          <a:xfrm flipV="1">
            <a:off x="777421" y="1283012"/>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7C00"/>
              </a:solidFill>
            </a:endParaRPr>
          </a:p>
        </p:txBody>
      </p:sp>
      <p:pic>
        <p:nvPicPr>
          <p:cNvPr id="12" name="Graphic 11">
            <a:extLst>
              <a:ext uri="{FF2B5EF4-FFF2-40B4-BE49-F238E27FC236}">
                <a16:creationId xmlns:a16="http://schemas.microsoft.com/office/drawing/2014/main" id="{18D233E5-B178-BE3D-B5A7-8C85114E9996}"/>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43522" y="6403042"/>
            <a:ext cx="811874" cy="321722"/>
          </a:xfrm>
          <a:prstGeom prst="rect">
            <a:avLst/>
          </a:prstGeom>
        </p:spPr>
      </p:pic>
      <p:sp>
        <p:nvSpPr>
          <p:cNvPr id="9" name="Rectangle 8">
            <a:extLst>
              <a:ext uri="{FF2B5EF4-FFF2-40B4-BE49-F238E27FC236}">
                <a16:creationId xmlns:a16="http://schemas.microsoft.com/office/drawing/2014/main" id="{68183855-EAE6-288E-C02A-45AB82588794}"/>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4E304FFB-C2E1-0CE3-100F-E7F6248D1CD6}"/>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9C5F019-870F-B850-8E9A-ED5EE4D972C9}"/>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97901F71-0703-E43B-1195-10A89F429B5B}"/>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F9C6CAE-DB5D-7FBA-F91E-4685BA1066A9}"/>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6608C1A-F90D-A7D2-1418-E05ACE2A50F1}"/>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05A04EA-BB9E-5A5B-BF9C-0E396F952D16}"/>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69B9FCF-3CCC-D9B3-251E-A71BC85BAF32}"/>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p:sp>
        <p:nvSpPr>
          <p:cNvPr id="18" name="Slide Number Placeholder 4">
            <a:extLst>
              <a:ext uri="{FF2B5EF4-FFF2-40B4-BE49-F238E27FC236}">
                <a16:creationId xmlns:a16="http://schemas.microsoft.com/office/drawing/2014/main" id="{D986EC2A-DE5A-722D-F418-342B8E2C91EF}"/>
              </a:ext>
            </a:extLst>
          </p:cNvPr>
          <p:cNvSpPr>
            <a:spLocks noGrp="1"/>
          </p:cNvSpPr>
          <p:nvPr>
            <p:ph type="sldNum" sz="quarter" idx="12"/>
          </p:nvPr>
        </p:nvSpPr>
        <p:spPr>
          <a:xfrm>
            <a:off x="11149116" y="6356350"/>
            <a:ext cx="764908" cy="365125"/>
          </a:xfrm>
        </p:spPr>
        <p:txBody>
          <a:bodyPr/>
          <a:lstStyle>
            <a:lvl1pPr>
              <a:defRPr sz="1100" b="0" i="0">
                <a:solidFill>
                  <a:schemeClr val="accent1"/>
                </a:solidFill>
                <a:latin typeface="Arial Nova Light" panose="020B0504020202020204" pitchFamily="34" charset="0"/>
              </a:defRPr>
            </a:lvl1pPr>
          </a:lstStyle>
          <a:p>
            <a:fld id="{6FC3DE79-9394-CE4D-B3D9-B1E9F5BFD092}" type="slidenum">
              <a:rPr lang="en-US" smtClean="0"/>
              <a:pPr/>
              <a:t>‹#›</a:t>
            </a:fld>
            <a:endParaRPr lang="en-US" dirty="0"/>
          </a:p>
        </p:txBody>
      </p:sp>
    </p:spTree>
    <p:extLst>
      <p:ext uri="{BB962C8B-B14F-4D97-AF65-F5344CB8AC3E}">
        <p14:creationId xmlns:p14="http://schemas.microsoft.com/office/powerpoint/2010/main" val="2828969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Cover title slide">
    <p:spTree>
      <p:nvGrpSpPr>
        <p:cNvPr id="1" name=""/>
        <p:cNvGrpSpPr/>
        <p:nvPr/>
      </p:nvGrpSpPr>
      <p:grpSpPr>
        <a:xfrm>
          <a:off x="0" y="0"/>
          <a:ext cx="0" cy="0"/>
          <a:chOff x="0" y="0"/>
          <a:chExt cx="0" cy="0"/>
        </a:xfrm>
      </p:grpSpPr>
      <p:sp>
        <p:nvSpPr>
          <p:cNvPr id="11" name="Text Placeholder 12">
            <a:extLst>
              <a:ext uri="{FF2B5EF4-FFF2-40B4-BE49-F238E27FC236}">
                <a16:creationId xmlns:a16="http://schemas.microsoft.com/office/drawing/2014/main" id="{2554E083-FA23-BE45-BA6F-25CF7715872B}"/>
              </a:ext>
            </a:extLst>
          </p:cNvPr>
          <p:cNvSpPr>
            <a:spLocks noGrp="1"/>
          </p:cNvSpPr>
          <p:nvPr>
            <p:ph type="body" sz="quarter" idx="14"/>
          </p:nvPr>
        </p:nvSpPr>
        <p:spPr>
          <a:xfrm>
            <a:off x="687599" y="1930742"/>
            <a:ext cx="7953829" cy="546104"/>
          </a:xfrm>
        </p:spPr>
        <p:txBody>
          <a:bodyPr>
            <a:normAutofit/>
          </a:bodyPr>
          <a:lstStyle>
            <a:lvl1pPr marL="0" indent="0">
              <a:buNone/>
              <a:defRPr sz="2400" b="0" i="0" spc="0">
                <a:solidFill>
                  <a:schemeClr val="accent1"/>
                </a:solidFill>
                <a:latin typeface="Arial Nova Light" panose="020B0504020202020204" pitchFamily="34" charset="0"/>
              </a:defRPr>
            </a:lvl1pPr>
          </a:lstStyle>
          <a:p>
            <a:pPr lvl="0"/>
            <a:r>
              <a:rPr lang="en-US"/>
              <a:t>Click to edit Master text styles</a:t>
            </a:r>
          </a:p>
        </p:txBody>
      </p:sp>
      <p:sp>
        <p:nvSpPr>
          <p:cNvPr id="12" name="Title 10">
            <a:extLst>
              <a:ext uri="{FF2B5EF4-FFF2-40B4-BE49-F238E27FC236}">
                <a16:creationId xmlns:a16="http://schemas.microsoft.com/office/drawing/2014/main" id="{C3E619F0-7A98-9B49-AA80-C1FA3D214EA6}"/>
              </a:ext>
            </a:extLst>
          </p:cNvPr>
          <p:cNvSpPr>
            <a:spLocks noGrp="1"/>
          </p:cNvSpPr>
          <p:nvPr>
            <p:ph type="title"/>
          </p:nvPr>
        </p:nvSpPr>
        <p:spPr>
          <a:xfrm>
            <a:off x="670206" y="892738"/>
            <a:ext cx="7971222" cy="985948"/>
          </a:xfrm>
        </p:spPr>
        <p:txBody>
          <a:bodyPr>
            <a:normAutofit/>
          </a:bodyPr>
          <a:lstStyle>
            <a:lvl1pPr>
              <a:defRPr sz="4400" b="0" i="0">
                <a:solidFill>
                  <a:schemeClr val="tx2"/>
                </a:solidFill>
                <a:latin typeface="Arial Nova" panose="020B0504020202020204" pitchFamily="34" charset="0"/>
              </a:defRPr>
            </a:lvl1pPr>
          </a:lstStyle>
          <a:p>
            <a:r>
              <a:rPr lang="en-US"/>
              <a:t>Click to edit Master title style</a:t>
            </a:r>
          </a:p>
        </p:txBody>
      </p:sp>
      <p:sp>
        <p:nvSpPr>
          <p:cNvPr id="8" name="Rectangle 7">
            <a:extLst>
              <a:ext uri="{FF2B5EF4-FFF2-40B4-BE49-F238E27FC236}">
                <a16:creationId xmlns:a16="http://schemas.microsoft.com/office/drawing/2014/main" id="{49A5D68F-B560-6640-AD18-BD57E6D18D8B}"/>
              </a:ext>
            </a:extLst>
          </p:cNvPr>
          <p:cNvSpPr/>
          <p:nvPr userDrawn="1"/>
        </p:nvSpPr>
        <p:spPr>
          <a:xfrm flipV="1">
            <a:off x="777421" y="1740205"/>
            <a:ext cx="544076" cy="58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pic>
        <p:nvPicPr>
          <p:cNvPr id="3" name="Graphic 2">
            <a:extLst>
              <a:ext uri="{FF2B5EF4-FFF2-40B4-BE49-F238E27FC236}">
                <a16:creationId xmlns:a16="http://schemas.microsoft.com/office/drawing/2014/main" id="{32CDD742-2996-C84D-B547-4A0CF552E3C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561212" y="5718799"/>
            <a:ext cx="2090548" cy="828422"/>
          </a:xfrm>
          <a:prstGeom prst="rect">
            <a:avLst/>
          </a:prstGeom>
        </p:spPr>
      </p:pic>
      <p:sp>
        <p:nvSpPr>
          <p:cNvPr id="18" name="Picture Placeholder 8">
            <a:extLst>
              <a:ext uri="{FF2B5EF4-FFF2-40B4-BE49-F238E27FC236}">
                <a16:creationId xmlns:a16="http://schemas.microsoft.com/office/drawing/2014/main" id="{A9EFCCF5-CBFB-8FB2-E510-DFBC99B38BA9}"/>
              </a:ext>
            </a:extLst>
          </p:cNvPr>
          <p:cNvSpPr>
            <a:spLocks noGrp="1"/>
          </p:cNvSpPr>
          <p:nvPr>
            <p:ph type="pic" sz="quarter" idx="17"/>
          </p:nvPr>
        </p:nvSpPr>
        <p:spPr>
          <a:xfrm>
            <a:off x="6096000" y="1326003"/>
            <a:ext cx="6096000" cy="5531997"/>
          </a:xfrm>
          <a:custGeom>
            <a:avLst/>
            <a:gdLst>
              <a:gd name="connsiteX0" fmla="*/ 4707640 w 5198812"/>
              <a:gd name="connsiteY0" fmla="*/ 0 h 4717817"/>
              <a:gd name="connsiteX1" fmla="*/ 4956064 w 5198812"/>
              <a:gd name="connsiteY1" fmla="*/ 6489 h 4717817"/>
              <a:gd name="connsiteX2" fmla="*/ 5198812 w 5198812"/>
              <a:gd name="connsiteY2" fmla="*/ 25804 h 4717817"/>
              <a:gd name="connsiteX3" fmla="*/ 5198812 w 5198812"/>
              <a:gd name="connsiteY3" fmla="*/ 2901419 h 4717817"/>
              <a:gd name="connsiteX4" fmla="*/ 5123105 w 5198812"/>
              <a:gd name="connsiteY4" fmla="*/ 2912909 h 4717817"/>
              <a:gd name="connsiteX5" fmla="*/ 3972081 w 5198812"/>
              <a:gd name="connsiteY5" fmla="*/ 3612287 h 4717817"/>
              <a:gd name="connsiteX6" fmla="*/ 3490052 w 5198812"/>
              <a:gd name="connsiteY6" fmla="*/ 4615810 h 4717817"/>
              <a:gd name="connsiteX7" fmla="*/ 3476836 w 5198812"/>
              <a:gd name="connsiteY7" fmla="*/ 4717817 h 4717817"/>
              <a:gd name="connsiteX8" fmla="*/ 0 w 5198812"/>
              <a:gd name="connsiteY8" fmla="*/ 4717817 h 4717817"/>
              <a:gd name="connsiteX9" fmla="*/ 590 w 5198812"/>
              <a:gd name="connsiteY9" fmla="*/ 4690919 h 4717817"/>
              <a:gd name="connsiteX10" fmla="*/ 1663010 w 5198812"/>
              <a:gd name="connsiteY10" fmla="*/ 1143380 h 4717817"/>
              <a:gd name="connsiteX11" fmla="*/ 4707640 w 5198812"/>
              <a:gd name="connsiteY11" fmla="*/ 0 h 4717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98812" h="4717817">
                <a:moveTo>
                  <a:pt x="4707640" y="0"/>
                </a:moveTo>
                <a:cubicBezTo>
                  <a:pt x="4791079" y="0"/>
                  <a:pt x="4873887" y="2163"/>
                  <a:pt x="4956064" y="6489"/>
                </a:cubicBezTo>
                <a:lnTo>
                  <a:pt x="5198812" y="25804"/>
                </a:lnTo>
                <a:lnTo>
                  <a:pt x="5198812" y="2901419"/>
                </a:lnTo>
                <a:lnTo>
                  <a:pt x="5123105" y="2912909"/>
                </a:lnTo>
                <a:cubicBezTo>
                  <a:pt x="4673291" y="3006159"/>
                  <a:pt x="4289615" y="3239285"/>
                  <a:pt x="3972081" y="3612287"/>
                </a:cubicBezTo>
                <a:cubicBezTo>
                  <a:pt x="3714999" y="3914631"/>
                  <a:pt x="3554323" y="4249137"/>
                  <a:pt x="3490052" y="4615810"/>
                </a:cubicBezTo>
                <a:lnTo>
                  <a:pt x="3476836" y="4717817"/>
                </a:lnTo>
                <a:lnTo>
                  <a:pt x="0" y="4717817"/>
                </a:lnTo>
                <a:lnTo>
                  <a:pt x="590" y="4690919"/>
                </a:lnTo>
                <a:cubicBezTo>
                  <a:pt x="65783" y="3223783"/>
                  <a:pt x="619925" y="2041269"/>
                  <a:pt x="1663010" y="1143380"/>
                </a:cubicBezTo>
                <a:cubicBezTo>
                  <a:pt x="2546377" y="381128"/>
                  <a:pt x="3561257" y="0"/>
                  <a:pt x="4707640" y="0"/>
                </a:cubicBezTo>
                <a:close/>
              </a:path>
            </a:pathLst>
          </a:custGeom>
          <a:solidFill>
            <a:srgbClr val="FD6E39"/>
          </a:solidFill>
        </p:spPr>
        <p:txBody>
          <a:bodyPr wrap="square">
            <a:noAutofit/>
          </a:bodyPr>
          <a:lstStyle>
            <a:lvl1pPr>
              <a:defRPr>
                <a:solidFill>
                  <a:srgbClr val="FD6E39"/>
                </a:solidFill>
              </a:defRPr>
            </a:lvl1pPr>
          </a:lstStyle>
          <a:p>
            <a:r>
              <a:rPr lang="en-US"/>
              <a:t>Click icon to add picture</a:t>
            </a:r>
          </a:p>
        </p:txBody>
      </p:sp>
      <p:sp>
        <p:nvSpPr>
          <p:cNvPr id="30" name="Rectangle 29">
            <a:extLst>
              <a:ext uri="{FF2B5EF4-FFF2-40B4-BE49-F238E27FC236}">
                <a16:creationId xmlns:a16="http://schemas.microsoft.com/office/drawing/2014/main" id="{3A9FFC98-E02D-5C15-2411-8F1A54A45E78}"/>
              </a:ext>
            </a:extLst>
          </p:cNvPr>
          <p:cNvSpPr/>
          <p:nvPr userDrawn="1"/>
        </p:nvSpPr>
        <p:spPr>
          <a:xfrm>
            <a:off x="-687247" y="1599513"/>
            <a:ext cx="326367" cy="359004"/>
          </a:xfrm>
          <a:prstGeom prst="rect">
            <a:avLst/>
          </a:prstGeom>
          <a:solidFill>
            <a:srgbClr val="FD6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8C0A650-2DDC-7A6A-2331-CCD0E77A6F57}"/>
              </a:ext>
            </a:extLst>
          </p:cNvPr>
          <p:cNvSpPr/>
          <p:nvPr userDrawn="1"/>
        </p:nvSpPr>
        <p:spPr>
          <a:xfrm>
            <a:off x="-687247" y="1137208"/>
            <a:ext cx="326367" cy="359004"/>
          </a:xfrm>
          <a:prstGeom prst="rect">
            <a:avLst/>
          </a:prstGeom>
          <a:solidFill>
            <a:srgbClr val="B6B6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2FBD80-603A-2648-967C-3747D050A174}"/>
              </a:ext>
            </a:extLst>
          </p:cNvPr>
          <p:cNvSpPr/>
          <p:nvPr userDrawn="1"/>
        </p:nvSpPr>
        <p:spPr>
          <a:xfrm>
            <a:off x="-687247" y="674903"/>
            <a:ext cx="326367" cy="359004"/>
          </a:xfrm>
          <a:prstGeom prst="rect">
            <a:avLst/>
          </a:prstGeom>
          <a:solidFill>
            <a:srgbClr val="7979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91BAE4A-52A5-EBF9-5743-73683A72C683}"/>
              </a:ext>
            </a:extLst>
          </p:cNvPr>
          <p:cNvSpPr/>
          <p:nvPr userDrawn="1"/>
        </p:nvSpPr>
        <p:spPr>
          <a:xfrm>
            <a:off x="-687247" y="2088910"/>
            <a:ext cx="326367" cy="359004"/>
          </a:xfrm>
          <a:prstGeom prst="rect">
            <a:avLst/>
          </a:prstGeom>
          <a:solidFill>
            <a:srgbClr val="6ACF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89B70D-BB3D-4F4F-E447-F015A576F63C}"/>
              </a:ext>
            </a:extLst>
          </p:cNvPr>
          <p:cNvSpPr/>
          <p:nvPr userDrawn="1"/>
        </p:nvSpPr>
        <p:spPr>
          <a:xfrm>
            <a:off x="-687247" y="3022896"/>
            <a:ext cx="326367" cy="359004"/>
          </a:xfrm>
          <a:prstGeom prst="rect">
            <a:avLst/>
          </a:prstGeom>
          <a:solidFill>
            <a:srgbClr val="6FC7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D32081-D0D4-18EC-16B6-C040820CB9CE}"/>
              </a:ext>
            </a:extLst>
          </p:cNvPr>
          <p:cNvSpPr/>
          <p:nvPr userDrawn="1"/>
        </p:nvSpPr>
        <p:spPr>
          <a:xfrm>
            <a:off x="-687247" y="3489889"/>
            <a:ext cx="326367" cy="35900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3597A0C-F430-391E-D8FD-970E182000B8}"/>
              </a:ext>
            </a:extLst>
          </p:cNvPr>
          <p:cNvSpPr/>
          <p:nvPr userDrawn="1"/>
        </p:nvSpPr>
        <p:spPr>
          <a:xfrm>
            <a:off x="-687247" y="2555903"/>
            <a:ext cx="326367" cy="359004"/>
          </a:xfrm>
          <a:prstGeom prst="rect">
            <a:avLst/>
          </a:prstGeom>
          <a:solidFill>
            <a:srgbClr val="FFC6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1EE39F1-E1C0-0BEB-5A66-E06752B30F8E}"/>
              </a:ext>
            </a:extLst>
          </p:cNvPr>
          <p:cNvSpPr/>
          <p:nvPr userDrawn="1"/>
        </p:nvSpPr>
        <p:spPr>
          <a:xfrm>
            <a:off x="-687247" y="3956882"/>
            <a:ext cx="326367" cy="35900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solidFill>
            </a:endParaRPr>
          </a:p>
        </p:txBody>
      </p:sp>
    </p:spTree>
    <p:extLst>
      <p:ext uri="{BB962C8B-B14F-4D97-AF65-F5344CB8AC3E}">
        <p14:creationId xmlns:p14="http://schemas.microsoft.com/office/powerpoint/2010/main" val="279347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dirty="0"/>
          </a:p>
        </p:txBody>
      </p:sp>
    </p:spTree>
    <p:extLst>
      <p:ext uri="{BB962C8B-B14F-4D97-AF65-F5344CB8AC3E}">
        <p14:creationId xmlns:p14="http://schemas.microsoft.com/office/powerpoint/2010/main" val="2064581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8" r:id="rId3"/>
    <p:sldLayoutId id="2147483663" r:id="rId4"/>
    <p:sldLayoutId id="2147483664" r:id="rId5"/>
    <p:sldLayoutId id="2147483665" r:id="rId6"/>
    <p:sldLayoutId id="2147483666" r:id="rId7"/>
    <p:sldLayoutId id="2147483667"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35449632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04096-A36E-BA41-93DA-E646A8164F6A}" type="datetime1">
              <a:rPr lang="en-GB" smtClean="0"/>
              <a:t>26/03/2025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C3DE79-9394-CE4D-B3D9-B1E9F5BFD092}" type="slidenum">
              <a:rPr lang="en-US" smtClean="0"/>
              <a:t>‹#›</a:t>
            </a:fld>
            <a:endParaRPr lang="en-US"/>
          </a:p>
        </p:txBody>
      </p:sp>
    </p:spTree>
    <p:extLst>
      <p:ext uri="{BB962C8B-B14F-4D97-AF65-F5344CB8AC3E}">
        <p14:creationId xmlns:p14="http://schemas.microsoft.com/office/powerpoint/2010/main" val="37350496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5925BE6-3C35-477A-9E67-64483256EC32}"/>
              </a:ext>
            </a:extLst>
          </p:cNvPr>
          <p:cNvSpPr>
            <a:spLocks noGrp="1"/>
          </p:cNvSpPr>
          <p:nvPr>
            <p:ph type="body" sz="quarter" idx="14"/>
          </p:nvPr>
        </p:nvSpPr>
        <p:spPr>
          <a:xfrm>
            <a:off x="678721" y="1886354"/>
            <a:ext cx="7953829" cy="546104"/>
          </a:xfrm>
        </p:spPr>
        <p:txBody>
          <a:bodyPr>
            <a:normAutofit/>
          </a:bodyPr>
          <a:lstStyle/>
          <a:p>
            <a:r>
              <a:rPr lang="en-GB" dirty="0"/>
              <a:t> ISO27001 – Management Training </a:t>
            </a:r>
          </a:p>
        </p:txBody>
      </p:sp>
      <p:sp>
        <p:nvSpPr>
          <p:cNvPr id="3" name="Title 2">
            <a:extLst>
              <a:ext uri="{FF2B5EF4-FFF2-40B4-BE49-F238E27FC236}">
                <a16:creationId xmlns:a16="http://schemas.microsoft.com/office/drawing/2014/main" id="{46FEC2CB-DECE-46AB-BDA0-90A371583C97}"/>
              </a:ext>
            </a:extLst>
          </p:cNvPr>
          <p:cNvSpPr>
            <a:spLocks noGrp="1"/>
          </p:cNvSpPr>
          <p:nvPr>
            <p:ph type="title"/>
          </p:nvPr>
        </p:nvSpPr>
        <p:spPr>
          <a:xfrm>
            <a:off x="607700" y="833029"/>
            <a:ext cx="9512481" cy="985948"/>
          </a:xfrm>
        </p:spPr>
        <p:txBody>
          <a:bodyPr anchor="ctr">
            <a:normAutofit/>
          </a:bodyPr>
          <a:lstStyle/>
          <a:p>
            <a:r>
              <a:rPr lang="en-GB" sz="3700" dirty="0"/>
              <a:t>Service Performance Management</a:t>
            </a:r>
          </a:p>
        </p:txBody>
      </p:sp>
      <p:pic>
        <p:nvPicPr>
          <p:cNvPr id="10" name="Picture Placeholder 9" descr="A picture containing icon&#10;&#10;Description automatically generated">
            <a:extLst>
              <a:ext uri="{FF2B5EF4-FFF2-40B4-BE49-F238E27FC236}">
                <a16:creationId xmlns:a16="http://schemas.microsoft.com/office/drawing/2014/main" id="{5C13B4F0-76B1-491A-817D-834B3782BCD4}"/>
              </a:ext>
            </a:extLst>
          </p:cNvPr>
          <p:cNvPicPr>
            <a:picLocks noGrp="1" noChangeAspect="1"/>
          </p:cNvPicPr>
          <p:nvPr>
            <p:ph type="pic" sz="quarter" idx="17"/>
          </p:nvPr>
        </p:nvPicPr>
        <p:blipFill>
          <a:blip r:embed="rId2">
            <a:extLst>
              <a:ext uri="{28A0092B-C50C-407E-A947-70E740481C1C}">
                <a14:useLocalDpi xmlns:a14="http://schemas.microsoft.com/office/drawing/2010/main" val="0"/>
              </a:ext>
            </a:extLst>
          </a:blip>
          <a:srcRect l="18392" r="18392"/>
          <a:stretch>
            <a:fillRect/>
          </a:stretch>
        </p:blipFill>
        <p:spPr/>
      </p:pic>
    </p:spTree>
    <p:extLst>
      <p:ext uri="{BB962C8B-B14F-4D97-AF65-F5344CB8AC3E}">
        <p14:creationId xmlns:p14="http://schemas.microsoft.com/office/powerpoint/2010/main" val="3775824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382794" y="247794"/>
            <a:ext cx="7264100" cy="455457"/>
          </a:xfrm>
        </p:spPr>
        <p:txBody>
          <a:bodyPr>
            <a:normAutofit/>
          </a:bodyPr>
          <a:lstStyle/>
          <a:p>
            <a:pPr algn="l"/>
            <a:r>
              <a:rPr lang="en-GB" dirty="0"/>
              <a:t>ATS – ISMS Continuous Improvement</a:t>
            </a:r>
          </a:p>
        </p:txBody>
      </p:sp>
      <p:sp>
        <p:nvSpPr>
          <p:cNvPr id="5" name="Slide Number Placeholder 4">
            <a:extLst>
              <a:ext uri="{FF2B5EF4-FFF2-40B4-BE49-F238E27FC236}">
                <a16:creationId xmlns:a16="http://schemas.microsoft.com/office/drawing/2014/main" id="{12A32E67-ECF3-1780-50A1-5864D84A50AC}"/>
              </a:ext>
            </a:extLst>
          </p:cNvPr>
          <p:cNvSpPr>
            <a:spLocks noGrp="1"/>
          </p:cNvSpPr>
          <p:nvPr>
            <p:ph type="sldNum" sz="quarter" idx="12"/>
          </p:nvPr>
        </p:nvSpPr>
        <p:spPr>
          <a:xfrm>
            <a:off x="11149116" y="6410138"/>
            <a:ext cx="76490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FD6E39"/>
              </a:solidFill>
              <a:effectLst/>
              <a:uLnTx/>
              <a:uFillTx/>
              <a:latin typeface="Arial Nova Light" panose="020B0504020202020204" pitchFamily="34" charset="0"/>
              <a:ea typeface="+mn-ea"/>
              <a:cs typeface="+mn-cs"/>
            </a:endParaRPr>
          </a:p>
        </p:txBody>
      </p:sp>
      <p:pic>
        <p:nvPicPr>
          <p:cNvPr id="2" name="Picture 1">
            <a:extLst>
              <a:ext uri="{FF2B5EF4-FFF2-40B4-BE49-F238E27FC236}">
                <a16:creationId xmlns:a16="http://schemas.microsoft.com/office/drawing/2014/main" id="{5D58AE36-E772-D465-21AB-B44338E55584}"/>
              </a:ext>
            </a:extLst>
          </p:cNvPr>
          <p:cNvPicPr>
            <a:picLocks noChangeAspect="1"/>
          </p:cNvPicPr>
          <p:nvPr/>
        </p:nvPicPr>
        <p:blipFill>
          <a:blip r:embed="rId3"/>
          <a:stretch>
            <a:fillRect/>
          </a:stretch>
        </p:blipFill>
        <p:spPr>
          <a:xfrm>
            <a:off x="7892774" y="194672"/>
            <a:ext cx="487185" cy="487185"/>
          </a:xfrm>
          <a:prstGeom prst="rect">
            <a:avLst/>
          </a:prstGeom>
        </p:spPr>
      </p:pic>
      <p:sp>
        <p:nvSpPr>
          <p:cNvPr id="4" name="TextBox 3">
            <a:extLst>
              <a:ext uri="{FF2B5EF4-FFF2-40B4-BE49-F238E27FC236}">
                <a16:creationId xmlns:a16="http://schemas.microsoft.com/office/drawing/2014/main" id="{D11D5305-0FCC-1717-D147-6402D90E9663}"/>
              </a:ext>
            </a:extLst>
          </p:cNvPr>
          <p:cNvSpPr txBox="1"/>
          <p:nvPr/>
        </p:nvSpPr>
        <p:spPr>
          <a:xfrm>
            <a:off x="8494776" y="321633"/>
            <a:ext cx="3697224" cy="307777"/>
          </a:xfrm>
          <a:prstGeom prst="rect">
            <a:avLst/>
          </a:prstGeom>
          <a:noFill/>
        </p:spPr>
        <p:txBody>
          <a:bodyPr wrap="square" rtlCol="0">
            <a:spAutoFit/>
          </a:bodyPr>
          <a:lstStyle/>
          <a:p>
            <a:r>
              <a:rPr lang="en-GB" sz="1400" b="1" dirty="0">
                <a:solidFill>
                  <a:sysClr val="windowText" lastClr="000000"/>
                </a:solidFill>
              </a:rPr>
              <a:t>PDCA Improvement</a:t>
            </a:r>
          </a:p>
        </p:txBody>
      </p:sp>
      <p:pic>
        <p:nvPicPr>
          <p:cNvPr id="6" name="Picture 5">
            <a:extLst>
              <a:ext uri="{FF2B5EF4-FFF2-40B4-BE49-F238E27FC236}">
                <a16:creationId xmlns:a16="http://schemas.microsoft.com/office/drawing/2014/main" id="{5A8B5891-8480-F093-98D1-88CEEAD2C0AF}"/>
              </a:ext>
            </a:extLst>
          </p:cNvPr>
          <p:cNvPicPr>
            <a:picLocks noChangeAspect="1"/>
          </p:cNvPicPr>
          <p:nvPr/>
        </p:nvPicPr>
        <p:blipFill>
          <a:blip r:embed="rId4"/>
          <a:stretch>
            <a:fillRect/>
          </a:stretch>
        </p:blipFill>
        <p:spPr>
          <a:xfrm>
            <a:off x="2804104" y="1610593"/>
            <a:ext cx="6583792" cy="4799545"/>
          </a:xfrm>
          <a:prstGeom prst="rect">
            <a:avLst/>
          </a:prstGeom>
        </p:spPr>
      </p:pic>
      <p:sp>
        <p:nvSpPr>
          <p:cNvPr id="7" name="TextBox 6">
            <a:extLst>
              <a:ext uri="{FF2B5EF4-FFF2-40B4-BE49-F238E27FC236}">
                <a16:creationId xmlns:a16="http://schemas.microsoft.com/office/drawing/2014/main" id="{79B20E7E-211E-BE46-AF02-CE8D6FF7B1DD}"/>
              </a:ext>
            </a:extLst>
          </p:cNvPr>
          <p:cNvSpPr txBox="1"/>
          <p:nvPr/>
        </p:nvSpPr>
        <p:spPr>
          <a:xfrm>
            <a:off x="408432" y="1088834"/>
            <a:ext cx="11375136" cy="281231"/>
          </a:xfrm>
          <a:prstGeom prst="rect">
            <a:avLst/>
          </a:prstGeom>
          <a:noFill/>
        </p:spPr>
        <p:txBody>
          <a:bodyPr wrap="square">
            <a:spAutoFit/>
          </a:bodyPr>
          <a:lstStyle/>
          <a:p>
            <a:pPr>
              <a:lnSpc>
                <a:spcPct val="107000"/>
              </a:lnSpc>
              <a:spcAft>
                <a:spcPts val="800"/>
              </a:spcAft>
            </a:pPr>
            <a:r>
              <a:rPr lang="en-GB" sz="1200" kern="100" dirty="0">
                <a:effectLst/>
                <a:ea typeface="Aptos" panose="020B0004020202020204" pitchFamily="34" charset="0"/>
                <a:cs typeface="Times New Roman" panose="02020603050405020304" pitchFamily="18" charset="0"/>
              </a:rPr>
              <a:t>As part of ISO27001, we must continuously improve. The below framework describes how ATS can achieve this</a:t>
            </a:r>
          </a:p>
        </p:txBody>
      </p:sp>
    </p:spTree>
    <p:extLst>
      <p:ext uri="{BB962C8B-B14F-4D97-AF65-F5344CB8AC3E}">
        <p14:creationId xmlns:p14="http://schemas.microsoft.com/office/powerpoint/2010/main" val="2453800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E8876-9659-4514-AE9A-95AB3C683AB4}"/>
              </a:ext>
            </a:extLst>
          </p:cNvPr>
          <p:cNvSpPr>
            <a:spLocks noGrp="1"/>
          </p:cNvSpPr>
          <p:nvPr>
            <p:ph type="body" sz="quarter" idx="14"/>
          </p:nvPr>
        </p:nvSpPr>
        <p:spPr>
          <a:xfrm>
            <a:off x="779263" y="1150566"/>
            <a:ext cx="7953829" cy="546104"/>
          </a:xfrm>
        </p:spPr>
        <p:txBody>
          <a:bodyPr/>
          <a:lstStyle/>
          <a:p>
            <a:r>
              <a:rPr lang="en-GB" dirty="0"/>
              <a:t>Questions</a:t>
            </a:r>
          </a:p>
          <a:p>
            <a:endParaRPr lang="en-GB" dirty="0"/>
          </a:p>
        </p:txBody>
      </p:sp>
      <p:sp>
        <p:nvSpPr>
          <p:cNvPr id="5" name="Slide Number Placeholder 4">
            <a:extLst>
              <a:ext uri="{FF2B5EF4-FFF2-40B4-BE49-F238E27FC236}">
                <a16:creationId xmlns:a16="http://schemas.microsoft.com/office/drawing/2014/main" id="{2249DB64-4192-4058-BF11-A74C0F1CD8EC}"/>
              </a:ext>
            </a:extLst>
          </p:cNvPr>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200" b="0" i="0" u="none" strike="noStrike" kern="1200" cap="none" spc="0" normalizeH="0" baseline="0" noProof="0" smtClean="0">
                <a:ln>
                  <a:noFill/>
                </a:ln>
                <a:solidFill>
                  <a:srgbClr val="787878">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srgbClr val="787878">
                  <a:tint val="75000"/>
                </a:srgb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45EC2E29-0DE2-494A-872C-D6629923F129}"/>
              </a:ext>
            </a:extLst>
          </p:cNvPr>
          <p:cNvPicPr>
            <a:picLocks noChangeAspect="1"/>
          </p:cNvPicPr>
          <p:nvPr/>
        </p:nvPicPr>
        <p:blipFill>
          <a:blip r:embed="rId2"/>
          <a:stretch>
            <a:fillRect/>
          </a:stretch>
        </p:blipFill>
        <p:spPr>
          <a:xfrm>
            <a:off x="3696084" y="2028585"/>
            <a:ext cx="4346825" cy="3505504"/>
          </a:xfrm>
          <a:prstGeom prst="rect">
            <a:avLst/>
          </a:prstGeom>
        </p:spPr>
      </p:pic>
    </p:spTree>
    <p:extLst>
      <p:ext uri="{BB962C8B-B14F-4D97-AF65-F5344CB8AC3E}">
        <p14:creationId xmlns:p14="http://schemas.microsoft.com/office/powerpoint/2010/main" val="413561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1B7302-0E21-389B-BA8F-F726D333B91E}"/>
              </a:ext>
            </a:extLst>
          </p:cNvPr>
          <p:cNvSpPr>
            <a:spLocks noGrp="1"/>
          </p:cNvSpPr>
          <p:nvPr>
            <p:ph type="body" sz="quarter" idx="15"/>
          </p:nvPr>
        </p:nvSpPr>
        <p:spPr>
          <a:xfrm>
            <a:off x="620482" y="2649036"/>
            <a:ext cx="10666206" cy="421030"/>
          </a:xfrm>
        </p:spPr>
        <p:txBody>
          <a:bodyPr/>
          <a:lstStyle/>
          <a:p>
            <a:r>
              <a:rPr lang="en-GB" dirty="0"/>
              <a:t>Key Principle of Aggreko’s Governance </a:t>
            </a:r>
          </a:p>
        </p:txBody>
      </p:sp>
      <p:sp>
        <p:nvSpPr>
          <p:cNvPr id="3" name="Slide Number Placeholder 2">
            <a:extLst>
              <a:ext uri="{FF2B5EF4-FFF2-40B4-BE49-F238E27FC236}">
                <a16:creationId xmlns:a16="http://schemas.microsoft.com/office/drawing/2014/main" id="{0EBD8414-E597-5F74-35B1-D93DDD064A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100" b="0" i="0" u="none" strike="noStrike" kern="1200" cap="none" spc="0" normalizeH="0" baseline="0" noProof="0" dirty="0">
              <a:ln>
                <a:noFill/>
              </a:ln>
              <a:solidFill>
                <a:srgbClr val="FD6E39"/>
              </a:solidFill>
              <a:effectLst/>
              <a:uLnTx/>
              <a:uFillTx/>
              <a:latin typeface="Arial Nova Light" panose="020B0504020202020204" pitchFamily="34" charset="0"/>
              <a:ea typeface="+mn-ea"/>
              <a:cs typeface="+mn-cs"/>
            </a:endParaRPr>
          </a:p>
        </p:txBody>
      </p:sp>
    </p:spTree>
    <p:extLst>
      <p:ext uri="{BB962C8B-B14F-4D97-AF65-F5344CB8AC3E}">
        <p14:creationId xmlns:p14="http://schemas.microsoft.com/office/powerpoint/2010/main" val="299079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446C49-FFF4-5882-DE11-43742AEA46DE}"/>
              </a:ext>
            </a:extLst>
          </p:cNvPr>
          <p:cNvSpPr>
            <a:spLocks noGrp="1"/>
          </p:cNvSpPr>
          <p:nvPr>
            <p:ph type="body" sz="quarter" idx="15"/>
          </p:nvPr>
        </p:nvSpPr>
        <p:spPr>
          <a:xfrm>
            <a:off x="215562" y="92552"/>
            <a:ext cx="10666206" cy="421030"/>
          </a:xfrm>
        </p:spPr>
        <p:txBody>
          <a:bodyPr/>
          <a:lstStyle/>
          <a:p>
            <a:r>
              <a:rPr lang="en-GB" dirty="0"/>
              <a:t>ISO27001 – Proposed Governance Boards; Risk Based</a:t>
            </a:r>
          </a:p>
        </p:txBody>
      </p:sp>
      <p:sp>
        <p:nvSpPr>
          <p:cNvPr id="5" name="Slide Number Placeholder 4">
            <a:extLst>
              <a:ext uri="{FF2B5EF4-FFF2-40B4-BE49-F238E27FC236}">
                <a16:creationId xmlns:a16="http://schemas.microsoft.com/office/drawing/2014/main" id="{E736190B-E454-53FC-B3B3-E0335BE137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pic>
        <p:nvPicPr>
          <p:cNvPr id="9" name="Picture 8">
            <a:extLst>
              <a:ext uri="{FF2B5EF4-FFF2-40B4-BE49-F238E27FC236}">
                <a16:creationId xmlns:a16="http://schemas.microsoft.com/office/drawing/2014/main" id="{93517CFF-D758-F06A-6AF3-C82B58D67273}"/>
              </a:ext>
            </a:extLst>
          </p:cNvPr>
          <p:cNvPicPr>
            <a:picLocks noChangeAspect="1"/>
          </p:cNvPicPr>
          <p:nvPr/>
        </p:nvPicPr>
        <p:blipFill>
          <a:blip r:embed="rId3"/>
          <a:stretch>
            <a:fillRect/>
          </a:stretch>
        </p:blipFill>
        <p:spPr>
          <a:xfrm>
            <a:off x="868412" y="782326"/>
            <a:ext cx="10185070" cy="5983122"/>
          </a:xfrm>
          <a:prstGeom prst="rect">
            <a:avLst/>
          </a:prstGeom>
        </p:spPr>
      </p:pic>
      <p:pic>
        <p:nvPicPr>
          <p:cNvPr id="2" name="Picture 1">
            <a:extLst>
              <a:ext uri="{FF2B5EF4-FFF2-40B4-BE49-F238E27FC236}">
                <a16:creationId xmlns:a16="http://schemas.microsoft.com/office/drawing/2014/main" id="{9FF588CF-B4B3-6FC9-DF11-8D9ACF015FE2}"/>
              </a:ext>
            </a:extLst>
          </p:cNvPr>
          <p:cNvPicPr>
            <a:picLocks noChangeAspect="1"/>
          </p:cNvPicPr>
          <p:nvPr/>
        </p:nvPicPr>
        <p:blipFill>
          <a:blip r:embed="rId4"/>
          <a:stretch>
            <a:fillRect/>
          </a:stretch>
        </p:blipFill>
        <p:spPr>
          <a:xfrm>
            <a:off x="10438124" y="136525"/>
            <a:ext cx="487185" cy="487185"/>
          </a:xfrm>
          <a:prstGeom prst="rect">
            <a:avLst/>
          </a:prstGeom>
        </p:spPr>
      </p:pic>
      <p:sp>
        <p:nvSpPr>
          <p:cNvPr id="3" name="TextBox 2">
            <a:extLst>
              <a:ext uri="{FF2B5EF4-FFF2-40B4-BE49-F238E27FC236}">
                <a16:creationId xmlns:a16="http://schemas.microsoft.com/office/drawing/2014/main" id="{F622C15A-9D45-DCBF-C693-203B89DDB36B}"/>
              </a:ext>
            </a:extLst>
          </p:cNvPr>
          <p:cNvSpPr txBox="1"/>
          <p:nvPr/>
        </p:nvSpPr>
        <p:spPr>
          <a:xfrm>
            <a:off x="10963656" y="220732"/>
            <a:ext cx="1091495" cy="307777"/>
          </a:xfrm>
          <a:prstGeom prst="rect">
            <a:avLst/>
          </a:prstGeom>
          <a:noFill/>
        </p:spPr>
        <p:txBody>
          <a:bodyPr wrap="square" rtlCol="0">
            <a:spAutoFit/>
          </a:bodyPr>
          <a:lstStyle/>
          <a:p>
            <a:r>
              <a:rPr lang="en-GB" sz="1400" b="1" dirty="0">
                <a:solidFill>
                  <a:sysClr val="windowText" lastClr="000000"/>
                </a:solidFill>
              </a:rPr>
              <a:t>PDCA Plan</a:t>
            </a:r>
          </a:p>
        </p:txBody>
      </p:sp>
    </p:spTree>
    <p:extLst>
      <p:ext uri="{BB962C8B-B14F-4D97-AF65-F5344CB8AC3E}">
        <p14:creationId xmlns:p14="http://schemas.microsoft.com/office/powerpoint/2010/main" val="1134371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446C49-FFF4-5882-DE11-43742AEA46DE}"/>
              </a:ext>
            </a:extLst>
          </p:cNvPr>
          <p:cNvSpPr>
            <a:spLocks noGrp="1"/>
          </p:cNvSpPr>
          <p:nvPr>
            <p:ph type="body" sz="quarter" idx="15"/>
          </p:nvPr>
        </p:nvSpPr>
        <p:spPr>
          <a:xfrm>
            <a:off x="215562" y="92552"/>
            <a:ext cx="10666206" cy="421030"/>
          </a:xfrm>
        </p:spPr>
        <p:txBody>
          <a:bodyPr/>
          <a:lstStyle/>
          <a:p>
            <a:r>
              <a:rPr lang="en-GB" dirty="0"/>
              <a:t>ISO27001 – Example Management Reporting Agenda</a:t>
            </a:r>
          </a:p>
        </p:txBody>
      </p:sp>
      <p:sp>
        <p:nvSpPr>
          <p:cNvPr id="5" name="Slide Number Placeholder 4">
            <a:extLst>
              <a:ext uri="{FF2B5EF4-FFF2-40B4-BE49-F238E27FC236}">
                <a16:creationId xmlns:a16="http://schemas.microsoft.com/office/drawing/2014/main" id="{E736190B-E454-53FC-B3B3-E0335BE137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sp>
        <p:nvSpPr>
          <p:cNvPr id="3" name="TextBox 2">
            <a:extLst>
              <a:ext uri="{FF2B5EF4-FFF2-40B4-BE49-F238E27FC236}">
                <a16:creationId xmlns:a16="http://schemas.microsoft.com/office/drawing/2014/main" id="{E20F1D99-34A0-B655-6886-238331B33D04}"/>
              </a:ext>
            </a:extLst>
          </p:cNvPr>
          <p:cNvSpPr txBox="1"/>
          <p:nvPr/>
        </p:nvSpPr>
        <p:spPr>
          <a:xfrm>
            <a:off x="215562" y="649149"/>
            <a:ext cx="11015382" cy="482183"/>
          </a:xfrm>
          <a:prstGeom prst="rect">
            <a:avLst/>
          </a:prstGeom>
          <a:noFill/>
        </p:spPr>
        <p:txBody>
          <a:bodyPr wrap="square">
            <a:spAutoFit/>
          </a:bodyPr>
          <a:lstStyle/>
          <a:p>
            <a:pPr marL="0" marR="0" lvl="0" indent="0" algn="l" defTabSz="914400" rtl="0" eaLnBrk="1" fontAlgn="base" latinLnBrk="0" hangingPunct="1">
              <a:lnSpc>
                <a:spcPct val="100000"/>
              </a:lnSpc>
              <a:spcBef>
                <a:spcPts val="200"/>
              </a:spcBef>
              <a:spcAft>
                <a:spcPts val="200"/>
              </a:spcAft>
              <a:buClrTx/>
              <a:buSzTx/>
              <a:buFontTx/>
              <a:buNone/>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mn-cs"/>
              </a:rPr>
              <a:t>The ISO27001 Standard sets out the following agent for the Management Review Meeting: </a:t>
            </a:r>
          </a:p>
          <a:p>
            <a:pPr marL="285750" marR="0" lvl="0" indent="-2857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endPar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mn-cs"/>
            </a:endParaRPr>
          </a:p>
        </p:txBody>
      </p:sp>
      <p:graphicFrame>
        <p:nvGraphicFramePr>
          <p:cNvPr id="4" name="Table 5">
            <a:extLst>
              <a:ext uri="{FF2B5EF4-FFF2-40B4-BE49-F238E27FC236}">
                <a16:creationId xmlns:a16="http://schemas.microsoft.com/office/drawing/2014/main" id="{0AE00396-96D9-9516-E3D1-4E68D3EDBB9B}"/>
              </a:ext>
            </a:extLst>
          </p:cNvPr>
          <p:cNvGraphicFramePr>
            <a:graphicFrameLocks noGrp="1"/>
          </p:cNvGraphicFramePr>
          <p:nvPr/>
        </p:nvGraphicFramePr>
        <p:xfrm>
          <a:off x="2216274" y="1389318"/>
          <a:ext cx="7162800" cy="5316676"/>
        </p:xfrm>
        <a:graphic>
          <a:graphicData uri="http://schemas.openxmlformats.org/drawingml/2006/table">
            <a:tbl>
              <a:tblPr firstRow="1" bandRow="1"/>
              <a:tblGrid>
                <a:gridCol w="7162800">
                  <a:extLst>
                    <a:ext uri="{9D8B030D-6E8A-4147-A177-3AD203B41FA5}">
                      <a16:colId xmlns:a16="http://schemas.microsoft.com/office/drawing/2014/main" val="1404297363"/>
                    </a:ext>
                  </a:extLst>
                </a:gridCol>
              </a:tblGrid>
              <a:tr h="289545">
                <a:tc>
                  <a:txBody>
                    <a:bodyPr/>
                    <a:lstStyle>
                      <a:lvl1pPr marL="0" algn="l" defTabSz="914400" rtl="0" eaLnBrk="1" latinLnBrk="0" hangingPunct="1">
                        <a:defRPr sz="1800" b="1" kern="1200">
                          <a:solidFill>
                            <a:schemeClr val="tx1"/>
                          </a:solidFill>
                          <a:latin typeface="Tahoma"/>
                        </a:defRPr>
                      </a:lvl1pPr>
                      <a:lvl2pPr marL="457200" algn="l" defTabSz="914400" rtl="0" eaLnBrk="1" latinLnBrk="0" hangingPunct="1">
                        <a:defRPr sz="1800" b="1" kern="1200">
                          <a:solidFill>
                            <a:schemeClr val="tx1"/>
                          </a:solidFill>
                          <a:latin typeface="Tahoma"/>
                        </a:defRPr>
                      </a:lvl2pPr>
                      <a:lvl3pPr marL="914400" algn="l" defTabSz="914400" rtl="0" eaLnBrk="1" latinLnBrk="0" hangingPunct="1">
                        <a:defRPr sz="1800" b="1" kern="1200">
                          <a:solidFill>
                            <a:schemeClr val="tx1"/>
                          </a:solidFill>
                          <a:latin typeface="Tahoma"/>
                        </a:defRPr>
                      </a:lvl3pPr>
                      <a:lvl4pPr marL="1371600" algn="l" defTabSz="914400" rtl="0" eaLnBrk="1" latinLnBrk="0" hangingPunct="1">
                        <a:defRPr sz="1800" b="1" kern="1200">
                          <a:solidFill>
                            <a:schemeClr val="tx1"/>
                          </a:solidFill>
                          <a:latin typeface="Tahoma"/>
                        </a:defRPr>
                      </a:lvl4pPr>
                      <a:lvl5pPr marL="1828800" algn="l" defTabSz="914400" rtl="0" eaLnBrk="1" latinLnBrk="0" hangingPunct="1">
                        <a:defRPr sz="1800" b="1" kern="1200">
                          <a:solidFill>
                            <a:schemeClr val="tx1"/>
                          </a:solidFill>
                          <a:latin typeface="Tahoma"/>
                        </a:defRPr>
                      </a:lvl5pPr>
                      <a:lvl6pPr marL="2286000" algn="l" defTabSz="914400" rtl="0" eaLnBrk="1" latinLnBrk="0" hangingPunct="1">
                        <a:defRPr sz="1800" b="1" kern="1200">
                          <a:solidFill>
                            <a:schemeClr val="tx1"/>
                          </a:solidFill>
                          <a:latin typeface="Tahoma"/>
                        </a:defRPr>
                      </a:lvl6pPr>
                      <a:lvl7pPr marL="2743200" algn="l" defTabSz="914400" rtl="0" eaLnBrk="1" latinLnBrk="0" hangingPunct="1">
                        <a:defRPr sz="1800" b="1" kern="1200">
                          <a:solidFill>
                            <a:schemeClr val="tx1"/>
                          </a:solidFill>
                          <a:latin typeface="Tahoma"/>
                        </a:defRPr>
                      </a:lvl7pPr>
                      <a:lvl8pPr marL="3200400" algn="l" defTabSz="914400" rtl="0" eaLnBrk="1" latinLnBrk="0" hangingPunct="1">
                        <a:defRPr sz="1800" b="1" kern="1200">
                          <a:solidFill>
                            <a:schemeClr val="tx1"/>
                          </a:solidFill>
                          <a:latin typeface="Tahoma"/>
                        </a:defRPr>
                      </a:lvl8pPr>
                      <a:lvl9pPr marL="3657600" algn="l" defTabSz="914400" rtl="0" eaLnBrk="1" latinLnBrk="0" hangingPunct="1">
                        <a:defRPr sz="1800" b="1" kern="1200">
                          <a:solidFill>
                            <a:schemeClr val="tx1"/>
                          </a:solidFill>
                          <a:latin typeface="Tahoma"/>
                        </a:defRPr>
                      </a:lvl9pPr>
                    </a:lstStyle>
                    <a:p>
                      <a:pPr marL="0" marR="0" lvl="0" indent="0" algn="l" defTabSz="457133" rtl="0" eaLnBrk="1" fontAlgn="auto" latinLnBrk="0" hangingPunct="1">
                        <a:lnSpc>
                          <a:spcPct val="100000"/>
                        </a:lnSpc>
                        <a:spcBef>
                          <a:spcPts val="0"/>
                        </a:spcBef>
                        <a:spcAft>
                          <a:spcPts val="0"/>
                        </a:spcAft>
                        <a:buClrTx/>
                        <a:buSzTx/>
                        <a:buFontTx/>
                        <a:buNone/>
                        <a:tabLst/>
                        <a:defRPr/>
                      </a:pPr>
                      <a:r>
                        <a:rPr kumimoji="0" lang="en-GB" sz="1100" u="none" strike="noStrike" kern="1200" cap="none" spc="0" normalizeH="0" baseline="0" noProof="0" dirty="0">
                          <a:ln>
                            <a:noFill/>
                          </a:ln>
                          <a:effectLst/>
                          <a:uLnTx/>
                          <a:uFillTx/>
                          <a:latin typeface="Arial" panose="020B0604020202020204" pitchFamily="34" charset="0"/>
                          <a:cs typeface="Arial" panose="020B0604020202020204" pitchFamily="34" charset="0"/>
                        </a:rPr>
                        <a:t>Name: </a:t>
                      </a:r>
                      <a:r>
                        <a:rPr kumimoji="0" lang="en-GB" sz="1100" b="0" u="none" strike="noStrike" kern="1200" cap="none" spc="0" normalizeH="0" baseline="0" noProof="0" dirty="0">
                          <a:ln>
                            <a:noFill/>
                          </a:ln>
                          <a:effectLst/>
                          <a:uLnTx/>
                          <a:uFillTx/>
                          <a:latin typeface="Arial" panose="020B0604020202020204" pitchFamily="34" charset="0"/>
                          <a:cs typeface="Arial" panose="020B0604020202020204" pitchFamily="34" charset="0"/>
                        </a:rPr>
                        <a:t>Management Review</a:t>
                      </a:r>
                      <a:endParaRPr kumimoji="0" lang="en-GB" sz="1100" b="0" i="0" u="none" strike="noStrike" kern="1200" cap="none" spc="0" normalizeH="0" baseline="0" noProof="0" dirty="0">
                        <a:ln>
                          <a:noFill/>
                        </a:ln>
                        <a:solidFill>
                          <a:srgbClr val="2D3540"/>
                        </a:solidFill>
                        <a:effectLst/>
                        <a:uLnTx/>
                        <a:uFillTx/>
                        <a:latin typeface="Arial" panose="020B0604020202020204" pitchFamily="34" charset="0"/>
                        <a:ea typeface="+mn-ea"/>
                        <a:cs typeface="Arial" panose="020B0604020202020204" pitchFamily="34" charset="0"/>
                      </a:endParaRP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8673668"/>
                  </a:ext>
                </a:extLst>
              </a:tr>
              <a:tr h="46327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marL="0" marR="0" lvl="0" indent="0" algn="l" defTabSz="457133" rtl="0" eaLnBrk="1" fontAlgn="auto" latinLnBrk="0" hangingPunct="1">
                        <a:lnSpc>
                          <a:spcPct val="100000"/>
                        </a:lnSpc>
                        <a:spcBef>
                          <a:spcPts val="0"/>
                        </a:spcBef>
                        <a:spcAft>
                          <a:spcPts val="0"/>
                        </a:spcAft>
                        <a:buClrTx/>
                        <a:buSzTx/>
                        <a:buFontTx/>
                        <a:buNone/>
                        <a:tabLst/>
                        <a:defRPr/>
                      </a:pPr>
                      <a:r>
                        <a:rPr lang="en-GB" sz="1100" b="1" dirty="0">
                          <a:latin typeface="Arial" panose="020B0604020202020204" pitchFamily="34" charset="0"/>
                          <a:cs typeface="Arial" panose="020B0604020202020204" pitchFamily="34" charset="0"/>
                        </a:rPr>
                        <a:t>Purpose: </a:t>
                      </a:r>
                      <a:r>
                        <a:rPr lang="en-GB" sz="1100" b="0" dirty="0">
                          <a:latin typeface="Arial" panose="020B0604020202020204" pitchFamily="34" charset="0"/>
                          <a:cs typeface="Arial" panose="020B0604020202020204" pitchFamily="34" charset="0"/>
                        </a:rPr>
                        <a:t>Present and review findings of the ISMS</a:t>
                      </a: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solidFill>
                      <a:srgbClr val="FD6E39">
                        <a:alpha val="20000"/>
                      </a:srgbClr>
                    </a:solidFill>
                  </a:tcPr>
                </a:tc>
                <a:extLst>
                  <a:ext uri="{0D108BD9-81ED-4DB2-BD59-A6C34878D82A}">
                    <a16:rowId xmlns:a16="http://schemas.microsoft.com/office/drawing/2014/main" val="3151960736"/>
                  </a:ext>
                </a:extLst>
              </a:tr>
              <a:tr h="2078968">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marL="0" marR="0" lvl="0" indent="0" algn="l" defTabSz="914400" rtl="0" eaLnBrk="1" fontAlgn="base" latinLnBrk="0" hangingPunct="1">
                        <a:lnSpc>
                          <a:spcPct val="100000"/>
                        </a:lnSpc>
                        <a:spcBef>
                          <a:spcPts val="200"/>
                        </a:spcBef>
                        <a:spcAft>
                          <a:spcPts val="200"/>
                        </a:spcAft>
                        <a:buClrTx/>
                        <a:buSzTx/>
                        <a:buFont typeface="Arial" panose="020B0604020202020204" pitchFamily="34" charset="0"/>
                        <a:buNone/>
                        <a:tabLst/>
                        <a:defRPr/>
                      </a:pPr>
                      <a:r>
                        <a:rPr lang="en-GB" sz="1100" b="1" i="0" dirty="0">
                          <a:latin typeface="Arial" panose="020B0604020202020204" pitchFamily="34" charset="0"/>
                          <a:cs typeface="Arial" panose="020B0604020202020204" pitchFamily="34" charset="0"/>
                        </a:rPr>
                        <a:t>Scope: </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the status of actions from previous management reviews;</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changes in external and internal issues that are relevant to the information security management system;</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feedback on the information security performance, including trends in:</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nonconformities and corrective actions;</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monitoring and measurement results;</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audit results; and</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fulfilment of information security objectives;”</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feedback from interested parties;</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results of risk assessment and status of risk treatment plan; and</a:t>
                      </a:r>
                    </a:p>
                    <a:p>
                      <a:pPr marL="171450" marR="0" lvl="0" indent="-171450" algn="l" defTabSz="914400" rtl="0" eaLnBrk="1" fontAlgn="base" latinLnBrk="0" hangingPunct="1">
                        <a:lnSpc>
                          <a:spcPct val="100000"/>
                        </a:lnSpc>
                        <a:spcBef>
                          <a:spcPts val="200"/>
                        </a:spcBef>
                        <a:spcAft>
                          <a:spcPts val="200"/>
                        </a:spcAft>
                        <a:buClrTx/>
                        <a:buSzTx/>
                        <a:buFont typeface="Arial" panose="020B0604020202020204" pitchFamily="34" charset="0"/>
                        <a:buChar char="•"/>
                        <a:tabLst/>
                        <a:defRPr/>
                      </a:pPr>
                      <a:r>
                        <a:rPr kumimoji="0" lang="en-GB" sz="1100" b="0" i="0" u="none" strike="noStrike" kern="1200" cap="none" spc="0" normalizeH="0" baseline="0" noProof="0" dirty="0">
                          <a:ln>
                            <a:noFill/>
                          </a:ln>
                          <a:solidFill>
                            <a:srgbClr val="000000"/>
                          </a:solidFill>
                          <a:effectLst/>
                          <a:highlight>
                            <a:srgbClr val="FFFFFF"/>
                          </a:highlight>
                          <a:uLnTx/>
                          <a:uFillTx/>
                          <a:latin typeface="Arial" panose="020B0604020202020204" pitchFamily="34" charset="0"/>
                          <a:ea typeface="+mn-ea"/>
                          <a:cs typeface="Arial" panose="020B0604020202020204" pitchFamily="34" charset="0"/>
                        </a:rPr>
                        <a:t>opportunities for continual improvement.</a:t>
                      </a:r>
                    </a:p>
                    <a:p>
                      <a:endParaRPr lang="en-GB" sz="1100" dirty="0">
                        <a:latin typeface="Arial" panose="020B0604020202020204" pitchFamily="34" charset="0"/>
                        <a:cs typeface="Arial" panose="020B0604020202020204" pitchFamily="34" charset="0"/>
                      </a:endParaRP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67109530"/>
                  </a:ext>
                </a:extLst>
              </a:tr>
              <a:tr h="34536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marL="0" marR="0" lvl="0" indent="0" algn="l" defTabSz="457133" rtl="0" eaLnBrk="1" fontAlgn="auto" latinLnBrk="0" hangingPunct="1">
                        <a:lnSpc>
                          <a:spcPct val="100000"/>
                        </a:lnSpc>
                        <a:spcBef>
                          <a:spcPts val="0"/>
                        </a:spcBef>
                        <a:spcAft>
                          <a:spcPts val="0"/>
                        </a:spcAft>
                        <a:buClrTx/>
                        <a:buSzTx/>
                        <a:buFontTx/>
                        <a:buNone/>
                        <a:tabLst/>
                        <a:defRPr/>
                      </a:pPr>
                      <a:r>
                        <a:rPr lang="en-GB" sz="1100" b="1" dirty="0">
                          <a:latin typeface="Arial" panose="020B0604020202020204" pitchFamily="34" charset="0"/>
                          <a:cs typeface="Arial" panose="020B0604020202020204" pitchFamily="34" charset="0"/>
                        </a:rPr>
                        <a:t>Owner: Head of Security </a:t>
                      </a:r>
                      <a:endParaRPr lang="en-GB" sz="1100" dirty="0">
                        <a:latin typeface="Arial" panose="020B0604020202020204" pitchFamily="34" charset="0"/>
                        <a:cs typeface="Arial" panose="020B0604020202020204" pitchFamily="34" charset="0"/>
                      </a:endParaRP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solidFill>
                      <a:srgbClr val="FD6E39">
                        <a:alpha val="20000"/>
                      </a:srgbClr>
                    </a:solidFill>
                  </a:tcPr>
                </a:tc>
                <a:extLst>
                  <a:ext uri="{0D108BD9-81ED-4DB2-BD59-A6C34878D82A}">
                    <a16:rowId xmlns:a16="http://schemas.microsoft.com/office/drawing/2014/main" val="3340158381"/>
                  </a:ext>
                </a:extLst>
              </a:tr>
              <a:tr h="28954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marL="0" marR="0" lvl="0" indent="0" algn="l" defTabSz="457133" rtl="0" eaLnBrk="1" fontAlgn="auto" latinLnBrk="0" hangingPunct="1">
                        <a:lnSpc>
                          <a:spcPct val="100000"/>
                        </a:lnSpc>
                        <a:spcBef>
                          <a:spcPts val="0"/>
                        </a:spcBef>
                        <a:spcAft>
                          <a:spcPts val="0"/>
                        </a:spcAft>
                        <a:buClrTx/>
                        <a:buSzTx/>
                        <a:buFontTx/>
                        <a:buNone/>
                        <a:tabLst/>
                        <a:defRPr/>
                      </a:pPr>
                      <a:r>
                        <a:rPr lang="en-GB" sz="1100" b="1" u="none" dirty="0">
                          <a:latin typeface="Arial" panose="020B0604020202020204" pitchFamily="34" charset="0"/>
                          <a:cs typeface="Arial" panose="020B0604020202020204" pitchFamily="34" charset="0"/>
                        </a:rPr>
                        <a:t>Frequency: </a:t>
                      </a:r>
                      <a:r>
                        <a:rPr lang="en-GB" sz="1100" b="0" u="none" dirty="0">
                          <a:latin typeface="Arial" panose="020B0604020202020204" pitchFamily="34" charset="0"/>
                          <a:cs typeface="Arial" panose="020B0604020202020204" pitchFamily="34" charset="0"/>
                        </a:rPr>
                        <a:t>Monthly</a:t>
                      </a:r>
                      <a:endParaRPr lang="en-GB" sz="1100" b="0" dirty="0">
                        <a:latin typeface="Arial" panose="020B0604020202020204" pitchFamily="34" charset="0"/>
                        <a:cs typeface="Arial" panose="020B0604020202020204" pitchFamily="34" charset="0"/>
                      </a:endParaRP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07626587"/>
                  </a:ext>
                </a:extLst>
              </a:tr>
              <a:tr h="46327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marL="0" marR="0" lvl="0" indent="0" algn="l" defTabSz="457133" rtl="0" eaLnBrk="1" fontAlgn="auto" latinLnBrk="0" hangingPunct="1">
                        <a:lnSpc>
                          <a:spcPct val="100000"/>
                        </a:lnSpc>
                        <a:spcBef>
                          <a:spcPts val="0"/>
                        </a:spcBef>
                        <a:spcAft>
                          <a:spcPts val="0"/>
                        </a:spcAft>
                        <a:buClrTx/>
                        <a:buSzTx/>
                        <a:buFontTx/>
                        <a:buNone/>
                        <a:tabLst/>
                        <a:defRPr/>
                      </a:pPr>
                      <a:r>
                        <a:rPr lang="en-GB" sz="1100" b="1" dirty="0">
                          <a:latin typeface="Arial" panose="020B0604020202020204" pitchFamily="34" charset="0"/>
                          <a:cs typeface="Arial" panose="020B0604020202020204" pitchFamily="34" charset="0"/>
                        </a:rPr>
                        <a:t>Attendees: </a:t>
                      </a:r>
                      <a:r>
                        <a:rPr lang="en-GB" sz="1100" b="0" dirty="0">
                          <a:latin typeface="Arial" panose="020B0604020202020204" pitchFamily="34" charset="0"/>
                          <a:cs typeface="Arial" panose="020B0604020202020204" pitchFamily="34" charset="0"/>
                        </a:rPr>
                        <a:t>Senior Leadership Team</a:t>
                      </a: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solidFill>
                      <a:srgbClr val="FD6E39">
                        <a:alpha val="20000"/>
                      </a:srgbClr>
                    </a:solidFill>
                  </a:tcPr>
                </a:tc>
                <a:extLst>
                  <a:ext uri="{0D108BD9-81ED-4DB2-BD59-A6C34878D82A}">
                    <a16:rowId xmlns:a16="http://schemas.microsoft.com/office/drawing/2014/main" val="974166354"/>
                  </a:ext>
                </a:extLst>
              </a:tr>
              <a:tr h="335375">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pPr marL="0" marR="0" lvl="0" indent="0" algn="l" defTabSz="457133" rtl="0" eaLnBrk="1" fontAlgn="auto" latinLnBrk="0" hangingPunct="1">
                        <a:lnSpc>
                          <a:spcPct val="100000"/>
                        </a:lnSpc>
                        <a:spcBef>
                          <a:spcPts val="0"/>
                        </a:spcBef>
                        <a:spcAft>
                          <a:spcPts val="0"/>
                        </a:spcAft>
                        <a:buClrTx/>
                        <a:buSzTx/>
                        <a:buFontTx/>
                        <a:buNone/>
                        <a:tabLst/>
                        <a:defRPr/>
                      </a:pPr>
                      <a:r>
                        <a:rPr lang="en-GB" sz="1100" b="1" dirty="0">
                          <a:latin typeface="Arial" panose="020B0604020202020204" pitchFamily="34" charset="0"/>
                          <a:cs typeface="Arial" panose="020B0604020202020204" pitchFamily="34" charset="0"/>
                        </a:rPr>
                        <a:t>Supports / Informs: </a:t>
                      </a:r>
                      <a:r>
                        <a:rPr lang="en-GB" sz="1100" b="0" dirty="0">
                          <a:latin typeface="Arial" panose="020B0604020202020204" pitchFamily="34" charset="0"/>
                          <a:cs typeface="Arial" panose="020B0604020202020204" pitchFamily="34" charset="0"/>
                        </a:rPr>
                        <a:t>Tier 2 and 3 governance boards</a:t>
                      </a:r>
                      <a:endParaRPr lang="en-GB" sz="1100" b="1" dirty="0">
                        <a:latin typeface="Arial" panose="020B0604020202020204" pitchFamily="34" charset="0"/>
                        <a:cs typeface="Arial" panose="020B0604020202020204" pitchFamily="34" charset="0"/>
                      </a:endParaRP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8011231"/>
                  </a:ext>
                </a:extLst>
              </a:tr>
              <a:tr h="463272">
                <a:tc>
                  <a:txBody>
                    <a:bodyPr/>
                    <a:lstStyle>
                      <a:lvl1pPr marL="0" algn="l" defTabSz="914400" rtl="0" eaLnBrk="1" latinLnBrk="0" hangingPunct="1">
                        <a:defRPr sz="1800" kern="1200">
                          <a:solidFill>
                            <a:schemeClr val="tx1"/>
                          </a:solidFill>
                          <a:latin typeface="Tahoma"/>
                        </a:defRPr>
                      </a:lvl1pPr>
                      <a:lvl2pPr marL="457200" algn="l" defTabSz="914400" rtl="0" eaLnBrk="1" latinLnBrk="0" hangingPunct="1">
                        <a:defRPr sz="1800" kern="1200">
                          <a:solidFill>
                            <a:schemeClr val="tx1"/>
                          </a:solidFill>
                          <a:latin typeface="Tahoma"/>
                        </a:defRPr>
                      </a:lvl2pPr>
                      <a:lvl3pPr marL="914400" algn="l" defTabSz="914400" rtl="0" eaLnBrk="1" latinLnBrk="0" hangingPunct="1">
                        <a:defRPr sz="1800" kern="1200">
                          <a:solidFill>
                            <a:schemeClr val="tx1"/>
                          </a:solidFill>
                          <a:latin typeface="Tahoma"/>
                        </a:defRPr>
                      </a:lvl3pPr>
                      <a:lvl4pPr marL="1371600" algn="l" defTabSz="914400" rtl="0" eaLnBrk="1" latinLnBrk="0" hangingPunct="1">
                        <a:defRPr sz="1800" kern="1200">
                          <a:solidFill>
                            <a:schemeClr val="tx1"/>
                          </a:solidFill>
                          <a:latin typeface="Tahoma"/>
                        </a:defRPr>
                      </a:lvl4pPr>
                      <a:lvl5pPr marL="1828800" algn="l" defTabSz="914400" rtl="0" eaLnBrk="1" latinLnBrk="0" hangingPunct="1">
                        <a:defRPr sz="1800" kern="1200">
                          <a:solidFill>
                            <a:schemeClr val="tx1"/>
                          </a:solidFill>
                          <a:latin typeface="Tahoma"/>
                        </a:defRPr>
                      </a:lvl5pPr>
                      <a:lvl6pPr marL="2286000" algn="l" defTabSz="914400" rtl="0" eaLnBrk="1" latinLnBrk="0" hangingPunct="1">
                        <a:defRPr sz="1800" kern="1200">
                          <a:solidFill>
                            <a:schemeClr val="tx1"/>
                          </a:solidFill>
                          <a:latin typeface="Tahoma"/>
                        </a:defRPr>
                      </a:lvl6pPr>
                      <a:lvl7pPr marL="2743200" algn="l" defTabSz="914400" rtl="0" eaLnBrk="1" latinLnBrk="0" hangingPunct="1">
                        <a:defRPr sz="1800" kern="1200">
                          <a:solidFill>
                            <a:schemeClr val="tx1"/>
                          </a:solidFill>
                          <a:latin typeface="Tahoma"/>
                        </a:defRPr>
                      </a:lvl7pPr>
                      <a:lvl8pPr marL="3200400" algn="l" defTabSz="914400" rtl="0" eaLnBrk="1" latinLnBrk="0" hangingPunct="1">
                        <a:defRPr sz="1800" kern="1200">
                          <a:solidFill>
                            <a:schemeClr val="tx1"/>
                          </a:solidFill>
                          <a:latin typeface="Tahoma"/>
                        </a:defRPr>
                      </a:lvl8pPr>
                      <a:lvl9pPr marL="3657600" algn="l" defTabSz="914400" rtl="0" eaLnBrk="1" latinLnBrk="0" hangingPunct="1">
                        <a:defRPr sz="1800" kern="1200">
                          <a:solidFill>
                            <a:schemeClr val="tx1"/>
                          </a:solidFill>
                          <a:latin typeface="Tahoma"/>
                        </a:defRPr>
                      </a:lvl9pPr>
                    </a:lstStyle>
                    <a:p>
                      <a:r>
                        <a:rPr lang="en-GB" sz="1100" b="1" dirty="0">
                          <a:latin typeface="Arial" panose="020B0604020202020204" pitchFamily="34" charset="0"/>
                          <a:cs typeface="Arial" panose="020B0604020202020204" pitchFamily="34" charset="0"/>
                        </a:rPr>
                        <a:t>Output: Action against non-conformance and corrective action on security objectives / risk, sign off continual improvement approach (may include investment) and advise on external factors (e.g. M&amp;A) </a:t>
                      </a:r>
                      <a:endParaRPr lang="en-GB" sz="1100" b="0" dirty="0">
                        <a:latin typeface="Arial" panose="020B0604020202020204" pitchFamily="34" charset="0"/>
                        <a:cs typeface="Arial" panose="020B0604020202020204" pitchFamily="34" charset="0"/>
                      </a:endParaRPr>
                    </a:p>
                  </a:txBody>
                  <a:tcPr marL="121920" marR="121920" marT="60960" marB="60960">
                    <a:lnL w="12700" cap="flat" cmpd="sng" algn="ctr">
                      <a:solidFill>
                        <a:srgbClr val="2D3540"/>
                      </a:solidFill>
                      <a:prstDash val="solid"/>
                      <a:round/>
                      <a:headEnd type="none" w="med" len="med"/>
                      <a:tailEnd type="none" w="med" len="med"/>
                    </a:lnL>
                    <a:lnR w="12700" cap="flat" cmpd="sng" algn="ctr">
                      <a:solidFill>
                        <a:srgbClr val="2D3540"/>
                      </a:solidFill>
                      <a:prstDash val="solid"/>
                      <a:round/>
                      <a:headEnd type="none" w="med" len="med"/>
                      <a:tailEnd type="none" w="med" len="med"/>
                    </a:lnR>
                    <a:lnT w="12700" cap="flat" cmpd="sng" algn="ctr">
                      <a:solidFill>
                        <a:srgbClr val="2D3540"/>
                      </a:solidFill>
                      <a:prstDash val="solid"/>
                      <a:round/>
                      <a:headEnd type="none" w="med" len="med"/>
                      <a:tailEnd type="none" w="med" len="med"/>
                    </a:lnT>
                    <a:lnB w="12700" cap="flat" cmpd="sng" algn="ctr">
                      <a:solidFill>
                        <a:srgbClr val="2D3540"/>
                      </a:solidFill>
                      <a:prstDash val="solid"/>
                      <a:round/>
                      <a:headEnd type="none" w="med" len="med"/>
                      <a:tailEnd type="none" w="med" len="med"/>
                    </a:lnB>
                    <a:lnTlToBr w="12700" cmpd="sng">
                      <a:noFill/>
                      <a:prstDash val="solid"/>
                    </a:lnTlToBr>
                    <a:lnBlToTr w="12700" cmpd="sng">
                      <a:noFill/>
                      <a:prstDash val="solid"/>
                    </a:lnBlToTr>
                    <a:solidFill>
                      <a:srgbClr val="FD6E39">
                        <a:alpha val="20000"/>
                      </a:srgbClr>
                    </a:solidFill>
                  </a:tcPr>
                </a:tc>
                <a:extLst>
                  <a:ext uri="{0D108BD9-81ED-4DB2-BD59-A6C34878D82A}">
                    <a16:rowId xmlns:a16="http://schemas.microsoft.com/office/drawing/2014/main" val="2462764457"/>
                  </a:ext>
                </a:extLst>
              </a:tr>
            </a:tbl>
          </a:graphicData>
        </a:graphic>
      </p:graphicFrame>
      <p:sp>
        <p:nvSpPr>
          <p:cNvPr id="8" name="Rectangle 7">
            <a:extLst>
              <a:ext uri="{FF2B5EF4-FFF2-40B4-BE49-F238E27FC236}">
                <a16:creationId xmlns:a16="http://schemas.microsoft.com/office/drawing/2014/main" id="{810166B6-44FD-7876-0087-D90F97806F86}"/>
              </a:ext>
            </a:extLst>
          </p:cNvPr>
          <p:cNvSpPr/>
          <p:nvPr/>
        </p:nvSpPr>
        <p:spPr>
          <a:xfrm>
            <a:off x="2216274" y="1054375"/>
            <a:ext cx="7162800" cy="334943"/>
          </a:xfrm>
          <a:prstGeom prst="rect">
            <a:avLst/>
          </a:prstGeom>
          <a:solidFill>
            <a:srgbClr val="FFFFFF"/>
          </a:solidFill>
          <a:ln w="25400" cap="flat" cmpd="sng" algn="ctr">
            <a:solidFill>
              <a:srgbClr val="0070C0"/>
            </a:solidFill>
            <a:prstDash val="solid"/>
          </a:ln>
          <a:effectLst/>
        </p:spPr>
        <p:txBody>
          <a:bodyPr wrap="square" tIns="62400" rtlCol="0" anchor="ctr">
            <a:spAutoFit/>
          </a:bodyPr>
          <a:lstStyle/>
          <a:p>
            <a:pPr marL="0" marR="0" lvl="0" indent="0" algn="ctr" defTabSz="609495" rtl="0" eaLnBrk="1" fontAlgn="auto" latinLnBrk="0" hangingPunct="1">
              <a:lnSpc>
                <a:spcPct val="100000"/>
              </a:lnSpc>
              <a:spcBef>
                <a:spcPts val="0"/>
              </a:spcBef>
              <a:spcAft>
                <a:spcPts val="0"/>
              </a:spcAft>
              <a:buClrTx/>
              <a:buSzTx/>
              <a:buFontTx/>
              <a:buNone/>
              <a:tabLst/>
              <a:defRPr/>
            </a:pPr>
            <a:r>
              <a:rPr kumimoji="0" lang="en-GB" sz="1467" b="1" i="0" u="none" strike="noStrike" kern="0" cap="none" spc="0" normalizeH="0" baseline="0" noProof="0" dirty="0">
                <a:ln>
                  <a:noFill/>
                </a:ln>
                <a:solidFill>
                  <a:srgbClr val="2D3540"/>
                </a:solidFill>
                <a:effectLst/>
                <a:uLnTx/>
                <a:uFillTx/>
                <a:latin typeface="Tahoma"/>
                <a:ea typeface="+mn-ea"/>
                <a:cs typeface="+mn-cs"/>
              </a:rPr>
              <a:t>Tier 3</a:t>
            </a:r>
          </a:p>
        </p:txBody>
      </p:sp>
      <p:pic>
        <p:nvPicPr>
          <p:cNvPr id="2" name="Picture 1">
            <a:extLst>
              <a:ext uri="{FF2B5EF4-FFF2-40B4-BE49-F238E27FC236}">
                <a16:creationId xmlns:a16="http://schemas.microsoft.com/office/drawing/2014/main" id="{B0116033-400B-9C80-65B0-B6BCC20D5CA7}"/>
              </a:ext>
            </a:extLst>
          </p:cNvPr>
          <p:cNvPicPr>
            <a:picLocks noChangeAspect="1"/>
          </p:cNvPicPr>
          <p:nvPr/>
        </p:nvPicPr>
        <p:blipFill>
          <a:blip r:embed="rId3"/>
          <a:stretch>
            <a:fillRect/>
          </a:stretch>
        </p:blipFill>
        <p:spPr>
          <a:xfrm>
            <a:off x="8737340" y="177767"/>
            <a:ext cx="487185" cy="487185"/>
          </a:xfrm>
          <a:prstGeom prst="rect">
            <a:avLst/>
          </a:prstGeom>
        </p:spPr>
      </p:pic>
      <p:sp>
        <p:nvSpPr>
          <p:cNvPr id="9" name="TextBox 8">
            <a:extLst>
              <a:ext uri="{FF2B5EF4-FFF2-40B4-BE49-F238E27FC236}">
                <a16:creationId xmlns:a16="http://schemas.microsoft.com/office/drawing/2014/main" id="{276E9246-F847-7F7A-4C26-D2ACC50EDFAB}"/>
              </a:ext>
            </a:extLst>
          </p:cNvPr>
          <p:cNvSpPr txBox="1"/>
          <p:nvPr/>
        </p:nvSpPr>
        <p:spPr>
          <a:xfrm>
            <a:off x="9417204" y="303067"/>
            <a:ext cx="2929128" cy="307777"/>
          </a:xfrm>
          <a:prstGeom prst="rect">
            <a:avLst/>
          </a:prstGeom>
          <a:noFill/>
        </p:spPr>
        <p:txBody>
          <a:bodyPr wrap="square" rtlCol="0">
            <a:spAutoFit/>
          </a:bodyPr>
          <a:lstStyle/>
          <a:p>
            <a:r>
              <a:rPr lang="en-GB" sz="1400" b="1" dirty="0">
                <a:solidFill>
                  <a:sysClr val="windowText" lastClr="000000"/>
                </a:solidFill>
              </a:rPr>
              <a:t>PDCA Improvement </a:t>
            </a:r>
          </a:p>
        </p:txBody>
      </p:sp>
    </p:spTree>
    <p:extLst>
      <p:ext uri="{BB962C8B-B14F-4D97-AF65-F5344CB8AC3E}">
        <p14:creationId xmlns:p14="http://schemas.microsoft.com/office/powerpoint/2010/main" val="209280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1446C49-FFF4-5882-DE11-43742AEA46DE}"/>
              </a:ext>
            </a:extLst>
          </p:cNvPr>
          <p:cNvSpPr>
            <a:spLocks noGrp="1"/>
          </p:cNvSpPr>
          <p:nvPr>
            <p:ph type="body" sz="quarter" idx="15"/>
          </p:nvPr>
        </p:nvSpPr>
        <p:spPr>
          <a:xfrm>
            <a:off x="215562" y="92552"/>
            <a:ext cx="10666206" cy="421030"/>
          </a:xfrm>
        </p:spPr>
        <p:txBody>
          <a:bodyPr>
            <a:normAutofit/>
          </a:bodyPr>
          <a:lstStyle/>
          <a:p>
            <a:r>
              <a:rPr lang="en-GB" sz="1600" dirty="0">
                <a:latin typeface="Arial" panose="020B0604020202020204" pitchFamily="34" charset="0"/>
                <a:cs typeface="Arial" panose="020B0604020202020204" pitchFamily="34" charset="0"/>
              </a:rPr>
              <a:t>Proposed ATS - Cyber Security Ops Forum Example</a:t>
            </a:r>
          </a:p>
        </p:txBody>
      </p:sp>
      <p:sp>
        <p:nvSpPr>
          <p:cNvPr id="5" name="Slide Number Placeholder 4">
            <a:extLst>
              <a:ext uri="{FF2B5EF4-FFF2-40B4-BE49-F238E27FC236}">
                <a16:creationId xmlns:a16="http://schemas.microsoft.com/office/drawing/2014/main" id="{E736190B-E454-53FC-B3B3-E0335BE1372B}"/>
              </a:ext>
            </a:extLst>
          </p:cNvPr>
          <p:cNvSpPr>
            <a:spLocks noGrp="1"/>
          </p:cNvSpPr>
          <p:nvPr>
            <p:ph type="sldNum" sz="quarter" idx="12"/>
          </p:nvPr>
        </p:nvSpPr>
        <p:spPr>
          <a:xfrm>
            <a:off x="11037233" y="6343193"/>
            <a:ext cx="76490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000" b="0" i="0" u="none" strike="noStrike" kern="1200" cap="none" spc="0" normalizeH="0" baseline="0" noProof="0" smtClean="0">
                <a:ln>
                  <a:noFill/>
                </a:ln>
                <a:solidFill>
                  <a:srgbClr val="FD6E39"/>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a:ln>
                <a:noFill/>
              </a:ln>
              <a:solidFill>
                <a:srgbClr val="FD6E39"/>
              </a:solidFill>
              <a:effectLst/>
              <a:uLnTx/>
              <a:uFillTx/>
              <a:latin typeface="Arial" panose="020B0604020202020204" pitchFamily="34" charset="0"/>
              <a:ea typeface="+mn-ea"/>
              <a:cs typeface="Arial" panose="020B0604020202020204" pitchFamily="34" charset="0"/>
            </a:endParaRPr>
          </a:p>
        </p:txBody>
      </p:sp>
      <p:sp>
        <p:nvSpPr>
          <p:cNvPr id="22" name="Rectangle 21">
            <a:extLst>
              <a:ext uri="{FF2B5EF4-FFF2-40B4-BE49-F238E27FC236}">
                <a16:creationId xmlns:a16="http://schemas.microsoft.com/office/drawing/2014/main" id="{D4908B17-1482-FDBE-3D87-FABAAB935D97}"/>
              </a:ext>
            </a:extLst>
          </p:cNvPr>
          <p:cNvSpPr/>
          <p:nvPr/>
        </p:nvSpPr>
        <p:spPr>
          <a:xfrm>
            <a:off x="2211500" y="677857"/>
            <a:ext cx="9627713" cy="2514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787878"/>
                </a:solidFill>
                <a:effectLst/>
                <a:uLnTx/>
                <a:uFillTx/>
                <a:latin typeface="Arial" panose="020B0604020202020204" pitchFamily="34" charset="0"/>
                <a:ea typeface="+mn-ea"/>
                <a:cs typeface="Arial" panose="020B0604020202020204" pitchFamily="34" charset="0"/>
              </a:rPr>
              <a:t>None in this period </a:t>
            </a:r>
          </a:p>
        </p:txBody>
      </p:sp>
      <p:sp>
        <p:nvSpPr>
          <p:cNvPr id="23" name="Rectangle 22">
            <a:extLst>
              <a:ext uri="{FF2B5EF4-FFF2-40B4-BE49-F238E27FC236}">
                <a16:creationId xmlns:a16="http://schemas.microsoft.com/office/drawing/2014/main" id="{860837BC-3AA9-E2B0-4087-137AFBDE7C0F}"/>
              </a:ext>
            </a:extLst>
          </p:cNvPr>
          <p:cNvSpPr/>
          <p:nvPr/>
        </p:nvSpPr>
        <p:spPr>
          <a:xfrm>
            <a:off x="215562" y="676474"/>
            <a:ext cx="1989131" cy="25146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Incidents</a:t>
            </a:r>
          </a:p>
        </p:txBody>
      </p:sp>
      <p:sp>
        <p:nvSpPr>
          <p:cNvPr id="24" name="Rectangle 23">
            <a:extLst>
              <a:ext uri="{FF2B5EF4-FFF2-40B4-BE49-F238E27FC236}">
                <a16:creationId xmlns:a16="http://schemas.microsoft.com/office/drawing/2014/main" id="{A211C9D5-8D2F-6C15-1A3C-F001F620A083}"/>
              </a:ext>
            </a:extLst>
          </p:cNvPr>
          <p:cNvSpPr/>
          <p:nvPr/>
        </p:nvSpPr>
        <p:spPr>
          <a:xfrm>
            <a:off x="222370" y="1027757"/>
            <a:ext cx="5760000" cy="25146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Services</a:t>
            </a:r>
          </a:p>
        </p:txBody>
      </p:sp>
      <p:sp>
        <p:nvSpPr>
          <p:cNvPr id="25" name="Rectangle 24">
            <a:extLst>
              <a:ext uri="{FF2B5EF4-FFF2-40B4-BE49-F238E27FC236}">
                <a16:creationId xmlns:a16="http://schemas.microsoft.com/office/drawing/2014/main" id="{2DB71346-ED85-FE29-DCCC-3A2A72DE3221}"/>
              </a:ext>
            </a:extLst>
          </p:cNvPr>
          <p:cNvSpPr/>
          <p:nvPr/>
        </p:nvSpPr>
        <p:spPr>
          <a:xfrm>
            <a:off x="6079214" y="2809194"/>
            <a:ext cx="5760000" cy="22340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Key Performance Indicators</a:t>
            </a:r>
          </a:p>
        </p:txBody>
      </p:sp>
      <p:sp>
        <p:nvSpPr>
          <p:cNvPr id="27" name="Rectangle 26">
            <a:extLst>
              <a:ext uri="{FF2B5EF4-FFF2-40B4-BE49-F238E27FC236}">
                <a16:creationId xmlns:a16="http://schemas.microsoft.com/office/drawing/2014/main" id="{458CCD7A-545E-8A6C-63C9-5D19DFCC7781}"/>
              </a:ext>
            </a:extLst>
          </p:cNvPr>
          <p:cNvSpPr/>
          <p:nvPr/>
        </p:nvSpPr>
        <p:spPr>
          <a:xfrm>
            <a:off x="2200608" y="6269197"/>
            <a:ext cx="9627713" cy="46612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srgbClr val="787878"/>
              </a:solidFill>
              <a:effectLst/>
              <a:uLnTx/>
              <a:uFillTx/>
              <a:latin typeface="Arial" panose="020B0604020202020204" pitchFamily="34" charset="0"/>
              <a:ea typeface="+mn-ea"/>
              <a:cs typeface="Arial" panose="020B0604020202020204" pitchFamily="34" charset="0"/>
            </a:endParaRPr>
          </a:p>
        </p:txBody>
      </p:sp>
      <p:sp>
        <p:nvSpPr>
          <p:cNvPr id="28" name="Rectangle 27">
            <a:extLst>
              <a:ext uri="{FF2B5EF4-FFF2-40B4-BE49-F238E27FC236}">
                <a16:creationId xmlns:a16="http://schemas.microsoft.com/office/drawing/2014/main" id="{7DA0C65A-50B8-A7F8-6DF1-752A94E9BA57}"/>
              </a:ext>
            </a:extLst>
          </p:cNvPr>
          <p:cNvSpPr/>
          <p:nvPr/>
        </p:nvSpPr>
        <p:spPr>
          <a:xfrm>
            <a:off x="222369" y="6269196"/>
            <a:ext cx="1989131" cy="4661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Additional Comments</a:t>
            </a:r>
          </a:p>
        </p:txBody>
      </p:sp>
      <p:sp>
        <p:nvSpPr>
          <p:cNvPr id="29" name="Rectangle 28">
            <a:extLst>
              <a:ext uri="{FF2B5EF4-FFF2-40B4-BE49-F238E27FC236}">
                <a16:creationId xmlns:a16="http://schemas.microsoft.com/office/drawing/2014/main" id="{2E0D15C2-FC10-8607-3595-BC519D70CCB0}"/>
              </a:ext>
            </a:extLst>
          </p:cNvPr>
          <p:cNvSpPr/>
          <p:nvPr/>
        </p:nvSpPr>
        <p:spPr>
          <a:xfrm>
            <a:off x="6079212" y="4766096"/>
            <a:ext cx="5760000" cy="22809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Top 3 Security Risks</a:t>
            </a:r>
          </a:p>
        </p:txBody>
      </p:sp>
      <p:sp>
        <p:nvSpPr>
          <p:cNvPr id="30" name="Rectangle 29">
            <a:extLst>
              <a:ext uri="{FF2B5EF4-FFF2-40B4-BE49-F238E27FC236}">
                <a16:creationId xmlns:a16="http://schemas.microsoft.com/office/drawing/2014/main" id="{C780C536-BFA5-150B-3DD3-BF5715B7947B}"/>
              </a:ext>
            </a:extLst>
          </p:cNvPr>
          <p:cNvSpPr/>
          <p:nvPr/>
        </p:nvSpPr>
        <p:spPr>
          <a:xfrm>
            <a:off x="6079212" y="5054068"/>
            <a:ext cx="5760000" cy="352512"/>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y Risks</a:t>
            </a:r>
          </a:p>
        </p:txBody>
      </p:sp>
      <p:sp>
        <p:nvSpPr>
          <p:cNvPr id="31" name="Rectangle 30">
            <a:extLst>
              <a:ext uri="{FF2B5EF4-FFF2-40B4-BE49-F238E27FC236}">
                <a16:creationId xmlns:a16="http://schemas.microsoft.com/office/drawing/2014/main" id="{FB1DDB3D-C942-662D-C383-4EB1EE161135}"/>
              </a:ext>
            </a:extLst>
          </p:cNvPr>
          <p:cNvSpPr/>
          <p:nvPr/>
        </p:nvSpPr>
        <p:spPr>
          <a:xfrm>
            <a:off x="6079212" y="5479201"/>
            <a:ext cx="5760000" cy="297826"/>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Top 3 Security Risks</a:t>
            </a:r>
          </a:p>
        </p:txBody>
      </p:sp>
      <p:sp>
        <p:nvSpPr>
          <p:cNvPr id="32" name="Rectangle 31">
            <a:extLst>
              <a:ext uri="{FF2B5EF4-FFF2-40B4-BE49-F238E27FC236}">
                <a16:creationId xmlns:a16="http://schemas.microsoft.com/office/drawing/2014/main" id="{31003A83-4191-FC82-8326-56A44145CF97}"/>
              </a:ext>
            </a:extLst>
          </p:cNvPr>
          <p:cNvSpPr/>
          <p:nvPr/>
        </p:nvSpPr>
        <p:spPr>
          <a:xfrm>
            <a:off x="6079212" y="5846919"/>
            <a:ext cx="5760000" cy="352512"/>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Vulnerabilities across the estate </a:t>
            </a:r>
          </a:p>
        </p:txBody>
      </p:sp>
      <p:graphicFrame>
        <p:nvGraphicFramePr>
          <p:cNvPr id="34" name="Table 33">
            <a:extLst>
              <a:ext uri="{FF2B5EF4-FFF2-40B4-BE49-F238E27FC236}">
                <a16:creationId xmlns:a16="http://schemas.microsoft.com/office/drawing/2014/main" id="{341685E5-D3BD-EE2A-1C61-698A6FA51D4C}"/>
              </a:ext>
            </a:extLst>
          </p:cNvPr>
          <p:cNvGraphicFramePr>
            <a:graphicFrameLocks noGrp="1"/>
          </p:cNvGraphicFramePr>
          <p:nvPr/>
        </p:nvGraphicFramePr>
        <p:xfrm>
          <a:off x="6079212" y="3082116"/>
          <a:ext cx="5760000" cy="1629284"/>
        </p:xfrm>
        <a:graphic>
          <a:graphicData uri="http://schemas.openxmlformats.org/drawingml/2006/table">
            <a:tbl>
              <a:tblPr firstRow="1" bandRow="1">
                <a:tableStyleId>{93296810-A885-4BE3-A3E7-6D5BEEA58F35}</a:tableStyleId>
              </a:tblPr>
              <a:tblGrid>
                <a:gridCol w="2266012">
                  <a:extLst>
                    <a:ext uri="{9D8B030D-6E8A-4147-A177-3AD203B41FA5}">
                      <a16:colId xmlns:a16="http://schemas.microsoft.com/office/drawing/2014/main" val="230294278"/>
                    </a:ext>
                  </a:extLst>
                </a:gridCol>
                <a:gridCol w="634575">
                  <a:extLst>
                    <a:ext uri="{9D8B030D-6E8A-4147-A177-3AD203B41FA5}">
                      <a16:colId xmlns:a16="http://schemas.microsoft.com/office/drawing/2014/main" val="3370952418"/>
                    </a:ext>
                  </a:extLst>
                </a:gridCol>
                <a:gridCol w="638030">
                  <a:extLst>
                    <a:ext uri="{9D8B030D-6E8A-4147-A177-3AD203B41FA5}">
                      <a16:colId xmlns:a16="http://schemas.microsoft.com/office/drawing/2014/main" val="1138118876"/>
                    </a:ext>
                  </a:extLst>
                </a:gridCol>
                <a:gridCol w="571500">
                  <a:extLst>
                    <a:ext uri="{9D8B030D-6E8A-4147-A177-3AD203B41FA5}">
                      <a16:colId xmlns:a16="http://schemas.microsoft.com/office/drawing/2014/main" val="1556589982"/>
                    </a:ext>
                  </a:extLst>
                </a:gridCol>
                <a:gridCol w="982980">
                  <a:extLst>
                    <a:ext uri="{9D8B030D-6E8A-4147-A177-3AD203B41FA5}">
                      <a16:colId xmlns:a16="http://schemas.microsoft.com/office/drawing/2014/main" val="273104354"/>
                    </a:ext>
                  </a:extLst>
                </a:gridCol>
                <a:gridCol w="666903">
                  <a:extLst>
                    <a:ext uri="{9D8B030D-6E8A-4147-A177-3AD203B41FA5}">
                      <a16:colId xmlns:a16="http://schemas.microsoft.com/office/drawing/2014/main" val="2324242362"/>
                    </a:ext>
                  </a:extLst>
                </a:gridCol>
              </a:tblGrid>
              <a:tr h="130255">
                <a:tc>
                  <a:txBody>
                    <a:bodyPr/>
                    <a:lstStyle/>
                    <a:p>
                      <a:r>
                        <a:rPr lang="en-GB" sz="900" dirty="0">
                          <a:solidFill>
                            <a:schemeClr val="bg2">
                              <a:lumMod val="10000"/>
                            </a:schemeClr>
                          </a:solidFill>
                          <a:latin typeface="Arial" panose="020B0604020202020204" pitchFamily="34" charset="0"/>
                          <a:cs typeface="Arial" panose="020B0604020202020204" pitchFamily="34" charset="0"/>
                        </a:rPr>
                        <a:t>Metrics</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Jun-24</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July-24</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Aug-24</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Target</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Status</a:t>
                      </a:r>
                    </a:p>
                  </a:txBody>
                  <a:tcPr>
                    <a:lnB w="12700" cap="flat" cmpd="sng" algn="ctr">
                      <a:solidFill>
                        <a:schemeClr val="bg2"/>
                      </a:solidFill>
                      <a:prstDash val="sysDashDotDot"/>
                      <a:round/>
                      <a:headEnd type="none" w="med" len="med"/>
                      <a:tailEnd type="none" w="med" len="med"/>
                    </a:lnB>
                    <a:solidFill>
                      <a:schemeClr val="accent1"/>
                    </a:solidFill>
                  </a:tcPr>
                </a:tc>
                <a:extLst>
                  <a:ext uri="{0D108BD9-81ED-4DB2-BD59-A6C34878D82A}">
                    <a16:rowId xmlns:a16="http://schemas.microsoft.com/office/drawing/2014/main" val="2250544856"/>
                  </a:ext>
                </a:extLst>
              </a:tr>
              <a:tr h="243142">
                <a:tc>
                  <a:txBody>
                    <a:bodyPr/>
                    <a:lstStyle/>
                    <a:p>
                      <a:r>
                        <a:rPr lang="en-GB" sz="900" dirty="0">
                          <a:latin typeface="Arial" panose="020B0604020202020204" pitchFamily="34" charset="0"/>
                          <a:cs typeface="Arial" panose="020B0604020202020204" pitchFamily="34" charset="0"/>
                        </a:rPr>
                        <a:t>Security incidents by change</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r>
                        <a:rPr lang="en-GB" sz="900" dirty="0">
                          <a:latin typeface="Arial" panose="020B0604020202020204" pitchFamily="34" charset="0"/>
                          <a:cs typeface="Arial" panose="020B0604020202020204" pitchFamily="34" charset="0"/>
                        </a:rPr>
                        <a:t>0%</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3951212171"/>
                  </a:ext>
                </a:extLst>
              </a:tr>
              <a:tr h="243142">
                <a:tc>
                  <a:txBody>
                    <a:bodyPr/>
                    <a:lstStyle/>
                    <a:p>
                      <a:r>
                        <a:rPr lang="en-GB" sz="900" dirty="0">
                          <a:latin typeface="Arial" panose="020B0604020202020204" pitchFamily="34" charset="0"/>
                          <a:cs typeface="Arial" panose="020B0604020202020204" pitchFamily="34" charset="0"/>
                        </a:rPr>
                        <a:t>Vulnerability Remediation</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r>
                        <a:rPr lang="en-GB" sz="900" dirty="0">
                          <a:latin typeface="Arial" panose="020B0604020202020204" pitchFamily="34" charset="0"/>
                          <a:cs typeface="Arial" panose="020B0604020202020204" pitchFamily="34" charset="0"/>
                        </a:rPr>
                        <a:t>15 Days - 99%</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3282040600"/>
                  </a:ext>
                </a:extLst>
              </a:tr>
              <a:tr h="181496">
                <a:tc>
                  <a:txBody>
                    <a:bodyPr/>
                    <a:lstStyle/>
                    <a:p>
                      <a:r>
                        <a:rPr lang="en-GB" sz="900" dirty="0">
                          <a:latin typeface="Arial" panose="020B0604020202020204" pitchFamily="34" charset="0"/>
                          <a:cs typeface="Arial" panose="020B0604020202020204" pitchFamily="34" charset="0"/>
                        </a:rPr>
                        <a:t>Anti-Virus Rate</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r>
                        <a:rPr lang="en-GB" sz="900" dirty="0">
                          <a:latin typeface="Arial" panose="020B0604020202020204" pitchFamily="34" charset="0"/>
                          <a:cs typeface="Arial" panose="020B0604020202020204" pitchFamily="34" charset="0"/>
                        </a:rPr>
                        <a:t>99%</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1157075133"/>
                  </a:ext>
                </a:extLst>
              </a:tr>
              <a:tr h="181496">
                <a:tc>
                  <a:txBody>
                    <a:bodyPr/>
                    <a:lstStyle/>
                    <a:p>
                      <a:r>
                        <a:rPr lang="en-GB" sz="900" dirty="0">
                          <a:latin typeface="Arial" panose="020B0604020202020204" pitchFamily="34" charset="0"/>
                          <a:cs typeface="Arial" panose="020B0604020202020204" pitchFamily="34" charset="0"/>
                        </a:rPr>
                        <a:t>Critical Patch Rate</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r>
                        <a:rPr lang="en-GB" sz="900" dirty="0">
                          <a:latin typeface="Arial" panose="020B0604020202020204" pitchFamily="34" charset="0"/>
                          <a:cs typeface="Arial" panose="020B0604020202020204" pitchFamily="34" charset="0"/>
                        </a:rPr>
                        <a:t>99%</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4213439606"/>
                  </a:ext>
                </a:extLst>
              </a:tr>
              <a:tr h="181496">
                <a:tc>
                  <a:txBody>
                    <a:bodyPr/>
                    <a:lstStyle/>
                    <a:p>
                      <a:r>
                        <a:rPr lang="en-GB" sz="900" dirty="0">
                          <a:latin typeface="Arial" panose="020B0604020202020204" pitchFamily="34" charset="0"/>
                          <a:cs typeface="Arial" panose="020B0604020202020204" pitchFamily="34" charset="0"/>
                        </a:rPr>
                        <a:t>Security Incident containment</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r>
                        <a:rPr lang="en-GB" sz="900" dirty="0">
                          <a:latin typeface="Arial" panose="020B0604020202020204" pitchFamily="34" charset="0"/>
                          <a:cs typeface="Arial" panose="020B0604020202020204" pitchFamily="34" charset="0"/>
                        </a:rPr>
                        <a:t>15 Days – 99%</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541230491"/>
                  </a:ext>
                </a:extLst>
              </a:tr>
              <a:tr h="181496">
                <a:tc>
                  <a:txBody>
                    <a:bodyPr/>
                    <a:lstStyle/>
                    <a:p>
                      <a:r>
                        <a:rPr lang="en-GB" sz="900" dirty="0">
                          <a:latin typeface="Arial" panose="020B0604020202020204" pitchFamily="34" charset="0"/>
                          <a:cs typeface="Arial" panose="020B0604020202020204" pitchFamily="34" charset="0"/>
                        </a:rPr>
                        <a:t>Privileged Access </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r>
                        <a:rPr lang="en-GB" sz="900" dirty="0">
                          <a:latin typeface="Arial" panose="020B0604020202020204" pitchFamily="34" charset="0"/>
                          <a:cs typeface="Arial" panose="020B0604020202020204" pitchFamily="34" charset="0"/>
                        </a:rPr>
                        <a:t>99%</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811426362"/>
                  </a:ext>
                </a:extLst>
              </a:tr>
            </a:tbl>
          </a:graphicData>
        </a:graphic>
      </p:graphicFrame>
      <p:sp>
        <p:nvSpPr>
          <p:cNvPr id="39" name="Rectangle 38">
            <a:extLst>
              <a:ext uri="{FF2B5EF4-FFF2-40B4-BE49-F238E27FC236}">
                <a16:creationId xmlns:a16="http://schemas.microsoft.com/office/drawing/2014/main" id="{CE437EA8-7CC3-9CAE-66F3-6BF8B117CF42}"/>
              </a:ext>
            </a:extLst>
          </p:cNvPr>
          <p:cNvSpPr/>
          <p:nvPr/>
        </p:nvSpPr>
        <p:spPr>
          <a:xfrm>
            <a:off x="222369" y="2580028"/>
            <a:ext cx="5760000" cy="756000"/>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Endpoint Patching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No challenges / issues </a:t>
            </a:r>
          </a:p>
        </p:txBody>
      </p:sp>
      <p:sp>
        <p:nvSpPr>
          <p:cNvPr id="41" name="Rectangle 40">
            <a:extLst>
              <a:ext uri="{FF2B5EF4-FFF2-40B4-BE49-F238E27FC236}">
                <a16:creationId xmlns:a16="http://schemas.microsoft.com/office/drawing/2014/main" id="{F601C021-BD3F-4F1F-FF6E-D9BAF20BFA8B}"/>
              </a:ext>
            </a:extLst>
          </p:cNvPr>
          <p:cNvSpPr/>
          <p:nvPr/>
        </p:nvSpPr>
        <p:spPr>
          <a:xfrm>
            <a:off x="241574" y="1711559"/>
            <a:ext cx="5760000" cy="756000"/>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Antivirus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No challenges / issues </a:t>
            </a:r>
          </a:p>
        </p:txBody>
      </p:sp>
      <p:graphicFrame>
        <p:nvGraphicFramePr>
          <p:cNvPr id="44" name="Table 43">
            <a:extLst>
              <a:ext uri="{FF2B5EF4-FFF2-40B4-BE49-F238E27FC236}">
                <a16:creationId xmlns:a16="http://schemas.microsoft.com/office/drawing/2014/main" id="{E5DA7B81-65AD-1C6C-13C4-627A4018B333}"/>
              </a:ext>
            </a:extLst>
          </p:cNvPr>
          <p:cNvGraphicFramePr>
            <a:graphicFrameLocks noGrp="1"/>
          </p:cNvGraphicFramePr>
          <p:nvPr/>
        </p:nvGraphicFramePr>
        <p:xfrm>
          <a:off x="6098419" y="1375461"/>
          <a:ext cx="5759999" cy="1371600"/>
        </p:xfrm>
        <a:graphic>
          <a:graphicData uri="http://schemas.openxmlformats.org/drawingml/2006/table">
            <a:tbl>
              <a:tblPr firstRow="1" bandRow="1">
                <a:tableStyleId>{93296810-A885-4BE3-A3E7-6D5BEEA58F35}</a:tableStyleId>
              </a:tblPr>
              <a:tblGrid>
                <a:gridCol w="2732295">
                  <a:extLst>
                    <a:ext uri="{9D8B030D-6E8A-4147-A177-3AD203B41FA5}">
                      <a16:colId xmlns:a16="http://schemas.microsoft.com/office/drawing/2014/main" val="230294278"/>
                    </a:ext>
                  </a:extLst>
                </a:gridCol>
                <a:gridCol w="765153">
                  <a:extLst>
                    <a:ext uri="{9D8B030D-6E8A-4147-A177-3AD203B41FA5}">
                      <a16:colId xmlns:a16="http://schemas.microsoft.com/office/drawing/2014/main" val="3370952418"/>
                    </a:ext>
                  </a:extLst>
                </a:gridCol>
                <a:gridCol w="769319">
                  <a:extLst>
                    <a:ext uri="{9D8B030D-6E8A-4147-A177-3AD203B41FA5}">
                      <a16:colId xmlns:a16="http://schemas.microsoft.com/office/drawing/2014/main" val="1138118876"/>
                    </a:ext>
                  </a:extLst>
                </a:gridCol>
                <a:gridCol w="689099">
                  <a:extLst>
                    <a:ext uri="{9D8B030D-6E8A-4147-A177-3AD203B41FA5}">
                      <a16:colId xmlns:a16="http://schemas.microsoft.com/office/drawing/2014/main" val="1556589982"/>
                    </a:ext>
                  </a:extLst>
                </a:gridCol>
                <a:gridCol w="804133">
                  <a:extLst>
                    <a:ext uri="{9D8B030D-6E8A-4147-A177-3AD203B41FA5}">
                      <a16:colId xmlns:a16="http://schemas.microsoft.com/office/drawing/2014/main" val="2324242362"/>
                    </a:ext>
                  </a:extLst>
                </a:gridCol>
              </a:tblGrid>
              <a:tr h="138178">
                <a:tc>
                  <a:txBody>
                    <a:bodyPr/>
                    <a:lstStyle/>
                    <a:p>
                      <a:r>
                        <a:rPr lang="en-GB" sz="900" dirty="0">
                          <a:solidFill>
                            <a:schemeClr val="bg2">
                              <a:lumMod val="10000"/>
                            </a:schemeClr>
                          </a:solidFill>
                          <a:latin typeface="Arial" panose="020B0604020202020204" pitchFamily="34" charset="0"/>
                          <a:cs typeface="Arial" panose="020B0604020202020204" pitchFamily="34" charset="0"/>
                        </a:rPr>
                        <a:t>Metrics</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Jun-24</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July-24</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Aug-24</a:t>
                      </a:r>
                    </a:p>
                  </a:txBody>
                  <a:tcPr>
                    <a:lnB w="12700" cap="flat" cmpd="sng" algn="ctr">
                      <a:solidFill>
                        <a:schemeClr val="bg2"/>
                      </a:solidFill>
                      <a:prstDash val="sysDashDotDot"/>
                      <a:round/>
                      <a:headEnd type="none" w="med" len="med"/>
                      <a:tailEnd type="none" w="med" len="med"/>
                    </a:lnB>
                    <a:solidFill>
                      <a:schemeClr val="accent1"/>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Trend</a:t>
                      </a:r>
                    </a:p>
                  </a:txBody>
                  <a:tcPr>
                    <a:lnB w="12700" cap="flat" cmpd="sng" algn="ctr">
                      <a:solidFill>
                        <a:schemeClr val="bg2"/>
                      </a:solidFill>
                      <a:prstDash val="sysDashDotDot"/>
                      <a:round/>
                      <a:headEnd type="none" w="med" len="med"/>
                      <a:tailEnd type="none" w="med" len="med"/>
                    </a:lnB>
                    <a:solidFill>
                      <a:schemeClr val="accent1"/>
                    </a:solidFill>
                  </a:tcPr>
                </a:tc>
                <a:extLst>
                  <a:ext uri="{0D108BD9-81ED-4DB2-BD59-A6C34878D82A}">
                    <a16:rowId xmlns:a16="http://schemas.microsoft.com/office/drawing/2014/main" val="2250544856"/>
                  </a:ext>
                </a:extLst>
              </a:tr>
              <a:tr h="146967">
                <a:tc>
                  <a:txBody>
                    <a:bodyPr/>
                    <a:lstStyle/>
                    <a:p>
                      <a:r>
                        <a:rPr lang="en-GB" sz="900" dirty="0">
                          <a:latin typeface="Arial" panose="020B0604020202020204" pitchFamily="34" charset="0"/>
                          <a:cs typeface="Arial" panose="020B0604020202020204" pitchFamily="34" charset="0"/>
                        </a:rPr>
                        <a:t># Security Incidents </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3951212171"/>
                  </a:ext>
                </a:extLst>
              </a:tr>
              <a:tr h="146967">
                <a:tc>
                  <a:txBody>
                    <a:bodyPr/>
                    <a:lstStyle/>
                    <a:p>
                      <a:r>
                        <a:rPr lang="en-GB" sz="900" dirty="0">
                          <a:latin typeface="Arial" panose="020B0604020202020204" pitchFamily="34" charset="0"/>
                          <a:cs typeface="Arial" panose="020B0604020202020204" pitchFamily="34" charset="0"/>
                        </a:rPr>
                        <a:t># Security Events </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3282040600"/>
                  </a:ext>
                </a:extLst>
              </a:tr>
              <a:tr h="138178">
                <a:tc>
                  <a:txBody>
                    <a:bodyPr/>
                    <a:lstStyle/>
                    <a:p>
                      <a:r>
                        <a:rPr lang="en-GB" sz="900" dirty="0">
                          <a:latin typeface="Arial" panose="020B0604020202020204" pitchFamily="34" charset="0"/>
                          <a:cs typeface="Arial" panose="020B0604020202020204" pitchFamily="34" charset="0"/>
                        </a:rPr>
                        <a:t># Malware </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1157075133"/>
                  </a:ext>
                </a:extLst>
              </a:tr>
              <a:tr h="138178">
                <a:tc>
                  <a:txBody>
                    <a:bodyPr/>
                    <a:lstStyle/>
                    <a:p>
                      <a:r>
                        <a:rPr lang="en-GB" sz="900" dirty="0">
                          <a:latin typeface="Arial" panose="020B0604020202020204" pitchFamily="34" charset="0"/>
                          <a:cs typeface="Arial" panose="020B0604020202020204" pitchFamily="34" charset="0"/>
                        </a:rPr>
                        <a:t># Detected Vulnerabilities </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4213439606"/>
                  </a:ext>
                </a:extLst>
              </a:tr>
              <a:tr h="138178">
                <a:tc>
                  <a:txBody>
                    <a:bodyPr/>
                    <a:lstStyle/>
                    <a:p>
                      <a:r>
                        <a:rPr lang="en-GB" sz="900" dirty="0">
                          <a:latin typeface="Arial" panose="020B0604020202020204" pitchFamily="34" charset="0"/>
                          <a:cs typeface="Arial" panose="020B0604020202020204" pitchFamily="34" charset="0"/>
                        </a:rPr>
                        <a:t># Security Incident containment </a:t>
                      </a: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tc>
                  <a:txBody>
                    <a:bodyPr/>
                    <a:lstStyle/>
                    <a:p>
                      <a:endParaRPr lang="en-GB" sz="900" dirty="0">
                        <a:latin typeface="Arial" panose="020B0604020202020204" pitchFamily="34" charset="0"/>
                        <a:cs typeface="Arial" panose="020B0604020202020204" pitchFamily="34" charset="0"/>
                      </a:endParaRPr>
                    </a:p>
                  </a:txBody>
                  <a:tcPr>
                    <a:lnL w="12700" cap="flat" cmpd="sng" algn="ctr">
                      <a:solidFill>
                        <a:schemeClr val="bg2"/>
                      </a:solidFill>
                      <a:prstDash val="sysDashDotDot"/>
                      <a:round/>
                      <a:headEnd type="none" w="med" len="med"/>
                      <a:tailEnd type="none" w="med" len="med"/>
                    </a:lnL>
                    <a:lnR w="12700" cap="flat" cmpd="sng" algn="ctr">
                      <a:solidFill>
                        <a:schemeClr val="bg2"/>
                      </a:solidFill>
                      <a:prstDash val="sysDashDotDot"/>
                      <a:round/>
                      <a:headEnd type="none" w="med" len="med"/>
                      <a:tailEnd type="none" w="med" len="med"/>
                    </a:lnR>
                    <a:lnT w="12700" cap="flat" cmpd="sng" algn="ctr">
                      <a:solidFill>
                        <a:schemeClr val="bg2"/>
                      </a:solidFill>
                      <a:prstDash val="sysDashDotDot"/>
                      <a:round/>
                      <a:headEnd type="none" w="med" len="med"/>
                      <a:tailEnd type="none" w="med" len="med"/>
                    </a:lnT>
                    <a:lnB w="12700" cap="flat" cmpd="sng" algn="ctr">
                      <a:solidFill>
                        <a:schemeClr val="bg2"/>
                      </a:solidFill>
                      <a:prstDash val="sysDashDotDot"/>
                      <a:round/>
                      <a:headEnd type="none" w="med" len="med"/>
                      <a:tailEnd type="none" w="med" len="med"/>
                    </a:lnB>
                  </a:tcPr>
                </a:tc>
                <a:extLst>
                  <a:ext uri="{0D108BD9-81ED-4DB2-BD59-A6C34878D82A}">
                    <a16:rowId xmlns:a16="http://schemas.microsoft.com/office/drawing/2014/main" val="541230491"/>
                  </a:ext>
                </a:extLst>
              </a:tr>
            </a:tbl>
          </a:graphicData>
        </a:graphic>
      </p:graphicFrame>
      <p:sp>
        <p:nvSpPr>
          <p:cNvPr id="45" name="Rectangle 44">
            <a:extLst>
              <a:ext uri="{FF2B5EF4-FFF2-40B4-BE49-F238E27FC236}">
                <a16:creationId xmlns:a16="http://schemas.microsoft.com/office/drawing/2014/main" id="{1BE89F70-5DA9-B5A0-CB92-0B04ED328D41}"/>
              </a:ext>
            </a:extLst>
          </p:cNvPr>
          <p:cNvSpPr/>
          <p:nvPr/>
        </p:nvSpPr>
        <p:spPr>
          <a:xfrm>
            <a:off x="6098418" y="1041786"/>
            <a:ext cx="5760000" cy="22340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Volumetrics</a:t>
            </a:r>
          </a:p>
        </p:txBody>
      </p:sp>
      <p:sp>
        <p:nvSpPr>
          <p:cNvPr id="46" name="Rectangle 45">
            <a:extLst>
              <a:ext uri="{FF2B5EF4-FFF2-40B4-BE49-F238E27FC236}">
                <a16:creationId xmlns:a16="http://schemas.microsoft.com/office/drawing/2014/main" id="{B8863AFD-2239-4486-235A-B2166524BB85}"/>
              </a:ext>
            </a:extLst>
          </p:cNvPr>
          <p:cNvSpPr/>
          <p:nvPr/>
        </p:nvSpPr>
        <p:spPr>
          <a:xfrm>
            <a:off x="222369" y="3462913"/>
            <a:ext cx="5760000" cy="756000"/>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Server and Infrastructure Patching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No challenges / issues </a:t>
            </a:r>
          </a:p>
        </p:txBody>
      </p:sp>
      <p:sp>
        <p:nvSpPr>
          <p:cNvPr id="47" name="Rectangle 46">
            <a:extLst>
              <a:ext uri="{FF2B5EF4-FFF2-40B4-BE49-F238E27FC236}">
                <a16:creationId xmlns:a16="http://schemas.microsoft.com/office/drawing/2014/main" id="{C6C3D8E6-4602-C6F6-589C-CC489557DCFE}"/>
              </a:ext>
            </a:extLst>
          </p:cNvPr>
          <p:cNvSpPr/>
          <p:nvPr/>
        </p:nvSpPr>
        <p:spPr>
          <a:xfrm>
            <a:off x="222369" y="4374655"/>
            <a:ext cx="5760000" cy="756000"/>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Vulnerability (Penetration Testing, Scanning and New Threats)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No challenges / issues </a:t>
            </a:r>
          </a:p>
        </p:txBody>
      </p:sp>
      <p:sp>
        <p:nvSpPr>
          <p:cNvPr id="48" name="Rectangle 47">
            <a:extLst>
              <a:ext uri="{FF2B5EF4-FFF2-40B4-BE49-F238E27FC236}">
                <a16:creationId xmlns:a16="http://schemas.microsoft.com/office/drawing/2014/main" id="{3400B7D5-3F8F-CF70-D5BC-70CCF2B0A684}"/>
              </a:ext>
            </a:extLst>
          </p:cNvPr>
          <p:cNvSpPr/>
          <p:nvPr/>
        </p:nvSpPr>
        <p:spPr>
          <a:xfrm>
            <a:off x="222370" y="1368399"/>
            <a:ext cx="1131723" cy="251461"/>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Security status: </a:t>
            </a:r>
            <a:endParaRPr kumimoji="0" lang="en-GB" sz="900" b="0"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endParaRPr>
          </a:p>
        </p:txBody>
      </p:sp>
      <p:sp>
        <p:nvSpPr>
          <p:cNvPr id="49" name="Rectangle 48">
            <a:extLst>
              <a:ext uri="{FF2B5EF4-FFF2-40B4-BE49-F238E27FC236}">
                <a16:creationId xmlns:a16="http://schemas.microsoft.com/office/drawing/2014/main" id="{8AC735C3-546B-4507-A29C-9B1888B95C6A}"/>
              </a:ext>
            </a:extLst>
          </p:cNvPr>
          <p:cNvSpPr/>
          <p:nvPr/>
        </p:nvSpPr>
        <p:spPr>
          <a:xfrm>
            <a:off x="1354093" y="1371580"/>
            <a:ext cx="4628277" cy="251460"/>
          </a:xfrm>
          <a:prstGeom prst="rect">
            <a:avLst/>
          </a:prstGeom>
          <a:solidFill>
            <a:srgbClr val="92D05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Green</a:t>
            </a:r>
          </a:p>
        </p:txBody>
      </p:sp>
      <p:sp>
        <p:nvSpPr>
          <p:cNvPr id="51" name="Rectangle 50">
            <a:extLst>
              <a:ext uri="{FF2B5EF4-FFF2-40B4-BE49-F238E27FC236}">
                <a16:creationId xmlns:a16="http://schemas.microsoft.com/office/drawing/2014/main" id="{3D333E4D-DC8E-F1AE-81F5-3343238006F3}"/>
              </a:ext>
            </a:extLst>
          </p:cNvPr>
          <p:cNvSpPr/>
          <p:nvPr/>
        </p:nvSpPr>
        <p:spPr>
          <a:xfrm>
            <a:off x="222369" y="5230323"/>
            <a:ext cx="5760000" cy="949819"/>
          </a:xfrm>
          <a:prstGeom prst="rect">
            <a:avLst/>
          </a:prstGeom>
          <a:ln>
            <a:solidFill>
              <a:schemeClr val="bg2"/>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Supplier Reporting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E7E6E6">
                    <a:lumMod val="10000"/>
                  </a:srgbClr>
                </a:solidFill>
                <a:effectLst/>
                <a:uLnTx/>
                <a:uFillTx/>
                <a:latin typeface="Arial" panose="020B0604020202020204" pitchFamily="34" charset="0"/>
                <a:ea typeface="+mn-ea"/>
                <a:cs typeface="Arial" panose="020B0604020202020204" pitchFamily="34" charset="0"/>
              </a:rPr>
              <a:t>No challenges / issues </a:t>
            </a:r>
          </a:p>
        </p:txBody>
      </p:sp>
      <p:graphicFrame>
        <p:nvGraphicFramePr>
          <p:cNvPr id="52" name="Table 4">
            <a:extLst>
              <a:ext uri="{FF2B5EF4-FFF2-40B4-BE49-F238E27FC236}">
                <a16:creationId xmlns:a16="http://schemas.microsoft.com/office/drawing/2014/main" id="{4939B724-63DC-03CF-1EDF-08278699D6BA}"/>
              </a:ext>
            </a:extLst>
          </p:cNvPr>
          <p:cNvGraphicFramePr>
            <a:graphicFrameLocks noGrp="1"/>
          </p:cNvGraphicFramePr>
          <p:nvPr/>
        </p:nvGraphicFramePr>
        <p:xfrm>
          <a:off x="7354536" y="110080"/>
          <a:ext cx="4621900" cy="512788"/>
        </p:xfrm>
        <a:graphic>
          <a:graphicData uri="http://schemas.openxmlformats.org/drawingml/2006/table">
            <a:tbl>
              <a:tblPr firstRow="1" bandRow="1">
                <a:tableStyleId>{5C22544A-7EE6-4342-B048-85BDC9FD1C3A}</a:tableStyleId>
              </a:tblPr>
              <a:tblGrid>
                <a:gridCol w="833921">
                  <a:extLst>
                    <a:ext uri="{9D8B030D-6E8A-4147-A177-3AD203B41FA5}">
                      <a16:colId xmlns:a16="http://schemas.microsoft.com/office/drawing/2014/main" val="111468985"/>
                    </a:ext>
                  </a:extLst>
                </a:gridCol>
                <a:gridCol w="1130739">
                  <a:extLst>
                    <a:ext uri="{9D8B030D-6E8A-4147-A177-3AD203B41FA5}">
                      <a16:colId xmlns:a16="http://schemas.microsoft.com/office/drawing/2014/main" val="1271121789"/>
                    </a:ext>
                  </a:extLst>
                </a:gridCol>
                <a:gridCol w="1583037">
                  <a:extLst>
                    <a:ext uri="{9D8B030D-6E8A-4147-A177-3AD203B41FA5}">
                      <a16:colId xmlns:a16="http://schemas.microsoft.com/office/drawing/2014/main" val="3820206286"/>
                    </a:ext>
                  </a:extLst>
                </a:gridCol>
                <a:gridCol w="1074203">
                  <a:extLst>
                    <a:ext uri="{9D8B030D-6E8A-4147-A177-3AD203B41FA5}">
                      <a16:colId xmlns:a16="http://schemas.microsoft.com/office/drawing/2014/main" val="1703962266"/>
                    </a:ext>
                  </a:extLst>
                </a:gridCol>
              </a:tblGrid>
              <a:tr h="256394">
                <a:tc>
                  <a:txBody>
                    <a:bodyPr/>
                    <a:lstStyle/>
                    <a:p>
                      <a:r>
                        <a:rPr lang="en-GB" sz="900" dirty="0">
                          <a:solidFill>
                            <a:schemeClr val="bg2">
                              <a:lumMod val="10000"/>
                            </a:schemeClr>
                          </a:solidFill>
                          <a:latin typeface="Arial" panose="020B0604020202020204" pitchFamily="34" charset="0"/>
                          <a:cs typeface="Arial" panose="020B0604020202020204" pitchFamily="34" charset="0"/>
                        </a:rPr>
                        <a:t>Key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No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Service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GB" sz="900" dirty="0">
                          <a:solidFill>
                            <a:schemeClr val="bg2">
                              <a:lumMod val="10000"/>
                            </a:schemeClr>
                          </a:solidFill>
                          <a:latin typeface="Arial" panose="020B0604020202020204" pitchFamily="34" charset="0"/>
                          <a:cs typeface="Arial" panose="020B0604020202020204" pitchFamily="34" charset="0"/>
                        </a:rPr>
                        <a:t>Major Risk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4054862145"/>
                  </a:ext>
                </a:extLst>
              </a:tr>
              <a:tr h="256394">
                <a:tc>
                  <a:txBody>
                    <a:bodyPr/>
                    <a:lstStyle/>
                    <a:p>
                      <a:r>
                        <a:rPr lang="en-GB" sz="900" b="1" dirty="0">
                          <a:solidFill>
                            <a:schemeClr val="bg2">
                              <a:lumMod val="10000"/>
                            </a:schemeClr>
                          </a:solidFill>
                          <a:latin typeface="Arial" panose="020B0604020202020204" pitchFamily="34" charset="0"/>
                          <a:cs typeface="Arial" panose="020B0604020202020204" pitchFamily="34" charset="0"/>
                        </a:rPr>
                        <a:t>Trend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1" dirty="0">
                          <a:solidFill>
                            <a:schemeClr val="bg2">
                              <a:lumMod val="10000"/>
                            </a:schemeClr>
                          </a:solidFill>
                          <a:latin typeface="Arial" panose="020B0604020202020204" pitchFamily="34" charset="0"/>
                          <a:cs typeface="Arial" panose="020B0604020202020204" pitchFamily="34" charset="0"/>
                        </a:rPr>
                        <a:t>Improving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1" dirty="0">
                          <a:solidFill>
                            <a:schemeClr val="bg2">
                              <a:lumMod val="10000"/>
                            </a:schemeClr>
                          </a:solidFill>
                          <a:latin typeface="Arial" panose="020B0604020202020204" pitchFamily="34" charset="0"/>
                          <a:cs typeface="Arial" panose="020B0604020202020204" pitchFamily="34" charset="0"/>
                        </a:rPr>
                        <a:t>Static / No 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sz="900" b="1" dirty="0">
                          <a:solidFill>
                            <a:schemeClr val="bg2">
                              <a:lumMod val="10000"/>
                            </a:schemeClr>
                          </a:solidFill>
                          <a:latin typeface="Arial" panose="020B0604020202020204" pitchFamily="34" charset="0"/>
                          <a:cs typeface="Arial" panose="020B0604020202020204" pitchFamily="34" charset="0"/>
                        </a:rPr>
                        <a:t>Declining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673898"/>
                  </a:ext>
                </a:extLst>
              </a:tr>
            </a:tbl>
          </a:graphicData>
        </a:graphic>
      </p:graphicFrame>
      <p:sp>
        <p:nvSpPr>
          <p:cNvPr id="53" name="Arrow: Right 52">
            <a:extLst>
              <a:ext uri="{FF2B5EF4-FFF2-40B4-BE49-F238E27FC236}">
                <a16:creationId xmlns:a16="http://schemas.microsoft.com/office/drawing/2014/main" id="{9CC5CCE8-77D0-B326-B50A-6D087A5558C1}"/>
              </a:ext>
            </a:extLst>
          </p:cNvPr>
          <p:cNvSpPr/>
          <p:nvPr/>
        </p:nvSpPr>
        <p:spPr>
          <a:xfrm rot="19426347">
            <a:off x="8982534" y="428513"/>
            <a:ext cx="209550" cy="147465"/>
          </a:xfrm>
          <a:prstGeom prst="right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6" name="Arrow: Right 55">
            <a:extLst>
              <a:ext uri="{FF2B5EF4-FFF2-40B4-BE49-F238E27FC236}">
                <a16:creationId xmlns:a16="http://schemas.microsoft.com/office/drawing/2014/main" id="{F2B7BD23-9F68-34F1-9815-9F0E0D1D5CC4}"/>
              </a:ext>
            </a:extLst>
          </p:cNvPr>
          <p:cNvSpPr/>
          <p:nvPr/>
        </p:nvSpPr>
        <p:spPr>
          <a:xfrm rot="5400000">
            <a:off x="11734437" y="417213"/>
            <a:ext cx="209550" cy="14746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Arrow: Left-Right 56">
            <a:extLst>
              <a:ext uri="{FF2B5EF4-FFF2-40B4-BE49-F238E27FC236}">
                <a16:creationId xmlns:a16="http://schemas.microsoft.com/office/drawing/2014/main" id="{E12535D1-E06C-3950-715C-70F704FCF6FD}"/>
              </a:ext>
            </a:extLst>
          </p:cNvPr>
          <p:cNvSpPr/>
          <p:nvPr/>
        </p:nvSpPr>
        <p:spPr>
          <a:xfrm>
            <a:off x="10467825" y="424352"/>
            <a:ext cx="256190" cy="127443"/>
          </a:xfrm>
          <a:prstGeom prst="leftRightArrow">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090C72E4-9156-EB4B-FACC-3899309AD614}"/>
              </a:ext>
            </a:extLst>
          </p:cNvPr>
          <p:cNvPicPr>
            <a:picLocks noChangeAspect="1"/>
          </p:cNvPicPr>
          <p:nvPr/>
        </p:nvPicPr>
        <p:blipFill>
          <a:blip r:embed="rId3"/>
          <a:stretch>
            <a:fillRect/>
          </a:stretch>
        </p:blipFill>
        <p:spPr>
          <a:xfrm>
            <a:off x="8799293" y="6240165"/>
            <a:ext cx="487185" cy="487185"/>
          </a:xfrm>
          <a:prstGeom prst="rect">
            <a:avLst/>
          </a:prstGeom>
        </p:spPr>
      </p:pic>
      <p:sp>
        <p:nvSpPr>
          <p:cNvPr id="3" name="TextBox 2">
            <a:extLst>
              <a:ext uri="{FF2B5EF4-FFF2-40B4-BE49-F238E27FC236}">
                <a16:creationId xmlns:a16="http://schemas.microsoft.com/office/drawing/2014/main" id="{FF949978-F2F6-AE23-3477-5F797C1ADE3B}"/>
              </a:ext>
            </a:extLst>
          </p:cNvPr>
          <p:cNvSpPr txBox="1"/>
          <p:nvPr/>
        </p:nvSpPr>
        <p:spPr>
          <a:xfrm>
            <a:off x="9417204" y="6361843"/>
            <a:ext cx="2929128" cy="307777"/>
          </a:xfrm>
          <a:prstGeom prst="rect">
            <a:avLst/>
          </a:prstGeom>
          <a:noFill/>
        </p:spPr>
        <p:txBody>
          <a:bodyPr wrap="square" rtlCol="0">
            <a:spAutoFit/>
          </a:bodyPr>
          <a:lstStyle/>
          <a:p>
            <a:r>
              <a:rPr lang="en-GB" sz="1400" b="1" dirty="0">
                <a:solidFill>
                  <a:sysClr val="windowText" lastClr="000000"/>
                </a:solidFill>
              </a:rPr>
              <a:t>PDCA Check</a:t>
            </a:r>
          </a:p>
        </p:txBody>
      </p:sp>
    </p:spTree>
    <p:extLst>
      <p:ext uri="{BB962C8B-B14F-4D97-AF65-F5344CB8AC3E}">
        <p14:creationId xmlns:p14="http://schemas.microsoft.com/office/powerpoint/2010/main" val="922709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E8876-9659-4514-AE9A-95AB3C683AB4}"/>
              </a:ext>
            </a:extLst>
          </p:cNvPr>
          <p:cNvSpPr>
            <a:spLocks noGrp="1"/>
          </p:cNvSpPr>
          <p:nvPr>
            <p:ph type="body" sz="quarter" idx="14"/>
          </p:nvPr>
        </p:nvSpPr>
        <p:spPr>
          <a:xfrm>
            <a:off x="779263" y="1150566"/>
            <a:ext cx="7953829" cy="546104"/>
          </a:xfrm>
        </p:spPr>
        <p:txBody>
          <a:bodyPr/>
          <a:lstStyle/>
          <a:p>
            <a:r>
              <a:rPr lang="en-GB" dirty="0"/>
              <a:t>Questions</a:t>
            </a:r>
          </a:p>
          <a:p>
            <a:endParaRPr lang="en-GB" dirty="0"/>
          </a:p>
        </p:txBody>
      </p:sp>
      <p:sp>
        <p:nvSpPr>
          <p:cNvPr id="5" name="Slide Number Placeholder 4">
            <a:extLst>
              <a:ext uri="{FF2B5EF4-FFF2-40B4-BE49-F238E27FC236}">
                <a16:creationId xmlns:a16="http://schemas.microsoft.com/office/drawing/2014/main" id="{2249DB64-4192-4058-BF11-A74C0F1CD8EC}"/>
              </a:ext>
            </a:extLst>
          </p:cNvPr>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200" b="0" i="0" u="none" strike="noStrike" kern="1200" cap="none" spc="0" normalizeH="0" baseline="0" noProof="0" smtClean="0">
                <a:ln>
                  <a:noFill/>
                </a:ln>
                <a:solidFill>
                  <a:srgbClr val="787878">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787878">
                  <a:tint val="75000"/>
                </a:srgb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45EC2E29-0DE2-494A-872C-D6629923F129}"/>
              </a:ext>
            </a:extLst>
          </p:cNvPr>
          <p:cNvPicPr>
            <a:picLocks noChangeAspect="1"/>
          </p:cNvPicPr>
          <p:nvPr/>
        </p:nvPicPr>
        <p:blipFill>
          <a:blip r:embed="rId2"/>
          <a:stretch>
            <a:fillRect/>
          </a:stretch>
        </p:blipFill>
        <p:spPr>
          <a:xfrm>
            <a:off x="3696084" y="2028585"/>
            <a:ext cx="4346825" cy="3505504"/>
          </a:xfrm>
          <a:prstGeom prst="rect">
            <a:avLst/>
          </a:prstGeom>
        </p:spPr>
      </p:pic>
    </p:spTree>
    <p:extLst>
      <p:ext uri="{BB962C8B-B14F-4D97-AF65-F5344CB8AC3E}">
        <p14:creationId xmlns:p14="http://schemas.microsoft.com/office/powerpoint/2010/main" val="1759999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85DD84-24B3-5472-199C-B5507E216084}"/>
              </a:ext>
            </a:extLst>
          </p:cNvPr>
          <p:cNvSpPr>
            <a:spLocks noGrp="1"/>
          </p:cNvSpPr>
          <p:nvPr>
            <p:ph type="body" sz="quarter" idx="15"/>
          </p:nvPr>
        </p:nvSpPr>
        <p:spPr/>
        <p:txBody>
          <a:bodyPr/>
          <a:lstStyle/>
          <a:p>
            <a:r>
              <a:rPr lang="en-GB" dirty="0"/>
              <a:t>test</a:t>
            </a:r>
          </a:p>
        </p:txBody>
      </p:sp>
      <p:sp>
        <p:nvSpPr>
          <p:cNvPr id="3" name="Slide Number Placeholder 2">
            <a:extLst>
              <a:ext uri="{FF2B5EF4-FFF2-40B4-BE49-F238E27FC236}">
                <a16:creationId xmlns:a16="http://schemas.microsoft.com/office/drawing/2014/main" id="{8A6817A8-ACC5-87B5-2A6F-028EBD8945A4}"/>
              </a:ext>
            </a:extLst>
          </p:cNvPr>
          <p:cNvSpPr>
            <a:spLocks noGrp="1"/>
          </p:cNvSpPr>
          <p:nvPr>
            <p:ph type="sldNum" sz="quarter" idx="12"/>
          </p:nvPr>
        </p:nvSpPr>
        <p:spPr/>
        <p:txBody>
          <a:bodyPr/>
          <a:lstStyle/>
          <a:p>
            <a:fld id="{6FC3DE79-9394-CE4D-B3D9-B1E9F5BFD092}" type="slidenum">
              <a:rPr lang="en-US" smtClean="0"/>
              <a:pPr/>
              <a:t>17</a:t>
            </a:fld>
            <a:endParaRPr lang="en-US" dirty="0"/>
          </a:p>
        </p:txBody>
      </p:sp>
    </p:spTree>
    <p:extLst>
      <p:ext uri="{BB962C8B-B14F-4D97-AF65-F5344CB8AC3E}">
        <p14:creationId xmlns:p14="http://schemas.microsoft.com/office/powerpoint/2010/main" val="269879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382794" y="247794"/>
            <a:ext cx="7264100" cy="455457"/>
          </a:xfrm>
        </p:spPr>
        <p:txBody>
          <a:bodyPr>
            <a:normAutofit/>
          </a:bodyPr>
          <a:lstStyle/>
          <a:p>
            <a:pPr algn="l"/>
            <a:r>
              <a:rPr lang="en-GB" b="1" dirty="0"/>
              <a:t>ISO27001 Framework</a:t>
            </a:r>
          </a:p>
        </p:txBody>
      </p:sp>
      <p:sp>
        <p:nvSpPr>
          <p:cNvPr id="8" name="TextBox 7">
            <a:extLst>
              <a:ext uri="{FF2B5EF4-FFF2-40B4-BE49-F238E27FC236}">
                <a16:creationId xmlns:a16="http://schemas.microsoft.com/office/drawing/2014/main" id="{777BAA1E-6DF5-8273-976C-637A01C84F5C}"/>
              </a:ext>
            </a:extLst>
          </p:cNvPr>
          <p:cNvSpPr txBox="1"/>
          <p:nvPr/>
        </p:nvSpPr>
        <p:spPr>
          <a:xfrm>
            <a:off x="-382114" y="244542"/>
            <a:ext cx="11531230" cy="830997"/>
          </a:xfrm>
          <a:prstGeom prst="rect">
            <a:avLst/>
          </a:prstGeom>
          <a:noFill/>
        </p:spPr>
        <p:txBody>
          <a:bodyPr wrap="square">
            <a:spAutoFit/>
          </a:bodyPr>
          <a:lstStyle/>
          <a:p>
            <a:pPr algn="ctr"/>
            <a:r>
              <a:rPr lang="en-GB" sz="1600" b="1" dirty="0">
                <a:solidFill>
                  <a:schemeClr val="accent1"/>
                </a:solidFill>
              </a:rPr>
              <a:t>ISO27001 Framework</a:t>
            </a:r>
          </a:p>
          <a:p>
            <a:pPr algn="ctr"/>
            <a:endParaRPr lang="en-GB" sz="1600" b="1" dirty="0">
              <a:solidFill>
                <a:schemeClr val="accent1"/>
              </a:solidFill>
            </a:endParaRPr>
          </a:p>
          <a:p>
            <a:pPr algn="ctr"/>
            <a:r>
              <a:rPr lang="en-GB" sz="1600" b="1" dirty="0">
                <a:solidFill>
                  <a:schemeClr val="accent1"/>
                </a:solidFill>
              </a:rPr>
              <a:t>The framework </a:t>
            </a:r>
            <a:endParaRPr lang="en-GB" sz="1600" dirty="0">
              <a:solidFill>
                <a:srgbClr val="787878"/>
              </a:solidFill>
            </a:endParaRPr>
          </a:p>
        </p:txBody>
      </p:sp>
      <p:sp>
        <p:nvSpPr>
          <p:cNvPr id="11" name="Rectangle: Rounded Corners 10">
            <a:extLst>
              <a:ext uri="{FF2B5EF4-FFF2-40B4-BE49-F238E27FC236}">
                <a16:creationId xmlns:a16="http://schemas.microsoft.com/office/drawing/2014/main" id="{6E48E240-79B0-87BC-0B98-7DA9BBA6DAC9}"/>
              </a:ext>
            </a:extLst>
          </p:cNvPr>
          <p:cNvSpPr/>
          <p:nvPr/>
        </p:nvSpPr>
        <p:spPr>
          <a:xfrm>
            <a:off x="3103687" y="2103533"/>
            <a:ext cx="1993392" cy="4668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4: Context of the organisation</a:t>
            </a:r>
          </a:p>
        </p:txBody>
      </p:sp>
      <p:sp>
        <p:nvSpPr>
          <p:cNvPr id="17" name="Rectangle: Rounded Corners 16">
            <a:extLst>
              <a:ext uri="{FF2B5EF4-FFF2-40B4-BE49-F238E27FC236}">
                <a16:creationId xmlns:a16="http://schemas.microsoft.com/office/drawing/2014/main" id="{8BD440EC-6D87-69AD-41B7-3CBEC276BFDB}"/>
              </a:ext>
            </a:extLst>
          </p:cNvPr>
          <p:cNvSpPr/>
          <p:nvPr/>
        </p:nvSpPr>
        <p:spPr>
          <a:xfrm>
            <a:off x="5167183" y="2103533"/>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Identify the needs of stakeholders and clarify their needs and interests</a:t>
            </a:r>
          </a:p>
          <a:p>
            <a:pPr marL="285750" indent="-285750">
              <a:buFont typeface="Arial" panose="020B0604020202020204" pitchFamily="34" charset="0"/>
              <a:buChar char="•"/>
            </a:pPr>
            <a:r>
              <a:rPr lang="en-GB" sz="1200" dirty="0">
                <a:solidFill>
                  <a:sysClr val="windowText" lastClr="000000"/>
                </a:solidFill>
              </a:rPr>
              <a:t>Define the scope of the ISMS</a:t>
            </a:r>
          </a:p>
        </p:txBody>
      </p:sp>
      <p:sp>
        <p:nvSpPr>
          <p:cNvPr id="18" name="Rectangle: Rounded Corners 17">
            <a:extLst>
              <a:ext uri="{FF2B5EF4-FFF2-40B4-BE49-F238E27FC236}">
                <a16:creationId xmlns:a16="http://schemas.microsoft.com/office/drawing/2014/main" id="{7C2CB6BA-805C-C9A8-1B8B-4EACC98199F8}"/>
              </a:ext>
            </a:extLst>
          </p:cNvPr>
          <p:cNvSpPr/>
          <p:nvPr/>
        </p:nvSpPr>
        <p:spPr>
          <a:xfrm>
            <a:off x="3103687" y="2670518"/>
            <a:ext cx="1993392" cy="4324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5: Leadership</a:t>
            </a:r>
          </a:p>
        </p:txBody>
      </p:sp>
      <p:sp>
        <p:nvSpPr>
          <p:cNvPr id="19" name="Rectangle: Rounded Corners 18">
            <a:extLst>
              <a:ext uri="{FF2B5EF4-FFF2-40B4-BE49-F238E27FC236}">
                <a16:creationId xmlns:a16="http://schemas.microsoft.com/office/drawing/2014/main" id="{3378B666-70D2-DC8F-5699-D4D45DDA1EBD}"/>
              </a:ext>
            </a:extLst>
          </p:cNvPr>
          <p:cNvSpPr/>
          <p:nvPr/>
        </p:nvSpPr>
        <p:spPr>
          <a:xfrm>
            <a:off x="5167183" y="2657509"/>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Obtain commitment from leadership and establish policies </a:t>
            </a:r>
          </a:p>
          <a:p>
            <a:pPr marL="285750" indent="-285750">
              <a:buFont typeface="Arial" panose="020B0604020202020204" pitchFamily="34" charset="0"/>
              <a:buChar char="•"/>
            </a:pPr>
            <a:r>
              <a:rPr lang="en-GB" sz="1200" dirty="0">
                <a:solidFill>
                  <a:sysClr val="windowText" lastClr="000000"/>
                </a:solidFill>
              </a:rPr>
              <a:t>Define roles and responsibilities </a:t>
            </a:r>
          </a:p>
        </p:txBody>
      </p:sp>
      <p:sp>
        <p:nvSpPr>
          <p:cNvPr id="20" name="Rectangle: Rounded Corners 19">
            <a:extLst>
              <a:ext uri="{FF2B5EF4-FFF2-40B4-BE49-F238E27FC236}">
                <a16:creationId xmlns:a16="http://schemas.microsoft.com/office/drawing/2014/main" id="{E3B76706-B7F4-393A-34F5-910EFE779276}"/>
              </a:ext>
            </a:extLst>
          </p:cNvPr>
          <p:cNvSpPr/>
          <p:nvPr/>
        </p:nvSpPr>
        <p:spPr>
          <a:xfrm>
            <a:off x="3103687" y="3200948"/>
            <a:ext cx="1993392" cy="4177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6: Planning</a:t>
            </a:r>
          </a:p>
        </p:txBody>
      </p:sp>
      <p:sp>
        <p:nvSpPr>
          <p:cNvPr id="21" name="Rectangle: Rounded Corners 20">
            <a:extLst>
              <a:ext uri="{FF2B5EF4-FFF2-40B4-BE49-F238E27FC236}">
                <a16:creationId xmlns:a16="http://schemas.microsoft.com/office/drawing/2014/main" id="{ECF27972-5765-8393-5631-47F549904A31}"/>
              </a:ext>
            </a:extLst>
          </p:cNvPr>
          <p:cNvSpPr/>
          <p:nvPr/>
        </p:nvSpPr>
        <p:spPr>
          <a:xfrm>
            <a:off x="5167183" y="3187080"/>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Assess risks and vulnerabilities, as well as opportunities to improve information security </a:t>
            </a:r>
          </a:p>
        </p:txBody>
      </p:sp>
      <p:sp>
        <p:nvSpPr>
          <p:cNvPr id="22" name="Rectangle: Rounded Corners 21">
            <a:extLst>
              <a:ext uri="{FF2B5EF4-FFF2-40B4-BE49-F238E27FC236}">
                <a16:creationId xmlns:a16="http://schemas.microsoft.com/office/drawing/2014/main" id="{26D6156D-55F1-8F46-E447-7373A25E94BC}"/>
              </a:ext>
            </a:extLst>
          </p:cNvPr>
          <p:cNvSpPr/>
          <p:nvPr/>
        </p:nvSpPr>
        <p:spPr>
          <a:xfrm>
            <a:off x="3103687" y="3697722"/>
            <a:ext cx="1993392" cy="4454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solidFill>
                  <a:sysClr val="windowText" lastClr="000000"/>
                </a:solidFill>
              </a:rPr>
              <a:t>7: Support </a:t>
            </a:r>
          </a:p>
        </p:txBody>
      </p:sp>
      <p:sp>
        <p:nvSpPr>
          <p:cNvPr id="23" name="Rectangle: Rounded Corners 22">
            <a:extLst>
              <a:ext uri="{FF2B5EF4-FFF2-40B4-BE49-F238E27FC236}">
                <a16:creationId xmlns:a16="http://schemas.microsoft.com/office/drawing/2014/main" id="{E6C94F27-8FFF-621F-45D8-6C6820F53088}"/>
              </a:ext>
            </a:extLst>
          </p:cNvPr>
          <p:cNvSpPr/>
          <p:nvPr/>
        </p:nvSpPr>
        <p:spPr>
          <a:xfrm>
            <a:off x="5167183" y="3697722"/>
            <a:ext cx="4887198" cy="4454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Define and document resources for maintaining the ISMS</a:t>
            </a:r>
          </a:p>
        </p:txBody>
      </p:sp>
      <p:sp>
        <p:nvSpPr>
          <p:cNvPr id="24" name="Rectangle: Rounded Corners 23">
            <a:extLst>
              <a:ext uri="{FF2B5EF4-FFF2-40B4-BE49-F238E27FC236}">
                <a16:creationId xmlns:a16="http://schemas.microsoft.com/office/drawing/2014/main" id="{FD69885C-6AF2-EBA7-F69B-1B2199375001}"/>
              </a:ext>
            </a:extLst>
          </p:cNvPr>
          <p:cNvSpPr/>
          <p:nvPr/>
        </p:nvSpPr>
        <p:spPr>
          <a:xfrm>
            <a:off x="3103687" y="4217968"/>
            <a:ext cx="1993392" cy="445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solidFill>
                  <a:sysClr val="windowText" lastClr="000000"/>
                </a:solidFill>
              </a:rPr>
              <a:t>8: Operation</a:t>
            </a:r>
          </a:p>
        </p:txBody>
      </p:sp>
      <p:sp>
        <p:nvSpPr>
          <p:cNvPr id="25" name="Rectangle: Rounded Corners 24">
            <a:extLst>
              <a:ext uri="{FF2B5EF4-FFF2-40B4-BE49-F238E27FC236}">
                <a16:creationId xmlns:a16="http://schemas.microsoft.com/office/drawing/2014/main" id="{AEBD0FC7-5F89-05F0-CE36-18378D83FBAB}"/>
              </a:ext>
            </a:extLst>
          </p:cNvPr>
          <p:cNvSpPr/>
          <p:nvPr/>
        </p:nvSpPr>
        <p:spPr>
          <a:xfrm>
            <a:off x="5167183" y="4214907"/>
            <a:ext cx="4887198" cy="4454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Define risk treatment plans and implement controls</a:t>
            </a:r>
          </a:p>
        </p:txBody>
      </p:sp>
      <p:sp>
        <p:nvSpPr>
          <p:cNvPr id="26" name="Rectangle: Rounded Corners 25">
            <a:extLst>
              <a:ext uri="{FF2B5EF4-FFF2-40B4-BE49-F238E27FC236}">
                <a16:creationId xmlns:a16="http://schemas.microsoft.com/office/drawing/2014/main" id="{43ED24FA-492B-EB95-198B-0214F6ABF1AC}"/>
              </a:ext>
            </a:extLst>
          </p:cNvPr>
          <p:cNvSpPr/>
          <p:nvPr/>
        </p:nvSpPr>
        <p:spPr>
          <a:xfrm>
            <a:off x="3103687" y="4746332"/>
            <a:ext cx="1993392" cy="416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a:solidFill>
                  <a:sysClr val="windowText" lastClr="000000"/>
                </a:solidFill>
              </a:rPr>
              <a:t>9: Performance evaluation</a:t>
            </a:r>
          </a:p>
        </p:txBody>
      </p:sp>
      <p:sp>
        <p:nvSpPr>
          <p:cNvPr id="27" name="Rectangle: Rounded Corners 26">
            <a:extLst>
              <a:ext uri="{FF2B5EF4-FFF2-40B4-BE49-F238E27FC236}">
                <a16:creationId xmlns:a16="http://schemas.microsoft.com/office/drawing/2014/main" id="{C6B86802-1F15-99A6-6BA4-B9150A1FAAF4}"/>
              </a:ext>
            </a:extLst>
          </p:cNvPr>
          <p:cNvSpPr/>
          <p:nvPr/>
        </p:nvSpPr>
        <p:spPr>
          <a:xfrm>
            <a:off x="5167183" y="4731709"/>
            <a:ext cx="4887198" cy="4454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Monitor, measure and assess control effectiveness </a:t>
            </a:r>
          </a:p>
          <a:p>
            <a:pPr marL="285750" indent="-285750">
              <a:buFont typeface="Arial" panose="020B0604020202020204" pitchFamily="34" charset="0"/>
              <a:buChar char="•"/>
            </a:pPr>
            <a:r>
              <a:rPr lang="en-GB" sz="1200" dirty="0">
                <a:solidFill>
                  <a:sysClr val="windowText" lastClr="000000"/>
                </a:solidFill>
              </a:rPr>
              <a:t>Conduct internal audits and management reviews </a:t>
            </a:r>
          </a:p>
        </p:txBody>
      </p:sp>
      <p:sp>
        <p:nvSpPr>
          <p:cNvPr id="28" name="Rectangle: Rounded Corners 27">
            <a:extLst>
              <a:ext uri="{FF2B5EF4-FFF2-40B4-BE49-F238E27FC236}">
                <a16:creationId xmlns:a16="http://schemas.microsoft.com/office/drawing/2014/main" id="{F2612515-2F79-AD88-4608-D8722C39672B}"/>
              </a:ext>
            </a:extLst>
          </p:cNvPr>
          <p:cNvSpPr/>
          <p:nvPr/>
        </p:nvSpPr>
        <p:spPr>
          <a:xfrm>
            <a:off x="3103687" y="5243792"/>
            <a:ext cx="1993392" cy="416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solidFill>
                  <a:sysClr val="windowText" lastClr="000000"/>
                </a:solidFill>
              </a:rPr>
              <a:t>10: Improvement</a:t>
            </a:r>
          </a:p>
        </p:txBody>
      </p:sp>
      <p:sp>
        <p:nvSpPr>
          <p:cNvPr id="29" name="Rectangle: Rounded Corners 28">
            <a:extLst>
              <a:ext uri="{FF2B5EF4-FFF2-40B4-BE49-F238E27FC236}">
                <a16:creationId xmlns:a16="http://schemas.microsoft.com/office/drawing/2014/main" id="{9DD9C433-F932-92FC-53FD-A2B726020803}"/>
              </a:ext>
            </a:extLst>
          </p:cNvPr>
          <p:cNvSpPr/>
          <p:nvPr/>
        </p:nvSpPr>
        <p:spPr>
          <a:xfrm>
            <a:off x="5167183" y="5229169"/>
            <a:ext cx="4887198" cy="4454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Identify nonconformities and corrective actions </a:t>
            </a:r>
          </a:p>
        </p:txBody>
      </p:sp>
      <p:sp>
        <p:nvSpPr>
          <p:cNvPr id="30" name="Rectangle: Rounded Corners 29">
            <a:extLst>
              <a:ext uri="{FF2B5EF4-FFF2-40B4-BE49-F238E27FC236}">
                <a16:creationId xmlns:a16="http://schemas.microsoft.com/office/drawing/2014/main" id="{EBBDCD33-820E-F113-1235-271D9DFCA110}"/>
              </a:ext>
            </a:extLst>
          </p:cNvPr>
          <p:cNvSpPr/>
          <p:nvPr/>
        </p:nvSpPr>
        <p:spPr>
          <a:xfrm>
            <a:off x="3103687" y="1634982"/>
            <a:ext cx="6950694" cy="27883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200" b="1" dirty="0"/>
              <a:t>Management Clauses</a:t>
            </a:r>
          </a:p>
        </p:txBody>
      </p:sp>
      <p:sp>
        <p:nvSpPr>
          <p:cNvPr id="31" name="Rectangle: Rounded Corners 30">
            <a:extLst>
              <a:ext uri="{FF2B5EF4-FFF2-40B4-BE49-F238E27FC236}">
                <a16:creationId xmlns:a16="http://schemas.microsoft.com/office/drawing/2014/main" id="{E50F1C38-D2F7-23E4-D3A5-96EE8153D47F}"/>
              </a:ext>
            </a:extLst>
          </p:cNvPr>
          <p:cNvSpPr/>
          <p:nvPr/>
        </p:nvSpPr>
        <p:spPr>
          <a:xfrm>
            <a:off x="3103687" y="5849141"/>
            <a:ext cx="6950694" cy="33832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1200" b="1" dirty="0"/>
              <a:t>Annex A Controls (94; Organisation, People, Physical &amp; Technological)</a:t>
            </a:r>
          </a:p>
        </p:txBody>
      </p:sp>
      <p:sp>
        <p:nvSpPr>
          <p:cNvPr id="32" name="Rectangle: Rounded Corners 31">
            <a:extLst>
              <a:ext uri="{FF2B5EF4-FFF2-40B4-BE49-F238E27FC236}">
                <a16:creationId xmlns:a16="http://schemas.microsoft.com/office/drawing/2014/main" id="{C2FEFEB6-E797-AEDE-6A2D-C93B399AE451}"/>
              </a:ext>
            </a:extLst>
          </p:cNvPr>
          <p:cNvSpPr/>
          <p:nvPr/>
        </p:nvSpPr>
        <p:spPr>
          <a:xfrm>
            <a:off x="4220510" y="6393176"/>
            <a:ext cx="4578652" cy="3383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sz="1200" b="1" dirty="0"/>
              <a:t>Policies, Standards and Standard Operating Procedures</a:t>
            </a:r>
          </a:p>
        </p:txBody>
      </p:sp>
      <p:sp>
        <p:nvSpPr>
          <p:cNvPr id="33" name="Arrow: Down 32">
            <a:extLst>
              <a:ext uri="{FF2B5EF4-FFF2-40B4-BE49-F238E27FC236}">
                <a16:creationId xmlns:a16="http://schemas.microsoft.com/office/drawing/2014/main" id="{FF0F5863-7820-D3CA-6A96-653D1BABD45C}"/>
              </a:ext>
            </a:extLst>
          </p:cNvPr>
          <p:cNvSpPr/>
          <p:nvPr/>
        </p:nvSpPr>
        <p:spPr>
          <a:xfrm>
            <a:off x="3982765" y="1913815"/>
            <a:ext cx="237744" cy="18428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8340A755-B104-D54D-FDDA-0E7D073F3A2F}"/>
              </a:ext>
            </a:extLst>
          </p:cNvPr>
          <p:cNvSpPr/>
          <p:nvPr/>
        </p:nvSpPr>
        <p:spPr>
          <a:xfrm>
            <a:off x="8561418" y="1917693"/>
            <a:ext cx="237744" cy="176529"/>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5" name="Arrow: Down 34">
            <a:extLst>
              <a:ext uri="{FF2B5EF4-FFF2-40B4-BE49-F238E27FC236}">
                <a16:creationId xmlns:a16="http://schemas.microsoft.com/office/drawing/2014/main" id="{10EEF283-8D4C-8311-9147-BBA2FD1277CC}"/>
              </a:ext>
            </a:extLst>
          </p:cNvPr>
          <p:cNvSpPr/>
          <p:nvPr/>
        </p:nvSpPr>
        <p:spPr>
          <a:xfrm>
            <a:off x="3999958" y="5659744"/>
            <a:ext cx="237744" cy="184286"/>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6" name="Arrow: Down 35">
            <a:extLst>
              <a:ext uri="{FF2B5EF4-FFF2-40B4-BE49-F238E27FC236}">
                <a16:creationId xmlns:a16="http://schemas.microsoft.com/office/drawing/2014/main" id="{ADF3BE45-38D4-0D1A-24F5-62A237BBB341}"/>
              </a:ext>
            </a:extLst>
          </p:cNvPr>
          <p:cNvSpPr/>
          <p:nvPr/>
        </p:nvSpPr>
        <p:spPr>
          <a:xfrm>
            <a:off x="8077759" y="5681464"/>
            <a:ext cx="237744" cy="184286"/>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8" name="Arrow: Down 37">
            <a:extLst>
              <a:ext uri="{FF2B5EF4-FFF2-40B4-BE49-F238E27FC236}">
                <a16:creationId xmlns:a16="http://schemas.microsoft.com/office/drawing/2014/main" id="{52F8CF90-E143-A1E2-8D5F-FC340D9F0EB4}"/>
              </a:ext>
            </a:extLst>
          </p:cNvPr>
          <p:cNvSpPr/>
          <p:nvPr/>
        </p:nvSpPr>
        <p:spPr>
          <a:xfrm>
            <a:off x="6341289" y="6212874"/>
            <a:ext cx="237744" cy="184286"/>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Rectangle: Rounded Corners 42">
            <a:extLst>
              <a:ext uri="{FF2B5EF4-FFF2-40B4-BE49-F238E27FC236}">
                <a16:creationId xmlns:a16="http://schemas.microsoft.com/office/drawing/2014/main" id="{7743FDCA-3C7A-7FD0-D496-67D25F9C996A}"/>
              </a:ext>
            </a:extLst>
          </p:cNvPr>
          <p:cNvSpPr/>
          <p:nvPr/>
        </p:nvSpPr>
        <p:spPr>
          <a:xfrm>
            <a:off x="394573" y="2094222"/>
            <a:ext cx="2219035" cy="1523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Plan; Establish the ISMS</a:t>
            </a:r>
          </a:p>
        </p:txBody>
      </p:sp>
      <p:sp>
        <p:nvSpPr>
          <p:cNvPr id="44" name="Rectangle: Rounded Corners 43">
            <a:extLst>
              <a:ext uri="{FF2B5EF4-FFF2-40B4-BE49-F238E27FC236}">
                <a16:creationId xmlns:a16="http://schemas.microsoft.com/office/drawing/2014/main" id="{AE0E9501-7F6B-606C-507E-254F6E7C243E}"/>
              </a:ext>
            </a:extLst>
          </p:cNvPr>
          <p:cNvSpPr/>
          <p:nvPr/>
        </p:nvSpPr>
        <p:spPr>
          <a:xfrm>
            <a:off x="394575" y="3729226"/>
            <a:ext cx="2219035" cy="9398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b="1" dirty="0">
                <a:solidFill>
                  <a:sysClr val="windowText" lastClr="000000"/>
                </a:solidFill>
              </a:rPr>
              <a:t>Do; Implement and Operate the ISMS </a:t>
            </a:r>
          </a:p>
        </p:txBody>
      </p:sp>
      <p:sp>
        <p:nvSpPr>
          <p:cNvPr id="45" name="Rectangle: Rounded Corners 44">
            <a:extLst>
              <a:ext uri="{FF2B5EF4-FFF2-40B4-BE49-F238E27FC236}">
                <a16:creationId xmlns:a16="http://schemas.microsoft.com/office/drawing/2014/main" id="{D29EAD41-3581-E4FB-920C-63678E806DB4}"/>
              </a:ext>
            </a:extLst>
          </p:cNvPr>
          <p:cNvSpPr/>
          <p:nvPr/>
        </p:nvSpPr>
        <p:spPr>
          <a:xfrm>
            <a:off x="394574" y="4770924"/>
            <a:ext cx="2219035" cy="4454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b="1" dirty="0">
                <a:solidFill>
                  <a:sysClr val="windowText" lastClr="000000"/>
                </a:solidFill>
              </a:rPr>
              <a:t>Check; effectiveness</a:t>
            </a:r>
          </a:p>
        </p:txBody>
      </p:sp>
      <p:sp>
        <p:nvSpPr>
          <p:cNvPr id="46" name="Rectangle: Rounded Corners 45">
            <a:extLst>
              <a:ext uri="{FF2B5EF4-FFF2-40B4-BE49-F238E27FC236}">
                <a16:creationId xmlns:a16="http://schemas.microsoft.com/office/drawing/2014/main" id="{FD60A5C1-A854-69B1-526A-1B43DEA6F844}"/>
              </a:ext>
            </a:extLst>
          </p:cNvPr>
          <p:cNvSpPr/>
          <p:nvPr/>
        </p:nvSpPr>
        <p:spPr>
          <a:xfrm>
            <a:off x="394574" y="5287032"/>
            <a:ext cx="2219035" cy="39084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b="1" dirty="0">
                <a:solidFill>
                  <a:sysClr val="windowText" lastClr="000000"/>
                </a:solidFill>
              </a:rPr>
              <a:t>Act; on improvements </a:t>
            </a:r>
          </a:p>
        </p:txBody>
      </p:sp>
      <p:sp>
        <p:nvSpPr>
          <p:cNvPr id="2" name="Rectangle: Rounded Corners 1">
            <a:extLst>
              <a:ext uri="{FF2B5EF4-FFF2-40B4-BE49-F238E27FC236}">
                <a16:creationId xmlns:a16="http://schemas.microsoft.com/office/drawing/2014/main" id="{24BAC032-7ED5-FF4B-8D29-830C5166D005}"/>
              </a:ext>
            </a:extLst>
          </p:cNvPr>
          <p:cNvSpPr/>
          <p:nvPr/>
        </p:nvSpPr>
        <p:spPr>
          <a:xfrm>
            <a:off x="269653" y="1634982"/>
            <a:ext cx="2495033" cy="4552487"/>
          </a:xfrm>
          <a:prstGeom prst="roundRect">
            <a:avLst/>
          </a:prstGeom>
          <a:noFill/>
          <a:ln>
            <a:prstDash val="dashDot"/>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r>
              <a:rPr lang="en-GB" sz="1200" b="1" dirty="0">
                <a:solidFill>
                  <a:sysClr val="windowText" lastClr="000000"/>
                </a:solidFill>
              </a:rPr>
              <a:t>PDCA Application</a:t>
            </a: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p:txBody>
      </p:sp>
      <p:cxnSp>
        <p:nvCxnSpPr>
          <p:cNvPr id="6" name="Straight Arrow Connector 5">
            <a:extLst>
              <a:ext uri="{FF2B5EF4-FFF2-40B4-BE49-F238E27FC236}">
                <a16:creationId xmlns:a16="http://schemas.microsoft.com/office/drawing/2014/main" id="{C47DF427-E6B5-493F-0F7D-6FC4DD73A473}"/>
              </a:ext>
            </a:extLst>
          </p:cNvPr>
          <p:cNvCxnSpPr>
            <a:cxnSpLocks/>
            <a:stCxn id="43" idx="3"/>
          </p:cNvCxnSpPr>
          <p:nvPr/>
        </p:nvCxnSpPr>
        <p:spPr>
          <a:xfrm flipV="1">
            <a:off x="2613608" y="2855738"/>
            <a:ext cx="490079" cy="11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9" name="Straight Arrow Connector 8">
            <a:extLst>
              <a:ext uri="{FF2B5EF4-FFF2-40B4-BE49-F238E27FC236}">
                <a16:creationId xmlns:a16="http://schemas.microsoft.com/office/drawing/2014/main" id="{1412285F-ECE3-32D0-751C-85F1F328B94A}"/>
              </a:ext>
            </a:extLst>
          </p:cNvPr>
          <p:cNvCxnSpPr>
            <a:cxnSpLocks/>
            <a:endCxn id="11" idx="1"/>
          </p:cNvCxnSpPr>
          <p:nvPr/>
        </p:nvCxnSpPr>
        <p:spPr>
          <a:xfrm>
            <a:off x="2613608" y="2336971"/>
            <a:ext cx="49007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9" name="Straight Arrow Connector 38">
            <a:extLst>
              <a:ext uri="{FF2B5EF4-FFF2-40B4-BE49-F238E27FC236}">
                <a16:creationId xmlns:a16="http://schemas.microsoft.com/office/drawing/2014/main" id="{60DD7877-3D5B-696B-D1C8-297B795CEB9F}"/>
              </a:ext>
            </a:extLst>
          </p:cNvPr>
          <p:cNvCxnSpPr>
            <a:cxnSpLocks/>
          </p:cNvCxnSpPr>
          <p:nvPr/>
        </p:nvCxnSpPr>
        <p:spPr>
          <a:xfrm flipV="1">
            <a:off x="2595186" y="3449446"/>
            <a:ext cx="490079" cy="11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0" name="Straight Arrow Connector 39">
            <a:extLst>
              <a:ext uri="{FF2B5EF4-FFF2-40B4-BE49-F238E27FC236}">
                <a16:creationId xmlns:a16="http://schemas.microsoft.com/office/drawing/2014/main" id="{E51B5EAD-8D48-7E34-52DD-C32F30DDAA88}"/>
              </a:ext>
            </a:extLst>
          </p:cNvPr>
          <p:cNvCxnSpPr>
            <a:cxnSpLocks/>
          </p:cNvCxnSpPr>
          <p:nvPr/>
        </p:nvCxnSpPr>
        <p:spPr>
          <a:xfrm flipV="1">
            <a:off x="2605411" y="3968329"/>
            <a:ext cx="490079" cy="11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1" name="Straight Arrow Connector 40">
            <a:extLst>
              <a:ext uri="{FF2B5EF4-FFF2-40B4-BE49-F238E27FC236}">
                <a16:creationId xmlns:a16="http://schemas.microsoft.com/office/drawing/2014/main" id="{F74AD5BD-FAED-4E3C-C1D2-0D499ED037F0}"/>
              </a:ext>
            </a:extLst>
          </p:cNvPr>
          <p:cNvCxnSpPr>
            <a:cxnSpLocks/>
          </p:cNvCxnSpPr>
          <p:nvPr/>
        </p:nvCxnSpPr>
        <p:spPr>
          <a:xfrm flipV="1">
            <a:off x="2589750" y="4488851"/>
            <a:ext cx="490079" cy="11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2" name="Straight Arrow Connector 41">
            <a:extLst>
              <a:ext uri="{FF2B5EF4-FFF2-40B4-BE49-F238E27FC236}">
                <a16:creationId xmlns:a16="http://schemas.microsoft.com/office/drawing/2014/main" id="{03F71A45-BD60-4EE2-96A0-00E0A621DEC3}"/>
              </a:ext>
            </a:extLst>
          </p:cNvPr>
          <p:cNvCxnSpPr>
            <a:cxnSpLocks/>
          </p:cNvCxnSpPr>
          <p:nvPr/>
        </p:nvCxnSpPr>
        <p:spPr>
          <a:xfrm flipV="1">
            <a:off x="2605411" y="4994100"/>
            <a:ext cx="490079" cy="11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47" name="Straight Arrow Connector 46">
            <a:extLst>
              <a:ext uri="{FF2B5EF4-FFF2-40B4-BE49-F238E27FC236}">
                <a16:creationId xmlns:a16="http://schemas.microsoft.com/office/drawing/2014/main" id="{18AC68D6-3208-8B87-EC9A-440F91CF1C8E}"/>
              </a:ext>
            </a:extLst>
          </p:cNvPr>
          <p:cNvCxnSpPr>
            <a:cxnSpLocks/>
          </p:cNvCxnSpPr>
          <p:nvPr/>
        </p:nvCxnSpPr>
        <p:spPr>
          <a:xfrm flipV="1">
            <a:off x="2615876" y="5482453"/>
            <a:ext cx="490079" cy="117"/>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Tree>
    <p:extLst>
      <p:ext uri="{BB962C8B-B14F-4D97-AF65-F5344CB8AC3E}">
        <p14:creationId xmlns:p14="http://schemas.microsoft.com/office/powerpoint/2010/main" val="1214230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382794" y="247794"/>
            <a:ext cx="7264100" cy="455457"/>
          </a:xfrm>
        </p:spPr>
        <p:txBody>
          <a:bodyPr>
            <a:normAutofit/>
          </a:bodyPr>
          <a:lstStyle/>
          <a:p>
            <a:pPr algn="l"/>
            <a:r>
              <a:rPr lang="en-GB" b="1" dirty="0"/>
              <a:t>ISO27001 Framework</a:t>
            </a:r>
          </a:p>
        </p:txBody>
      </p:sp>
      <p:sp>
        <p:nvSpPr>
          <p:cNvPr id="5" name="Slide Number Placeholder 4">
            <a:extLst>
              <a:ext uri="{FF2B5EF4-FFF2-40B4-BE49-F238E27FC236}">
                <a16:creationId xmlns:a16="http://schemas.microsoft.com/office/drawing/2014/main" id="{12A32E67-ECF3-1780-50A1-5864D84A50AC}"/>
              </a:ext>
            </a:extLst>
          </p:cNvPr>
          <p:cNvSpPr>
            <a:spLocks noGrp="1"/>
          </p:cNvSpPr>
          <p:nvPr>
            <p:ph type="sldNum" sz="quarter" idx="12"/>
          </p:nvPr>
        </p:nvSpPr>
        <p:spPr>
          <a:xfrm>
            <a:off x="11149116" y="6410138"/>
            <a:ext cx="76490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FD6E39"/>
              </a:solidFill>
              <a:effectLst/>
              <a:uLnTx/>
              <a:uFillTx/>
              <a:latin typeface="Arial Nova Light" panose="020B0504020202020204" pitchFamily="34" charset="0"/>
              <a:ea typeface="+mn-ea"/>
              <a:cs typeface="+mn-cs"/>
            </a:endParaRPr>
          </a:p>
        </p:txBody>
      </p:sp>
      <p:sp>
        <p:nvSpPr>
          <p:cNvPr id="8" name="TextBox 7">
            <a:extLst>
              <a:ext uri="{FF2B5EF4-FFF2-40B4-BE49-F238E27FC236}">
                <a16:creationId xmlns:a16="http://schemas.microsoft.com/office/drawing/2014/main" id="{777BAA1E-6DF5-8273-976C-637A01C84F5C}"/>
              </a:ext>
            </a:extLst>
          </p:cNvPr>
          <p:cNvSpPr txBox="1"/>
          <p:nvPr/>
        </p:nvSpPr>
        <p:spPr>
          <a:xfrm>
            <a:off x="1150263" y="134422"/>
            <a:ext cx="11531230" cy="830997"/>
          </a:xfrm>
          <a:prstGeom prst="rect">
            <a:avLst/>
          </a:prstGeom>
          <a:noFill/>
        </p:spPr>
        <p:txBody>
          <a:bodyPr wrap="square">
            <a:spAutoFit/>
          </a:bodyPr>
          <a:lstStyle/>
          <a:p>
            <a:pPr algn="ctr"/>
            <a:r>
              <a:rPr lang="en-GB" sz="1600" b="1" dirty="0">
                <a:solidFill>
                  <a:schemeClr val="accent1"/>
                </a:solidFill>
              </a:rPr>
              <a:t>ISO27001 Framework</a:t>
            </a:r>
          </a:p>
          <a:p>
            <a:pPr algn="ctr"/>
            <a:endParaRPr lang="en-GB" sz="1600" b="1" dirty="0">
              <a:solidFill>
                <a:schemeClr val="accent1"/>
              </a:solidFill>
            </a:endParaRPr>
          </a:p>
          <a:p>
            <a:pPr algn="ctr"/>
            <a:r>
              <a:rPr lang="en-GB" sz="1600" b="1" dirty="0">
                <a:solidFill>
                  <a:schemeClr val="accent1"/>
                </a:solidFill>
              </a:rPr>
              <a:t>The framework </a:t>
            </a:r>
            <a:endParaRPr lang="en-GB" sz="1600" dirty="0">
              <a:solidFill>
                <a:srgbClr val="787878"/>
              </a:solidFill>
            </a:endParaRPr>
          </a:p>
        </p:txBody>
      </p:sp>
      <p:sp>
        <p:nvSpPr>
          <p:cNvPr id="11" name="Rectangle: Rounded Corners 10">
            <a:extLst>
              <a:ext uri="{FF2B5EF4-FFF2-40B4-BE49-F238E27FC236}">
                <a16:creationId xmlns:a16="http://schemas.microsoft.com/office/drawing/2014/main" id="{6E48E240-79B0-87BC-0B98-7DA9BBA6DAC9}"/>
              </a:ext>
            </a:extLst>
          </p:cNvPr>
          <p:cNvSpPr/>
          <p:nvPr/>
        </p:nvSpPr>
        <p:spPr>
          <a:xfrm>
            <a:off x="2497011" y="1964729"/>
            <a:ext cx="1993392" cy="4668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4: Context of the organisation</a:t>
            </a:r>
          </a:p>
        </p:txBody>
      </p:sp>
      <p:sp>
        <p:nvSpPr>
          <p:cNvPr id="17" name="Rectangle: Rounded Corners 16">
            <a:extLst>
              <a:ext uri="{FF2B5EF4-FFF2-40B4-BE49-F238E27FC236}">
                <a16:creationId xmlns:a16="http://schemas.microsoft.com/office/drawing/2014/main" id="{8BD440EC-6D87-69AD-41B7-3CBEC276BFDB}"/>
              </a:ext>
            </a:extLst>
          </p:cNvPr>
          <p:cNvSpPr/>
          <p:nvPr/>
        </p:nvSpPr>
        <p:spPr>
          <a:xfrm>
            <a:off x="4560507" y="1964729"/>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Identify the needs of stakeholders and clarify their needs and interests</a:t>
            </a:r>
          </a:p>
          <a:p>
            <a:pPr marL="285750" indent="-285750">
              <a:buFont typeface="Arial" panose="020B0604020202020204" pitchFamily="34" charset="0"/>
              <a:buChar char="•"/>
            </a:pPr>
            <a:r>
              <a:rPr lang="en-GB" sz="1200" dirty="0">
                <a:solidFill>
                  <a:sysClr val="windowText" lastClr="000000"/>
                </a:solidFill>
              </a:rPr>
              <a:t>Define the scope of the ISMS</a:t>
            </a:r>
          </a:p>
        </p:txBody>
      </p:sp>
      <p:sp>
        <p:nvSpPr>
          <p:cNvPr id="18" name="Rectangle: Rounded Corners 17">
            <a:extLst>
              <a:ext uri="{FF2B5EF4-FFF2-40B4-BE49-F238E27FC236}">
                <a16:creationId xmlns:a16="http://schemas.microsoft.com/office/drawing/2014/main" id="{7C2CB6BA-805C-C9A8-1B8B-4EACC98199F8}"/>
              </a:ext>
            </a:extLst>
          </p:cNvPr>
          <p:cNvSpPr/>
          <p:nvPr/>
        </p:nvSpPr>
        <p:spPr>
          <a:xfrm>
            <a:off x="2497011" y="2531714"/>
            <a:ext cx="1993392" cy="43248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b="1" dirty="0">
                <a:solidFill>
                  <a:sysClr val="windowText" lastClr="000000"/>
                </a:solidFill>
              </a:rPr>
              <a:t>5: Leadership</a:t>
            </a:r>
          </a:p>
        </p:txBody>
      </p:sp>
      <p:sp>
        <p:nvSpPr>
          <p:cNvPr id="19" name="Rectangle: Rounded Corners 18">
            <a:extLst>
              <a:ext uri="{FF2B5EF4-FFF2-40B4-BE49-F238E27FC236}">
                <a16:creationId xmlns:a16="http://schemas.microsoft.com/office/drawing/2014/main" id="{3378B666-70D2-DC8F-5699-D4D45DDA1EBD}"/>
              </a:ext>
            </a:extLst>
          </p:cNvPr>
          <p:cNvSpPr/>
          <p:nvPr/>
        </p:nvSpPr>
        <p:spPr>
          <a:xfrm>
            <a:off x="4560507" y="2518705"/>
            <a:ext cx="4887198" cy="4454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Obtain commitment from leadership and establish policies </a:t>
            </a:r>
          </a:p>
          <a:p>
            <a:pPr marL="285750" indent="-285750">
              <a:buFont typeface="Arial" panose="020B0604020202020204" pitchFamily="34" charset="0"/>
              <a:buChar char="•"/>
            </a:pPr>
            <a:r>
              <a:rPr lang="en-GB" sz="1200" dirty="0">
                <a:solidFill>
                  <a:sysClr val="windowText" lastClr="000000"/>
                </a:solidFill>
              </a:rPr>
              <a:t>Define roles and responsibilities </a:t>
            </a:r>
          </a:p>
        </p:txBody>
      </p:sp>
      <p:sp>
        <p:nvSpPr>
          <p:cNvPr id="20" name="Rectangle: Rounded Corners 19">
            <a:extLst>
              <a:ext uri="{FF2B5EF4-FFF2-40B4-BE49-F238E27FC236}">
                <a16:creationId xmlns:a16="http://schemas.microsoft.com/office/drawing/2014/main" id="{E3B76706-B7F4-393A-34F5-910EFE779276}"/>
              </a:ext>
            </a:extLst>
          </p:cNvPr>
          <p:cNvSpPr/>
          <p:nvPr/>
        </p:nvSpPr>
        <p:spPr>
          <a:xfrm>
            <a:off x="2497011" y="3062144"/>
            <a:ext cx="1993392" cy="417759"/>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b="1" dirty="0">
                <a:solidFill>
                  <a:sysClr val="windowText" lastClr="000000"/>
                </a:solidFill>
              </a:rPr>
              <a:t>6: Planning</a:t>
            </a:r>
          </a:p>
        </p:txBody>
      </p:sp>
      <p:sp>
        <p:nvSpPr>
          <p:cNvPr id="21" name="Rectangle: Rounded Corners 20">
            <a:extLst>
              <a:ext uri="{FF2B5EF4-FFF2-40B4-BE49-F238E27FC236}">
                <a16:creationId xmlns:a16="http://schemas.microsoft.com/office/drawing/2014/main" id="{ECF27972-5765-8393-5631-47F549904A31}"/>
              </a:ext>
            </a:extLst>
          </p:cNvPr>
          <p:cNvSpPr/>
          <p:nvPr/>
        </p:nvSpPr>
        <p:spPr>
          <a:xfrm>
            <a:off x="4560507" y="3048276"/>
            <a:ext cx="4887198" cy="4454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Assess risks and vulnerabilities, as well as opportunities to improve information security </a:t>
            </a:r>
          </a:p>
        </p:txBody>
      </p:sp>
      <p:sp>
        <p:nvSpPr>
          <p:cNvPr id="22" name="Rectangle: Rounded Corners 21">
            <a:extLst>
              <a:ext uri="{FF2B5EF4-FFF2-40B4-BE49-F238E27FC236}">
                <a16:creationId xmlns:a16="http://schemas.microsoft.com/office/drawing/2014/main" id="{26D6156D-55F1-8F46-E447-7373A25E94BC}"/>
              </a:ext>
            </a:extLst>
          </p:cNvPr>
          <p:cNvSpPr/>
          <p:nvPr/>
        </p:nvSpPr>
        <p:spPr>
          <a:xfrm>
            <a:off x="2497011" y="3558918"/>
            <a:ext cx="1993392" cy="445497"/>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b="1" dirty="0">
                <a:solidFill>
                  <a:sysClr val="windowText" lastClr="000000"/>
                </a:solidFill>
              </a:rPr>
              <a:t>7: Support </a:t>
            </a:r>
          </a:p>
        </p:txBody>
      </p:sp>
      <p:sp>
        <p:nvSpPr>
          <p:cNvPr id="23" name="Rectangle: Rounded Corners 22">
            <a:extLst>
              <a:ext uri="{FF2B5EF4-FFF2-40B4-BE49-F238E27FC236}">
                <a16:creationId xmlns:a16="http://schemas.microsoft.com/office/drawing/2014/main" id="{E6C94F27-8FFF-621F-45D8-6C6820F53088}"/>
              </a:ext>
            </a:extLst>
          </p:cNvPr>
          <p:cNvSpPr/>
          <p:nvPr/>
        </p:nvSpPr>
        <p:spPr>
          <a:xfrm>
            <a:off x="4560507" y="3558918"/>
            <a:ext cx="4887198" cy="44549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Identify the needs of stakeholders and clarify their needs and interests</a:t>
            </a:r>
          </a:p>
          <a:p>
            <a:pPr marL="285750" indent="-285750">
              <a:buFont typeface="Arial" panose="020B0604020202020204" pitchFamily="34" charset="0"/>
              <a:buChar char="•"/>
            </a:pPr>
            <a:r>
              <a:rPr lang="en-GB" sz="1200" dirty="0">
                <a:solidFill>
                  <a:sysClr val="windowText" lastClr="000000"/>
                </a:solidFill>
              </a:rPr>
              <a:t>Define the scope of the ISMS</a:t>
            </a:r>
          </a:p>
        </p:txBody>
      </p:sp>
      <p:sp>
        <p:nvSpPr>
          <p:cNvPr id="24" name="Rectangle: Rounded Corners 23">
            <a:extLst>
              <a:ext uri="{FF2B5EF4-FFF2-40B4-BE49-F238E27FC236}">
                <a16:creationId xmlns:a16="http://schemas.microsoft.com/office/drawing/2014/main" id="{FD69885C-6AF2-EBA7-F69B-1B2199375001}"/>
              </a:ext>
            </a:extLst>
          </p:cNvPr>
          <p:cNvSpPr/>
          <p:nvPr/>
        </p:nvSpPr>
        <p:spPr>
          <a:xfrm>
            <a:off x="2497011" y="4079164"/>
            <a:ext cx="1993392" cy="445496"/>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GB" sz="1200" b="1" dirty="0">
                <a:solidFill>
                  <a:sysClr val="windowText" lastClr="000000"/>
                </a:solidFill>
              </a:rPr>
              <a:t>8: Operation</a:t>
            </a:r>
          </a:p>
        </p:txBody>
      </p:sp>
      <p:sp>
        <p:nvSpPr>
          <p:cNvPr id="25" name="Rectangle: Rounded Corners 24">
            <a:extLst>
              <a:ext uri="{FF2B5EF4-FFF2-40B4-BE49-F238E27FC236}">
                <a16:creationId xmlns:a16="http://schemas.microsoft.com/office/drawing/2014/main" id="{AEBD0FC7-5F89-05F0-CE36-18378D83FBAB}"/>
              </a:ext>
            </a:extLst>
          </p:cNvPr>
          <p:cNvSpPr/>
          <p:nvPr/>
        </p:nvSpPr>
        <p:spPr>
          <a:xfrm>
            <a:off x="4560507" y="4076103"/>
            <a:ext cx="4887198" cy="445498"/>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Identify the needs of stakeholders and clarify their needs and interests</a:t>
            </a:r>
          </a:p>
          <a:p>
            <a:pPr marL="285750" indent="-285750">
              <a:buFont typeface="Arial" panose="020B0604020202020204" pitchFamily="34" charset="0"/>
              <a:buChar char="•"/>
            </a:pPr>
            <a:r>
              <a:rPr lang="en-GB" sz="1200" dirty="0">
                <a:solidFill>
                  <a:sysClr val="windowText" lastClr="000000"/>
                </a:solidFill>
              </a:rPr>
              <a:t>Define the scope of the ISMS</a:t>
            </a:r>
          </a:p>
        </p:txBody>
      </p:sp>
      <p:sp>
        <p:nvSpPr>
          <p:cNvPr id="26" name="Rectangle: Rounded Corners 25">
            <a:extLst>
              <a:ext uri="{FF2B5EF4-FFF2-40B4-BE49-F238E27FC236}">
                <a16:creationId xmlns:a16="http://schemas.microsoft.com/office/drawing/2014/main" id="{43ED24FA-492B-EB95-198B-0214F6ABF1AC}"/>
              </a:ext>
            </a:extLst>
          </p:cNvPr>
          <p:cNvSpPr/>
          <p:nvPr/>
        </p:nvSpPr>
        <p:spPr>
          <a:xfrm>
            <a:off x="2497011" y="4607528"/>
            <a:ext cx="1993392" cy="416251"/>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GB" sz="1200" b="1" dirty="0">
                <a:solidFill>
                  <a:sysClr val="windowText" lastClr="000000"/>
                </a:solidFill>
              </a:rPr>
              <a:t>9: Performance evaluation</a:t>
            </a:r>
          </a:p>
        </p:txBody>
      </p:sp>
      <p:sp>
        <p:nvSpPr>
          <p:cNvPr id="27" name="Rectangle: Rounded Corners 26">
            <a:extLst>
              <a:ext uri="{FF2B5EF4-FFF2-40B4-BE49-F238E27FC236}">
                <a16:creationId xmlns:a16="http://schemas.microsoft.com/office/drawing/2014/main" id="{C6B86802-1F15-99A6-6BA4-B9150A1FAAF4}"/>
              </a:ext>
            </a:extLst>
          </p:cNvPr>
          <p:cNvSpPr/>
          <p:nvPr/>
        </p:nvSpPr>
        <p:spPr>
          <a:xfrm>
            <a:off x="4560507" y="4592905"/>
            <a:ext cx="4887198" cy="44549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Monitor, measure and assess control effectiveness </a:t>
            </a:r>
          </a:p>
          <a:p>
            <a:pPr marL="285750" indent="-285750">
              <a:buFont typeface="Arial" panose="020B0604020202020204" pitchFamily="34" charset="0"/>
              <a:buChar char="•"/>
            </a:pPr>
            <a:r>
              <a:rPr lang="en-GB" sz="1200" dirty="0">
                <a:solidFill>
                  <a:sysClr val="windowText" lastClr="000000"/>
                </a:solidFill>
              </a:rPr>
              <a:t>Conduct internal audits and management reviews </a:t>
            </a:r>
          </a:p>
        </p:txBody>
      </p:sp>
      <p:sp>
        <p:nvSpPr>
          <p:cNvPr id="28" name="Rectangle: Rounded Corners 27">
            <a:extLst>
              <a:ext uri="{FF2B5EF4-FFF2-40B4-BE49-F238E27FC236}">
                <a16:creationId xmlns:a16="http://schemas.microsoft.com/office/drawing/2014/main" id="{F2612515-2F79-AD88-4608-D8722C39672B}"/>
              </a:ext>
            </a:extLst>
          </p:cNvPr>
          <p:cNvSpPr/>
          <p:nvPr/>
        </p:nvSpPr>
        <p:spPr>
          <a:xfrm>
            <a:off x="2497011" y="5104988"/>
            <a:ext cx="1993392" cy="41625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10: Improvement</a:t>
            </a:r>
          </a:p>
        </p:txBody>
      </p:sp>
      <p:sp>
        <p:nvSpPr>
          <p:cNvPr id="29" name="Rectangle: Rounded Corners 28">
            <a:extLst>
              <a:ext uri="{FF2B5EF4-FFF2-40B4-BE49-F238E27FC236}">
                <a16:creationId xmlns:a16="http://schemas.microsoft.com/office/drawing/2014/main" id="{9DD9C433-F932-92FC-53FD-A2B726020803}"/>
              </a:ext>
            </a:extLst>
          </p:cNvPr>
          <p:cNvSpPr/>
          <p:nvPr/>
        </p:nvSpPr>
        <p:spPr>
          <a:xfrm>
            <a:off x="4560507" y="5090365"/>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Monitor, measure and assess control effectiveness </a:t>
            </a:r>
          </a:p>
          <a:p>
            <a:pPr marL="285750" indent="-285750">
              <a:buFont typeface="Arial" panose="020B0604020202020204" pitchFamily="34" charset="0"/>
              <a:buChar char="•"/>
            </a:pPr>
            <a:r>
              <a:rPr lang="en-GB" sz="1200" dirty="0">
                <a:solidFill>
                  <a:sysClr val="windowText" lastClr="000000"/>
                </a:solidFill>
              </a:rPr>
              <a:t>Conduct internal audits and management reviews </a:t>
            </a:r>
          </a:p>
        </p:txBody>
      </p:sp>
      <p:sp>
        <p:nvSpPr>
          <p:cNvPr id="30" name="Rectangle: Rounded Corners 29">
            <a:extLst>
              <a:ext uri="{FF2B5EF4-FFF2-40B4-BE49-F238E27FC236}">
                <a16:creationId xmlns:a16="http://schemas.microsoft.com/office/drawing/2014/main" id="{EBBDCD33-820E-F113-1235-271D9DFCA110}"/>
              </a:ext>
            </a:extLst>
          </p:cNvPr>
          <p:cNvSpPr/>
          <p:nvPr/>
        </p:nvSpPr>
        <p:spPr>
          <a:xfrm>
            <a:off x="2497011" y="1496178"/>
            <a:ext cx="6950694" cy="278833"/>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200" b="1" dirty="0"/>
              <a:t>Management Clauses</a:t>
            </a:r>
          </a:p>
        </p:txBody>
      </p:sp>
      <p:sp>
        <p:nvSpPr>
          <p:cNvPr id="31" name="Rectangle: Rounded Corners 30">
            <a:extLst>
              <a:ext uri="{FF2B5EF4-FFF2-40B4-BE49-F238E27FC236}">
                <a16:creationId xmlns:a16="http://schemas.microsoft.com/office/drawing/2014/main" id="{E50F1C38-D2F7-23E4-D3A5-96EE8153D47F}"/>
              </a:ext>
            </a:extLst>
          </p:cNvPr>
          <p:cNvSpPr/>
          <p:nvPr/>
        </p:nvSpPr>
        <p:spPr>
          <a:xfrm>
            <a:off x="2497011" y="5720484"/>
            <a:ext cx="6950694" cy="338328"/>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1200" b="1" dirty="0"/>
              <a:t>Annex A Controls (94; Organisation, People, Physical &amp; Technological)</a:t>
            </a:r>
          </a:p>
        </p:txBody>
      </p:sp>
      <p:sp>
        <p:nvSpPr>
          <p:cNvPr id="32" name="Rectangle: Rounded Corners 31">
            <a:extLst>
              <a:ext uri="{FF2B5EF4-FFF2-40B4-BE49-F238E27FC236}">
                <a16:creationId xmlns:a16="http://schemas.microsoft.com/office/drawing/2014/main" id="{C2FEFEB6-E797-AEDE-6A2D-C93B399AE451}"/>
              </a:ext>
            </a:extLst>
          </p:cNvPr>
          <p:cNvSpPr/>
          <p:nvPr/>
        </p:nvSpPr>
        <p:spPr>
          <a:xfrm>
            <a:off x="3899794" y="6244996"/>
            <a:ext cx="3907381" cy="338328"/>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GB" sz="1200" b="1" dirty="0"/>
              <a:t>Policies, Standards and Standard Operating Procedures</a:t>
            </a:r>
          </a:p>
        </p:txBody>
      </p:sp>
      <p:sp>
        <p:nvSpPr>
          <p:cNvPr id="33" name="Arrow: Down 32">
            <a:extLst>
              <a:ext uri="{FF2B5EF4-FFF2-40B4-BE49-F238E27FC236}">
                <a16:creationId xmlns:a16="http://schemas.microsoft.com/office/drawing/2014/main" id="{FF0F5863-7820-D3CA-6A96-653D1BABD45C}"/>
              </a:ext>
            </a:extLst>
          </p:cNvPr>
          <p:cNvSpPr/>
          <p:nvPr/>
        </p:nvSpPr>
        <p:spPr>
          <a:xfrm>
            <a:off x="3376089" y="1775011"/>
            <a:ext cx="237744" cy="184286"/>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4" name="Arrow: Down 33">
            <a:extLst>
              <a:ext uri="{FF2B5EF4-FFF2-40B4-BE49-F238E27FC236}">
                <a16:creationId xmlns:a16="http://schemas.microsoft.com/office/drawing/2014/main" id="{8340A755-B104-D54D-FDDA-0E7D073F3A2F}"/>
              </a:ext>
            </a:extLst>
          </p:cNvPr>
          <p:cNvSpPr/>
          <p:nvPr/>
        </p:nvSpPr>
        <p:spPr>
          <a:xfrm>
            <a:off x="6600873" y="1780108"/>
            <a:ext cx="237744" cy="176529"/>
          </a:xfrm>
          <a:prstGeom prst="down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35" name="Arrow: Down 34">
            <a:extLst>
              <a:ext uri="{FF2B5EF4-FFF2-40B4-BE49-F238E27FC236}">
                <a16:creationId xmlns:a16="http://schemas.microsoft.com/office/drawing/2014/main" id="{10EEF283-8D4C-8311-9147-BBA2FD1277CC}"/>
              </a:ext>
            </a:extLst>
          </p:cNvPr>
          <p:cNvSpPr/>
          <p:nvPr/>
        </p:nvSpPr>
        <p:spPr>
          <a:xfrm>
            <a:off x="3393282" y="5520940"/>
            <a:ext cx="237744" cy="184286"/>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6" name="Arrow: Down 35">
            <a:extLst>
              <a:ext uri="{FF2B5EF4-FFF2-40B4-BE49-F238E27FC236}">
                <a16:creationId xmlns:a16="http://schemas.microsoft.com/office/drawing/2014/main" id="{ADF3BE45-38D4-0D1A-24F5-62A237BBB341}"/>
              </a:ext>
            </a:extLst>
          </p:cNvPr>
          <p:cNvSpPr/>
          <p:nvPr/>
        </p:nvSpPr>
        <p:spPr>
          <a:xfrm>
            <a:off x="6584115" y="5536198"/>
            <a:ext cx="237744" cy="184286"/>
          </a:xfrm>
          <a:prstGeom prst="down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8" name="Arrow: Down 37">
            <a:extLst>
              <a:ext uri="{FF2B5EF4-FFF2-40B4-BE49-F238E27FC236}">
                <a16:creationId xmlns:a16="http://schemas.microsoft.com/office/drawing/2014/main" id="{52F8CF90-E143-A1E2-8D5F-FC340D9F0EB4}"/>
              </a:ext>
            </a:extLst>
          </p:cNvPr>
          <p:cNvSpPr/>
          <p:nvPr/>
        </p:nvSpPr>
        <p:spPr>
          <a:xfrm>
            <a:off x="5734613" y="6074070"/>
            <a:ext cx="237744" cy="184286"/>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Rectangle: Rounded Corners 42">
            <a:extLst>
              <a:ext uri="{FF2B5EF4-FFF2-40B4-BE49-F238E27FC236}">
                <a16:creationId xmlns:a16="http://schemas.microsoft.com/office/drawing/2014/main" id="{7743FDCA-3C7A-7FD0-D496-67D25F9C996A}"/>
              </a:ext>
            </a:extLst>
          </p:cNvPr>
          <p:cNvSpPr/>
          <p:nvPr/>
        </p:nvSpPr>
        <p:spPr>
          <a:xfrm>
            <a:off x="9694990" y="707270"/>
            <a:ext cx="2219035" cy="1523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Plan</a:t>
            </a:r>
          </a:p>
        </p:txBody>
      </p:sp>
      <p:sp>
        <p:nvSpPr>
          <p:cNvPr id="44" name="Rectangle: Rounded Corners 43">
            <a:extLst>
              <a:ext uri="{FF2B5EF4-FFF2-40B4-BE49-F238E27FC236}">
                <a16:creationId xmlns:a16="http://schemas.microsoft.com/office/drawing/2014/main" id="{AE0E9501-7F6B-606C-507E-254F6E7C243E}"/>
              </a:ext>
            </a:extLst>
          </p:cNvPr>
          <p:cNvSpPr/>
          <p:nvPr/>
        </p:nvSpPr>
        <p:spPr>
          <a:xfrm>
            <a:off x="9594402" y="3558918"/>
            <a:ext cx="2219035" cy="93987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Do: </a:t>
            </a:r>
          </a:p>
        </p:txBody>
      </p:sp>
      <p:sp>
        <p:nvSpPr>
          <p:cNvPr id="45" name="Rectangle: Rounded Corners 44">
            <a:extLst>
              <a:ext uri="{FF2B5EF4-FFF2-40B4-BE49-F238E27FC236}">
                <a16:creationId xmlns:a16="http://schemas.microsoft.com/office/drawing/2014/main" id="{D29EAD41-3581-E4FB-920C-63678E806DB4}"/>
              </a:ext>
            </a:extLst>
          </p:cNvPr>
          <p:cNvSpPr/>
          <p:nvPr/>
        </p:nvSpPr>
        <p:spPr>
          <a:xfrm>
            <a:off x="9594403" y="4592905"/>
            <a:ext cx="2219035"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Check; effectiveness</a:t>
            </a:r>
          </a:p>
        </p:txBody>
      </p:sp>
      <p:sp>
        <p:nvSpPr>
          <p:cNvPr id="46" name="Rectangle: Rounded Corners 45">
            <a:extLst>
              <a:ext uri="{FF2B5EF4-FFF2-40B4-BE49-F238E27FC236}">
                <a16:creationId xmlns:a16="http://schemas.microsoft.com/office/drawing/2014/main" id="{FD60A5C1-A854-69B1-526A-1B43DEA6F844}"/>
              </a:ext>
            </a:extLst>
          </p:cNvPr>
          <p:cNvSpPr/>
          <p:nvPr/>
        </p:nvSpPr>
        <p:spPr>
          <a:xfrm>
            <a:off x="9594404" y="5145021"/>
            <a:ext cx="2219035" cy="39084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Act; on improvements </a:t>
            </a:r>
          </a:p>
        </p:txBody>
      </p:sp>
    </p:spTree>
    <p:extLst>
      <p:ext uri="{BB962C8B-B14F-4D97-AF65-F5344CB8AC3E}">
        <p14:creationId xmlns:p14="http://schemas.microsoft.com/office/powerpoint/2010/main" val="2866870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687594" y="803457"/>
            <a:ext cx="7332870" cy="847589"/>
          </a:xfrm>
        </p:spPr>
        <p:txBody>
          <a:bodyPr anchor="b">
            <a:normAutofit/>
          </a:bodyPr>
          <a:lstStyle/>
          <a:p>
            <a:r>
              <a:rPr lang="en-GB" b="1"/>
              <a:t>Introduction </a:t>
            </a:r>
          </a:p>
        </p:txBody>
      </p:sp>
      <p:sp>
        <p:nvSpPr>
          <p:cNvPr id="4" name="Text Placeholder 3">
            <a:extLst>
              <a:ext uri="{FF2B5EF4-FFF2-40B4-BE49-F238E27FC236}">
                <a16:creationId xmlns:a16="http://schemas.microsoft.com/office/drawing/2014/main" id="{DCA5EF82-CBFF-1319-D0D8-21C18657FD5C}"/>
              </a:ext>
            </a:extLst>
          </p:cNvPr>
          <p:cNvSpPr>
            <a:spLocks noGrp="1"/>
          </p:cNvSpPr>
          <p:nvPr>
            <p:ph type="body" sz="quarter" idx="15"/>
          </p:nvPr>
        </p:nvSpPr>
        <p:spPr>
          <a:xfrm>
            <a:off x="687593" y="2079510"/>
            <a:ext cx="7465805" cy="3846677"/>
          </a:xfrm>
        </p:spPr>
        <p:txBody>
          <a:bodyPr>
            <a:normAutofit/>
          </a:bodyPr>
          <a:lstStyle/>
          <a:p>
            <a:r>
              <a:rPr lang="en-GB" dirty="0"/>
              <a:t>This training session is focused on providing a high-level overview of ISO27001, and how this has been designed to support Aggreko Technology Services.</a:t>
            </a:r>
          </a:p>
          <a:p>
            <a:r>
              <a:rPr lang="en-GB" dirty="0"/>
              <a:t>This will focus on providing an overview on the development, planning and execution of the Information Security Management System (ISMS). </a:t>
            </a:r>
          </a:p>
          <a:p>
            <a:r>
              <a:rPr lang="en-GB" dirty="0"/>
              <a:t>This training will reference Legislation, Policies, Standards and Standard Operating procedures, which will support Information Security Management System objectives from Senior Leadership level. </a:t>
            </a:r>
          </a:p>
          <a:p>
            <a:pPr marL="285750" indent="-285750">
              <a:buFont typeface="Arial" panose="020B0604020202020204" pitchFamily="34" charset="0"/>
              <a:buChar char="•"/>
            </a:pPr>
            <a:endParaRPr lang="en-GB" dirty="0"/>
          </a:p>
          <a:p>
            <a:pPr marL="285750" indent="-285750"/>
            <a:endParaRPr lang="en-GB" dirty="0"/>
          </a:p>
        </p:txBody>
      </p:sp>
      <p:sp>
        <p:nvSpPr>
          <p:cNvPr id="5" name="Slide Number Placeholder 4">
            <a:extLst>
              <a:ext uri="{FF2B5EF4-FFF2-40B4-BE49-F238E27FC236}">
                <a16:creationId xmlns:a16="http://schemas.microsoft.com/office/drawing/2014/main" id="{12A32E67-ECF3-1780-50A1-5864D84A50AC}"/>
              </a:ext>
            </a:extLst>
          </p:cNvPr>
          <p:cNvSpPr>
            <a:spLocks noGrp="1"/>
          </p:cNvSpPr>
          <p:nvPr>
            <p:ph type="sldNum" sz="quarter" idx="12"/>
          </p:nvPr>
        </p:nvSpPr>
        <p:spPr>
          <a:xfrm>
            <a:off x="11149116" y="6356350"/>
            <a:ext cx="764908" cy="365125"/>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6FC3DE79-9394-CE4D-B3D9-B1E9F5BFD092}" type="slidenum">
              <a:rPr kumimoji="0" lang="en-US"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2</a:t>
            </a:fld>
            <a:endParaRPr kumimoji="0" lang="en-US" b="0" i="0" u="none" strike="noStrike" kern="1200" cap="none" spc="0" normalizeH="0" baseline="0" noProof="0">
              <a:ln>
                <a:noFill/>
              </a:ln>
              <a:effectLst/>
              <a:uLnTx/>
              <a:uFillTx/>
            </a:endParaRPr>
          </a:p>
        </p:txBody>
      </p:sp>
      <p:pic>
        <p:nvPicPr>
          <p:cNvPr id="2" name="Picture 1">
            <a:extLst>
              <a:ext uri="{FF2B5EF4-FFF2-40B4-BE49-F238E27FC236}">
                <a16:creationId xmlns:a16="http://schemas.microsoft.com/office/drawing/2014/main" id="{D14418E8-2C7C-272F-E091-6E4F467374D6}"/>
              </a:ext>
            </a:extLst>
          </p:cNvPr>
          <p:cNvPicPr>
            <a:picLocks noChangeAspect="1"/>
          </p:cNvPicPr>
          <p:nvPr/>
        </p:nvPicPr>
        <p:blipFill>
          <a:blip r:embed="rId3"/>
          <a:stretch>
            <a:fillRect/>
          </a:stretch>
        </p:blipFill>
        <p:spPr>
          <a:xfrm>
            <a:off x="8506810" y="1651046"/>
            <a:ext cx="3685190" cy="2564892"/>
          </a:xfrm>
          <a:prstGeom prst="rect">
            <a:avLst/>
          </a:prstGeom>
        </p:spPr>
      </p:pic>
    </p:spTree>
    <p:extLst>
      <p:ext uri="{BB962C8B-B14F-4D97-AF65-F5344CB8AC3E}">
        <p14:creationId xmlns:p14="http://schemas.microsoft.com/office/powerpoint/2010/main" val="380522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2A32E67-ECF3-1780-50A1-5864D84A50A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100" b="0" i="0" u="none" strike="noStrike" kern="1200" cap="none" spc="0" normalizeH="0" baseline="0" noProof="0" dirty="0">
              <a:ln>
                <a:noFill/>
              </a:ln>
              <a:solidFill>
                <a:srgbClr val="FD6E39"/>
              </a:solidFill>
              <a:effectLst/>
              <a:uLnTx/>
              <a:uFillTx/>
              <a:latin typeface="Arial Nova Light" panose="020B0504020202020204" pitchFamily="34" charset="0"/>
              <a:ea typeface="+mn-ea"/>
              <a:cs typeface="+mn-cs"/>
            </a:endParaRPr>
          </a:p>
        </p:txBody>
      </p:sp>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628271" y="273921"/>
            <a:ext cx="5467729" cy="455457"/>
          </a:xfrm>
        </p:spPr>
        <p:txBody>
          <a:bodyPr/>
          <a:lstStyle/>
          <a:p>
            <a:pPr algn="l"/>
            <a:r>
              <a:rPr lang="en-GB" b="1" dirty="0"/>
              <a:t>Agenda and Objectives </a:t>
            </a:r>
          </a:p>
        </p:txBody>
      </p:sp>
      <p:sp>
        <p:nvSpPr>
          <p:cNvPr id="4" name="Text Placeholder 3">
            <a:extLst>
              <a:ext uri="{FF2B5EF4-FFF2-40B4-BE49-F238E27FC236}">
                <a16:creationId xmlns:a16="http://schemas.microsoft.com/office/drawing/2014/main" id="{DCA5EF82-CBFF-1319-D0D8-21C18657FD5C}"/>
              </a:ext>
            </a:extLst>
          </p:cNvPr>
          <p:cNvSpPr>
            <a:spLocks noGrp="1"/>
          </p:cNvSpPr>
          <p:nvPr>
            <p:ph type="body" sz="quarter" idx="13"/>
          </p:nvPr>
        </p:nvSpPr>
        <p:spPr>
          <a:xfrm>
            <a:off x="628271" y="988519"/>
            <a:ext cx="10461524" cy="5667167"/>
          </a:xfrm>
        </p:spPr>
        <p:txBody>
          <a:bodyPr>
            <a:normAutofit/>
          </a:bodyPr>
          <a:lstStyle/>
          <a:p>
            <a:r>
              <a:rPr lang="en-GB" sz="1600" b="1" dirty="0">
                <a:solidFill>
                  <a:schemeClr val="accent1"/>
                </a:solidFill>
              </a:rPr>
              <a:t>Agenda </a:t>
            </a:r>
          </a:p>
          <a:p>
            <a:pPr marL="285750" indent="-285750">
              <a:lnSpc>
                <a:spcPct val="150000"/>
              </a:lnSpc>
              <a:buFont typeface="Arial" panose="020B0604020202020204" pitchFamily="34" charset="0"/>
              <a:buChar char="•"/>
            </a:pPr>
            <a:r>
              <a:rPr lang="en-GB" dirty="0"/>
              <a:t>ISO27001 Overview and structure </a:t>
            </a:r>
          </a:p>
          <a:p>
            <a:pPr marL="285750" indent="-285750">
              <a:lnSpc>
                <a:spcPct val="150000"/>
              </a:lnSpc>
              <a:buFont typeface="Arial" panose="020B0604020202020204" pitchFamily="34" charset="0"/>
              <a:buChar char="•"/>
            </a:pPr>
            <a:r>
              <a:rPr lang="en-GB" dirty="0"/>
              <a:t>Aggreko Technology Services – Information Security Management System </a:t>
            </a:r>
          </a:p>
          <a:p>
            <a:pPr marL="285750" indent="-285750">
              <a:lnSpc>
                <a:spcPct val="150000"/>
              </a:lnSpc>
              <a:buFont typeface="Arial" panose="020B0604020202020204" pitchFamily="34" charset="0"/>
              <a:buChar char="•"/>
            </a:pPr>
            <a:r>
              <a:rPr lang="en-GB" dirty="0"/>
              <a:t>Risk Management, Compliance and Conformance overview</a:t>
            </a:r>
          </a:p>
          <a:p>
            <a:pPr marL="285750" indent="-285750">
              <a:lnSpc>
                <a:spcPct val="150000"/>
              </a:lnSpc>
              <a:buFont typeface="Arial" panose="020B0604020202020204" pitchFamily="34" charset="0"/>
              <a:buChar char="•"/>
            </a:pPr>
            <a:r>
              <a:rPr lang="en-GB" dirty="0"/>
              <a:t>Governance overview</a:t>
            </a:r>
          </a:p>
          <a:p>
            <a:pPr marL="285750" indent="-285750">
              <a:lnSpc>
                <a:spcPct val="150000"/>
              </a:lnSpc>
              <a:buFont typeface="Arial" panose="020B0604020202020204" pitchFamily="34" charset="0"/>
              <a:buChar char="•"/>
            </a:pPr>
            <a:r>
              <a:rPr lang="en-GB" dirty="0"/>
              <a:t>Roles and Responsibilities </a:t>
            </a:r>
          </a:p>
          <a:p>
            <a:pPr>
              <a:lnSpc>
                <a:spcPct val="150000"/>
              </a:lnSpc>
            </a:pPr>
            <a:r>
              <a:rPr lang="en-GB" sz="1600" b="1" dirty="0">
                <a:solidFill>
                  <a:schemeClr val="accent1"/>
                </a:solidFill>
              </a:rPr>
              <a:t>Objectives </a:t>
            </a:r>
          </a:p>
          <a:p>
            <a:pPr marL="285750" indent="-285750">
              <a:lnSpc>
                <a:spcPct val="150000"/>
              </a:lnSpc>
              <a:buFont typeface="Arial" panose="020B0604020202020204" pitchFamily="34" charset="0"/>
              <a:buChar char="•"/>
            </a:pPr>
            <a:r>
              <a:rPr lang="en-GB" dirty="0"/>
              <a:t>Provide a high-level overview of how the ISO27001 Framework has been designed for ATS. </a:t>
            </a:r>
          </a:p>
          <a:p>
            <a:pPr marL="285750" indent="-285750">
              <a:lnSpc>
                <a:spcPct val="150000"/>
              </a:lnSpc>
              <a:buFont typeface="Arial" panose="020B0604020202020204" pitchFamily="34" charset="0"/>
              <a:buChar char="•"/>
            </a:pPr>
            <a:r>
              <a:rPr lang="en-GB" dirty="0"/>
              <a:t>Create awareness and communicate the structure of ISO27001. </a:t>
            </a:r>
          </a:p>
          <a:p>
            <a:pPr marL="285750" indent="-285750">
              <a:lnSpc>
                <a:spcPct val="150000"/>
              </a:lnSpc>
              <a:buFont typeface="Arial" panose="020B0604020202020204" pitchFamily="34" charset="0"/>
              <a:buChar char="•"/>
            </a:pPr>
            <a:r>
              <a:rPr lang="en-GB" dirty="0"/>
              <a:t>Supplement the training delivered for the policies and standards.  </a:t>
            </a:r>
          </a:p>
          <a:p>
            <a:pPr marL="285750" indent="-285750">
              <a:lnSpc>
                <a:spcPct val="150000"/>
              </a:lnSpc>
              <a:buFont typeface="Arial" panose="020B0604020202020204" pitchFamily="34" charset="0"/>
              <a:buChar char="•"/>
            </a:pPr>
            <a:r>
              <a:rPr lang="en-GB" dirty="0"/>
              <a:t>Provide an opportunity to ask questions.</a:t>
            </a:r>
          </a:p>
          <a:p>
            <a:pPr marL="285750" indent="-285750">
              <a:lnSpc>
                <a:spcPct val="150000"/>
              </a:lnSpc>
              <a:buFont typeface="Arial" panose="020B0604020202020204" pitchFamily="34" charset="0"/>
              <a:buChar char="•"/>
            </a:pPr>
            <a:r>
              <a:rPr lang="en-GB" dirty="0"/>
              <a:t>Detail next steps to certification. </a:t>
            </a:r>
          </a:p>
          <a:p>
            <a:pPr marL="285750" indent="-285750">
              <a:lnSpc>
                <a:spcPct val="150000"/>
              </a:lnSpc>
              <a:buFont typeface="Arial" panose="020B0604020202020204" pitchFamily="34" charset="0"/>
              <a:buChar char="•"/>
            </a:pPr>
            <a:endParaRPr lang="en-GB" sz="1600" dirty="0"/>
          </a:p>
          <a:p>
            <a:pPr marL="285750" indent="-285750">
              <a:lnSpc>
                <a:spcPct val="150000"/>
              </a:lnSpc>
              <a:buFont typeface="Arial" panose="020B0604020202020204" pitchFamily="34" charset="0"/>
              <a:buChar char="•"/>
            </a:pPr>
            <a:endParaRPr lang="en-GB" sz="1600" dirty="0"/>
          </a:p>
          <a:p>
            <a:pPr>
              <a:lnSpc>
                <a:spcPct val="150000"/>
              </a:lnSpc>
            </a:pPr>
            <a:endParaRPr lang="en-GB" sz="1600" dirty="0"/>
          </a:p>
          <a:p>
            <a:pPr>
              <a:lnSpc>
                <a:spcPct val="150000"/>
              </a:lnSpc>
            </a:pPr>
            <a:endParaRPr lang="en-GB" sz="1600" dirty="0"/>
          </a:p>
          <a:p>
            <a:pPr marL="285750" indent="-285750">
              <a:lnSpc>
                <a:spcPct val="150000"/>
              </a:lnSpc>
              <a:buFont typeface="Arial" panose="020B0604020202020204" pitchFamily="34" charset="0"/>
              <a:buChar char="•"/>
            </a:pPr>
            <a:endParaRPr lang="en-GB" dirty="0"/>
          </a:p>
          <a:p>
            <a:pPr marL="285750" indent="-285750"/>
            <a:endParaRPr lang="en-GB" sz="200" dirty="0">
              <a:latin typeface="Arial Nova" panose="020B0504020202020204" pitchFamily="34" charset="0"/>
            </a:endParaRPr>
          </a:p>
        </p:txBody>
      </p:sp>
    </p:spTree>
    <p:extLst>
      <p:ext uri="{BB962C8B-B14F-4D97-AF65-F5344CB8AC3E}">
        <p14:creationId xmlns:p14="http://schemas.microsoft.com/office/powerpoint/2010/main" val="2867757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382794" y="247794"/>
            <a:ext cx="7264100" cy="455457"/>
          </a:xfrm>
        </p:spPr>
        <p:txBody>
          <a:bodyPr>
            <a:normAutofit/>
          </a:bodyPr>
          <a:lstStyle/>
          <a:p>
            <a:pPr algn="l"/>
            <a:r>
              <a:rPr lang="en-GB" b="1" dirty="0"/>
              <a:t>Introduction to ISO27001</a:t>
            </a:r>
          </a:p>
        </p:txBody>
      </p:sp>
      <p:sp>
        <p:nvSpPr>
          <p:cNvPr id="5" name="Slide Number Placeholder 4">
            <a:extLst>
              <a:ext uri="{FF2B5EF4-FFF2-40B4-BE49-F238E27FC236}">
                <a16:creationId xmlns:a16="http://schemas.microsoft.com/office/drawing/2014/main" id="{12A32E67-ECF3-1780-50A1-5864D84A50AC}"/>
              </a:ext>
            </a:extLst>
          </p:cNvPr>
          <p:cNvSpPr>
            <a:spLocks noGrp="1"/>
          </p:cNvSpPr>
          <p:nvPr>
            <p:ph type="sldNum" sz="quarter" idx="12"/>
          </p:nvPr>
        </p:nvSpPr>
        <p:spPr>
          <a:xfrm>
            <a:off x="11149116" y="6410138"/>
            <a:ext cx="76490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srgbClr val="FD6E39"/>
              </a:solidFill>
              <a:effectLst/>
              <a:uLnTx/>
              <a:uFillTx/>
              <a:latin typeface="Arial Nova Light" panose="020B0504020202020204" pitchFamily="34" charset="0"/>
              <a:ea typeface="+mn-ea"/>
              <a:cs typeface="+mn-cs"/>
            </a:endParaRPr>
          </a:p>
        </p:txBody>
      </p:sp>
      <p:sp>
        <p:nvSpPr>
          <p:cNvPr id="8" name="TextBox 7">
            <a:extLst>
              <a:ext uri="{FF2B5EF4-FFF2-40B4-BE49-F238E27FC236}">
                <a16:creationId xmlns:a16="http://schemas.microsoft.com/office/drawing/2014/main" id="{777BAA1E-6DF5-8273-976C-637A01C84F5C}"/>
              </a:ext>
            </a:extLst>
          </p:cNvPr>
          <p:cNvSpPr txBox="1"/>
          <p:nvPr/>
        </p:nvSpPr>
        <p:spPr>
          <a:xfrm>
            <a:off x="218198" y="785641"/>
            <a:ext cx="11531230" cy="1661993"/>
          </a:xfrm>
          <a:prstGeom prst="rect">
            <a:avLst/>
          </a:prstGeom>
          <a:noFill/>
        </p:spPr>
        <p:txBody>
          <a:bodyPr wrap="square">
            <a:spAutoFit/>
          </a:bodyPr>
          <a:lstStyle/>
          <a:p>
            <a:pPr algn="ctr"/>
            <a:r>
              <a:rPr lang="en-GB" sz="1400" b="1" dirty="0">
                <a:solidFill>
                  <a:schemeClr val="accent1"/>
                </a:solidFill>
              </a:rPr>
              <a:t>What is ISO27001</a:t>
            </a:r>
            <a:endParaRPr lang="en-GB" sz="1400" dirty="0">
              <a:solidFill>
                <a:srgbClr val="787878"/>
              </a:solidFill>
            </a:endParaRPr>
          </a:p>
          <a:p>
            <a:pPr algn="ctr"/>
            <a:endParaRPr lang="en-GB" sz="1400" dirty="0"/>
          </a:p>
          <a:p>
            <a:pPr algn="ctr"/>
            <a:r>
              <a:rPr lang="en-GB" sz="1200" dirty="0"/>
              <a:t>ISO 27001 is the international standard for Information Security and sets out a framework for all organisations to establish, implement, operate, monitor, review, maintain and continually improve an ISMS (Information Security Management System).</a:t>
            </a:r>
          </a:p>
          <a:p>
            <a:pPr algn="ctr"/>
            <a:endParaRPr lang="en-GB" sz="1200" dirty="0"/>
          </a:p>
          <a:p>
            <a:pPr algn="ctr"/>
            <a:r>
              <a:rPr lang="en-GB" sz="1200" dirty="0"/>
              <a:t>The standard is recognised worldwide as proof that an organisation’s information security management is aligned with best practice. </a:t>
            </a:r>
          </a:p>
          <a:p>
            <a:pPr algn="ctr"/>
            <a:endParaRPr lang="en-GB" sz="1200" dirty="0"/>
          </a:p>
          <a:p>
            <a:pPr algn="ctr"/>
            <a:r>
              <a:rPr lang="en-GB" sz="1200" dirty="0"/>
              <a:t>This framework’s purpose is to protect companies’ information in a systematic and cost-effective way, regardless of their size or industry.</a:t>
            </a:r>
          </a:p>
        </p:txBody>
      </p:sp>
      <p:sp>
        <p:nvSpPr>
          <p:cNvPr id="10" name="TextBox 9">
            <a:extLst>
              <a:ext uri="{FF2B5EF4-FFF2-40B4-BE49-F238E27FC236}">
                <a16:creationId xmlns:a16="http://schemas.microsoft.com/office/drawing/2014/main" id="{347B3E05-4E28-CA6F-6F36-A59719FBE5C4}"/>
              </a:ext>
            </a:extLst>
          </p:cNvPr>
          <p:cNvSpPr txBox="1"/>
          <p:nvPr/>
        </p:nvSpPr>
        <p:spPr>
          <a:xfrm>
            <a:off x="218198" y="2603176"/>
            <a:ext cx="11531230" cy="553998"/>
          </a:xfrm>
          <a:prstGeom prst="rect">
            <a:avLst/>
          </a:prstGeom>
          <a:noFill/>
        </p:spPr>
        <p:txBody>
          <a:bodyPr wrap="square">
            <a:spAutoFit/>
          </a:bodyPr>
          <a:lstStyle/>
          <a:p>
            <a:pPr algn="ctr"/>
            <a:r>
              <a:rPr lang="en-GB" sz="1400" b="1" dirty="0">
                <a:solidFill>
                  <a:schemeClr val="accent1"/>
                </a:solidFill>
              </a:rPr>
              <a:t>Key Benefits</a:t>
            </a:r>
          </a:p>
          <a:p>
            <a:endParaRPr lang="en-GB" sz="1600" dirty="0"/>
          </a:p>
        </p:txBody>
      </p:sp>
      <p:sp>
        <p:nvSpPr>
          <p:cNvPr id="12" name="Rectangle: Rounded Corners 11">
            <a:extLst>
              <a:ext uri="{FF2B5EF4-FFF2-40B4-BE49-F238E27FC236}">
                <a16:creationId xmlns:a16="http://schemas.microsoft.com/office/drawing/2014/main" id="{C29CB5D4-5E65-774B-F6BF-92A4744E20B1}"/>
              </a:ext>
            </a:extLst>
          </p:cNvPr>
          <p:cNvSpPr/>
          <p:nvPr/>
        </p:nvSpPr>
        <p:spPr>
          <a:xfrm>
            <a:off x="1024128" y="4046152"/>
            <a:ext cx="10340930" cy="308611"/>
          </a:xfrm>
          <a:prstGeom prst="roundRect">
            <a:avLst/>
          </a:prstGeom>
          <a:ln/>
        </p:spPr>
        <p:style>
          <a:lnRef idx="2">
            <a:schemeClr val="dk1"/>
          </a:lnRef>
          <a:fillRef idx="1">
            <a:schemeClr val="lt1"/>
          </a:fillRef>
          <a:effectRef idx="0">
            <a:schemeClr val="dk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1400" dirty="0">
                <a:solidFill>
                  <a:schemeClr val="tx1"/>
                </a:solidFill>
              </a:rPr>
              <a:t>Lower costs – supports the prevention of security incidents by implementing best practice standards</a:t>
            </a:r>
          </a:p>
        </p:txBody>
      </p:sp>
      <p:sp>
        <p:nvSpPr>
          <p:cNvPr id="13" name="Rectangle: Rounded Corners 12">
            <a:extLst>
              <a:ext uri="{FF2B5EF4-FFF2-40B4-BE49-F238E27FC236}">
                <a16:creationId xmlns:a16="http://schemas.microsoft.com/office/drawing/2014/main" id="{C3CB4EAF-6F50-33BE-315B-199618E3F2F0}"/>
              </a:ext>
            </a:extLst>
          </p:cNvPr>
          <p:cNvSpPr/>
          <p:nvPr/>
        </p:nvSpPr>
        <p:spPr>
          <a:xfrm>
            <a:off x="1024128" y="3538069"/>
            <a:ext cx="10340930" cy="308611"/>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1400" dirty="0">
                <a:solidFill>
                  <a:schemeClr val="tx1"/>
                </a:solidFill>
              </a:rPr>
              <a:t>Competitive advantage – supports wining customer contracts by assuring we keep their information security safe </a:t>
            </a:r>
          </a:p>
        </p:txBody>
      </p:sp>
      <p:sp>
        <p:nvSpPr>
          <p:cNvPr id="14" name="Rectangle: Rounded Corners 13">
            <a:extLst>
              <a:ext uri="{FF2B5EF4-FFF2-40B4-BE49-F238E27FC236}">
                <a16:creationId xmlns:a16="http://schemas.microsoft.com/office/drawing/2014/main" id="{3D260565-CB64-D832-0311-37D72D63C849}"/>
              </a:ext>
            </a:extLst>
          </p:cNvPr>
          <p:cNvSpPr/>
          <p:nvPr/>
        </p:nvSpPr>
        <p:spPr>
          <a:xfrm>
            <a:off x="1024127" y="3033139"/>
            <a:ext cx="10340930" cy="308611"/>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1400" dirty="0">
                <a:solidFill>
                  <a:schemeClr val="tx1"/>
                </a:solidFill>
              </a:rPr>
              <a:t>Compliance with legal requirements – provides a methodology for information security policies to support such as GDPR</a:t>
            </a:r>
          </a:p>
        </p:txBody>
      </p:sp>
      <p:sp>
        <p:nvSpPr>
          <p:cNvPr id="15" name="Rectangle: Rounded Corners 14">
            <a:extLst>
              <a:ext uri="{FF2B5EF4-FFF2-40B4-BE49-F238E27FC236}">
                <a16:creationId xmlns:a16="http://schemas.microsoft.com/office/drawing/2014/main" id="{04512302-352B-A937-C55B-0AE4F1372287}"/>
              </a:ext>
            </a:extLst>
          </p:cNvPr>
          <p:cNvSpPr/>
          <p:nvPr/>
        </p:nvSpPr>
        <p:spPr>
          <a:xfrm>
            <a:off x="1024128" y="4499229"/>
            <a:ext cx="10340930" cy="308611"/>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GB" sz="1400" dirty="0">
                <a:solidFill>
                  <a:schemeClr val="tx1"/>
                </a:solidFill>
              </a:rPr>
              <a:t>Better organisation – encourages companies to write down main processes to support Information Security</a:t>
            </a:r>
          </a:p>
        </p:txBody>
      </p:sp>
      <p:sp>
        <p:nvSpPr>
          <p:cNvPr id="16" name="TextBox 15">
            <a:extLst>
              <a:ext uri="{FF2B5EF4-FFF2-40B4-BE49-F238E27FC236}">
                <a16:creationId xmlns:a16="http://schemas.microsoft.com/office/drawing/2014/main" id="{FA5FBD32-D176-6473-2F90-817042ED73AA}"/>
              </a:ext>
            </a:extLst>
          </p:cNvPr>
          <p:cNvSpPr txBox="1"/>
          <p:nvPr/>
        </p:nvSpPr>
        <p:spPr>
          <a:xfrm>
            <a:off x="769083" y="5183909"/>
            <a:ext cx="10762487" cy="1343958"/>
          </a:xfrm>
          <a:prstGeom prst="rect">
            <a:avLst/>
          </a:prstGeom>
          <a:noFill/>
        </p:spPr>
        <p:txBody>
          <a:bodyPr wrap="square">
            <a:spAutoFit/>
          </a:bodyPr>
          <a:lstStyle/>
          <a:p>
            <a:pPr algn="ctr"/>
            <a:r>
              <a:rPr lang="en-GB" sz="1400" b="1" dirty="0">
                <a:solidFill>
                  <a:schemeClr val="accent1"/>
                </a:solidFill>
              </a:rPr>
              <a:t>Did you know? </a:t>
            </a:r>
            <a:endParaRPr lang="en-GB" sz="1400" b="1" dirty="0"/>
          </a:p>
          <a:p>
            <a:pPr lvl="0" algn="ctr">
              <a:spcBef>
                <a:spcPts val="400"/>
              </a:spcBef>
              <a:spcAft>
                <a:spcPts val="400"/>
              </a:spcAft>
              <a:defRPr/>
            </a:pPr>
            <a:r>
              <a:rPr lang="en-GB" sz="1200" dirty="0"/>
              <a:t>In</a:t>
            </a:r>
            <a:r>
              <a:rPr lang="en-GB" sz="1200" b="1" dirty="0"/>
              <a:t> </a:t>
            </a:r>
            <a:r>
              <a:rPr lang="en-GB" sz="1200" dirty="0"/>
              <a:t>2017, due to vulnerabilities and unpatched systems, a company lost sensitive information for 147 million customers - costing 700M. </a:t>
            </a:r>
          </a:p>
          <a:p>
            <a:pPr lvl="0" algn="ctr">
              <a:spcBef>
                <a:spcPts val="400"/>
              </a:spcBef>
              <a:spcAft>
                <a:spcPts val="400"/>
              </a:spcAft>
              <a:defRPr/>
            </a:pPr>
            <a:r>
              <a:rPr lang="en-GB" sz="1200" dirty="0"/>
              <a:t>Findings showed the foundational elements of cyber and information security were not implemented and no processes were written. This could have been avoided using an Information Security Management System to implement best practice.</a:t>
            </a:r>
          </a:p>
          <a:p>
            <a:endParaRPr lang="en-GB" sz="1600" b="1" dirty="0"/>
          </a:p>
        </p:txBody>
      </p:sp>
    </p:spTree>
    <p:extLst>
      <p:ext uri="{BB962C8B-B14F-4D97-AF65-F5344CB8AC3E}">
        <p14:creationId xmlns:p14="http://schemas.microsoft.com/office/powerpoint/2010/main" val="2473185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arn(inVertical)">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animBg="1"/>
      <p:bldP spid="13" grpId="0" animBg="1"/>
      <p:bldP spid="14" grpId="0" animBg="1"/>
      <p:bldP spid="15" grpId="0" animBg="1"/>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382794" y="247794"/>
            <a:ext cx="7264100" cy="455457"/>
          </a:xfrm>
        </p:spPr>
        <p:txBody>
          <a:bodyPr>
            <a:normAutofit/>
          </a:bodyPr>
          <a:lstStyle/>
          <a:p>
            <a:pPr algn="l"/>
            <a:r>
              <a:rPr lang="en-GB" b="1" dirty="0"/>
              <a:t>ISO27001 Framework</a:t>
            </a:r>
          </a:p>
        </p:txBody>
      </p:sp>
      <p:sp>
        <p:nvSpPr>
          <p:cNvPr id="8" name="TextBox 7">
            <a:extLst>
              <a:ext uri="{FF2B5EF4-FFF2-40B4-BE49-F238E27FC236}">
                <a16:creationId xmlns:a16="http://schemas.microsoft.com/office/drawing/2014/main" id="{777BAA1E-6DF5-8273-976C-637A01C84F5C}"/>
              </a:ext>
            </a:extLst>
          </p:cNvPr>
          <p:cNvSpPr txBox="1"/>
          <p:nvPr/>
        </p:nvSpPr>
        <p:spPr>
          <a:xfrm>
            <a:off x="303645" y="1083782"/>
            <a:ext cx="11584709" cy="738664"/>
          </a:xfrm>
          <a:prstGeom prst="rect">
            <a:avLst/>
          </a:prstGeom>
          <a:noFill/>
        </p:spPr>
        <p:txBody>
          <a:bodyPr wrap="square">
            <a:spAutoFit/>
          </a:bodyPr>
          <a:lstStyle/>
          <a:p>
            <a:r>
              <a:rPr lang="en-GB" sz="1400" dirty="0">
                <a:solidFill>
                  <a:sysClr val="windowText" lastClr="000000"/>
                </a:solidFill>
              </a:rPr>
              <a:t>The ISO27001 Framework mandates that the Plan, Do, Check, Act cycle (PDCA) is used to create and develop the ISMS. The Management Clauses define the ‘groundwork’ for the system. This supports the development of controls, standards, operating procedures and then how we will continuously improvement to ensure a robust Information Security Management System.  The diagram below demonstrates the key ‘Management Clauses’. </a:t>
            </a:r>
            <a:endParaRPr lang="en-GB" sz="1200" dirty="0">
              <a:solidFill>
                <a:sysClr val="windowText" lastClr="000000"/>
              </a:solidFill>
            </a:endParaRPr>
          </a:p>
        </p:txBody>
      </p:sp>
      <p:sp>
        <p:nvSpPr>
          <p:cNvPr id="11" name="Rectangle: Rounded Corners 10">
            <a:extLst>
              <a:ext uri="{FF2B5EF4-FFF2-40B4-BE49-F238E27FC236}">
                <a16:creationId xmlns:a16="http://schemas.microsoft.com/office/drawing/2014/main" id="{6E48E240-79B0-87BC-0B98-7DA9BBA6DAC9}"/>
              </a:ext>
            </a:extLst>
          </p:cNvPr>
          <p:cNvSpPr/>
          <p:nvPr/>
        </p:nvSpPr>
        <p:spPr>
          <a:xfrm>
            <a:off x="3103687" y="2460149"/>
            <a:ext cx="1993392" cy="4668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4: Context of the organisation</a:t>
            </a:r>
          </a:p>
        </p:txBody>
      </p:sp>
      <p:sp>
        <p:nvSpPr>
          <p:cNvPr id="17" name="Rectangle: Rounded Corners 16">
            <a:extLst>
              <a:ext uri="{FF2B5EF4-FFF2-40B4-BE49-F238E27FC236}">
                <a16:creationId xmlns:a16="http://schemas.microsoft.com/office/drawing/2014/main" id="{8BD440EC-6D87-69AD-41B7-3CBEC276BFDB}"/>
              </a:ext>
            </a:extLst>
          </p:cNvPr>
          <p:cNvSpPr/>
          <p:nvPr/>
        </p:nvSpPr>
        <p:spPr>
          <a:xfrm>
            <a:off x="5167183" y="2460149"/>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Identify the needs of stakeholders and clarify their needs and interests</a:t>
            </a:r>
          </a:p>
          <a:p>
            <a:pPr marL="285750" indent="-285750">
              <a:buFont typeface="Arial" panose="020B0604020202020204" pitchFamily="34" charset="0"/>
              <a:buChar char="•"/>
            </a:pPr>
            <a:r>
              <a:rPr lang="en-GB" sz="1200" dirty="0">
                <a:solidFill>
                  <a:sysClr val="windowText" lastClr="000000"/>
                </a:solidFill>
              </a:rPr>
              <a:t>Define the scope of the ISMS, including Exec Level</a:t>
            </a:r>
          </a:p>
        </p:txBody>
      </p:sp>
      <p:sp>
        <p:nvSpPr>
          <p:cNvPr id="18" name="Rectangle: Rounded Corners 17">
            <a:extLst>
              <a:ext uri="{FF2B5EF4-FFF2-40B4-BE49-F238E27FC236}">
                <a16:creationId xmlns:a16="http://schemas.microsoft.com/office/drawing/2014/main" id="{7C2CB6BA-805C-C9A8-1B8B-4EACC98199F8}"/>
              </a:ext>
            </a:extLst>
          </p:cNvPr>
          <p:cNvSpPr/>
          <p:nvPr/>
        </p:nvSpPr>
        <p:spPr>
          <a:xfrm>
            <a:off x="3103687" y="3027134"/>
            <a:ext cx="1993392" cy="4324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5: Leadership</a:t>
            </a:r>
          </a:p>
        </p:txBody>
      </p:sp>
      <p:sp>
        <p:nvSpPr>
          <p:cNvPr id="19" name="Rectangle: Rounded Corners 18">
            <a:extLst>
              <a:ext uri="{FF2B5EF4-FFF2-40B4-BE49-F238E27FC236}">
                <a16:creationId xmlns:a16="http://schemas.microsoft.com/office/drawing/2014/main" id="{3378B666-70D2-DC8F-5699-D4D45DDA1EBD}"/>
              </a:ext>
            </a:extLst>
          </p:cNvPr>
          <p:cNvSpPr/>
          <p:nvPr/>
        </p:nvSpPr>
        <p:spPr>
          <a:xfrm>
            <a:off x="5167183" y="3014125"/>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Obtain commitment from leadership and establish policies </a:t>
            </a:r>
          </a:p>
          <a:p>
            <a:pPr marL="285750" indent="-285750">
              <a:buFont typeface="Arial" panose="020B0604020202020204" pitchFamily="34" charset="0"/>
              <a:buChar char="•"/>
            </a:pPr>
            <a:r>
              <a:rPr lang="en-GB" sz="1200" dirty="0">
                <a:solidFill>
                  <a:sysClr val="windowText" lastClr="000000"/>
                </a:solidFill>
              </a:rPr>
              <a:t>Define roles and responsibilities </a:t>
            </a:r>
          </a:p>
        </p:txBody>
      </p:sp>
      <p:sp>
        <p:nvSpPr>
          <p:cNvPr id="20" name="Rectangle: Rounded Corners 19">
            <a:extLst>
              <a:ext uri="{FF2B5EF4-FFF2-40B4-BE49-F238E27FC236}">
                <a16:creationId xmlns:a16="http://schemas.microsoft.com/office/drawing/2014/main" id="{E3B76706-B7F4-393A-34F5-910EFE779276}"/>
              </a:ext>
            </a:extLst>
          </p:cNvPr>
          <p:cNvSpPr/>
          <p:nvPr/>
        </p:nvSpPr>
        <p:spPr>
          <a:xfrm>
            <a:off x="3103687" y="3557564"/>
            <a:ext cx="1993392" cy="41775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dirty="0">
                <a:solidFill>
                  <a:sysClr val="windowText" lastClr="000000"/>
                </a:solidFill>
              </a:rPr>
              <a:t>6: Planning</a:t>
            </a:r>
          </a:p>
        </p:txBody>
      </p:sp>
      <p:sp>
        <p:nvSpPr>
          <p:cNvPr id="21" name="Rectangle: Rounded Corners 20">
            <a:extLst>
              <a:ext uri="{FF2B5EF4-FFF2-40B4-BE49-F238E27FC236}">
                <a16:creationId xmlns:a16="http://schemas.microsoft.com/office/drawing/2014/main" id="{ECF27972-5765-8393-5631-47F549904A31}"/>
              </a:ext>
            </a:extLst>
          </p:cNvPr>
          <p:cNvSpPr/>
          <p:nvPr/>
        </p:nvSpPr>
        <p:spPr>
          <a:xfrm>
            <a:off x="5167183" y="3543696"/>
            <a:ext cx="4887198" cy="44549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Assess risks and vulnerabilities, as well as opportunities to improve information security </a:t>
            </a:r>
          </a:p>
        </p:txBody>
      </p:sp>
      <p:sp>
        <p:nvSpPr>
          <p:cNvPr id="22" name="Rectangle: Rounded Corners 21">
            <a:extLst>
              <a:ext uri="{FF2B5EF4-FFF2-40B4-BE49-F238E27FC236}">
                <a16:creationId xmlns:a16="http://schemas.microsoft.com/office/drawing/2014/main" id="{26D6156D-55F1-8F46-E447-7373A25E94BC}"/>
              </a:ext>
            </a:extLst>
          </p:cNvPr>
          <p:cNvSpPr/>
          <p:nvPr/>
        </p:nvSpPr>
        <p:spPr>
          <a:xfrm>
            <a:off x="3103687" y="4054338"/>
            <a:ext cx="1993392" cy="44549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solidFill>
                  <a:sysClr val="windowText" lastClr="000000"/>
                </a:solidFill>
              </a:rPr>
              <a:t>7: Support </a:t>
            </a:r>
          </a:p>
        </p:txBody>
      </p:sp>
      <p:sp>
        <p:nvSpPr>
          <p:cNvPr id="23" name="Rectangle: Rounded Corners 22">
            <a:extLst>
              <a:ext uri="{FF2B5EF4-FFF2-40B4-BE49-F238E27FC236}">
                <a16:creationId xmlns:a16="http://schemas.microsoft.com/office/drawing/2014/main" id="{E6C94F27-8FFF-621F-45D8-6C6820F53088}"/>
              </a:ext>
            </a:extLst>
          </p:cNvPr>
          <p:cNvSpPr/>
          <p:nvPr/>
        </p:nvSpPr>
        <p:spPr>
          <a:xfrm>
            <a:off x="5167183" y="4054338"/>
            <a:ext cx="4887198" cy="4454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Define and document resources for maintaining the ISMS</a:t>
            </a:r>
          </a:p>
        </p:txBody>
      </p:sp>
      <p:sp>
        <p:nvSpPr>
          <p:cNvPr id="24" name="Rectangle: Rounded Corners 23">
            <a:extLst>
              <a:ext uri="{FF2B5EF4-FFF2-40B4-BE49-F238E27FC236}">
                <a16:creationId xmlns:a16="http://schemas.microsoft.com/office/drawing/2014/main" id="{FD69885C-6AF2-EBA7-F69B-1B2199375001}"/>
              </a:ext>
            </a:extLst>
          </p:cNvPr>
          <p:cNvSpPr/>
          <p:nvPr/>
        </p:nvSpPr>
        <p:spPr>
          <a:xfrm>
            <a:off x="3103687" y="4574584"/>
            <a:ext cx="1993392" cy="4454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dirty="0">
                <a:solidFill>
                  <a:sysClr val="windowText" lastClr="000000"/>
                </a:solidFill>
              </a:rPr>
              <a:t>8: Operation</a:t>
            </a:r>
          </a:p>
        </p:txBody>
      </p:sp>
      <p:sp>
        <p:nvSpPr>
          <p:cNvPr id="25" name="Rectangle: Rounded Corners 24">
            <a:extLst>
              <a:ext uri="{FF2B5EF4-FFF2-40B4-BE49-F238E27FC236}">
                <a16:creationId xmlns:a16="http://schemas.microsoft.com/office/drawing/2014/main" id="{AEBD0FC7-5F89-05F0-CE36-18378D83FBAB}"/>
              </a:ext>
            </a:extLst>
          </p:cNvPr>
          <p:cNvSpPr/>
          <p:nvPr/>
        </p:nvSpPr>
        <p:spPr>
          <a:xfrm>
            <a:off x="5167183" y="4571523"/>
            <a:ext cx="4887198" cy="44549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Define risk treatment plans and implement controls</a:t>
            </a:r>
          </a:p>
        </p:txBody>
      </p:sp>
      <p:sp>
        <p:nvSpPr>
          <p:cNvPr id="26" name="Rectangle: Rounded Corners 25">
            <a:extLst>
              <a:ext uri="{FF2B5EF4-FFF2-40B4-BE49-F238E27FC236}">
                <a16:creationId xmlns:a16="http://schemas.microsoft.com/office/drawing/2014/main" id="{43ED24FA-492B-EB95-198B-0214F6ABF1AC}"/>
              </a:ext>
            </a:extLst>
          </p:cNvPr>
          <p:cNvSpPr/>
          <p:nvPr/>
        </p:nvSpPr>
        <p:spPr>
          <a:xfrm>
            <a:off x="3103687" y="5140637"/>
            <a:ext cx="1993392" cy="416251"/>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dirty="0">
                <a:solidFill>
                  <a:sysClr val="windowText" lastClr="000000"/>
                </a:solidFill>
              </a:rPr>
              <a:t>9: Performance evaluation</a:t>
            </a:r>
          </a:p>
        </p:txBody>
      </p:sp>
      <p:sp>
        <p:nvSpPr>
          <p:cNvPr id="27" name="Rectangle: Rounded Corners 26">
            <a:extLst>
              <a:ext uri="{FF2B5EF4-FFF2-40B4-BE49-F238E27FC236}">
                <a16:creationId xmlns:a16="http://schemas.microsoft.com/office/drawing/2014/main" id="{C6B86802-1F15-99A6-6BA4-B9150A1FAAF4}"/>
              </a:ext>
            </a:extLst>
          </p:cNvPr>
          <p:cNvSpPr/>
          <p:nvPr/>
        </p:nvSpPr>
        <p:spPr>
          <a:xfrm>
            <a:off x="5167183" y="5125499"/>
            <a:ext cx="4887198" cy="4454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Monitor, measure and assess control effectiveness </a:t>
            </a:r>
          </a:p>
          <a:p>
            <a:pPr marL="285750" indent="-285750">
              <a:buFont typeface="Arial" panose="020B0604020202020204" pitchFamily="34" charset="0"/>
              <a:buChar char="•"/>
            </a:pPr>
            <a:r>
              <a:rPr lang="en-GB" sz="1200" dirty="0">
                <a:solidFill>
                  <a:sysClr val="windowText" lastClr="000000"/>
                </a:solidFill>
              </a:rPr>
              <a:t>Conduct internal audits and management reviews </a:t>
            </a:r>
          </a:p>
        </p:txBody>
      </p:sp>
      <p:sp>
        <p:nvSpPr>
          <p:cNvPr id="28" name="Rectangle: Rounded Corners 27">
            <a:extLst>
              <a:ext uri="{FF2B5EF4-FFF2-40B4-BE49-F238E27FC236}">
                <a16:creationId xmlns:a16="http://schemas.microsoft.com/office/drawing/2014/main" id="{F2612515-2F79-AD88-4608-D8722C39672B}"/>
              </a:ext>
            </a:extLst>
          </p:cNvPr>
          <p:cNvSpPr/>
          <p:nvPr/>
        </p:nvSpPr>
        <p:spPr>
          <a:xfrm>
            <a:off x="3095490" y="5675828"/>
            <a:ext cx="1993392" cy="41625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dirty="0">
                <a:solidFill>
                  <a:sysClr val="windowText" lastClr="000000"/>
                </a:solidFill>
              </a:rPr>
              <a:t>10: Improvement</a:t>
            </a:r>
          </a:p>
        </p:txBody>
      </p:sp>
      <p:sp>
        <p:nvSpPr>
          <p:cNvPr id="29" name="Rectangle: Rounded Corners 28">
            <a:extLst>
              <a:ext uri="{FF2B5EF4-FFF2-40B4-BE49-F238E27FC236}">
                <a16:creationId xmlns:a16="http://schemas.microsoft.com/office/drawing/2014/main" id="{9DD9C433-F932-92FC-53FD-A2B726020803}"/>
              </a:ext>
            </a:extLst>
          </p:cNvPr>
          <p:cNvSpPr/>
          <p:nvPr/>
        </p:nvSpPr>
        <p:spPr>
          <a:xfrm>
            <a:off x="5167183" y="5687774"/>
            <a:ext cx="4887198" cy="40430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marL="285750" indent="-285750">
              <a:buFont typeface="Arial" panose="020B0604020202020204" pitchFamily="34" charset="0"/>
              <a:buChar char="•"/>
            </a:pPr>
            <a:r>
              <a:rPr lang="en-GB" sz="1200" dirty="0">
                <a:solidFill>
                  <a:sysClr val="windowText" lastClr="000000"/>
                </a:solidFill>
              </a:rPr>
              <a:t>Identify nonconformities and corrective actions </a:t>
            </a:r>
          </a:p>
        </p:txBody>
      </p:sp>
      <p:sp>
        <p:nvSpPr>
          <p:cNvPr id="30" name="Rectangle: Rounded Corners 29">
            <a:extLst>
              <a:ext uri="{FF2B5EF4-FFF2-40B4-BE49-F238E27FC236}">
                <a16:creationId xmlns:a16="http://schemas.microsoft.com/office/drawing/2014/main" id="{EBBDCD33-820E-F113-1235-271D9DFCA110}"/>
              </a:ext>
            </a:extLst>
          </p:cNvPr>
          <p:cNvSpPr/>
          <p:nvPr/>
        </p:nvSpPr>
        <p:spPr>
          <a:xfrm>
            <a:off x="3103687" y="2062673"/>
            <a:ext cx="6950694" cy="278833"/>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200" b="1" dirty="0">
                <a:solidFill>
                  <a:sysClr val="windowText" lastClr="000000"/>
                </a:solidFill>
              </a:rPr>
              <a:t>Management Clauses</a:t>
            </a:r>
          </a:p>
        </p:txBody>
      </p:sp>
      <p:sp>
        <p:nvSpPr>
          <p:cNvPr id="43" name="Rectangle: Rounded Corners 42">
            <a:extLst>
              <a:ext uri="{FF2B5EF4-FFF2-40B4-BE49-F238E27FC236}">
                <a16:creationId xmlns:a16="http://schemas.microsoft.com/office/drawing/2014/main" id="{7743FDCA-3C7A-7FD0-D496-67D25F9C996A}"/>
              </a:ext>
            </a:extLst>
          </p:cNvPr>
          <p:cNvSpPr/>
          <p:nvPr/>
        </p:nvSpPr>
        <p:spPr>
          <a:xfrm>
            <a:off x="394573" y="2450838"/>
            <a:ext cx="2219035" cy="152326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200" b="1" dirty="0">
                <a:solidFill>
                  <a:sysClr val="windowText" lastClr="000000"/>
                </a:solidFill>
              </a:rPr>
              <a:t>Plan; Establish the ISMS</a:t>
            </a:r>
          </a:p>
        </p:txBody>
      </p:sp>
      <p:sp>
        <p:nvSpPr>
          <p:cNvPr id="44" name="Rectangle: Rounded Corners 43">
            <a:extLst>
              <a:ext uri="{FF2B5EF4-FFF2-40B4-BE49-F238E27FC236}">
                <a16:creationId xmlns:a16="http://schemas.microsoft.com/office/drawing/2014/main" id="{AE0E9501-7F6B-606C-507E-254F6E7C243E}"/>
              </a:ext>
            </a:extLst>
          </p:cNvPr>
          <p:cNvSpPr/>
          <p:nvPr/>
        </p:nvSpPr>
        <p:spPr>
          <a:xfrm>
            <a:off x="394575" y="4085842"/>
            <a:ext cx="2219035" cy="93987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1200" b="1" dirty="0">
                <a:solidFill>
                  <a:sysClr val="windowText" lastClr="000000"/>
                </a:solidFill>
              </a:rPr>
              <a:t>Do; Implement and Operate the ISMS </a:t>
            </a:r>
          </a:p>
        </p:txBody>
      </p:sp>
      <p:sp>
        <p:nvSpPr>
          <p:cNvPr id="45" name="Rectangle: Rounded Corners 44">
            <a:extLst>
              <a:ext uri="{FF2B5EF4-FFF2-40B4-BE49-F238E27FC236}">
                <a16:creationId xmlns:a16="http://schemas.microsoft.com/office/drawing/2014/main" id="{D29EAD41-3581-E4FB-920C-63678E806DB4}"/>
              </a:ext>
            </a:extLst>
          </p:cNvPr>
          <p:cNvSpPr/>
          <p:nvPr/>
        </p:nvSpPr>
        <p:spPr>
          <a:xfrm>
            <a:off x="394574" y="5127540"/>
            <a:ext cx="2219035" cy="44549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1200" b="1" dirty="0">
                <a:solidFill>
                  <a:sysClr val="windowText" lastClr="000000"/>
                </a:solidFill>
              </a:rPr>
              <a:t>Check; effectiveness</a:t>
            </a:r>
          </a:p>
        </p:txBody>
      </p:sp>
      <p:sp>
        <p:nvSpPr>
          <p:cNvPr id="46" name="Rectangle: Rounded Corners 45">
            <a:extLst>
              <a:ext uri="{FF2B5EF4-FFF2-40B4-BE49-F238E27FC236}">
                <a16:creationId xmlns:a16="http://schemas.microsoft.com/office/drawing/2014/main" id="{FD60A5C1-A854-69B1-526A-1B43DEA6F844}"/>
              </a:ext>
            </a:extLst>
          </p:cNvPr>
          <p:cNvSpPr/>
          <p:nvPr/>
        </p:nvSpPr>
        <p:spPr>
          <a:xfrm>
            <a:off x="394574" y="5643648"/>
            <a:ext cx="2219035" cy="390842"/>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GB" sz="1200" b="1" dirty="0">
                <a:solidFill>
                  <a:sysClr val="windowText" lastClr="000000"/>
                </a:solidFill>
              </a:rPr>
              <a:t>Act; on improvements </a:t>
            </a:r>
          </a:p>
        </p:txBody>
      </p:sp>
      <p:sp>
        <p:nvSpPr>
          <p:cNvPr id="2" name="Rectangle: Rounded Corners 1">
            <a:extLst>
              <a:ext uri="{FF2B5EF4-FFF2-40B4-BE49-F238E27FC236}">
                <a16:creationId xmlns:a16="http://schemas.microsoft.com/office/drawing/2014/main" id="{24BAC032-7ED5-FF4B-8D29-830C5166D005}"/>
              </a:ext>
            </a:extLst>
          </p:cNvPr>
          <p:cNvSpPr/>
          <p:nvPr/>
        </p:nvSpPr>
        <p:spPr>
          <a:xfrm>
            <a:off x="269653" y="2062672"/>
            <a:ext cx="2495033" cy="4155011"/>
          </a:xfrm>
          <a:prstGeom prst="roundRect">
            <a:avLst/>
          </a:prstGeom>
          <a:noFill/>
          <a:ln>
            <a:prstDash val="dashDot"/>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r>
              <a:rPr lang="en-GB" sz="1200" b="1" dirty="0">
                <a:solidFill>
                  <a:sysClr val="windowText" lastClr="000000"/>
                </a:solidFill>
              </a:rPr>
              <a:t>PDCA Application</a:t>
            </a: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solidFill>
                <a:sysClr val="windowText" lastClr="000000"/>
              </a:solidFill>
            </a:endParaRPr>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a:p>
            <a:pPr algn="ctr"/>
            <a:endParaRPr lang="en-GB" sz="1200" b="1" dirty="0"/>
          </a:p>
        </p:txBody>
      </p:sp>
      <p:cxnSp>
        <p:nvCxnSpPr>
          <p:cNvPr id="6" name="Straight Arrow Connector 5">
            <a:extLst>
              <a:ext uri="{FF2B5EF4-FFF2-40B4-BE49-F238E27FC236}">
                <a16:creationId xmlns:a16="http://schemas.microsoft.com/office/drawing/2014/main" id="{C47DF427-E6B5-493F-0F7D-6FC4DD73A473}"/>
              </a:ext>
            </a:extLst>
          </p:cNvPr>
          <p:cNvCxnSpPr>
            <a:cxnSpLocks/>
            <a:stCxn id="43" idx="3"/>
          </p:cNvCxnSpPr>
          <p:nvPr/>
        </p:nvCxnSpPr>
        <p:spPr>
          <a:xfrm flipV="1">
            <a:off x="2613608" y="3212354"/>
            <a:ext cx="490079" cy="11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9" name="Straight Arrow Connector 8">
            <a:extLst>
              <a:ext uri="{FF2B5EF4-FFF2-40B4-BE49-F238E27FC236}">
                <a16:creationId xmlns:a16="http://schemas.microsoft.com/office/drawing/2014/main" id="{1412285F-ECE3-32D0-751C-85F1F328B94A}"/>
              </a:ext>
            </a:extLst>
          </p:cNvPr>
          <p:cNvCxnSpPr>
            <a:cxnSpLocks/>
            <a:endCxn id="11" idx="1"/>
          </p:cNvCxnSpPr>
          <p:nvPr/>
        </p:nvCxnSpPr>
        <p:spPr>
          <a:xfrm>
            <a:off x="2613608" y="2693587"/>
            <a:ext cx="490079"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39" name="Straight Arrow Connector 38">
            <a:extLst>
              <a:ext uri="{FF2B5EF4-FFF2-40B4-BE49-F238E27FC236}">
                <a16:creationId xmlns:a16="http://schemas.microsoft.com/office/drawing/2014/main" id="{60DD7877-3D5B-696B-D1C8-297B795CEB9F}"/>
              </a:ext>
            </a:extLst>
          </p:cNvPr>
          <p:cNvCxnSpPr>
            <a:cxnSpLocks/>
          </p:cNvCxnSpPr>
          <p:nvPr/>
        </p:nvCxnSpPr>
        <p:spPr>
          <a:xfrm flipV="1">
            <a:off x="2595186" y="3806062"/>
            <a:ext cx="490079" cy="11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40" name="Straight Arrow Connector 39">
            <a:extLst>
              <a:ext uri="{FF2B5EF4-FFF2-40B4-BE49-F238E27FC236}">
                <a16:creationId xmlns:a16="http://schemas.microsoft.com/office/drawing/2014/main" id="{E51B5EAD-8D48-7E34-52DD-C32F30DDAA88}"/>
              </a:ext>
            </a:extLst>
          </p:cNvPr>
          <p:cNvCxnSpPr>
            <a:cxnSpLocks/>
          </p:cNvCxnSpPr>
          <p:nvPr/>
        </p:nvCxnSpPr>
        <p:spPr>
          <a:xfrm flipV="1">
            <a:off x="2605411" y="4324945"/>
            <a:ext cx="490079" cy="11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1" name="Straight Arrow Connector 40">
            <a:extLst>
              <a:ext uri="{FF2B5EF4-FFF2-40B4-BE49-F238E27FC236}">
                <a16:creationId xmlns:a16="http://schemas.microsoft.com/office/drawing/2014/main" id="{F74AD5BD-FAED-4E3C-C1D2-0D499ED037F0}"/>
              </a:ext>
            </a:extLst>
          </p:cNvPr>
          <p:cNvCxnSpPr>
            <a:cxnSpLocks/>
          </p:cNvCxnSpPr>
          <p:nvPr/>
        </p:nvCxnSpPr>
        <p:spPr>
          <a:xfrm flipV="1">
            <a:off x="2589750" y="4845467"/>
            <a:ext cx="490079" cy="117"/>
          </a:xfrm>
          <a:prstGeom prst="straightConnector1">
            <a:avLst/>
          </a:prstGeom>
          <a:ln>
            <a:tailEnd type="triangle"/>
          </a:ln>
        </p:spPr>
        <p:style>
          <a:lnRef idx="2">
            <a:schemeClr val="accent1"/>
          </a:lnRef>
          <a:fillRef idx="1">
            <a:schemeClr val="lt1"/>
          </a:fillRef>
          <a:effectRef idx="0">
            <a:schemeClr val="accent1"/>
          </a:effectRef>
          <a:fontRef idx="minor">
            <a:schemeClr val="dk1"/>
          </a:fontRef>
        </p:style>
      </p:cxnSp>
      <p:cxnSp>
        <p:nvCxnSpPr>
          <p:cNvPr id="42" name="Straight Arrow Connector 41">
            <a:extLst>
              <a:ext uri="{FF2B5EF4-FFF2-40B4-BE49-F238E27FC236}">
                <a16:creationId xmlns:a16="http://schemas.microsoft.com/office/drawing/2014/main" id="{03F71A45-BD60-4EE2-96A0-00E0A621DEC3}"/>
              </a:ext>
            </a:extLst>
          </p:cNvPr>
          <p:cNvCxnSpPr>
            <a:cxnSpLocks/>
          </p:cNvCxnSpPr>
          <p:nvPr/>
        </p:nvCxnSpPr>
        <p:spPr>
          <a:xfrm flipV="1">
            <a:off x="2605411" y="5350716"/>
            <a:ext cx="490079" cy="11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47" name="Straight Arrow Connector 46">
            <a:extLst>
              <a:ext uri="{FF2B5EF4-FFF2-40B4-BE49-F238E27FC236}">
                <a16:creationId xmlns:a16="http://schemas.microsoft.com/office/drawing/2014/main" id="{18AC68D6-3208-8B87-EC9A-440F91CF1C8E}"/>
              </a:ext>
            </a:extLst>
          </p:cNvPr>
          <p:cNvCxnSpPr>
            <a:cxnSpLocks/>
          </p:cNvCxnSpPr>
          <p:nvPr/>
        </p:nvCxnSpPr>
        <p:spPr>
          <a:xfrm flipV="1">
            <a:off x="2613608" y="5883213"/>
            <a:ext cx="490079" cy="117"/>
          </a:xfrm>
          <a:prstGeom prst="straightConnector1">
            <a:avLst/>
          </a:prstGeom>
          <a:ln>
            <a:tailEnd type="triangle"/>
          </a:ln>
        </p:spPr>
        <p:style>
          <a:lnRef idx="2">
            <a:schemeClr val="accent3"/>
          </a:lnRef>
          <a:fillRef idx="1">
            <a:schemeClr val="lt1"/>
          </a:fillRef>
          <a:effectRef idx="0">
            <a:schemeClr val="accent3"/>
          </a:effectRef>
          <a:fontRef idx="minor">
            <a:schemeClr val="dk1"/>
          </a:fontRef>
        </p:style>
      </p:cxnSp>
      <p:sp>
        <p:nvSpPr>
          <p:cNvPr id="4" name="Rectangle: Rounded Corners 3">
            <a:extLst>
              <a:ext uri="{FF2B5EF4-FFF2-40B4-BE49-F238E27FC236}">
                <a16:creationId xmlns:a16="http://schemas.microsoft.com/office/drawing/2014/main" id="{457646B4-D0C1-4A49-F918-D52C022CA584}"/>
              </a:ext>
            </a:extLst>
          </p:cNvPr>
          <p:cNvSpPr/>
          <p:nvPr/>
        </p:nvSpPr>
        <p:spPr>
          <a:xfrm>
            <a:off x="10330727" y="2062673"/>
            <a:ext cx="1636777" cy="396861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GB" sz="1100" b="1" dirty="0"/>
              <a:t>Managed Information Security System </a:t>
            </a:r>
          </a:p>
        </p:txBody>
      </p:sp>
      <p:sp>
        <p:nvSpPr>
          <p:cNvPr id="31" name="Rectangle: Rounded Corners 30">
            <a:extLst>
              <a:ext uri="{FF2B5EF4-FFF2-40B4-BE49-F238E27FC236}">
                <a16:creationId xmlns:a16="http://schemas.microsoft.com/office/drawing/2014/main" id="{E50F1C38-D2F7-23E4-D3A5-96EE8153D47F}"/>
              </a:ext>
            </a:extLst>
          </p:cNvPr>
          <p:cNvSpPr/>
          <p:nvPr/>
        </p:nvSpPr>
        <p:spPr>
          <a:xfrm>
            <a:off x="10330726" y="4445217"/>
            <a:ext cx="1636777" cy="69542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GB" sz="1100" b="1" dirty="0"/>
              <a:t>Annex A Controls (94)</a:t>
            </a:r>
          </a:p>
          <a:p>
            <a:pPr algn="ctr"/>
            <a:r>
              <a:rPr lang="en-GB" sz="1100" b="1" dirty="0"/>
              <a:t>Organisation, People, Physical &amp; Technological </a:t>
            </a:r>
          </a:p>
        </p:txBody>
      </p:sp>
      <p:cxnSp>
        <p:nvCxnSpPr>
          <p:cNvPr id="5" name="Straight Arrow Connector 4">
            <a:extLst>
              <a:ext uri="{FF2B5EF4-FFF2-40B4-BE49-F238E27FC236}">
                <a16:creationId xmlns:a16="http://schemas.microsoft.com/office/drawing/2014/main" id="{C0B5F669-8DBE-50C6-9A62-CB0D3AB74B65}"/>
              </a:ext>
            </a:extLst>
          </p:cNvPr>
          <p:cNvCxnSpPr>
            <a:cxnSpLocks/>
            <a:stCxn id="25" idx="3"/>
            <a:endCxn id="31" idx="1"/>
          </p:cNvCxnSpPr>
          <p:nvPr/>
        </p:nvCxnSpPr>
        <p:spPr>
          <a:xfrm flipV="1">
            <a:off x="10054381" y="4792927"/>
            <a:ext cx="276345" cy="134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74349FD3-38DE-4D0A-DB92-08371440C1B2}"/>
              </a:ext>
            </a:extLst>
          </p:cNvPr>
          <p:cNvSpPr txBox="1"/>
          <p:nvPr/>
        </p:nvSpPr>
        <p:spPr>
          <a:xfrm>
            <a:off x="3895344" y="6367787"/>
            <a:ext cx="7872984" cy="276999"/>
          </a:xfrm>
          <a:prstGeom prst="rect">
            <a:avLst/>
          </a:prstGeom>
          <a:noFill/>
        </p:spPr>
        <p:txBody>
          <a:bodyPr wrap="square" rtlCol="0">
            <a:spAutoFit/>
          </a:bodyPr>
          <a:lstStyle/>
          <a:p>
            <a:r>
              <a:rPr lang="en-GB" sz="1200" b="1" i="1" dirty="0"/>
              <a:t>Note: ATS Management clauses are detailed within the appendices. </a:t>
            </a:r>
          </a:p>
        </p:txBody>
      </p:sp>
    </p:spTree>
    <p:extLst>
      <p:ext uri="{BB962C8B-B14F-4D97-AF65-F5344CB8AC3E}">
        <p14:creationId xmlns:p14="http://schemas.microsoft.com/office/powerpoint/2010/main" val="4026691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7FE8876-9659-4514-AE9A-95AB3C683AB4}"/>
              </a:ext>
            </a:extLst>
          </p:cNvPr>
          <p:cNvSpPr>
            <a:spLocks noGrp="1"/>
          </p:cNvSpPr>
          <p:nvPr>
            <p:ph type="body" sz="quarter" idx="14"/>
          </p:nvPr>
        </p:nvSpPr>
        <p:spPr>
          <a:xfrm>
            <a:off x="779263" y="1150566"/>
            <a:ext cx="7953829" cy="546104"/>
          </a:xfrm>
        </p:spPr>
        <p:txBody>
          <a:bodyPr/>
          <a:lstStyle/>
          <a:p>
            <a:r>
              <a:rPr lang="en-GB" dirty="0"/>
              <a:t>Questions</a:t>
            </a:r>
          </a:p>
          <a:p>
            <a:endParaRPr lang="en-GB" dirty="0"/>
          </a:p>
        </p:txBody>
      </p:sp>
      <p:sp>
        <p:nvSpPr>
          <p:cNvPr id="5" name="Slide Number Placeholder 4">
            <a:extLst>
              <a:ext uri="{FF2B5EF4-FFF2-40B4-BE49-F238E27FC236}">
                <a16:creationId xmlns:a16="http://schemas.microsoft.com/office/drawing/2014/main" id="{2249DB64-4192-4058-BF11-A74C0F1CD8EC}"/>
              </a:ext>
            </a:extLst>
          </p:cNvPr>
          <p:cNvSpPr>
            <a:spLocks noGrp="1"/>
          </p:cNvSpPr>
          <p:nvPr>
            <p:ph type="sldNum" sz="quarter" idx="4294967295"/>
          </p:nvPr>
        </p:nvSpPr>
        <p:spPr>
          <a:xfrm>
            <a:off x="94488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200" b="0" i="0" u="none" strike="noStrike" kern="1200" cap="none" spc="0" normalizeH="0" baseline="0" noProof="0" smtClean="0">
                <a:ln>
                  <a:noFill/>
                </a:ln>
                <a:solidFill>
                  <a:srgbClr val="787878">
                    <a:tint val="75000"/>
                  </a:srgb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srgbClr val="787878">
                  <a:tint val="75000"/>
                </a:srgbClr>
              </a:solidFill>
              <a:effectLst/>
              <a:uLnTx/>
              <a:uFillTx/>
              <a:latin typeface="Calibri" panose="020F0502020204030204"/>
              <a:ea typeface="+mn-ea"/>
              <a:cs typeface="+mn-cs"/>
            </a:endParaRPr>
          </a:p>
        </p:txBody>
      </p:sp>
      <p:pic>
        <p:nvPicPr>
          <p:cNvPr id="2" name="Picture 1">
            <a:extLst>
              <a:ext uri="{FF2B5EF4-FFF2-40B4-BE49-F238E27FC236}">
                <a16:creationId xmlns:a16="http://schemas.microsoft.com/office/drawing/2014/main" id="{45EC2E29-0DE2-494A-872C-D6629923F129}"/>
              </a:ext>
            </a:extLst>
          </p:cNvPr>
          <p:cNvPicPr>
            <a:picLocks noChangeAspect="1"/>
          </p:cNvPicPr>
          <p:nvPr/>
        </p:nvPicPr>
        <p:blipFill>
          <a:blip r:embed="rId2"/>
          <a:stretch>
            <a:fillRect/>
          </a:stretch>
        </p:blipFill>
        <p:spPr>
          <a:xfrm>
            <a:off x="3696084" y="2028585"/>
            <a:ext cx="4346825" cy="3505504"/>
          </a:xfrm>
          <a:prstGeom prst="rect">
            <a:avLst/>
          </a:prstGeom>
        </p:spPr>
      </p:pic>
    </p:spTree>
    <p:extLst>
      <p:ext uri="{BB962C8B-B14F-4D97-AF65-F5344CB8AC3E}">
        <p14:creationId xmlns:p14="http://schemas.microsoft.com/office/powerpoint/2010/main" val="257892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1B7302-0E21-389B-BA8F-F726D333B91E}"/>
              </a:ext>
            </a:extLst>
          </p:cNvPr>
          <p:cNvSpPr>
            <a:spLocks noGrp="1"/>
          </p:cNvSpPr>
          <p:nvPr>
            <p:ph type="body" sz="quarter" idx="15"/>
          </p:nvPr>
        </p:nvSpPr>
        <p:spPr>
          <a:xfrm>
            <a:off x="620482" y="2649036"/>
            <a:ext cx="10666206" cy="421030"/>
          </a:xfrm>
        </p:spPr>
        <p:txBody>
          <a:bodyPr>
            <a:normAutofit/>
          </a:bodyPr>
          <a:lstStyle/>
          <a:p>
            <a:pPr marR="0" lvl="0" algn="l" defTabSz="914400" rtl="0" eaLnBrk="1" fontAlgn="auto" latinLnBrk="0" hangingPunct="1">
              <a:lnSpc>
                <a:spcPct val="150000"/>
              </a:lnSpc>
              <a:spcBef>
                <a:spcPts val="1000"/>
              </a:spcBef>
              <a:spcAft>
                <a:spcPts val="0"/>
              </a:spcAft>
              <a:buClrTx/>
              <a:buSzTx/>
              <a:tabLst/>
              <a:defRPr/>
            </a:pPr>
            <a:r>
              <a:rPr kumimoji="0" lang="en-GB" sz="1600" b="1" i="0" u="none" strike="noStrike" kern="1200" cap="none" spc="0" normalizeH="0" baseline="0" noProof="0" dirty="0">
                <a:ln>
                  <a:noFill/>
                </a:ln>
                <a:effectLst/>
                <a:uLnTx/>
                <a:uFillTx/>
                <a:latin typeface="Arial Nova" panose="020B0504020202020204" pitchFamily="34" charset="0"/>
                <a:ea typeface="+mn-ea"/>
                <a:cs typeface="+mn-cs"/>
              </a:rPr>
              <a:t>Aggreko Technology Services – Information Security Management System </a:t>
            </a:r>
          </a:p>
        </p:txBody>
      </p:sp>
      <p:sp>
        <p:nvSpPr>
          <p:cNvPr id="3" name="Slide Number Placeholder 2">
            <a:extLst>
              <a:ext uri="{FF2B5EF4-FFF2-40B4-BE49-F238E27FC236}">
                <a16:creationId xmlns:a16="http://schemas.microsoft.com/office/drawing/2014/main" id="{0EBD8414-E597-5F74-35B1-D93DDD064A3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srgbClr val="FD6E39"/>
              </a:solidFill>
              <a:effectLst/>
              <a:uLnTx/>
              <a:uFillTx/>
              <a:latin typeface="Arial Nova Light" panose="020B0504020202020204" pitchFamily="34" charset="0"/>
              <a:ea typeface="+mn-ea"/>
              <a:cs typeface="+mn-cs"/>
            </a:endParaRPr>
          </a:p>
        </p:txBody>
      </p:sp>
    </p:spTree>
    <p:extLst>
      <p:ext uri="{BB962C8B-B14F-4D97-AF65-F5344CB8AC3E}">
        <p14:creationId xmlns:p14="http://schemas.microsoft.com/office/powerpoint/2010/main" val="1121079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EA47883-99EC-802E-80D8-173E423C8D4F}"/>
              </a:ext>
            </a:extLst>
          </p:cNvPr>
          <p:cNvSpPr>
            <a:spLocks noGrp="1"/>
          </p:cNvSpPr>
          <p:nvPr>
            <p:ph type="body" sz="quarter" idx="15"/>
          </p:nvPr>
        </p:nvSpPr>
        <p:spPr/>
        <p:txBody>
          <a:bodyPr/>
          <a:lstStyle/>
          <a:p>
            <a:r>
              <a:rPr lang="en-GB" dirty="0"/>
              <a:t>ISO27001 – ATS Scope and Design</a:t>
            </a:r>
          </a:p>
        </p:txBody>
      </p:sp>
      <p:sp>
        <p:nvSpPr>
          <p:cNvPr id="3" name="Slide Number Placeholder 2">
            <a:extLst>
              <a:ext uri="{FF2B5EF4-FFF2-40B4-BE49-F238E27FC236}">
                <a16:creationId xmlns:a16="http://schemas.microsoft.com/office/drawing/2014/main" id="{B277A736-FD35-E147-273E-F9BC5B337AD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a:ln>
                <a:noFill/>
              </a:ln>
              <a:solidFill>
                <a:srgbClr val="FD6E39"/>
              </a:solidFill>
              <a:effectLst/>
              <a:uLnTx/>
              <a:uFillTx/>
              <a:latin typeface="Arial Nova Light" panose="020B0504020202020204" pitchFamily="34" charset="0"/>
              <a:ea typeface="+mn-ea"/>
              <a:cs typeface="+mn-cs"/>
            </a:endParaRPr>
          </a:p>
        </p:txBody>
      </p:sp>
      <p:sp>
        <p:nvSpPr>
          <p:cNvPr id="6" name="TextBox 5">
            <a:extLst>
              <a:ext uri="{FF2B5EF4-FFF2-40B4-BE49-F238E27FC236}">
                <a16:creationId xmlns:a16="http://schemas.microsoft.com/office/drawing/2014/main" id="{4826A9C2-9950-1A4C-5446-2BC0FB262C04}"/>
              </a:ext>
            </a:extLst>
          </p:cNvPr>
          <p:cNvSpPr txBox="1"/>
          <p:nvPr/>
        </p:nvSpPr>
        <p:spPr>
          <a:xfrm>
            <a:off x="261705" y="1462691"/>
            <a:ext cx="6029367" cy="4680833"/>
          </a:xfrm>
          <a:prstGeom prst="rect">
            <a:avLst/>
          </a:prstGeom>
          <a:noFill/>
        </p:spPr>
        <p:txBody>
          <a:bodyPr wrap="square">
            <a:spAutoFit/>
          </a:bodyPr>
          <a:lstStyle/>
          <a:p>
            <a:pPr marL="0" marR="0" lvl="0" indent="0" algn="l" defTabSz="914400" rtl="0" eaLnBrk="1" fontAlgn="auto" latinLnBrk="0" hangingPunct="1">
              <a:lnSpc>
                <a:spcPct val="107000"/>
              </a:lnSpc>
              <a:spcBef>
                <a:spcPts val="800"/>
              </a:spcBef>
              <a:spcAft>
                <a:spcPts val="400"/>
              </a:spcAft>
              <a:buClrTx/>
              <a:buSzTx/>
              <a:buFontTx/>
              <a:buNone/>
              <a:tabLst/>
              <a:defRPr/>
            </a:pPr>
            <a:r>
              <a:rPr lang="en-GB" sz="1200" b="1" kern="100" dirty="0">
                <a:solidFill>
                  <a:srgbClr val="E97132"/>
                </a:solidFill>
                <a:ea typeface="Times New Roman" panose="02020603050405020304" pitchFamily="18" charset="0"/>
                <a:cs typeface="Arial" panose="020B0604020202020204" pitchFamily="34" charset="0"/>
              </a:rPr>
              <a:t>ISO27001 – ATS Scope</a:t>
            </a:r>
            <a:endParaRPr kumimoji="0" lang="en-GB" sz="1200" b="1" i="0" u="none" strike="noStrike" kern="100" cap="none" spc="0" normalizeH="0" baseline="0" noProof="0" dirty="0">
              <a:ln>
                <a:noFill/>
              </a:ln>
              <a:solidFill>
                <a:srgbClr val="E97132"/>
              </a:solidFill>
              <a:effectLst/>
              <a:uLnTx/>
              <a:uFillTx/>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7000"/>
              </a:lnSpc>
              <a:spcBef>
                <a:spcPts val="800"/>
              </a:spcBef>
              <a:spcAft>
                <a:spcPts val="400"/>
              </a:spcAft>
              <a:buClrTx/>
              <a:buSzTx/>
              <a:buFontTx/>
              <a:buNone/>
              <a:tabLst/>
              <a:defRPr/>
            </a:pPr>
            <a:r>
              <a:rPr kumimoji="0" lang="en-GB" sz="1200" b="0" i="0" u="none" strike="noStrike" kern="100" cap="none" spc="0" normalizeH="0" baseline="0" noProof="0" dirty="0">
                <a:ln>
                  <a:noFill/>
                </a:ln>
                <a:effectLst/>
                <a:uLnTx/>
                <a:uFillTx/>
                <a:ea typeface="Times New Roman" panose="02020603050405020304" pitchFamily="18" charset="0"/>
                <a:cs typeface="Arial" panose="020B0604020202020204" pitchFamily="34" charset="0"/>
              </a:rPr>
              <a:t>“The scope of the ISMS Management System encompasses Information security and data assets supported and managed by the Glasgow Center, for our critical business applications”</a:t>
            </a:r>
          </a:p>
          <a:p>
            <a:pPr marL="0" marR="0" lvl="0" indent="0" algn="l" defTabSz="914400" rtl="0" eaLnBrk="1" fontAlgn="auto" latinLnBrk="0" hangingPunct="1">
              <a:lnSpc>
                <a:spcPct val="107000"/>
              </a:lnSpc>
              <a:spcBef>
                <a:spcPts val="800"/>
              </a:spcBef>
              <a:spcAft>
                <a:spcPts val="400"/>
              </a:spcAft>
              <a:buClrTx/>
              <a:buSzTx/>
              <a:buFontTx/>
              <a:buNone/>
              <a:tabLst/>
              <a:defRPr/>
            </a:pPr>
            <a:r>
              <a:rPr kumimoji="0" lang="en-GB" sz="1200" b="1" i="0" u="none" strike="noStrike" kern="100" cap="none" spc="0" normalizeH="0" baseline="0" noProof="0" dirty="0">
                <a:ln>
                  <a:noFill/>
                </a:ln>
                <a:solidFill>
                  <a:srgbClr val="E97132"/>
                </a:solidFill>
                <a:effectLst/>
                <a:uLnTx/>
                <a:uFillTx/>
                <a:ea typeface="Times New Roman" panose="02020603050405020304" pitchFamily="18" charset="0"/>
                <a:cs typeface="Arial" panose="020B0604020202020204" pitchFamily="34" charset="0"/>
              </a:rPr>
              <a:t>Boundaries of the Information Security Management System</a:t>
            </a:r>
          </a:p>
          <a:p>
            <a:pPr marL="0" marR="0" lvl="0" indent="0" algn="l" defTabSz="914400" rtl="0" eaLnBrk="1" fontAlgn="auto" latinLnBrk="0" hangingPunct="1">
              <a:lnSpc>
                <a:spcPct val="107000"/>
              </a:lnSpc>
              <a:spcBef>
                <a:spcPts val="800"/>
              </a:spcBef>
              <a:spcAft>
                <a:spcPts val="400"/>
              </a:spcAft>
              <a:buClrTx/>
              <a:buSzTx/>
              <a:buFontTx/>
              <a:buNone/>
              <a:tabLst/>
              <a:defRPr/>
            </a:pPr>
            <a:r>
              <a:rPr kumimoji="0" lang="en-GB" sz="1200" b="0" i="0" u="none" strike="noStrike" kern="100" cap="none" spc="0" normalizeH="0" baseline="0" noProof="0" dirty="0">
                <a:ln>
                  <a:noFill/>
                </a:ln>
                <a:effectLst/>
                <a:uLnTx/>
                <a:uFillTx/>
                <a:ea typeface="Times New Roman" panose="02020603050405020304" pitchFamily="18" charset="0"/>
                <a:cs typeface="Arial" panose="020B0604020202020204" pitchFamily="34" charset="0"/>
              </a:rPr>
              <a:t>The Information Security Management System will be implemented at the Glasgow Center, Hamilton Data Center sites and will apply to Cloud Services provided by 3rd parties. The Physical boundaries for our ISO Management System Standards is documented in the ISMS Risk Register. Support functions and associated business managed processes are excluded from the scope of the audit. </a:t>
            </a:r>
          </a:p>
          <a:p>
            <a:pPr marL="0" marR="0" lvl="0" indent="0" algn="l" defTabSz="914400" rtl="0" eaLnBrk="1" fontAlgn="auto" latinLnBrk="0" hangingPunct="1">
              <a:lnSpc>
                <a:spcPct val="107000"/>
              </a:lnSpc>
              <a:spcBef>
                <a:spcPts val="800"/>
              </a:spcBef>
              <a:spcAft>
                <a:spcPts val="400"/>
              </a:spcAft>
              <a:buClrTx/>
              <a:buSzTx/>
              <a:buFontTx/>
              <a:buNone/>
              <a:tabLst/>
              <a:defRPr/>
            </a:pPr>
            <a:r>
              <a:rPr kumimoji="0" lang="en-GB" sz="1200" b="1" i="0" u="none" strike="noStrike" kern="100" cap="none" spc="0" normalizeH="0" baseline="0" noProof="0" dirty="0">
                <a:ln>
                  <a:noFill/>
                </a:ln>
                <a:solidFill>
                  <a:srgbClr val="E97132"/>
                </a:solidFill>
                <a:effectLst/>
                <a:uLnTx/>
                <a:uFillTx/>
                <a:ea typeface="+mn-ea"/>
                <a:cs typeface="Arial" panose="020B0604020202020204" pitchFamily="34" charset="0"/>
              </a:rPr>
              <a:t>Rationale</a:t>
            </a:r>
          </a:p>
          <a:p>
            <a:pPr marL="171450" marR="0" lvl="0" indent="-1714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GB" sz="1200" b="0" i="0" u="none" strike="noStrike" kern="100" cap="none" spc="0" normalizeH="0" baseline="0" noProof="0" dirty="0">
                <a:ln>
                  <a:noFill/>
                </a:ln>
                <a:effectLst/>
                <a:uLnTx/>
                <a:uFillTx/>
                <a:ea typeface="+mn-ea"/>
                <a:cs typeface="Arial" panose="020B0604020202020204" pitchFamily="34" charset="0"/>
              </a:rPr>
              <a:t>Allows for a wide scope to ensure we meet the Minimum Viable Product for ISO27001.</a:t>
            </a:r>
          </a:p>
          <a:p>
            <a:pPr marL="171450" marR="0" lvl="0" indent="-1714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GB" sz="1200" b="0" i="0" u="none" strike="noStrike" kern="100" cap="none" spc="0" normalizeH="0" baseline="0" noProof="0" dirty="0">
                <a:ln>
                  <a:noFill/>
                </a:ln>
                <a:effectLst/>
                <a:uLnTx/>
                <a:uFillTx/>
                <a:ea typeface="+mn-ea"/>
                <a:cs typeface="Arial" panose="020B0604020202020204" pitchFamily="34" charset="0"/>
              </a:rPr>
              <a:t>Focuses on our data assets and information security for key business applications.</a:t>
            </a:r>
          </a:p>
          <a:p>
            <a:pPr marL="628650" marR="0" lvl="1" indent="-1714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GB" sz="1200" b="0" i="0" u="none" strike="noStrike" kern="100" cap="none" spc="0" normalizeH="0" baseline="0" noProof="0" dirty="0">
                <a:ln>
                  <a:noFill/>
                </a:ln>
                <a:effectLst/>
                <a:uLnTx/>
                <a:uFillTx/>
                <a:ea typeface="+mn-ea"/>
                <a:cs typeface="Arial" panose="020B0604020202020204" pitchFamily="34" charset="0"/>
              </a:rPr>
              <a:t>Note this covers infrastructure, networks and EUC. </a:t>
            </a:r>
          </a:p>
          <a:p>
            <a:pPr marL="171450" marR="0" lvl="0" indent="-1714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GB" sz="1200" b="0" i="0" u="none" strike="noStrike" kern="100" cap="none" spc="0" normalizeH="0" baseline="0" noProof="0" dirty="0">
                <a:ln>
                  <a:noFill/>
                </a:ln>
                <a:effectLst/>
                <a:uLnTx/>
                <a:uFillTx/>
                <a:ea typeface="+mn-ea"/>
                <a:cs typeface="Arial" panose="020B0604020202020204" pitchFamily="34" charset="0"/>
              </a:rPr>
              <a:t>Glasgow Center is our primary workforce site. </a:t>
            </a:r>
          </a:p>
          <a:p>
            <a:pPr marL="171450" marR="0" lvl="0" indent="-171450" algn="l" defTabSz="914400" rtl="0" eaLnBrk="1" fontAlgn="auto" latinLnBrk="0" hangingPunct="1">
              <a:spcBef>
                <a:spcPts val="300"/>
              </a:spcBef>
              <a:spcAft>
                <a:spcPts val="300"/>
              </a:spcAft>
              <a:buClrTx/>
              <a:buSzTx/>
              <a:buFont typeface="Arial" panose="020B0604020202020204" pitchFamily="34" charset="0"/>
              <a:buChar char="•"/>
              <a:tabLst/>
              <a:defRPr/>
            </a:pPr>
            <a:r>
              <a:rPr kumimoji="0" lang="en-GB" sz="1200" b="0" i="0" u="none" strike="noStrike" kern="100" cap="none" spc="0" normalizeH="0" baseline="0" noProof="0" dirty="0">
                <a:ln>
                  <a:noFill/>
                </a:ln>
                <a:effectLst/>
                <a:uLnTx/>
                <a:uFillTx/>
                <a:ea typeface="+mn-ea"/>
                <a:cs typeface="Arial" panose="020B0604020202020204" pitchFamily="34" charset="0"/>
              </a:rPr>
              <a:t>Hamilton Data Center is our primary Data Center</a:t>
            </a:r>
          </a:p>
          <a:p>
            <a:pPr marL="0" marR="0" lvl="0" indent="0" algn="l" defTabSz="914400" rtl="0" eaLnBrk="1" fontAlgn="auto" latinLnBrk="0" hangingPunct="1">
              <a:lnSpc>
                <a:spcPct val="107000"/>
              </a:lnSpc>
              <a:spcBef>
                <a:spcPts val="800"/>
              </a:spcBef>
              <a:spcAft>
                <a:spcPts val="400"/>
              </a:spcAft>
              <a:buClrTx/>
              <a:buSzTx/>
              <a:buFontTx/>
              <a:buNone/>
              <a:tabLst/>
              <a:defRPr/>
            </a:pPr>
            <a:endParaRPr kumimoji="0" lang="en-GB" sz="1200" b="0" i="0" u="none" strike="noStrike" kern="100" cap="none" spc="0" normalizeH="0" baseline="0" noProof="0" dirty="0">
              <a:ln>
                <a:noFill/>
              </a:ln>
              <a:solidFill>
                <a:srgbClr val="E7E6E6">
                  <a:lumMod val="25000"/>
                </a:srgbClr>
              </a:solidFill>
              <a:effectLst/>
              <a:uLnTx/>
              <a:uFillTx/>
              <a:latin typeface="Arial" panose="020B0604020202020204" pitchFamily="34" charset="0"/>
              <a:ea typeface="Times New Roman" panose="02020603050405020304" pitchFamily="18" charset="0"/>
              <a:cs typeface="Arial" panose="020B0604020202020204" pitchFamily="34" charset="0"/>
            </a:endParaRPr>
          </a:p>
          <a:p>
            <a:pPr marL="0" marR="0" lvl="0" indent="0" algn="l" defTabSz="914400" rtl="0" eaLnBrk="1" fontAlgn="auto" latinLnBrk="0" hangingPunct="1">
              <a:lnSpc>
                <a:spcPct val="107000"/>
              </a:lnSpc>
              <a:spcBef>
                <a:spcPts val="800"/>
              </a:spcBef>
              <a:spcAft>
                <a:spcPts val="400"/>
              </a:spcAft>
              <a:buClrTx/>
              <a:buSzTx/>
              <a:buFontTx/>
              <a:buNone/>
              <a:tabLst/>
              <a:defRPr/>
            </a:pPr>
            <a:endParaRPr lang="en-GB" sz="1200" kern="100" dirty="0">
              <a:solidFill>
                <a:srgbClr val="E7E6E6">
                  <a:lumMod val="25000"/>
                </a:srgbClr>
              </a:solidFill>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0D092C28-B10F-278F-F350-EB31767FAD61}"/>
              </a:ext>
            </a:extLst>
          </p:cNvPr>
          <p:cNvPicPr>
            <a:picLocks noChangeAspect="1"/>
          </p:cNvPicPr>
          <p:nvPr/>
        </p:nvPicPr>
        <p:blipFill>
          <a:blip r:embed="rId3"/>
          <a:stretch>
            <a:fillRect/>
          </a:stretch>
        </p:blipFill>
        <p:spPr>
          <a:xfrm>
            <a:off x="6291072" y="1140178"/>
            <a:ext cx="5834295" cy="5003346"/>
          </a:xfrm>
          <a:prstGeom prst="rect">
            <a:avLst/>
          </a:prstGeom>
        </p:spPr>
      </p:pic>
      <p:pic>
        <p:nvPicPr>
          <p:cNvPr id="5" name="Picture 4">
            <a:extLst>
              <a:ext uri="{FF2B5EF4-FFF2-40B4-BE49-F238E27FC236}">
                <a16:creationId xmlns:a16="http://schemas.microsoft.com/office/drawing/2014/main" id="{FDBEA4A5-E4C8-03C6-E431-1E63703FECCB}"/>
              </a:ext>
            </a:extLst>
          </p:cNvPr>
          <p:cNvPicPr>
            <a:picLocks noChangeAspect="1"/>
          </p:cNvPicPr>
          <p:nvPr/>
        </p:nvPicPr>
        <p:blipFill>
          <a:blip r:embed="rId4"/>
          <a:stretch>
            <a:fillRect/>
          </a:stretch>
        </p:blipFill>
        <p:spPr>
          <a:xfrm>
            <a:off x="8737340" y="82902"/>
            <a:ext cx="487185" cy="487185"/>
          </a:xfrm>
          <a:prstGeom prst="rect">
            <a:avLst/>
          </a:prstGeom>
        </p:spPr>
      </p:pic>
      <p:sp>
        <p:nvSpPr>
          <p:cNvPr id="8" name="TextBox 7">
            <a:extLst>
              <a:ext uri="{FF2B5EF4-FFF2-40B4-BE49-F238E27FC236}">
                <a16:creationId xmlns:a16="http://schemas.microsoft.com/office/drawing/2014/main" id="{56F7DD11-84B8-ED85-7E1A-2B5C2B4451D6}"/>
              </a:ext>
            </a:extLst>
          </p:cNvPr>
          <p:cNvSpPr txBox="1"/>
          <p:nvPr/>
        </p:nvSpPr>
        <p:spPr>
          <a:xfrm>
            <a:off x="9262872" y="172605"/>
            <a:ext cx="2929128" cy="307777"/>
          </a:xfrm>
          <a:prstGeom prst="rect">
            <a:avLst/>
          </a:prstGeom>
          <a:noFill/>
        </p:spPr>
        <p:txBody>
          <a:bodyPr wrap="square" rtlCol="0">
            <a:spAutoFit/>
          </a:bodyPr>
          <a:lstStyle/>
          <a:p>
            <a:r>
              <a:rPr lang="en-GB" sz="1400" b="1" dirty="0">
                <a:solidFill>
                  <a:sysClr val="windowText" lastClr="000000"/>
                </a:solidFill>
              </a:rPr>
              <a:t>PDCA Plan</a:t>
            </a:r>
          </a:p>
        </p:txBody>
      </p:sp>
    </p:spTree>
    <p:extLst>
      <p:ext uri="{BB962C8B-B14F-4D97-AF65-F5344CB8AC3E}">
        <p14:creationId xmlns:p14="http://schemas.microsoft.com/office/powerpoint/2010/main" val="3026890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56E1C60-BB45-C876-5956-ED2F441E071F}"/>
              </a:ext>
            </a:extLst>
          </p:cNvPr>
          <p:cNvSpPr>
            <a:spLocks noGrp="1"/>
          </p:cNvSpPr>
          <p:nvPr>
            <p:ph type="body" sz="quarter" idx="16"/>
          </p:nvPr>
        </p:nvSpPr>
        <p:spPr>
          <a:xfrm>
            <a:off x="382794" y="247794"/>
            <a:ext cx="7264100" cy="455457"/>
          </a:xfrm>
        </p:spPr>
        <p:txBody>
          <a:bodyPr>
            <a:normAutofit/>
          </a:bodyPr>
          <a:lstStyle/>
          <a:p>
            <a:pPr algn="l"/>
            <a:r>
              <a:rPr lang="en-GB" dirty="0"/>
              <a:t>ATS – Proposed ISMS planning structure</a:t>
            </a:r>
          </a:p>
        </p:txBody>
      </p:sp>
      <p:sp>
        <p:nvSpPr>
          <p:cNvPr id="5" name="Slide Number Placeholder 4">
            <a:extLst>
              <a:ext uri="{FF2B5EF4-FFF2-40B4-BE49-F238E27FC236}">
                <a16:creationId xmlns:a16="http://schemas.microsoft.com/office/drawing/2014/main" id="{12A32E67-ECF3-1780-50A1-5864D84A50AC}"/>
              </a:ext>
            </a:extLst>
          </p:cNvPr>
          <p:cNvSpPr>
            <a:spLocks noGrp="1"/>
          </p:cNvSpPr>
          <p:nvPr>
            <p:ph type="sldNum" sz="quarter" idx="12"/>
          </p:nvPr>
        </p:nvSpPr>
        <p:spPr>
          <a:xfrm>
            <a:off x="11149116" y="6410138"/>
            <a:ext cx="76490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C3DE79-9394-CE4D-B3D9-B1E9F5BFD092}" type="slidenum">
              <a:rPr kumimoji="0" lang="en-US" sz="1100" b="0" i="0" u="none" strike="noStrike" kern="1200" cap="none" spc="0" normalizeH="0" baseline="0" noProof="0" smtClean="0">
                <a:ln>
                  <a:noFill/>
                </a:ln>
                <a:solidFill>
                  <a:srgbClr val="FD6E39"/>
                </a:solidFill>
                <a:effectLst/>
                <a:uLnTx/>
                <a:uFillTx/>
                <a:latin typeface="Arial Nova Light" panose="020B05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FD6E39"/>
              </a:solidFill>
              <a:effectLst/>
              <a:uLnTx/>
              <a:uFillTx/>
              <a:latin typeface="Arial Nova Light" panose="020B0504020202020204" pitchFamily="34" charset="0"/>
              <a:ea typeface="+mn-ea"/>
              <a:cs typeface="+mn-cs"/>
            </a:endParaRPr>
          </a:p>
        </p:txBody>
      </p:sp>
      <p:pic>
        <p:nvPicPr>
          <p:cNvPr id="2" name="Picture 1">
            <a:extLst>
              <a:ext uri="{FF2B5EF4-FFF2-40B4-BE49-F238E27FC236}">
                <a16:creationId xmlns:a16="http://schemas.microsoft.com/office/drawing/2014/main" id="{5D58AE36-E772-D465-21AB-B44338E55584}"/>
              </a:ext>
            </a:extLst>
          </p:cNvPr>
          <p:cNvPicPr>
            <a:picLocks noChangeAspect="1"/>
          </p:cNvPicPr>
          <p:nvPr/>
        </p:nvPicPr>
        <p:blipFill>
          <a:blip r:embed="rId3"/>
          <a:stretch>
            <a:fillRect/>
          </a:stretch>
        </p:blipFill>
        <p:spPr>
          <a:xfrm>
            <a:off x="8737340" y="177767"/>
            <a:ext cx="487185" cy="487185"/>
          </a:xfrm>
          <a:prstGeom prst="rect">
            <a:avLst/>
          </a:prstGeom>
        </p:spPr>
      </p:pic>
      <p:sp>
        <p:nvSpPr>
          <p:cNvPr id="4" name="TextBox 3">
            <a:extLst>
              <a:ext uri="{FF2B5EF4-FFF2-40B4-BE49-F238E27FC236}">
                <a16:creationId xmlns:a16="http://schemas.microsoft.com/office/drawing/2014/main" id="{D11D5305-0FCC-1717-D147-6402D90E9663}"/>
              </a:ext>
            </a:extLst>
          </p:cNvPr>
          <p:cNvSpPr txBox="1"/>
          <p:nvPr/>
        </p:nvSpPr>
        <p:spPr>
          <a:xfrm>
            <a:off x="9262872" y="267470"/>
            <a:ext cx="2929128" cy="307777"/>
          </a:xfrm>
          <a:prstGeom prst="rect">
            <a:avLst/>
          </a:prstGeom>
          <a:noFill/>
        </p:spPr>
        <p:txBody>
          <a:bodyPr wrap="square" rtlCol="0">
            <a:spAutoFit/>
          </a:bodyPr>
          <a:lstStyle/>
          <a:p>
            <a:r>
              <a:rPr lang="en-GB" sz="1400" b="1" dirty="0">
                <a:solidFill>
                  <a:sysClr val="windowText" lastClr="000000"/>
                </a:solidFill>
              </a:rPr>
              <a:t>PDCA; Plan</a:t>
            </a:r>
          </a:p>
        </p:txBody>
      </p:sp>
      <p:pic>
        <p:nvPicPr>
          <p:cNvPr id="7" name="Picture 6">
            <a:extLst>
              <a:ext uri="{FF2B5EF4-FFF2-40B4-BE49-F238E27FC236}">
                <a16:creationId xmlns:a16="http://schemas.microsoft.com/office/drawing/2014/main" id="{322054E8-F67D-18CC-BFD6-3B6C24869057}"/>
              </a:ext>
            </a:extLst>
          </p:cNvPr>
          <p:cNvPicPr>
            <a:picLocks noChangeAspect="1"/>
          </p:cNvPicPr>
          <p:nvPr/>
        </p:nvPicPr>
        <p:blipFill>
          <a:blip r:embed="rId4"/>
          <a:stretch>
            <a:fillRect/>
          </a:stretch>
        </p:blipFill>
        <p:spPr>
          <a:xfrm>
            <a:off x="1432560" y="1591056"/>
            <a:ext cx="8776462" cy="4928810"/>
          </a:xfrm>
          <a:prstGeom prst="rect">
            <a:avLst/>
          </a:prstGeom>
        </p:spPr>
      </p:pic>
      <p:sp>
        <p:nvSpPr>
          <p:cNvPr id="10" name="TextBox 9">
            <a:extLst>
              <a:ext uri="{FF2B5EF4-FFF2-40B4-BE49-F238E27FC236}">
                <a16:creationId xmlns:a16="http://schemas.microsoft.com/office/drawing/2014/main" id="{B525134F-82DE-F132-D2EA-F222BCEFDCC9}"/>
              </a:ext>
            </a:extLst>
          </p:cNvPr>
          <p:cNvSpPr txBox="1"/>
          <p:nvPr/>
        </p:nvSpPr>
        <p:spPr>
          <a:xfrm>
            <a:off x="218443" y="1006538"/>
            <a:ext cx="11375136" cy="478849"/>
          </a:xfrm>
          <a:prstGeom prst="rect">
            <a:avLst/>
          </a:prstGeom>
          <a:noFill/>
        </p:spPr>
        <p:txBody>
          <a:bodyPr wrap="square">
            <a:spAutoFit/>
          </a:bodyPr>
          <a:lstStyle/>
          <a:p>
            <a:pPr>
              <a:lnSpc>
                <a:spcPct val="107000"/>
              </a:lnSpc>
              <a:spcAft>
                <a:spcPts val="800"/>
              </a:spcAft>
            </a:pPr>
            <a:r>
              <a:rPr lang="en-GB" sz="1200" kern="100" dirty="0">
                <a:effectLst/>
                <a:ea typeface="Aptos" panose="020B0004020202020204" pitchFamily="34" charset="0"/>
                <a:cs typeface="Times New Roman" panose="02020603050405020304" pitchFamily="18" charset="0"/>
              </a:rPr>
              <a:t>Below is an illustration of the high-level Information Security Management System in Aggreko. A management standard has been developed to guide the Senior Leadership Team, in reference to the management clauses, to advise on leadership, roles / responsibilities, planning and continuous improvement.  </a:t>
            </a:r>
          </a:p>
        </p:txBody>
      </p:sp>
    </p:spTree>
    <p:extLst>
      <p:ext uri="{BB962C8B-B14F-4D97-AF65-F5344CB8AC3E}">
        <p14:creationId xmlns:p14="http://schemas.microsoft.com/office/powerpoint/2010/main" val="1644441303"/>
      </p:ext>
    </p:extLst>
  </p:cSld>
  <p:clrMapOvr>
    <a:masterClrMapping/>
  </p:clrMapOvr>
</p:sld>
</file>

<file path=ppt/theme/theme1.xml><?xml version="1.0" encoding="utf-8"?>
<a:theme xmlns:a="http://schemas.openxmlformats.org/drawingml/2006/main" name="1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2.xml><?xml version="1.0" encoding="utf-8"?>
<a:theme xmlns:a="http://schemas.openxmlformats.org/drawingml/2006/main" name="3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3.xml><?xml version="1.0" encoding="utf-8"?>
<a:theme xmlns:a="http://schemas.openxmlformats.org/drawingml/2006/main" name="4_Office Theme">
  <a:themeElements>
    <a:clrScheme name="Aggreko 2022">
      <a:dk1>
        <a:srgbClr val="787878"/>
      </a:dk1>
      <a:lt1>
        <a:srgbClr val="FFFFFF"/>
      </a:lt1>
      <a:dk2>
        <a:srgbClr val="AFAFAF"/>
      </a:dk2>
      <a:lt2>
        <a:srgbClr val="E7E6E6"/>
      </a:lt2>
      <a:accent1>
        <a:srgbClr val="FD6E39"/>
      </a:accent1>
      <a:accent2>
        <a:srgbClr val="69CFF6"/>
      </a:accent2>
      <a:accent3>
        <a:srgbClr val="FFC53D"/>
      </a:accent3>
      <a:accent4>
        <a:srgbClr val="6EC7B6"/>
      </a:accent4>
      <a:accent5>
        <a:srgbClr val="CCA7CE"/>
      </a:accent5>
      <a:accent6>
        <a:srgbClr val="FFFFFF"/>
      </a:accent6>
      <a:hlink>
        <a:srgbClr val="4E89D0"/>
      </a:hlink>
      <a:folHlink>
        <a:srgbClr val="4F549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CF27C7B-F811-4BA6-9FA4-7483145F7A4A}" vid="{9569D52C-690D-468D-9870-6777D1AB66B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haredContentType xmlns="Microsoft.SharePoint.Taxonomy.ContentTypeSync" SourceId="e7bdad26-838a-4629-aae4-b2935f9bb1ca"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C47B1F64B512B49A017AFE711A95F10" ma:contentTypeVersion="19" ma:contentTypeDescription="Create a new document." ma:contentTypeScope="" ma:versionID="d7c1e850f4f468a56acbc1d0d4c02e7f">
  <xsd:schema xmlns:xsd="http://www.w3.org/2001/XMLSchema" xmlns:xs="http://www.w3.org/2001/XMLSchema" xmlns:p="http://schemas.microsoft.com/office/2006/metadata/properties" xmlns:ns2="985f52de-ad11-4308-afc5-e2ca7988aa1f" xmlns:ns3="f2a62eaf-0aac-4be6-aeea-8e118effd6a0" xmlns:ns4="b76481ae-3296-492c-b78c-9b4984b158a8" targetNamespace="http://schemas.microsoft.com/office/2006/metadata/properties" ma:root="true" ma:fieldsID="35a47fdb808082f75895f75b4996b4f0" ns2:_="" ns3:_="" ns4:_="">
    <xsd:import namespace="985f52de-ad11-4308-afc5-e2ca7988aa1f"/>
    <xsd:import namespace="f2a62eaf-0aac-4be6-aeea-8e118effd6a0"/>
    <xsd:import namespace="b76481ae-3296-492c-b78c-9b4984b158a8"/>
    <xsd:element name="properties">
      <xsd:complexType>
        <xsd:sequence>
          <xsd:element name="documentManagement">
            <xsd:complexType>
              <xsd:all>
                <xsd:element ref="ns2:SharedWithUsers" minOccurs="0"/>
                <xsd:element ref="ns2:SharedWithDetails"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ServiceLocation" minOccurs="0"/>
                <xsd:element ref="ns3:MediaServiceOCR" minOccurs="0"/>
                <xsd:element ref="ns3:MediaServiceFastMetadata" minOccurs="0"/>
                <xsd:element ref="ns3:MediaServiceMetadata" minOccurs="0"/>
                <xsd:element ref="ns3:MediaLengthInSeconds" minOccurs="0"/>
                <xsd:element ref="ns3:_Flow_SignoffStatus" minOccurs="0"/>
                <xsd:element ref="ns3:lcf76f155ced4ddcb4097134ff3c332f" minOccurs="0"/>
                <xsd:element ref="ns4: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5f52de-ad11-4308-afc5-e2ca7988aa1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62eaf-0aac-4be6-aeea-8e118effd6a0" elementFormDefault="qualified">
    <xsd:import namespace="http://schemas.microsoft.com/office/2006/documentManagement/types"/>
    <xsd:import namespace="http://schemas.microsoft.com/office/infopath/2007/PartnerControls"/>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FastMetadata" ma:index="18" nillable="true" ma:displayName="MediaServiceFastMetadata" ma:hidden="true" ma:internalName="MediaServiceFastMetadata" ma:readOnly="true">
      <xsd:simpleType>
        <xsd:restriction base="dms:Note"/>
      </xsd:simpleType>
    </xsd:element>
    <xsd:element name="MediaServiceMetadata" ma:index="19" nillable="true" ma:displayName="MediaServiceMetadata" ma:hidden="true" ma:internalName="MediaServiceMetadata" ma:readOnly="true">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e7bdad26-838a-4629-aae4-b2935f9bb1ca"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76481ae-3296-492c-b78c-9b4984b158a8" elementFormDefault="qualified">
    <xsd:import namespace="http://schemas.microsoft.com/office/2006/documentManagement/types"/>
    <xsd:import namespace="http://schemas.microsoft.com/office/infopath/2007/PartnerControls"/>
    <xsd:element name="TaxCatchAll" ma:index="24" nillable="true" ma:displayName="Taxonomy Catch All Column" ma:hidden="true" ma:list="{1af958a6-da2e-4fce-bd29-9bc85c5bcaf3}" ma:internalName="TaxCatchAll" ma:showField="CatchAllData" ma:web="985f52de-ad11-4308-afc5-e2ca7988aa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f2a62eaf-0aac-4be6-aeea-8e118effd6a0">
      <Terms xmlns="http://schemas.microsoft.com/office/infopath/2007/PartnerControls"/>
    </lcf76f155ced4ddcb4097134ff3c332f>
    <TaxCatchAll xmlns="b76481ae-3296-492c-b78c-9b4984b158a8" xsi:nil="true"/>
    <_Flow_SignoffStatus xmlns="f2a62eaf-0aac-4be6-aeea-8e118effd6a0" xsi:nil="true"/>
  </documentManagement>
</p:properties>
</file>

<file path=customXml/itemProps1.xml><?xml version="1.0" encoding="utf-8"?>
<ds:datastoreItem xmlns:ds="http://schemas.openxmlformats.org/officeDocument/2006/customXml" ds:itemID="{A725A922-7677-4917-8F9E-22CE617AEF92}">
  <ds:schemaRefs>
    <ds:schemaRef ds:uri="Microsoft.SharePoint.Taxonomy.ContentTypeSync"/>
  </ds:schemaRefs>
</ds:datastoreItem>
</file>

<file path=customXml/itemProps2.xml><?xml version="1.0" encoding="utf-8"?>
<ds:datastoreItem xmlns:ds="http://schemas.openxmlformats.org/officeDocument/2006/customXml" ds:itemID="{153B112E-7702-42D1-BE17-33898EFCEC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5f52de-ad11-4308-afc5-e2ca7988aa1f"/>
    <ds:schemaRef ds:uri="f2a62eaf-0aac-4be6-aeea-8e118effd6a0"/>
    <ds:schemaRef ds:uri="b76481ae-3296-492c-b78c-9b4984b158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1907AD-4BDA-45CA-9F2D-40815C484F23}">
  <ds:schemaRefs>
    <ds:schemaRef ds:uri="http://schemas.microsoft.com/sharepoint/v3/contenttype/forms"/>
  </ds:schemaRefs>
</ds:datastoreItem>
</file>

<file path=customXml/itemProps4.xml><?xml version="1.0" encoding="utf-8"?>
<ds:datastoreItem xmlns:ds="http://schemas.openxmlformats.org/officeDocument/2006/customXml" ds:itemID="{C9C667E6-29B6-4886-A0D9-468F99D38E31}">
  <ds:schemaRefs>
    <ds:schemaRef ds:uri="http://schemas.openxmlformats.org/package/2006/metadata/core-properties"/>
    <ds:schemaRef ds:uri="http://schemas.microsoft.com/office/2006/metadata/properties"/>
    <ds:schemaRef ds:uri="http://purl.org/dc/dcmitype/"/>
    <ds:schemaRef ds:uri="http://purl.org/dc/terms/"/>
    <ds:schemaRef ds:uri="985f52de-ad11-4308-afc5-e2ca7988aa1f"/>
    <ds:schemaRef ds:uri="http://schemas.microsoft.com/office/infopath/2007/PartnerControls"/>
    <ds:schemaRef ds:uri="http://www.w3.org/XML/1998/namespace"/>
    <ds:schemaRef ds:uri="f2a62eaf-0aac-4be6-aeea-8e118effd6a0"/>
    <ds:schemaRef ds:uri="http://schemas.microsoft.com/office/2006/documentManagement/types"/>
    <ds:schemaRef ds:uri="b76481ae-3296-492c-b78c-9b4984b158a8"/>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8887</TotalTime>
  <Words>1549</Words>
  <Application>Microsoft Office PowerPoint</Application>
  <PresentationFormat>Widescreen</PresentationFormat>
  <Paragraphs>325</Paragraphs>
  <Slides>19</Slides>
  <Notes>12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Aptos</vt:lpstr>
      <vt:lpstr>Arial</vt:lpstr>
      <vt:lpstr>Arial Nova</vt:lpstr>
      <vt:lpstr>Arial Nova Light</vt:lpstr>
      <vt:lpstr>Calibri</vt:lpstr>
      <vt:lpstr>Calibri Light</vt:lpstr>
      <vt:lpstr>Tahoma</vt:lpstr>
      <vt:lpstr>Times New Roman</vt:lpstr>
      <vt:lpstr>1_Office Theme</vt:lpstr>
      <vt:lpstr>3_Office Theme</vt:lpstr>
      <vt:lpstr>4_Office Theme</vt:lpstr>
      <vt:lpstr>Service Performance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Aggreko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Recruitment: How to Hire</dc:title>
  <dc:creator>Sarah Justice</dc:creator>
  <cp:lastModifiedBy>Stephen Hughes</cp:lastModifiedBy>
  <cp:revision>33</cp:revision>
  <dcterms:created xsi:type="dcterms:W3CDTF">2022-11-03T20:34:26Z</dcterms:created>
  <dcterms:modified xsi:type="dcterms:W3CDTF">2025-03-26T16:50:32Z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0x010100CC47B1F64B512B49A017AFE711A95F10</vt:lpwstr>
  </property>
  <property fmtid="{D5CDD505-2E9C-101B-9397-08002B2CF9AE}" pid="3" name="MediaServiceImageTags">
    <vt:lpwstr/>
  </property>
</Properties>
</file>