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9" r:id="rId3"/>
    <p:sldId id="267" r:id="rId4"/>
    <p:sldId id="268" r:id="rId5"/>
    <p:sldId id="260" r:id="rId6"/>
    <p:sldId id="261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525B6-A0B1-42E7-9844-C4C4B004A861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44BB-A6C7-4BD5-B77F-EB23B858FB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72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7F5-61A5-42A5-A933-EE82DA06BA3B}" type="datetime1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BED4-2245-4EF9-B895-6B438EA2570A}" type="datetime1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3744-CC56-4610-A695-24D412E5C444}" type="datetime1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5840A-1AAD-4A9D-A9A8-408A50B79CBC}" type="datetime1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7B39-9BB3-4921-9485-28D9A42EC32E}" type="datetime1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9E2B-BCCF-4341-AB60-5E6FAA1AE16C}" type="datetime1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DFB9-2A0E-4FB8-87A2-34E2CFD20BFC}" type="datetime1">
              <a:rPr lang="pt-BR" smtClean="0"/>
              <a:t>18/02/2025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92660-40B2-45FB-BE3D-DF0DE6F12503}" type="datetime1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A790-3779-497F-BC54-FE6364E97759}" type="datetime1">
              <a:rPr lang="pt-BR" smtClean="0"/>
              <a:t>18/02/2025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5C09-6CCB-470F-AB40-7FE8FD033DC6}" type="datetime1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2B9A9-1ED3-421A-BFB9-F12FABC64A59}" type="datetime1">
              <a:rPr lang="pt-BR" smtClean="0"/>
              <a:t>18/02/2025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alpha val="70000"/>
              </a:schemeClr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4F075-4A95-4D5A-B7DF-526492765CD3}" type="datetime1">
              <a:rPr lang="pt-BR" smtClean="0"/>
              <a:t>18/02/2025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BDII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DML (Data Manipulation Language)</a:t>
            </a:r>
          </a:p>
          <a:p>
            <a:r>
              <a:rPr lang="pt-BR" dirty="0" smtClean="0"/>
              <a:t>DDL (Data Definition Language)</a:t>
            </a:r>
          </a:p>
          <a:p>
            <a:r>
              <a:rPr lang="pt-BR" dirty="0" smtClean="0"/>
              <a:t>DQL (Data Query Languge)</a:t>
            </a:r>
          </a:p>
          <a:p>
            <a:r>
              <a:rPr lang="pt-PT" dirty="0" smtClean="0"/>
              <a:t>DCL (Data Control Language)</a:t>
            </a:r>
          </a:p>
          <a:p>
            <a:r>
              <a:rPr lang="pt-BR" dirty="0" smtClean="0"/>
              <a:t>SRC (Stored Routines Commands)</a:t>
            </a:r>
          </a:p>
          <a:p>
            <a:r>
              <a:rPr lang="pt-BR" dirty="0" smtClean="0"/>
              <a:t>DTC (Data Type Commands)</a:t>
            </a:r>
          </a:p>
          <a:p>
            <a:pPr>
              <a:buNone/>
            </a:pPr>
            <a:endParaRPr lang="pt-PT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  <p:pic>
        <p:nvPicPr>
          <p:cNvPr id="7" name="Picture 4" descr="Ficheiro:Sql data base with logo.png – Wikipédia, a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04" y="274638"/>
            <a:ext cx="3365353" cy="15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mo usar o MySQL Workbench para gerenciamento de banco de dados e modelag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13" y="5057464"/>
            <a:ext cx="3554487" cy="17772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Stored Routines Commands</a:t>
            </a:r>
            <a:br>
              <a:rPr lang="pt-BR" sz="3200" dirty="0" smtClean="0"/>
            </a:br>
            <a:r>
              <a:rPr lang="pt-BR" sz="3200" dirty="0" smtClean="0"/>
              <a:t>(Comandos de Rotinas Armazenadas)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158" y="2285992"/>
            <a:ext cx="8229600" cy="218599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dirty="0" smtClean="0"/>
              <a:t>Este subconjunto de comandos permite o uso de códigos de sub-rotinas armazenadas dentro do sistema.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Stored Routines Commands</a:t>
            </a:r>
            <a:br>
              <a:rPr lang="pt-BR" sz="3200" dirty="0" smtClean="0"/>
            </a:br>
            <a:r>
              <a:rPr lang="pt-BR" sz="3200" dirty="0" smtClean="0"/>
              <a:t>(Comandos de Rotinas Armazenadas)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ALTER FUNCTION</a:t>
            </a:r>
          </a:p>
          <a:p>
            <a:r>
              <a:rPr lang="pt-BR" dirty="0" smtClean="0"/>
              <a:t>ALTER PROCEDURE</a:t>
            </a:r>
          </a:p>
          <a:p>
            <a:r>
              <a:rPr lang="pt-BR" dirty="0" smtClean="0"/>
              <a:t>EXEC</a:t>
            </a:r>
          </a:p>
          <a:p>
            <a:r>
              <a:rPr lang="pt-BR" dirty="0" smtClean="0"/>
              <a:t>BEGIN</a:t>
            </a:r>
            <a:endParaRPr lang="pt-BR" dirty="0" smtClean="0"/>
          </a:p>
          <a:p>
            <a:r>
              <a:rPr lang="pt-BR" dirty="0" smtClean="0"/>
              <a:t>CREATE FUNCTION</a:t>
            </a:r>
          </a:p>
          <a:p>
            <a:r>
              <a:rPr lang="pt-BR" dirty="0" smtClean="0"/>
              <a:t>CREATE PROCEDURE</a:t>
            </a:r>
          </a:p>
          <a:p>
            <a:r>
              <a:rPr lang="pt-BR" dirty="0" smtClean="0"/>
              <a:t>DROP </a:t>
            </a:r>
            <a:r>
              <a:rPr lang="pt-BR" dirty="0" smtClean="0"/>
              <a:t>FUNCTION</a:t>
            </a:r>
          </a:p>
          <a:p>
            <a:r>
              <a:rPr lang="pt-BR" dirty="0" smtClean="0"/>
              <a:t>DROP PROCEDURE</a:t>
            </a:r>
          </a:p>
          <a:p>
            <a:r>
              <a:rPr lang="pt-BR" dirty="0" smtClean="0"/>
              <a:t>ELSE</a:t>
            </a:r>
            <a:endParaRPr lang="pt-BR" dirty="0" smtClean="0"/>
          </a:p>
          <a:p>
            <a:r>
              <a:rPr lang="pt-BR" dirty="0" smtClean="0"/>
              <a:t>END</a:t>
            </a:r>
          </a:p>
          <a:p>
            <a:r>
              <a:rPr lang="pt-BR" dirty="0" smtClean="0"/>
              <a:t>IF</a:t>
            </a:r>
          </a:p>
          <a:p>
            <a:r>
              <a:rPr lang="pt-BR" dirty="0" smtClean="0"/>
              <a:t>WHILE</a:t>
            </a:r>
          </a:p>
          <a:p>
            <a:r>
              <a:rPr lang="pt-BR" dirty="0" smtClean="0"/>
              <a:t>FOR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Type Commands</a:t>
            </a:r>
            <a:br>
              <a:rPr lang="pt-BR" sz="3200" dirty="0" smtClean="0"/>
            </a:br>
            <a:r>
              <a:rPr lang="pt-BR" sz="3200" dirty="0" smtClean="0"/>
              <a:t>(Comandos de Tipos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500306"/>
            <a:ext cx="8229600" cy="204311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dirty="0" smtClean="0"/>
              <a:t>Este subconjunto de comandos estabelece o tipo de dados que uma coluna (campo) guarda em uma determinada tabela (entidade).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Type Commands</a:t>
            </a:r>
            <a:br>
              <a:rPr lang="pt-BR" sz="3200" dirty="0" smtClean="0"/>
            </a:br>
            <a:r>
              <a:rPr lang="pt-BR" sz="3200" dirty="0" smtClean="0"/>
              <a:t>(Comandos de Tipos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BIGINT</a:t>
            </a:r>
          </a:p>
          <a:p>
            <a:r>
              <a:rPr lang="pt-BR" dirty="0" smtClean="0"/>
              <a:t>BIT</a:t>
            </a:r>
            <a:endParaRPr lang="pt-BR" dirty="0" smtClean="0"/>
          </a:p>
          <a:p>
            <a:r>
              <a:rPr lang="pt-BR" dirty="0" smtClean="0"/>
              <a:t>CHAR</a:t>
            </a:r>
          </a:p>
          <a:p>
            <a:r>
              <a:rPr lang="pt-BR" dirty="0" smtClean="0"/>
              <a:t>DATETIME</a:t>
            </a:r>
            <a:endParaRPr lang="pt-BR" dirty="0" smtClean="0"/>
          </a:p>
          <a:p>
            <a:r>
              <a:rPr lang="pt-BR" dirty="0" smtClean="0"/>
              <a:t>DECIMAL</a:t>
            </a:r>
          </a:p>
          <a:p>
            <a:r>
              <a:rPr lang="pt-BR" dirty="0" smtClean="0"/>
              <a:t>FLOAT</a:t>
            </a:r>
          </a:p>
          <a:p>
            <a:r>
              <a:rPr lang="pt-BR" dirty="0" smtClean="0"/>
              <a:t>INT</a:t>
            </a:r>
          </a:p>
          <a:p>
            <a:r>
              <a:rPr lang="pt-BR" dirty="0" smtClean="0"/>
              <a:t>SMALLINT</a:t>
            </a:r>
          </a:p>
          <a:p>
            <a:r>
              <a:rPr lang="pt-BR" dirty="0" smtClean="0"/>
              <a:t>TEXT</a:t>
            </a:r>
          </a:p>
          <a:p>
            <a:r>
              <a:rPr lang="pt-BR" dirty="0" smtClean="0"/>
              <a:t>TINYINT</a:t>
            </a:r>
          </a:p>
          <a:p>
            <a:r>
              <a:rPr lang="pt-BR" dirty="0" smtClean="0"/>
              <a:t>VARCHAR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0232" y="0"/>
            <a:ext cx="4686304" cy="571480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>Questões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642918"/>
            <a:ext cx="8229600" cy="6000768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Pesquisar sobre os bancos de dados: </a:t>
            </a:r>
            <a:r>
              <a:rPr lang="pt-BR" sz="5100" dirty="0" err="1" smtClean="0"/>
              <a:t>SQLServer</a:t>
            </a:r>
            <a:r>
              <a:rPr lang="pt-BR" sz="5100" dirty="0" smtClean="0"/>
              <a:t>, </a:t>
            </a:r>
            <a:r>
              <a:rPr lang="pt-BR" sz="5100" dirty="0" err="1" smtClean="0"/>
              <a:t>SQLlite</a:t>
            </a:r>
            <a:r>
              <a:rPr lang="pt-BR" sz="5100" dirty="0" smtClean="0"/>
              <a:t>, </a:t>
            </a:r>
            <a:r>
              <a:rPr lang="pt-BR" sz="5100" dirty="0" smtClean="0"/>
              <a:t>Oracle, </a:t>
            </a:r>
            <a:r>
              <a:rPr lang="pt-BR" sz="5100" dirty="0" err="1" smtClean="0"/>
              <a:t>MySql</a:t>
            </a:r>
            <a:r>
              <a:rPr lang="pt-BR" sz="5100" dirty="0" smtClean="0"/>
              <a:t> e </a:t>
            </a:r>
            <a:r>
              <a:rPr lang="pt-BR" sz="5100" dirty="0" err="1" smtClean="0"/>
              <a:t>PostgreSql</a:t>
            </a:r>
            <a:r>
              <a:rPr lang="pt-BR" sz="5100" dirty="0" smtClean="0"/>
              <a:t>.(histórico)</a:t>
            </a:r>
          </a:p>
          <a:p>
            <a:pPr marL="742950" indent="-742950">
              <a:buFont typeface="+mj-lt"/>
              <a:buAutoNum type="arabicParenR"/>
            </a:pP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Como um banco de dados relacional armazena seus dados?</a:t>
            </a:r>
          </a:p>
          <a:p>
            <a:pPr marL="742950" indent="-742950">
              <a:buFont typeface="+mj-lt"/>
              <a:buAutoNum type="arabicParenR"/>
            </a:pP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Defina campo, registro, tabela e banco de dados</a:t>
            </a:r>
          </a:p>
          <a:p>
            <a:pPr marL="742950" indent="-742950">
              <a:buFont typeface="+mj-lt"/>
              <a:buAutoNum type="arabicParenR"/>
            </a:pP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O que é um banco Hierárquico e em Rede?</a:t>
            </a:r>
          </a:p>
          <a:p>
            <a:pPr marL="742950" indent="-742950">
              <a:buFont typeface="+mj-lt"/>
              <a:buAutoNum type="arabicParenR"/>
            </a:pP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Quais são os subconjuntos que compõem o </a:t>
            </a:r>
            <a:r>
              <a:rPr lang="pt-BR" sz="5100" dirty="0" smtClean="0"/>
              <a:t>SQL?</a:t>
            </a: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Qual a geração da linguagem SQL? Explique.</a:t>
            </a:r>
          </a:p>
          <a:p>
            <a:pPr marL="742950" indent="-742950">
              <a:buFont typeface="+mj-lt"/>
              <a:buAutoNum type="arabicParenR"/>
            </a:pPr>
            <a:endParaRPr lang="pt-BR" sz="5100" dirty="0" smtClean="0"/>
          </a:p>
          <a:p>
            <a:pPr marL="742950" indent="-742950">
              <a:buFont typeface="+mj-lt"/>
              <a:buAutoNum type="arabicParenR"/>
            </a:pPr>
            <a:r>
              <a:rPr lang="pt-BR" sz="5100" dirty="0" smtClean="0"/>
              <a:t>Qual </a:t>
            </a:r>
            <a:r>
              <a:rPr lang="pt-BR" sz="5100" dirty="0" smtClean="0"/>
              <a:t>a diferença entre informação e dado</a:t>
            </a:r>
            <a:r>
              <a:rPr lang="pt-BR" sz="5100" dirty="0" smtClean="0"/>
              <a:t>?</a:t>
            </a:r>
          </a:p>
          <a:p>
            <a:pPr marL="742950" indent="-742950">
              <a:buFont typeface="+mj-lt"/>
              <a:buAutoNum type="arabicParenR"/>
            </a:pPr>
            <a:endParaRPr lang="pt-BR" sz="5100" dirty="0"/>
          </a:p>
          <a:p>
            <a:pPr marL="742950" indent="-742950">
              <a:buFont typeface="+mj-lt"/>
              <a:buAutoNum type="arabicParenR"/>
            </a:pPr>
            <a:r>
              <a:rPr lang="pt-BR" sz="4500" dirty="0" smtClean="0"/>
              <a:t>Como </a:t>
            </a:r>
            <a:r>
              <a:rPr lang="pt-BR" sz="4500" dirty="0"/>
              <a:t>funciona a transação em SQL?</a:t>
            </a:r>
            <a:endParaRPr lang="pt-BR" sz="45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Disciplina: TLBD-II  Prof.: </a:t>
            </a:r>
            <a:r>
              <a:rPr lang="pt-BR" dirty="0" err="1" smtClean="0"/>
              <a:t>A.Sergio</a:t>
            </a:r>
            <a:r>
              <a:rPr lang="pt-BR" dirty="0" smtClean="0"/>
              <a:t> Muniz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11468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dirty="0" smtClean="0"/>
              <a:t>A linguagem SQL utilizada no Sistema Gerenciador de Banco de Dados (SGBD) relacional </a:t>
            </a:r>
            <a:r>
              <a:rPr lang="pt-BR" dirty="0" smtClean="0"/>
              <a:t>é </a:t>
            </a:r>
            <a:r>
              <a:rPr lang="pt-BR" dirty="0" smtClean="0"/>
              <a:t>composta por seis subconjuntos ou grupos de comandos que formam  a estrutura básica das instruções.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0049" y="736596"/>
            <a:ext cx="8229600" cy="562612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3000" dirty="0" smtClean="0"/>
              <a:t>	A </a:t>
            </a:r>
            <a:r>
              <a:rPr lang="pt-BR" sz="3000" dirty="0" smtClean="0"/>
              <a:t>lista apresentada esta praticamente completa, nela se concentram os subconjuntos de comandos suportados e utilizados </a:t>
            </a:r>
            <a:r>
              <a:rPr lang="pt-BR" sz="3000" dirty="0" smtClean="0"/>
              <a:t>pelos software de banco de dados.</a:t>
            </a:r>
            <a:endParaRPr lang="pt-BR" sz="3000" dirty="0" smtClean="0"/>
          </a:p>
          <a:p>
            <a:pPr algn="just">
              <a:buNone/>
            </a:pPr>
            <a:endParaRPr lang="pt-BR" sz="3000" dirty="0" smtClean="0"/>
          </a:p>
          <a:p>
            <a:pPr algn="just">
              <a:buNone/>
            </a:pPr>
            <a:endParaRPr lang="pt-BR" sz="3000" dirty="0" smtClean="0"/>
          </a:p>
          <a:p>
            <a:pPr algn="just">
              <a:buNone/>
            </a:pPr>
            <a:r>
              <a:rPr lang="pt-BR" sz="3000" dirty="0" smtClean="0"/>
              <a:t>	Além </a:t>
            </a:r>
            <a:r>
              <a:rPr lang="pt-BR" sz="3000" dirty="0" smtClean="0"/>
              <a:t>desses comandos há um conjunto de funções predefinidas e uma série de operadores que auxiliam as diversas ações que podem ser realizadas pelo programa.</a:t>
            </a:r>
            <a:endParaRPr lang="pt-BR" sz="3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	As </a:t>
            </a:r>
            <a:r>
              <a:rPr lang="pt-BR" dirty="0" smtClean="0"/>
              <a:t>linguagens </a:t>
            </a:r>
            <a:r>
              <a:rPr lang="pt-BR" dirty="0" err="1" smtClean="0"/>
              <a:t>sql</a:t>
            </a:r>
            <a:r>
              <a:rPr lang="pt-BR" dirty="0" smtClean="0"/>
              <a:t> utilizadas </a:t>
            </a:r>
            <a:r>
              <a:rPr lang="pt-BR" dirty="0" smtClean="0"/>
              <a:t>em bancos de dados são consideradas de quarta geração.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	A </a:t>
            </a:r>
            <a:r>
              <a:rPr lang="pt-BR" dirty="0" smtClean="0"/>
              <a:t>linguagem SQL se enquadra nesta categoria, por ter uma  estrutura sintática muito próxima da forma humana (considerando-se o idioma inglês). </a:t>
            </a:r>
            <a:r>
              <a:rPr lang="pt-BR" dirty="0" smtClean="0"/>
              <a:t> </a:t>
            </a:r>
            <a:r>
              <a:rPr lang="pt-BR" dirty="0" smtClean="0"/>
              <a:t>É muito comum o uso de construções sintáticas extremamente complexas para se conseguir uma determinada consulta ou </a:t>
            </a:r>
            <a:r>
              <a:rPr lang="pt-BR" dirty="0" smtClean="0"/>
              <a:t>resultado. Foi </a:t>
            </a:r>
            <a:r>
              <a:rPr lang="pt-BR" dirty="0" smtClean="0"/>
              <a:t>desenvolvida pela IBM em 1974, </a:t>
            </a:r>
            <a:r>
              <a:rPr lang="pt-BR" dirty="0" smtClean="0"/>
              <a:t> e a</a:t>
            </a:r>
            <a:r>
              <a:rPr lang="pt-BR" dirty="0" smtClean="0"/>
              <a:t> </a:t>
            </a:r>
            <a:r>
              <a:rPr lang="pt-BR" dirty="0"/>
              <a:t>primeira versão </a:t>
            </a:r>
            <a:r>
              <a:rPr lang="pt-BR" dirty="0" smtClean="0"/>
              <a:t>do </a:t>
            </a:r>
            <a:r>
              <a:rPr lang="pt-BR" dirty="0"/>
              <a:t>MySQL Workbench foi lançada em setembro de 2005. O desenvolvimento foi reiniciado em 2007 e a numeração da versão começou em 5.0.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Definition Language</a:t>
            </a:r>
            <a:br>
              <a:rPr lang="pt-BR" sz="3200" dirty="0" smtClean="0"/>
            </a:br>
            <a:r>
              <a:rPr lang="pt-BR" sz="3200" dirty="0" smtClean="0"/>
              <a:t>(Linguagem de Definição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714620"/>
            <a:ext cx="8229600" cy="2185990"/>
          </a:xfrm>
        </p:spPr>
        <p:txBody>
          <a:bodyPr/>
          <a:lstStyle/>
          <a:p>
            <a:pPr algn="ctr">
              <a:buNone/>
            </a:pPr>
            <a:r>
              <a:rPr lang="pt-BR" dirty="0" smtClean="0"/>
              <a:t>Usada para a definição dos dados.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dirty="0" smtClean="0"/>
              <a:t>Este subconjunto de comandos oferece recursos para o trabalho de definição e controle de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Definition Language</a:t>
            </a:r>
            <a:br>
              <a:rPr lang="pt-BR" sz="3200" dirty="0" smtClean="0"/>
            </a:br>
            <a:r>
              <a:rPr lang="pt-BR" sz="3200" dirty="0" smtClean="0"/>
              <a:t>(Linguagem de Definição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ALTER TABLE</a:t>
            </a:r>
          </a:p>
          <a:p>
            <a:r>
              <a:rPr lang="pt-BR" dirty="0" smtClean="0"/>
              <a:t>CREATE </a:t>
            </a:r>
            <a:r>
              <a:rPr lang="pt-BR" dirty="0" smtClean="0"/>
              <a:t>DATABASE</a:t>
            </a:r>
          </a:p>
          <a:p>
            <a:r>
              <a:rPr lang="pt-BR" dirty="0" smtClean="0"/>
              <a:t>CREATE TABLE</a:t>
            </a:r>
          </a:p>
          <a:p>
            <a:r>
              <a:rPr lang="pt-BR" dirty="0" smtClean="0"/>
              <a:t>DROP </a:t>
            </a:r>
            <a:r>
              <a:rPr lang="pt-BR" dirty="0" smtClean="0"/>
              <a:t>DATABASE</a:t>
            </a:r>
          </a:p>
          <a:p>
            <a:r>
              <a:rPr lang="pt-BR" dirty="0" smtClean="0"/>
              <a:t>DROP TABLE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Manipulation Language</a:t>
            </a:r>
            <a:br>
              <a:rPr lang="pt-BR" sz="3200" dirty="0" smtClean="0"/>
            </a:br>
            <a:r>
              <a:rPr lang="pt-BR" sz="3200" dirty="0" smtClean="0"/>
              <a:t>(Linguagem de Manipulação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2686056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dirty="0" smtClean="0"/>
              <a:t>Usada para a manipulação dos dados.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dirty="0" smtClean="0"/>
              <a:t>Este subconjunto tem por finalidade oferecer recursos para o gerenciamento dos bancos de dados, </a:t>
            </a:r>
            <a:r>
              <a:rPr lang="pt-BR" dirty="0" smtClean="0"/>
              <a:t>inserção, </a:t>
            </a:r>
            <a:r>
              <a:rPr lang="pt-BR" dirty="0" smtClean="0"/>
              <a:t>atualização e consulta </a:t>
            </a:r>
            <a:r>
              <a:rPr lang="pt-BR" dirty="0" smtClean="0"/>
              <a:t>das tabelas, seria manipulação </a:t>
            </a:r>
            <a:r>
              <a:rPr lang="pt-BR" dirty="0" smtClean="0"/>
              <a:t>dos dados.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Manipulation Language</a:t>
            </a:r>
            <a:br>
              <a:rPr lang="pt-BR" sz="3200" dirty="0" smtClean="0"/>
            </a:br>
            <a:r>
              <a:rPr lang="pt-BR" sz="3200" dirty="0" smtClean="0"/>
              <a:t>(Linguagem de Manipulação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DELETE</a:t>
            </a:r>
          </a:p>
          <a:p>
            <a:r>
              <a:rPr lang="pt-BR" dirty="0" smtClean="0"/>
              <a:t>INSERT</a:t>
            </a:r>
          </a:p>
          <a:p>
            <a:r>
              <a:rPr lang="pt-BR" dirty="0" smtClean="0"/>
              <a:t>SELECT</a:t>
            </a:r>
          </a:p>
          <a:p>
            <a:r>
              <a:rPr lang="pt-BR" dirty="0" smtClean="0"/>
              <a:t>JOIN</a:t>
            </a:r>
          </a:p>
          <a:p>
            <a:r>
              <a:rPr lang="pt-BR" dirty="0" smtClean="0"/>
              <a:t>UNION</a:t>
            </a:r>
          </a:p>
          <a:p>
            <a:r>
              <a:rPr lang="pt-BR" dirty="0" smtClean="0"/>
              <a:t>UPDATE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Data Query Language</a:t>
            </a:r>
            <a:br>
              <a:rPr lang="pt-BR" sz="3200" dirty="0" smtClean="0"/>
            </a:br>
            <a:r>
              <a:rPr lang="pt-BR" sz="3200" dirty="0" smtClean="0"/>
              <a:t>(Linguagem de Pesquisa de Dados)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 smtClean="0"/>
              <a:t>Usada para pesquisar dados.</a:t>
            </a:r>
          </a:p>
          <a:p>
            <a:pPr marL="0" indent="0" algn="ctr">
              <a:buNone/>
            </a:pPr>
            <a:r>
              <a:rPr lang="pt-BR" dirty="0" smtClean="0"/>
              <a:t>É formada apenas pelo comando SELECT,  que também é considerado por alguns autores um comando do subconjunto Data Manipulation Language, por ser utilizado em conjunto com outros comandos DML. No entanto, a grande maioria dos profissionais de mercado classifica o SELECT como um comando DQL.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Disciplina: TLBD-II  Prof.: A.Sergio Muniz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490</Words>
  <Application>Microsoft Office PowerPoint</Application>
  <PresentationFormat>Apresentação na tela (4:3)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BDII</vt:lpstr>
      <vt:lpstr>SQL</vt:lpstr>
      <vt:lpstr>Apresentação do PowerPoint</vt:lpstr>
      <vt:lpstr>Apresentação do PowerPoint</vt:lpstr>
      <vt:lpstr>Data Definition Language (Linguagem de Definição de Dados)</vt:lpstr>
      <vt:lpstr>Data Definition Language (Linguagem de Definição de Dados)</vt:lpstr>
      <vt:lpstr>Data Manipulation Language (Linguagem de Manipulação de Dados)</vt:lpstr>
      <vt:lpstr>Data Manipulation Language (Linguagem de Manipulação de Dados)</vt:lpstr>
      <vt:lpstr>Data Query Language (Linguagem de Pesquisa de Dados)</vt:lpstr>
      <vt:lpstr>Stored Routines Commands (Comandos de Rotinas Armazenadas)</vt:lpstr>
      <vt:lpstr>Stored Routines Commands (Comandos de Rotinas Armazenadas)</vt:lpstr>
      <vt:lpstr>Data Type Commands (Comandos de Tipos de Dados)</vt:lpstr>
      <vt:lpstr>Data Type Commands (Comandos de Tipos de Dados)</vt:lpstr>
      <vt:lpstr>Questões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TLBD_II</dc:title>
  <dc:creator>sergio</dc:creator>
  <cp:lastModifiedBy>CA</cp:lastModifiedBy>
  <cp:revision>27</cp:revision>
  <dcterms:created xsi:type="dcterms:W3CDTF">2011-08-15T19:37:21Z</dcterms:created>
  <dcterms:modified xsi:type="dcterms:W3CDTF">2025-02-19T01:06:45Z</dcterms:modified>
</cp:coreProperties>
</file>