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6" r:id="rId6"/>
    <p:sldId id="277" r:id="rId7"/>
    <p:sldId id="278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DE5"/>
    <a:srgbClr val="4A4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31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81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71" y="753034"/>
            <a:ext cx="7550090" cy="3887390"/>
          </a:xfrm>
        </p:spPr>
        <p:txBody>
          <a:bodyPr/>
          <a:lstStyle/>
          <a:p>
            <a:pPr algn="r"/>
            <a:r>
              <a:rPr lang="uk-UA" dirty="0"/>
              <a:t>Лаболаторна 8</a:t>
            </a:r>
            <a:br>
              <a:rPr lang="uk-UA" dirty="0"/>
            </a:br>
            <a:r>
              <a:rPr lang="uk-UA" dirty="0"/>
              <a:t>Патерни</a:t>
            </a:r>
            <a:br>
              <a:rPr lang="uk-UA" dirty="0"/>
            </a:br>
            <a:r>
              <a:rPr lang="uk-UA" dirty="0"/>
              <a:t>Проектування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uk-UA" dirty="0"/>
              <a:t>Бутинський Максим ПП-31</a:t>
            </a:r>
            <a:endParaRPr lang="en-US" dirty="0"/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1" descr="A picture containing nature, outdoor, snow, mountain">
            <a:extLst>
              <a:ext uri="{FF2B5EF4-FFF2-40B4-BE49-F238E27FC236}">
                <a16:creationId xmlns:a16="http://schemas.microsoft.com/office/drawing/2014/main" id="{435BC238-66C5-4262-94B9-F1370040D2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08" y="411816"/>
            <a:ext cx="3209008" cy="917635"/>
          </a:xfrm>
        </p:spPr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*</a:t>
            </a:r>
            <a:r>
              <a:rPr lang="uk-UA" dirty="0"/>
              <a:t>Зображення взято з</a:t>
            </a:r>
            <a:r>
              <a:rPr lang="en-US" dirty="0"/>
              <a:t>: https://refactoring.guru/uk/design-patterns/decorator</a:t>
            </a:r>
          </a:p>
        </p:txBody>
      </p:sp>
      <p:pic>
        <p:nvPicPr>
          <p:cNvPr id="1028" name="Picture 4" descr="Декоратор">
            <a:extLst>
              <a:ext uri="{FF2B5EF4-FFF2-40B4-BE49-F238E27FC236}">
                <a16:creationId xmlns:a16="http://schemas.microsoft.com/office/drawing/2014/main" id="{FAD26C62-0728-4AE0-9E61-B4F16821D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9" y="1442581"/>
            <a:ext cx="3587337" cy="224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CA834B-4F7A-402F-A90C-6650BC7BD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111" y="2184730"/>
            <a:ext cx="4476750" cy="36099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8773AF-09B9-446F-A0DB-62FEBD05B3FC}"/>
              </a:ext>
            </a:extLst>
          </p:cNvPr>
          <p:cNvSpPr txBox="1"/>
          <p:nvPr/>
        </p:nvSpPr>
        <p:spPr>
          <a:xfrm>
            <a:off x="4539111" y="283566"/>
            <a:ext cx="6094562" cy="1200329"/>
          </a:xfrm>
          <a:prstGeom prst="rect">
            <a:avLst/>
          </a:prstGeom>
          <a:solidFill>
            <a:srgbClr val="5C9DE5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uk-UA" b="0" i="0" dirty="0">
                <a:effectLst/>
                <a:latin typeface="Söhne"/>
              </a:rPr>
              <a:t>Цей шаблон проектування дозволяє динамічно розширювати функціональність об'єктів, огортаючи їх у корисні "обгортки". </a:t>
            </a:r>
            <a:r>
              <a:rPr lang="uk-UA" dirty="0"/>
              <a:t>Використовувались декоратори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@Component, @NgModel, @Injectable, @Inject</a:t>
            </a:r>
            <a:endParaRPr lang="ru-RU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C8F253-612E-4F41-9F03-6474D6F3F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3261" y="3890782"/>
            <a:ext cx="35052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DBD53643-2CF9-4A06-8448-7AA4F4E210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4700" y="2286000"/>
            <a:ext cx="5067300" cy="4572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08" y="411816"/>
            <a:ext cx="3209008" cy="917635"/>
          </a:xfrm>
        </p:spPr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*</a:t>
            </a:r>
            <a:r>
              <a:rPr lang="uk-UA" dirty="0"/>
              <a:t>Зображення взято з</a:t>
            </a:r>
            <a:r>
              <a:rPr lang="en-US" dirty="0"/>
              <a:t>: https://refactoring.guru/uk/design-patterns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773AF-09B9-446F-A0DB-62FEBD05B3FC}"/>
              </a:ext>
            </a:extLst>
          </p:cNvPr>
          <p:cNvSpPr txBox="1"/>
          <p:nvPr/>
        </p:nvSpPr>
        <p:spPr>
          <a:xfrm>
            <a:off x="4539111" y="283566"/>
            <a:ext cx="6094562" cy="1200329"/>
          </a:xfrm>
          <a:prstGeom prst="rect">
            <a:avLst/>
          </a:prstGeom>
          <a:solidFill>
            <a:srgbClr val="5C9DE5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dirty="0"/>
              <a:t>Використ</a:t>
            </a:r>
            <a:r>
              <a:rPr lang="uk-UA" b="1" dirty="0"/>
              <a:t>ав</a:t>
            </a:r>
            <a:r>
              <a:rPr lang="ru-RU" b="1" dirty="0"/>
              <a:t> патерн спостерігача за допомогою </a:t>
            </a:r>
            <a:r>
              <a:rPr lang="en-US" b="1" dirty="0"/>
              <a:t>Angular Event Emitter (@Output() </a:t>
            </a:r>
            <a:r>
              <a:rPr lang="ru-RU" b="1" dirty="0"/>
              <a:t>та </a:t>
            </a:r>
            <a:r>
              <a:rPr lang="en-US" b="1" dirty="0" err="1"/>
              <a:t>EventEmitter</a:t>
            </a:r>
            <a:r>
              <a:rPr lang="en-US" b="1" dirty="0"/>
              <a:t>). </a:t>
            </a:r>
            <a:r>
              <a:rPr lang="ru-RU" b="1" dirty="0"/>
              <a:t>Коли об'єкт </a:t>
            </a:r>
            <a:r>
              <a:rPr lang="en-US" b="1" dirty="0" err="1"/>
              <a:t>UserListComponent</a:t>
            </a:r>
            <a:r>
              <a:rPr lang="en-US" b="1" dirty="0"/>
              <a:t> </a:t>
            </a:r>
            <a:r>
              <a:rPr lang="ru-RU" b="1" dirty="0"/>
              <a:t>змінює свій стан, він повідомляє інші об'єкти, що підписалися на подію </a:t>
            </a:r>
            <a:r>
              <a:rPr lang="en-US" b="1" dirty="0" err="1"/>
              <a:t>userSelected</a:t>
            </a:r>
            <a:r>
              <a:rPr lang="en-US" b="1" dirty="0"/>
              <a:t>.</a:t>
            </a:r>
            <a:endParaRPr lang="ru-RU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E7708-6AE1-45A9-BB2B-C301DE3BC3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7462"/>
          <a:stretch/>
        </p:blipFill>
        <p:spPr>
          <a:xfrm>
            <a:off x="4539111" y="2099158"/>
            <a:ext cx="4177179" cy="2925848"/>
          </a:xfrm>
          <a:prstGeom prst="rect">
            <a:avLst/>
          </a:prstGeom>
        </p:spPr>
      </p:pic>
      <p:pic>
        <p:nvPicPr>
          <p:cNvPr id="2052" name="Picture 4" descr="Наблюдатель">
            <a:extLst>
              <a:ext uri="{FF2B5EF4-FFF2-40B4-BE49-F238E27FC236}">
                <a16:creationId xmlns:a16="http://schemas.microsoft.com/office/drawing/2014/main" id="{E5A8396E-5093-4103-8F66-1286793F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2" y="1738093"/>
            <a:ext cx="374904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7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0072D3EE-EC4D-4441-ADCD-1CB768AF61C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3999" y="4532313"/>
            <a:ext cx="3048000" cy="2325687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91" y="705430"/>
            <a:ext cx="3749039" cy="917635"/>
          </a:xfrm>
        </p:spPr>
        <p:txBody>
          <a:bodyPr>
            <a:normAutofit fontScale="90000"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773AF-09B9-446F-A0DB-62FEBD05B3FC}"/>
              </a:ext>
            </a:extLst>
          </p:cNvPr>
          <p:cNvSpPr txBox="1"/>
          <p:nvPr/>
        </p:nvSpPr>
        <p:spPr>
          <a:xfrm>
            <a:off x="4539110" y="283566"/>
            <a:ext cx="7652889" cy="1200329"/>
          </a:xfrm>
          <a:prstGeom prst="rect">
            <a:avLst/>
          </a:prstGeom>
          <a:solidFill>
            <a:srgbClr val="5C9DE5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uk-UA" b="1" dirty="0"/>
              <a:t>В</a:t>
            </a:r>
            <a:r>
              <a:rPr lang="ru-RU" b="1" dirty="0"/>
              <a:t>изначаю конструктор </a:t>
            </a:r>
            <a:r>
              <a:rPr lang="en-US" b="1" dirty="0" err="1"/>
              <a:t>UserListComponent</a:t>
            </a:r>
            <a:r>
              <a:rPr lang="en-US" b="1" dirty="0"/>
              <a:t> </a:t>
            </a:r>
            <a:r>
              <a:rPr lang="ru-RU" b="1" dirty="0"/>
              <a:t>з параметром </a:t>
            </a:r>
            <a:r>
              <a:rPr lang="en-US" b="1" dirty="0"/>
              <a:t>private </a:t>
            </a:r>
            <a:r>
              <a:rPr lang="en-US" b="1" dirty="0" err="1"/>
              <a:t>userService</a:t>
            </a:r>
            <a:r>
              <a:rPr lang="en-US" b="1" dirty="0"/>
              <a:t>: </a:t>
            </a:r>
            <a:r>
              <a:rPr lang="en-US" b="1" dirty="0" err="1"/>
              <a:t>UserService</a:t>
            </a:r>
            <a:r>
              <a:rPr lang="en-US" b="1" dirty="0"/>
              <a:t>. </a:t>
            </a:r>
            <a:r>
              <a:rPr lang="ru-RU" b="1" dirty="0"/>
              <a:t>Це означає, що при створенні об'єкта цього класу </a:t>
            </a:r>
            <a:r>
              <a:rPr lang="en-US" b="1" dirty="0"/>
              <a:t>Angular </a:t>
            </a:r>
            <a:r>
              <a:rPr lang="ru-RU" b="1" dirty="0"/>
              <a:t>автоматично намагатиметься надати екземпляр </a:t>
            </a:r>
            <a:r>
              <a:rPr lang="en-US" b="1" dirty="0" err="1"/>
              <a:t>UserService</a:t>
            </a:r>
            <a:r>
              <a:rPr lang="en-US" b="1" dirty="0"/>
              <a:t>. </a:t>
            </a:r>
            <a:r>
              <a:rPr lang="ru-RU" b="1" dirty="0"/>
              <a:t>Тобто </a:t>
            </a:r>
            <a:r>
              <a:rPr lang="en-US" b="1" dirty="0" err="1"/>
              <a:t>UserService</a:t>
            </a:r>
            <a:r>
              <a:rPr lang="en-US" b="1" dirty="0"/>
              <a:t> </a:t>
            </a:r>
            <a:r>
              <a:rPr lang="ru-RU" b="1" dirty="0"/>
              <a:t>стає залежністю </a:t>
            </a:r>
            <a:r>
              <a:rPr lang="en-US" b="1" dirty="0" err="1"/>
              <a:t>UserListComponent</a:t>
            </a:r>
            <a:r>
              <a:rPr lang="en-US" b="1" dirty="0"/>
              <a:t>.</a:t>
            </a:r>
            <a:endParaRPr lang="ru-RU" b="1" dirty="0"/>
          </a:p>
        </p:txBody>
      </p:sp>
      <p:pic>
        <p:nvPicPr>
          <p:cNvPr id="3074" name="Picture 2" descr="Dependency Injection pattern and Inversion of Control with C# - DEV  Community">
            <a:extLst>
              <a:ext uri="{FF2B5EF4-FFF2-40B4-BE49-F238E27FC236}">
                <a16:creationId xmlns:a16="http://schemas.microsoft.com/office/drawing/2014/main" id="{DCB8A909-76F0-4EEF-861A-6CF97BDFA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7" y="2286000"/>
            <a:ext cx="3859674" cy="21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3BFE7-92AA-4B19-8792-0725BD3F7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057" y="1714500"/>
            <a:ext cx="40576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uk-UA" dirty="0"/>
              <a:t>Дякую за увагу</a:t>
            </a:r>
            <a:endParaRPr lang="en-US" dirty="0"/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24</TotalTime>
  <Words>150</Words>
  <Application>Microsoft Office PowerPoint</Application>
  <PresentationFormat>Widescreen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Söhne</vt:lpstr>
      <vt:lpstr>ColorBlockVTI</vt:lpstr>
      <vt:lpstr>Лаболаторна 8 Патерни Проектування</vt:lpstr>
      <vt:lpstr>Decorator</vt:lpstr>
      <vt:lpstr>Observer</vt:lpstr>
      <vt:lpstr>Dependency Injection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Лаболаторна 8 Патерни Проектування</dc:title>
  <dc:creator>Макс Бутинський</dc:creator>
  <cp:lastModifiedBy>Макс Бутинський</cp:lastModifiedBy>
  <cp:revision>3</cp:revision>
  <dcterms:created xsi:type="dcterms:W3CDTF">2023-12-04T11:05:31Z</dcterms:created>
  <dcterms:modified xsi:type="dcterms:W3CDTF">2023-12-04T11:30:25Z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