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260" r:id="rId3"/>
    <p:sldId id="4949" r:id="rId4"/>
    <p:sldId id="4996" r:id="rId5"/>
    <p:sldId id="4946" r:id="rId6"/>
    <p:sldId id="4958" r:id="rId7"/>
    <p:sldId id="4988" r:id="rId8"/>
    <p:sldId id="4962" r:id="rId9"/>
    <p:sldId id="4987" r:id="rId10"/>
    <p:sldId id="4986" r:id="rId11"/>
    <p:sldId id="4968" r:id="rId12"/>
    <p:sldId id="4976" r:id="rId13"/>
    <p:sldId id="4975" r:id="rId14"/>
    <p:sldId id="4974" r:id="rId15"/>
    <p:sldId id="4963" r:id="rId16"/>
    <p:sldId id="4959" r:id="rId17"/>
    <p:sldId id="4964" r:id="rId18"/>
    <p:sldId id="4981" r:id="rId19"/>
    <p:sldId id="4983" r:id="rId20"/>
    <p:sldId id="4989" r:id="rId21"/>
    <p:sldId id="4969" r:id="rId22"/>
    <p:sldId id="4990" r:id="rId23"/>
    <p:sldId id="4991" r:id="rId24"/>
    <p:sldId id="4961" r:id="rId25"/>
    <p:sldId id="4992" r:id="rId26"/>
    <p:sldId id="4965" r:id="rId27"/>
    <p:sldId id="4960" r:id="rId28"/>
    <p:sldId id="4993" r:id="rId29"/>
    <p:sldId id="4966" r:id="rId30"/>
    <p:sldId id="4950" r:id="rId31"/>
    <p:sldId id="4926" r:id="rId32"/>
    <p:sldId id="4994" r:id="rId33"/>
    <p:sldId id="4928" r:id="rId34"/>
    <p:sldId id="4995" r:id="rId35"/>
    <p:sldId id="4929" r:id="rId36"/>
    <p:sldId id="4930" r:id="rId37"/>
    <p:sldId id="4931" r:id="rId38"/>
    <p:sldId id="4932" r:id="rId39"/>
    <p:sldId id="4956" r:id="rId40"/>
    <p:sldId id="4953" r:id="rId41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1" autoAdjust="0"/>
    <p:restoredTop sz="95256" autoAdjust="0"/>
  </p:normalViewPr>
  <p:slideViewPr>
    <p:cSldViewPr snapToGrid="0" snapToObjects="1">
      <p:cViewPr varScale="1">
        <p:scale>
          <a:sx n="152" d="100"/>
          <a:sy n="152" d="100"/>
        </p:scale>
        <p:origin x="15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3246-C931-4730-A4A2-BFED4E23890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B9C95-065E-427E-B067-A9D5E88634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2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8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6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09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1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0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5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1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7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4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8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71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3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4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1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2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5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0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8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13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97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0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0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5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8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of 2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u="sng" dirty="0"/>
              <a:t>Manage identity and access</a:t>
            </a:r>
          </a:p>
          <a:p>
            <a:pPr lvl="1"/>
            <a:r>
              <a:rPr lang="en-US" dirty="0"/>
              <a:t>Administer Azure AD security</a:t>
            </a:r>
          </a:p>
          <a:p>
            <a:pPr lvl="1"/>
            <a:r>
              <a:rPr lang="en-US" dirty="0"/>
              <a:t>Configure Azure AD PIM</a:t>
            </a:r>
          </a:p>
          <a:p>
            <a:r>
              <a:rPr lang="en-US" u="sng" dirty="0"/>
              <a:t>Implement platform protection</a:t>
            </a:r>
          </a:p>
          <a:p>
            <a:pPr lvl="1"/>
            <a:r>
              <a:rPr lang="en-US" dirty="0"/>
              <a:t>Configure network, container, host security</a:t>
            </a:r>
          </a:p>
          <a:p>
            <a:r>
              <a:rPr lang="en-US" u="sng" dirty="0"/>
              <a:t>Manage security operations</a:t>
            </a:r>
          </a:p>
          <a:p>
            <a:pPr lvl="1"/>
            <a:r>
              <a:rPr lang="en-US" dirty="0"/>
              <a:t>Configure Azure Security Center</a:t>
            </a:r>
          </a:p>
          <a:p>
            <a:pPr lvl="1"/>
            <a:r>
              <a:rPr lang="en-US" dirty="0"/>
              <a:t>Configure Azure DevOps</a:t>
            </a:r>
          </a:p>
        </p:txBody>
      </p:sp>
    </p:spTree>
    <p:extLst>
      <p:ext uri="{BB962C8B-B14F-4D97-AF65-F5344CB8AC3E}">
        <p14:creationId xmlns:p14="http://schemas.microsoft.com/office/powerpoint/2010/main" val="1645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AD Domain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F15BE-B85A-4505-A5B8-2BF5DEEB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91" y="104082"/>
            <a:ext cx="726244" cy="726244"/>
          </a:xfrm>
          <a:prstGeom prst="rect">
            <a:avLst/>
          </a:prstGeom>
        </p:spPr>
      </p:pic>
      <p:pic>
        <p:nvPicPr>
          <p:cNvPr id="1026" name="Picture 2" descr="Secure hybrid network architecture with Active Directory">
            <a:extLst>
              <a:ext uri="{FF2B5EF4-FFF2-40B4-BE49-F238E27FC236}">
                <a16:creationId xmlns:a16="http://schemas.microsoft.com/office/drawing/2014/main" id="{28F9BA7E-5A8C-4490-9B67-89B11CE3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4" y="1033361"/>
            <a:ext cx="8331972" cy="37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797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AD SSO</a:t>
            </a:r>
          </a:p>
        </p:txBody>
      </p:sp>
      <p:pic>
        <p:nvPicPr>
          <p:cNvPr id="3074" name="Picture 2" descr="What is Azure AD Connect">
            <a:extLst>
              <a:ext uri="{FF2B5EF4-FFF2-40B4-BE49-F238E27FC236}">
                <a16:creationId xmlns:a16="http://schemas.microsoft.com/office/drawing/2014/main" id="{04A6234E-FD4F-4034-A261-8DC31CDE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31" y="523874"/>
            <a:ext cx="644598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086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Passthrough Authentication</a:t>
            </a:r>
          </a:p>
        </p:txBody>
      </p:sp>
      <p:pic>
        <p:nvPicPr>
          <p:cNvPr id="5122" name="Picture 2" descr="Azure AD Pass-through Authentication">
            <a:extLst>
              <a:ext uri="{FF2B5EF4-FFF2-40B4-BE49-F238E27FC236}">
                <a16:creationId xmlns:a16="http://schemas.microsoft.com/office/drawing/2014/main" id="{0C0D8404-1B55-48A4-A0B8-9A7B04300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627551"/>
            <a:ext cx="8581292" cy="38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282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Seamless Single Sign-On</a:t>
            </a:r>
          </a:p>
        </p:txBody>
      </p:sp>
      <p:pic>
        <p:nvPicPr>
          <p:cNvPr id="6146" name="Picture 2" descr="Seamless Single Sign-On">
            <a:extLst>
              <a:ext uri="{FF2B5EF4-FFF2-40B4-BE49-F238E27FC236}">
                <a16:creationId xmlns:a16="http://schemas.microsoft.com/office/drawing/2014/main" id="{110728B3-9AD6-43AF-80C2-58619A04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" y="835363"/>
            <a:ext cx="8806375" cy="36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921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 FS Federation</a:t>
            </a:r>
          </a:p>
        </p:txBody>
      </p:sp>
      <p:pic>
        <p:nvPicPr>
          <p:cNvPr id="7170" name="Picture 2" descr="What is Azure AD Connect">
            <a:extLst>
              <a:ext uri="{FF2B5EF4-FFF2-40B4-BE49-F238E27FC236}">
                <a16:creationId xmlns:a16="http://schemas.microsoft.com/office/drawing/2014/main" id="{75FCDD0B-C609-49AD-930B-B658A7ED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" y="570841"/>
            <a:ext cx="7737231" cy="430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38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PIM</a:t>
            </a:r>
          </a:p>
        </p:txBody>
      </p:sp>
      <p:pic>
        <p:nvPicPr>
          <p:cNvPr id="2050" name="Picture 2" descr="Azure AD Privileged Identity Management elevated access workflow">
            <a:extLst>
              <a:ext uri="{FF2B5EF4-FFF2-40B4-BE49-F238E27FC236}">
                <a16:creationId xmlns:a16="http://schemas.microsoft.com/office/drawing/2014/main" id="{AEA13155-61F6-49F1-80C1-86459D43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731838"/>
            <a:ext cx="4237037" cy="42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 Platform Protection</a:t>
            </a:r>
          </a:p>
        </p:txBody>
      </p:sp>
    </p:spTree>
    <p:extLst>
      <p:ext uri="{BB962C8B-B14F-4D97-AF65-F5344CB8AC3E}">
        <p14:creationId xmlns:p14="http://schemas.microsoft.com/office/powerpoint/2010/main" val="181864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NSGs and ASGs</a:t>
            </a:r>
          </a:p>
        </p:txBody>
      </p:sp>
      <p:pic>
        <p:nvPicPr>
          <p:cNvPr id="3074" name="Picture 2" descr="ASG">
            <a:extLst>
              <a:ext uri="{FF2B5EF4-FFF2-40B4-BE49-F238E27FC236}">
                <a16:creationId xmlns:a16="http://schemas.microsoft.com/office/drawing/2014/main" id="{EE0EEFB2-EC79-4B13-AF6D-7A36C7941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8" y="609600"/>
            <a:ext cx="8063883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1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VM High Availability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9AE8B-E82D-AC48-A825-1D3B7DB9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06" y="533399"/>
            <a:ext cx="6456588" cy="45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68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App High Availability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E19C9-3454-7142-9E2E-A6588FFA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502901"/>
            <a:ext cx="8732520" cy="45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of 2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Manage security operations, continued</a:t>
            </a:r>
          </a:p>
          <a:p>
            <a:pPr lvl="1"/>
            <a:r>
              <a:rPr lang="en-US" dirty="0"/>
              <a:t>Configure security policies</a:t>
            </a:r>
          </a:p>
          <a:p>
            <a:pPr lvl="1"/>
            <a:r>
              <a:rPr lang="en-US" dirty="0"/>
              <a:t>Configure security alerts</a:t>
            </a:r>
          </a:p>
          <a:p>
            <a:r>
              <a:rPr lang="en-US" u="sng" dirty="0"/>
              <a:t>Secure data and applications</a:t>
            </a:r>
          </a:p>
          <a:p>
            <a:pPr lvl="1"/>
            <a:r>
              <a:rPr lang="en-US" dirty="0"/>
              <a:t>Configure data classification</a:t>
            </a:r>
          </a:p>
          <a:p>
            <a:pPr lvl="1"/>
            <a:r>
              <a:rPr lang="en-US" dirty="0"/>
              <a:t>Protect data infrastructure</a:t>
            </a:r>
          </a:p>
          <a:p>
            <a:pPr lvl="1"/>
            <a:r>
              <a:rPr lang="en-US" dirty="0"/>
              <a:t>Configure application security and Key Vault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Firewall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4F63F-5759-42DC-BB88-0CA5C0A6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75" y="818825"/>
            <a:ext cx="7181250" cy="38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Management Scopes</a:t>
            </a:r>
          </a:p>
        </p:txBody>
      </p:sp>
      <p:pic>
        <p:nvPicPr>
          <p:cNvPr id="4098" name="Picture 2" descr="Scope for a role assignment">
            <a:extLst>
              <a:ext uri="{FF2B5EF4-FFF2-40B4-BE49-F238E27FC236}">
                <a16:creationId xmlns:a16="http://schemas.microsoft.com/office/drawing/2014/main" id="{AB69EA8B-9F19-4ABA-86C7-8FD1D1198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84" y="553914"/>
            <a:ext cx="4018231" cy="44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0CF07D-297E-44CD-9ADB-EB18FDF570B6}"/>
              </a:ext>
            </a:extLst>
          </p:cNvPr>
          <p:cNvSpPr/>
          <p:nvPr/>
        </p:nvSpPr>
        <p:spPr>
          <a:xfrm>
            <a:off x="3376246" y="553914"/>
            <a:ext cx="2447779" cy="5152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Tenant Root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F15BE-B85A-4505-A5B8-2BF5DEEB7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143" y="190792"/>
            <a:ext cx="726244" cy="7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3422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endpoints</a:t>
            </a:r>
          </a:p>
        </p:txBody>
      </p:sp>
      <p:pic>
        <p:nvPicPr>
          <p:cNvPr id="5122" name="Picture 2" descr="Securing Azure services to virtual networks">
            <a:extLst>
              <a:ext uri="{FF2B5EF4-FFF2-40B4-BE49-F238E27FC236}">
                <a16:creationId xmlns:a16="http://schemas.microsoft.com/office/drawing/2014/main" id="{63DAFECA-E69F-4488-B6F8-AD48EAC61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25" y="635000"/>
            <a:ext cx="4953750" cy="43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endpoints</a:t>
            </a:r>
          </a:p>
        </p:txBody>
      </p:sp>
      <p:pic>
        <p:nvPicPr>
          <p:cNvPr id="4098" name="Picture 2" descr="Private Endpoints for Azure Storage Overview">
            <a:extLst>
              <a:ext uri="{FF2B5EF4-FFF2-40B4-BE49-F238E27FC236}">
                <a16:creationId xmlns:a16="http://schemas.microsoft.com/office/drawing/2014/main" id="{BD50DD8F-A95A-4CF9-9475-4318B135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884589"/>
            <a:ext cx="7061200" cy="384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3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 Security Operations</a:t>
            </a:r>
          </a:p>
        </p:txBody>
      </p:sp>
    </p:spTree>
    <p:extLst>
      <p:ext uri="{BB962C8B-B14F-4D97-AF65-F5344CB8AC3E}">
        <p14:creationId xmlns:p14="http://schemas.microsoft.com/office/powerpoint/2010/main" val="187790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53B2E-CA4E-4B33-971B-2AE3E792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99" y="727090"/>
            <a:ext cx="6434127" cy="42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Sentinel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2399A-6801-4D5D-A35D-EEAF745B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99" y="702270"/>
            <a:ext cx="6569001" cy="43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9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Data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71059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Information Protection</a:t>
            </a:r>
          </a:p>
        </p:txBody>
      </p:sp>
      <p:pic>
        <p:nvPicPr>
          <p:cNvPr id="6146" name="Picture 2" descr="Image result for azure information protection&quot;">
            <a:extLst>
              <a:ext uri="{FF2B5EF4-FFF2-40B4-BE49-F238E27FC236}">
                <a16:creationId xmlns:a16="http://schemas.microsoft.com/office/drawing/2014/main" id="{6C4BC462-A752-409D-BE12-1B7B12E2B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968375"/>
            <a:ext cx="78390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41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D22C5CE-C966-4031-8A3B-51C95D88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84461"/>
            <a:ext cx="7810500" cy="33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1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job role in play is the Azure Security Administrator</a:t>
            </a:r>
          </a:p>
          <a:p>
            <a:pPr lvl="1"/>
            <a:r>
              <a:rPr lang="en-US" dirty="0"/>
              <a:t>Identify which security controls are available for different Azure products and know their configuration basics</a:t>
            </a:r>
          </a:p>
          <a:p>
            <a:r>
              <a:rPr lang="en-US" dirty="0"/>
              <a:t>This is a "crash course"</a:t>
            </a:r>
          </a:p>
          <a:p>
            <a:pPr lvl="1"/>
            <a:r>
              <a:rPr lang="en-US" dirty="0"/>
              <a:t>Plan to review these materials more than once</a:t>
            </a:r>
          </a:p>
          <a:p>
            <a:pPr lvl="1"/>
            <a:r>
              <a:rPr lang="en-US" dirty="0"/>
              <a:t>Five-minute break at midpoint</a:t>
            </a:r>
          </a:p>
          <a:p>
            <a:r>
              <a:rPr lang="en-US" dirty="0"/>
              <a:t>Please ask/answer questions and provide feedback in the Q/A panel, not the group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AZ-500 Item Types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 Single Answer Multiple Choice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A3770-EB44-4AE8-97EC-70188EC1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32" y="759846"/>
            <a:ext cx="6424120" cy="429718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737732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 Multiple Answer Multiple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02EFF-4161-4F93-84DF-99558898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743892"/>
            <a:ext cx="7856376" cy="41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39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Repeated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73DAA-F6FA-4B5E-82D6-90FA5BE20CDB}"/>
              </a:ext>
            </a:extLst>
          </p:cNvPr>
          <p:cNvSpPr txBox="1"/>
          <p:nvPr/>
        </p:nvSpPr>
        <p:spPr>
          <a:xfrm>
            <a:off x="1168854" y="1202871"/>
            <a:ext cx="6806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need to move an Azure VM to another hardware host.</a:t>
            </a:r>
          </a:p>
          <a:p>
            <a:endParaRPr lang="en-US" sz="2400" dirty="0"/>
          </a:p>
          <a:p>
            <a:r>
              <a:rPr lang="en-US" sz="2400" dirty="0"/>
              <a:t>Solution: You redeploy the VM.</a:t>
            </a:r>
          </a:p>
          <a:p>
            <a:endParaRPr lang="en-US" sz="2400" dirty="0"/>
          </a:p>
          <a:p>
            <a:r>
              <a:rPr lang="en-US" sz="2400" dirty="0"/>
              <a:t>Does this solution meet the goal?</a:t>
            </a:r>
          </a:p>
          <a:p>
            <a:endParaRPr lang="en-US" sz="2400" dirty="0"/>
          </a:p>
          <a:p>
            <a:pPr marL="257175" indent="-257175">
              <a:buAutoNum type="alphaLcPeriod"/>
            </a:pPr>
            <a:r>
              <a:rPr lang="en-US" sz="2400" dirty="0"/>
              <a:t>Yes</a:t>
            </a:r>
          </a:p>
          <a:p>
            <a:pPr marL="257175" indent="-257175">
              <a:buAutoNum type="alphaLcPeriod"/>
            </a:pPr>
            <a:r>
              <a:rPr lang="en-US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7605577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Repeated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73DAA-F6FA-4B5E-82D6-90FA5BE20CDB}"/>
              </a:ext>
            </a:extLst>
          </p:cNvPr>
          <p:cNvSpPr txBox="1"/>
          <p:nvPr/>
        </p:nvSpPr>
        <p:spPr>
          <a:xfrm>
            <a:off x="1168854" y="1202871"/>
            <a:ext cx="6806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need to move an Azure VM to another hardware host.</a:t>
            </a:r>
          </a:p>
          <a:p>
            <a:endParaRPr lang="en-US" sz="2400" dirty="0"/>
          </a:p>
          <a:p>
            <a:r>
              <a:rPr lang="en-US" sz="2400" dirty="0"/>
              <a:t>Solution: You enable boot diagnostics.</a:t>
            </a:r>
          </a:p>
          <a:p>
            <a:endParaRPr lang="en-US" sz="2400" dirty="0"/>
          </a:p>
          <a:p>
            <a:r>
              <a:rPr lang="en-US" sz="2400" dirty="0"/>
              <a:t>Does this solution meet the goal?</a:t>
            </a:r>
          </a:p>
          <a:p>
            <a:endParaRPr lang="en-US" sz="2400" dirty="0"/>
          </a:p>
          <a:p>
            <a:pPr marL="257175" indent="-257175">
              <a:buAutoNum type="alphaLcPeriod"/>
            </a:pPr>
            <a:r>
              <a:rPr lang="en-US" sz="2400" dirty="0"/>
              <a:t>Yes</a:t>
            </a:r>
          </a:p>
          <a:p>
            <a:pPr marL="257175" indent="-257175">
              <a:buAutoNum type="alphaLcPeriod"/>
            </a:pPr>
            <a:r>
              <a:rPr lang="en-US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5569984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 Select and 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8D004-432C-40C0-887C-A1DE6448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53" y="1049629"/>
            <a:ext cx="7305694" cy="384095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180846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 Build List and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95FA9-9F69-4229-AE53-7CD8B783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32" y="1028701"/>
            <a:ext cx="5930736" cy="396715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713392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 Active Screen/Fill in the Blank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58319-C6AA-4A20-B2B6-58F13105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23" y="1030559"/>
            <a:ext cx="6631954" cy="3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3305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 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C76BE-3D56-4014-BF60-49E5DDBA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065745"/>
            <a:ext cx="7372350" cy="382484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663792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Tahoma" panose="020B0604030504040204" pitchFamily="34" charset="0"/>
                <a:cs typeface="Tahoma" panose="020B0604030504040204" pitchFamily="34" charset="0"/>
              </a:rPr>
              <a:t> Performance-Based Lab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081387-89A1-459B-9135-9371751A0523}"/>
              </a:ext>
            </a:extLst>
          </p:cNvPr>
          <p:cNvGrpSpPr/>
          <p:nvPr/>
        </p:nvGrpSpPr>
        <p:grpSpPr>
          <a:xfrm>
            <a:off x="1013962" y="716085"/>
            <a:ext cx="6738900" cy="4268806"/>
            <a:chOff x="1013962" y="716085"/>
            <a:chExt cx="6738900" cy="42688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AEB5F4-7D42-4847-AAA1-08F572F1B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962" y="716085"/>
              <a:ext cx="6738900" cy="4268806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3C9B6A-CEA0-413C-A8BC-FD3A982FE108}"/>
                </a:ext>
              </a:extLst>
            </p:cNvPr>
            <p:cNvSpPr/>
            <p:nvPr/>
          </p:nvSpPr>
          <p:spPr>
            <a:xfrm>
              <a:off x="4450813" y="2387084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 </a:t>
              </a:r>
              <a:endParaRPr lang="en-US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2CB6128-837D-4524-8C8F-4E6F39F1D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682" y="894156"/>
              <a:ext cx="1917099" cy="4055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F5B4D4E-2FEF-456E-9FB8-DD6E9C121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011" y="4197905"/>
              <a:ext cx="1713634" cy="73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7005414-D9D3-46B0-83DD-D2DACD51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903" y="855920"/>
              <a:ext cx="4232825" cy="3431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165667-E994-4DA5-93D4-DA1E34AD6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5131" y="4282383"/>
              <a:ext cx="4297551" cy="4095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79997B-60E7-4713-82FF-C54A8D45E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59781" y="1021917"/>
              <a:ext cx="470961" cy="32656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63BDFD-A23F-4F2F-A7D5-B6DEE094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59781" y="4197905"/>
              <a:ext cx="469327" cy="749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3050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Exam/Certification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Worldwide Learning updates the exams every 2 months</a:t>
            </a:r>
          </a:p>
          <a:p>
            <a:r>
              <a:rPr lang="en-US" dirty="0"/>
              <a:t>They update certifications every year</a:t>
            </a:r>
          </a:p>
          <a:p>
            <a:r>
              <a:rPr lang="en-US" dirty="0"/>
              <a:t>This summer marks the anniversary of AZ-500</a:t>
            </a:r>
          </a:p>
          <a:p>
            <a:pPr lvl="1"/>
            <a:r>
              <a:rPr lang="en-US" dirty="0"/>
              <a:t>Be on the lookout for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AZ-500 Exam Strategy/Tips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for performance-based labs</a:t>
            </a:r>
          </a:p>
          <a:p>
            <a:r>
              <a:rPr lang="en-US" dirty="0"/>
              <a:t>Have intermediate skill with:</a:t>
            </a:r>
          </a:p>
          <a:p>
            <a:pPr lvl="1"/>
            <a:r>
              <a:rPr lang="en-US" dirty="0"/>
              <a:t>PowerShell</a:t>
            </a:r>
          </a:p>
          <a:p>
            <a:r>
              <a:rPr lang="en-US" dirty="0"/>
              <a:t>Have at least beginner skill with</a:t>
            </a:r>
          </a:p>
          <a:p>
            <a:pPr lvl="1"/>
            <a:r>
              <a:rPr lang="en-US" dirty="0"/>
              <a:t>KQL</a:t>
            </a:r>
          </a:p>
          <a:p>
            <a:pPr lvl="1"/>
            <a:r>
              <a:rPr lang="en-US" dirty="0"/>
              <a:t>Azure CLI</a:t>
            </a:r>
          </a:p>
          <a:p>
            <a:r>
              <a:rPr lang="en-US" dirty="0"/>
              <a:t>Be especially familiar with Azure AD PIM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3995069-69E5-4381-9671-C69866B93FC4}"/>
              </a:ext>
            </a:extLst>
          </p:cNvPr>
          <p:cNvSpPr/>
          <p:nvPr/>
        </p:nvSpPr>
        <p:spPr>
          <a:xfrm>
            <a:off x="2487120" y="1089189"/>
            <a:ext cx="4169760" cy="31220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50"/>
              </a:spcBef>
            </a:pPr>
            <a:r>
              <a:rPr lang="en-US" dirty="0">
                <a:solidFill>
                  <a:schemeClr val="bg1"/>
                </a:solidFill>
              </a:rPr>
              <a:t>Interdependence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A2048-FB70-46D4-A516-B738655F7FD6}"/>
              </a:ext>
            </a:extLst>
          </p:cNvPr>
          <p:cNvSpPr txBox="1"/>
          <p:nvPr/>
        </p:nvSpPr>
        <p:spPr>
          <a:xfrm>
            <a:off x="1905814" y="2119301"/>
            <a:ext cx="196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Content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7D8EA-D531-43B6-821A-549B9677E818}"/>
              </a:ext>
            </a:extLst>
          </p:cNvPr>
          <p:cNvSpPr txBox="1"/>
          <p:nvPr/>
        </p:nvSpPr>
        <p:spPr>
          <a:xfrm>
            <a:off x="5269853" y="2119301"/>
            <a:ext cx="196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Practical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C4BAF-D29C-41B7-A22E-C1DCBB043612}"/>
              </a:ext>
            </a:extLst>
          </p:cNvPr>
          <p:cNvSpPr txBox="1"/>
          <p:nvPr/>
        </p:nvSpPr>
        <p:spPr>
          <a:xfrm>
            <a:off x="3248347" y="4241949"/>
            <a:ext cx="2647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Test-taking skills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Pyramid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0316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 Identity and Access</a:t>
            </a:r>
          </a:p>
        </p:txBody>
      </p:sp>
    </p:spTree>
    <p:extLst>
      <p:ext uri="{BB962C8B-B14F-4D97-AF65-F5344CB8AC3E}">
        <p14:creationId xmlns:p14="http://schemas.microsoft.com/office/powerpoint/2010/main" val="108355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AD and Subscriptions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F15BE-B85A-4505-A5B8-2BF5DEEB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91" y="104082"/>
            <a:ext cx="726244" cy="726244"/>
          </a:xfrm>
          <a:prstGeom prst="rect">
            <a:avLst/>
          </a:prstGeom>
        </p:spPr>
      </p:pic>
      <p:pic>
        <p:nvPicPr>
          <p:cNvPr id="2050" name="Picture 2" descr="An example organization with multiple subscriptions all using the same Azure AD tenant.">
            <a:extLst>
              <a:ext uri="{FF2B5EF4-FFF2-40B4-BE49-F238E27FC236}">
                <a16:creationId xmlns:a16="http://schemas.microsoft.com/office/drawing/2014/main" id="{59C07327-E418-4B08-901C-756C8C46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47" y="579421"/>
            <a:ext cx="3693106" cy="44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240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ACA54-6AD8-4DE3-AFFC-26BE86F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registrations and service principals</a:t>
            </a:r>
          </a:p>
        </p:txBody>
      </p:sp>
      <p:sp>
        <p:nvSpPr>
          <p:cNvPr id="2" name="AutoShape 2" descr="Relationship between app object and service principal object">
            <a:extLst>
              <a:ext uri="{FF2B5EF4-FFF2-40B4-BE49-F238E27FC236}">
                <a16:creationId xmlns:a16="http://schemas.microsoft.com/office/drawing/2014/main" id="{407D8B5F-A4EE-4591-8C6A-C14BA0479D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CE164-3E2C-4A3B-AF27-F89D4956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24" y="762245"/>
            <a:ext cx="6180952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AD B2C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F15BE-B85A-4505-A5B8-2BF5DEEB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91" y="104082"/>
            <a:ext cx="726244" cy="726244"/>
          </a:xfrm>
          <a:prstGeom prst="rect">
            <a:avLst/>
          </a:prstGeom>
        </p:spPr>
      </p:pic>
      <p:pic>
        <p:nvPicPr>
          <p:cNvPr id="3076" name="Picture 4" descr="Infographic of Azure AD B2C identity providers and downstream applications">
            <a:extLst>
              <a:ext uri="{FF2B5EF4-FFF2-40B4-BE49-F238E27FC236}">
                <a16:creationId xmlns:a16="http://schemas.microsoft.com/office/drawing/2014/main" id="{11163AB9-941D-4E14-BA8E-6C91FD37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0" y="716830"/>
            <a:ext cx="8618899" cy="39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73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4642</TotalTime>
  <Words>425</Words>
  <Application>Microsoft Office PowerPoint</Application>
  <PresentationFormat>Apresentação na tela (16:9)</PresentationFormat>
  <Paragraphs>136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Gotham Medium</vt:lpstr>
      <vt:lpstr>Tahoma</vt:lpstr>
      <vt:lpstr>Times New Roman</vt:lpstr>
      <vt:lpstr>Standard_LiveLessons_2017</vt:lpstr>
      <vt:lpstr>Session 1 of 2 Learning Goals</vt:lpstr>
      <vt:lpstr>Session 2 of 2 Learning Goals</vt:lpstr>
      <vt:lpstr>Level set</vt:lpstr>
      <vt:lpstr>Exam/Certification Updates</vt:lpstr>
      <vt:lpstr> </vt:lpstr>
      <vt:lpstr>Manage Identity and Access</vt:lpstr>
      <vt:lpstr>Azure AD and Subscriptions</vt:lpstr>
      <vt:lpstr>App registrations and service principals</vt:lpstr>
      <vt:lpstr>Azure AD B2C</vt:lpstr>
      <vt:lpstr>Azure AD Domain Services</vt:lpstr>
      <vt:lpstr>Azure AD SSO</vt:lpstr>
      <vt:lpstr>Passthrough Authentication</vt:lpstr>
      <vt:lpstr>Seamless Single Sign-On</vt:lpstr>
      <vt:lpstr>AD FS Federation</vt:lpstr>
      <vt:lpstr>Azure AD PIM</vt:lpstr>
      <vt:lpstr>Implement Platform Protection</vt:lpstr>
      <vt:lpstr>NSGs and ASGs</vt:lpstr>
      <vt:lpstr>VM High Availability </vt:lpstr>
      <vt:lpstr>Web App High Availability </vt:lpstr>
      <vt:lpstr>Azure Firewall</vt:lpstr>
      <vt:lpstr>Azure Management Scopes</vt:lpstr>
      <vt:lpstr>Service endpoints</vt:lpstr>
      <vt:lpstr>Private endpoints</vt:lpstr>
      <vt:lpstr>Manage Security Operations</vt:lpstr>
      <vt:lpstr>Azure Security Center</vt:lpstr>
      <vt:lpstr>Azure Sentinel</vt:lpstr>
      <vt:lpstr>Secure Data and Applications</vt:lpstr>
      <vt:lpstr>Azure Information Protection</vt:lpstr>
      <vt:lpstr>Always Encrypted</vt:lpstr>
      <vt:lpstr>Exam AZ-500 Item Types </vt:lpstr>
      <vt:lpstr> Single Answer Multiple Choice</vt:lpstr>
      <vt:lpstr> Multiple Answer Multiple Choice</vt:lpstr>
      <vt:lpstr>Repeated Scenario</vt:lpstr>
      <vt:lpstr>Repeated Scenario</vt:lpstr>
      <vt:lpstr> Select and Place</vt:lpstr>
      <vt:lpstr> Build List and Reorder</vt:lpstr>
      <vt:lpstr> Active Screen/Fill in the Blank</vt:lpstr>
      <vt:lpstr> Case Study</vt:lpstr>
      <vt:lpstr> Performance-Based Lab</vt:lpstr>
      <vt:lpstr>AZ-500 Exam Strategy/Tips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Leo Santos</cp:lastModifiedBy>
  <cp:revision>130</cp:revision>
  <dcterms:created xsi:type="dcterms:W3CDTF">2015-09-28T19:52:00Z</dcterms:created>
  <dcterms:modified xsi:type="dcterms:W3CDTF">2020-04-21T00:14:37Z</dcterms:modified>
</cp:coreProperties>
</file>