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4"/>
    <p:sldMasterId id="2147483667" r:id="rId5"/>
  </p:sldMasterIdLst>
  <p:notesMasterIdLst>
    <p:notesMasterId r:id="rId61"/>
  </p:notesMasterIdLst>
  <p:handoutMasterIdLst>
    <p:handoutMasterId r:id="rId62"/>
  </p:handoutMasterIdLst>
  <p:sldIdLst>
    <p:sldId id="747" r:id="rId6"/>
    <p:sldId id="842" r:id="rId7"/>
    <p:sldId id="846" r:id="rId8"/>
    <p:sldId id="847" r:id="rId9"/>
    <p:sldId id="849" r:id="rId10"/>
    <p:sldId id="850" r:id="rId11"/>
    <p:sldId id="858" r:id="rId12"/>
    <p:sldId id="877" r:id="rId13"/>
    <p:sldId id="876" r:id="rId14"/>
    <p:sldId id="859" r:id="rId15"/>
    <p:sldId id="860" r:id="rId16"/>
    <p:sldId id="871" r:id="rId17"/>
    <p:sldId id="872" r:id="rId18"/>
    <p:sldId id="861" r:id="rId19"/>
    <p:sldId id="862" r:id="rId20"/>
    <p:sldId id="863" r:id="rId21"/>
    <p:sldId id="873" r:id="rId22"/>
    <p:sldId id="878" r:id="rId23"/>
    <p:sldId id="864" r:id="rId24"/>
    <p:sldId id="875" r:id="rId25"/>
    <p:sldId id="885" r:id="rId26"/>
    <p:sldId id="886" r:id="rId27"/>
    <p:sldId id="879" r:id="rId28"/>
    <p:sldId id="881" r:id="rId29"/>
    <p:sldId id="880" r:id="rId30"/>
    <p:sldId id="865" r:id="rId31"/>
    <p:sldId id="882" r:id="rId32"/>
    <p:sldId id="883" r:id="rId33"/>
    <p:sldId id="884" r:id="rId34"/>
    <p:sldId id="866" r:id="rId35"/>
    <p:sldId id="893" r:id="rId36"/>
    <p:sldId id="892" r:id="rId37"/>
    <p:sldId id="899" r:id="rId38"/>
    <p:sldId id="901" r:id="rId39"/>
    <p:sldId id="867" r:id="rId40"/>
    <p:sldId id="902" r:id="rId41"/>
    <p:sldId id="894" r:id="rId42"/>
    <p:sldId id="903" r:id="rId43"/>
    <p:sldId id="904" r:id="rId44"/>
    <p:sldId id="906" r:id="rId45"/>
    <p:sldId id="868" r:id="rId46"/>
    <p:sldId id="897" r:id="rId47"/>
    <p:sldId id="869" r:id="rId48"/>
    <p:sldId id="887" r:id="rId49"/>
    <p:sldId id="888" r:id="rId50"/>
    <p:sldId id="891" r:id="rId51"/>
    <p:sldId id="890" r:id="rId52"/>
    <p:sldId id="870" r:id="rId53"/>
    <p:sldId id="905" r:id="rId54"/>
    <p:sldId id="889" r:id="rId55"/>
    <p:sldId id="896" r:id="rId56"/>
    <p:sldId id="895" r:id="rId57"/>
    <p:sldId id="898" r:id="rId58"/>
    <p:sldId id="853" r:id="rId59"/>
    <p:sldId id="856" r:id="rId60"/>
  </p:sldIdLst>
  <p:sldSz cx="9144000" cy="6858000" type="screen4x3"/>
  <p:notesSz cx="6646863" cy="9777413"/>
  <p:defaultTextStyle>
    <a:defPPr>
      <a:defRPr lang="zh-CN"/>
    </a:defPPr>
    <a:lvl1pPr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6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1024">
          <p15:clr>
            <a:srgbClr val="A4A3A4"/>
          </p15:clr>
        </p15:guide>
        <p15:guide id="4" pos="412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 userDrawn="1">
          <p15:clr>
            <a:srgbClr val="A4A3A4"/>
          </p15:clr>
        </p15:guide>
        <p15:guide id="2" pos="209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op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C5B7"/>
    <a:srgbClr val="8EC6E2"/>
    <a:srgbClr val="AED6EA"/>
    <a:srgbClr val="52A7D2"/>
    <a:srgbClr val="800000"/>
    <a:srgbClr val="0066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2986" autoAdjust="0"/>
  </p:normalViewPr>
  <p:slideViewPr>
    <p:cSldViewPr snapToGrid="0" showGuides="1">
      <p:cViewPr varScale="1">
        <p:scale>
          <a:sx n="58" d="100"/>
          <a:sy n="58" d="100"/>
        </p:scale>
        <p:origin x="1504" y="44"/>
      </p:cViewPr>
      <p:guideLst>
        <p:guide orient="horz" pos="786"/>
        <p:guide orient="horz" pos="2161"/>
        <p:guide orient="horz" pos="1024"/>
        <p:guide pos="4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744" y="28"/>
      </p:cViewPr>
      <p:guideLst>
        <p:guide orient="horz" pos="3079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0505" cy="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t" anchorCtr="0" compatLnSpc="1">
            <a:prstTxWarp prst="textNoShape">
              <a:avLst/>
            </a:prstTxWarp>
          </a:bodyPr>
          <a:lstStyle>
            <a:lvl1pPr defTabSz="917535" fontAlgn="base">
              <a:defRPr sz="1200">
                <a:ea typeface="宋体" charset="-122"/>
              </a:defRPr>
            </a:lvl1pPr>
          </a:lstStyle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en-US" altLang="zh-CN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4872" y="0"/>
            <a:ext cx="2880505" cy="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t" anchorCtr="0" compatLnSpc="1">
            <a:prstTxWarp prst="textNoShape">
              <a:avLst/>
            </a:prstTxWarp>
          </a:bodyPr>
          <a:lstStyle>
            <a:lvl1pPr algn="r" defTabSz="917535" fontAlgn="base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6040"/>
            <a:ext cx="2880505" cy="4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b" anchorCtr="0" compatLnSpc="1">
            <a:prstTxWarp prst="textNoShape">
              <a:avLst/>
            </a:prstTxWarp>
          </a:bodyPr>
          <a:lstStyle>
            <a:lvl1pPr defTabSz="917535" fontAlgn="base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4872" y="9286040"/>
            <a:ext cx="2880505" cy="4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b" anchorCtr="0" compatLnSpc="1">
            <a:prstTxWarp prst="textNoShape">
              <a:avLst/>
            </a:prstTxWarp>
          </a:bodyPr>
          <a:lstStyle>
            <a:lvl1pPr algn="r" defTabSz="917535" fontAlgn="base">
              <a:defRPr sz="1200">
                <a:ea typeface="宋体" charset="-122"/>
              </a:defRPr>
            </a:lvl1pPr>
          </a:lstStyle>
          <a:p>
            <a:fld id="{AF030996-59FA-4BBF-8042-83020DEE9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6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35318" y="373080"/>
            <a:ext cx="2880505" cy="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t" anchorCtr="0" compatLnSpc="1">
            <a:prstTxWarp prst="textNoShape">
              <a:avLst/>
            </a:prstTxWarp>
          </a:bodyPr>
          <a:lstStyle>
            <a:lvl1pPr defTabSz="917535" fontAlgn="base">
              <a:defRPr sz="900">
                <a:latin typeface="FrutigerNext LT Medium" pitchFamily="34" charset="0"/>
              </a:defRPr>
            </a:lvl1pPr>
          </a:lstStyle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30" y="142559"/>
            <a:ext cx="2003571" cy="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9" tIns="45855" rIns="91709" bIns="45855" numCol="1" anchor="b" anchorCtr="0" compatLnSpc="1">
            <a:prstTxWarp prst="textNoShape">
              <a:avLst/>
            </a:prstTxWarp>
          </a:bodyPr>
          <a:lstStyle>
            <a:lvl1pPr algn="r" defTabSz="917535" fontAlgn="base">
              <a:defRPr sz="900">
                <a:ea typeface="宋体" charset="-122"/>
              </a:defRPr>
            </a:lvl1pPr>
          </a:lstStyle>
          <a:p>
            <a:r>
              <a:rPr lang="en-US" altLang="zh-CN"/>
              <a:t>P-</a:t>
            </a:r>
            <a:fld id="{53C4D65A-8D61-4BF8-8EE6-980764D8408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664390" y="4643778"/>
            <a:ext cx="5318085" cy="4399609"/>
          </a:xfrm>
          <a:prstGeom prst="rect">
            <a:avLst/>
          </a:prstGeom>
        </p:spPr>
        <p:txBody>
          <a:bodyPr vert="horz" lIns="86639" tIns="43320" rIns="86639" bIns="433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4"/>
          </p:nvPr>
        </p:nvSpPr>
        <p:spPr>
          <a:xfrm>
            <a:off x="1514684" y="9053881"/>
            <a:ext cx="3589142" cy="488340"/>
          </a:xfrm>
          <a:prstGeom prst="rect">
            <a:avLst/>
          </a:prstGeom>
        </p:spPr>
        <p:txBody>
          <a:bodyPr vert="horz" lIns="86639" tIns="43320" rIns="86639" bIns="43320" rtlCol="0" anchor="b"/>
          <a:lstStyle>
            <a:lvl1pPr algn="l">
              <a:defRPr sz="1100"/>
            </a:lvl1pPr>
          </a:lstStyle>
          <a:p>
            <a:r>
              <a:rPr lang="zh-CN" altLang="en-US" dirty="0" smtClean="0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13" name="幻灯片图像占位符 12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639" tIns="43320" rIns="86639" bIns="433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759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fontAlgn="base">
      <a:lnSpc>
        <a:spcPct val="125000"/>
      </a:lnSpc>
      <a:spcBef>
        <a:spcPct val="0"/>
      </a:spcBef>
      <a:spcAft>
        <a:spcPts val="300"/>
      </a:spcAft>
      <a:buSzPct val="7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628650" indent="-171450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1076325" indent="-16192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4D81EC20-66FB-45B4-B9ED-040F7F91C6BC}" type="slidenum">
              <a:rPr lang="en-US" altLang="zh-CN" smtClean="0"/>
              <a:pPr/>
              <a:t>0</a:t>
            </a:fld>
            <a:endParaRPr lang="en-US" altLang="zh-CN"/>
          </a:p>
        </p:txBody>
      </p:sp>
      <p:sp>
        <p:nvSpPr>
          <p:cNvPr id="10" name="备注占位符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1724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多载波应用于业务量快速增加的区域，应用场景主要集中在密集城区，如：会展中心、机场候机区、</a:t>
            </a:r>
            <a:r>
              <a:rPr lang="en-US" altLang="zh-CN" dirty="0" smtClean="0"/>
              <a:t>Shopping Mall Center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CBD</a:t>
            </a:r>
            <a:r>
              <a:rPr lang="zh-CN" altLang="en-US" dirty="0" smtClean="0"/>
              <a:t>区、高档住宅区等。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30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Micro</a:t>
            </a:r>
            <a:r>
              <a:rPr lang="zh-CN" altLang="en-US" dirty="0" smtClean="0"/>
              <a:t>基站不支持双拼场景。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1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多扇区小区包括</a:t>
            </a:r>
            <a:r>
              <a:rPr lang="en-US" altLang="zh-CN" dirty="0" smtClean="0"/>
              <a:t>SFN</a:t>
            </a:r>
            <a:r>
              <a:rPr lang="zh-CN" altLang="en-US" dirty="0" smtClean="0"/>
              <a:t>小区、小区合并小区、多</a:t>
            </a:r>
            <a:r>
              <a:rPr lang="en-US" altLang="zh-CN" dirty="0" smtClean="0"/>
              <a:t>MPRU</a:t>
            </a:r>
            <a:r>
              <a:rPr lang="zh-CN" altLang="en-US" dirty="0" smtClean="0"/>
              <a:t>聚合小区。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1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2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2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主控板是否开工就是判断是否收到基站稳态事件，如果收到表示</a:t>
            </a:r>
            <a:r>
              <a:rPr lang="en-US" altLang="zh-CN" dirty="0" smtClean="0"/>
              <a:t>MPT</a:t>
            </a:r>
            <a:r>
              <a:rPr lang="zh-CN" altLang="en-US" dirty="0" smtClean="0"/>
              <a:t>开工，这个时候配置数据同步已经完成。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13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77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三类资源主要是由于小区的</a:t>
            </a:r>
            <a:r>
              <a:rPr lang="en-US" altLang="zh-CN" dirty="0" smtClean="0"/>
              <a:t>Topo</a:t>
            </a:r>
            <a:r>
              <a:rPr lang="zh-CN" altLang="en-US" dirty="0" smtClean="0"/>
              <a:t>模式和天线模式，需要不同类型的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，</a:t>
            </a:r>
            <a:r>
              <a:rPr lang="zh-CN" altLang="zh-CN" sz="1000" dirty="0"/>
              <a:t>且不同</a:t>
            </a:r>
            <a:r>
              <a:rPr lang="en-US" altLang="zh-CN" sz="1000" dirty="0"/>
              <a:t>RRU</a:t>
            </a:r>
            <a:r>
              <a:rPr lang="zh-CN" altLang="zh-CN" sz="1000" dirty="0"/>
              <a:t>类型需要不同的</a:t>
            </a:r>
            <a:r>
              <a:rPr lang="en-US" altLang="zh-CN" sz="1000" dirty="0"/>
              <a:t>CB</a:t>
            </a:r>
            <a:r>
              <a:rPr lang="zh-CN" altLang="zh-CN" sz="1000" dirty="0"/>
              <a:t>资源进行组合，从而选出最优的组合方式</a:t>
            </a:r>
            <a:r>
              <a:rPr lang="zh-CN" altLang="en-US" sz="1000" dirty="0"/>
              <a:t>；</a:t>
            </a:r>
            <a:endParaRPr lang="en-US" altLang="zh-CN" sz="1000" dirty="0"/>
          </a:p>
          <a:p>
            <a:r>
              <a:rPr lang="zh-CN" altLang="zh-CN" sz="1000" dirty="0"/>
              <a:t>对于小区而言，是在已分配好的载频资源基础上选择基带资源。基带资源的选择顺序：基带板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zh-CN" sz="1000" dirty="0"/>
              <a:t>基带载波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zh-CN" sz="1000" dirty="0"/>
              <a:t>基带板上的上下行模块</a:t>
            </a:r>
            <a:r>
              <a:rPr lang="en-US" altLang="zh-CN" sz="1000" dirty="0"/>
              <a:t>/</a:t>
            </a:r>
            <a:r>
              <a:rPr lang="zh-CN" altLang="zh-CN" sz="1000" dirty="0"/>
              <a:t>通道资源</a:t>
            </a:r>
            <a:r>
              <a:rPr lang="en-US" altLang="zh-CN" sz="1000" dirty="0"/>
              <a:t>/</a:t>
            </a:r>
            <a:r>
              <a:rPr lang="zh-CN" altLang="zh-CN" sz="1000" dirty="0"/>
              <a:t>小区实例</a:t>
            </a:r>
            <a:endParaRPr lang="en-US" altLang="zh-CN" sz="1000" dirty="0"/>
          </a:p>
          <a:p>
            <a:pPr lvl="1"/>
            <a:r>
              <a:rPr lang="zh-CN" altLang="en-US" dirty="0" smtClean="0"/>
              <a:t>基带板选择：先建立基带载波，根据基带载波上的对应关系，按照基带板直连载波进行排序；</a:t>
            </a:r>
          </a:p>
          <a:p>
            <a:pPr lvl="1"/>
            <a:r>
              <a:rPr lang="zh-CN" altLang="en-US" dirty="0" smtClean="0"/>
              <a:t>基带板上下行模块：根据上行（或下行）模块的</a:t>
            </a:r>
            <a:r>
              <a:rPr lang="en-US" altLang="zh-CN" dirty="0" smtClean="0"/>
              <a:t>AC</a:t>
            </a:r>
            <a:r>
              <a:rPr lang="zh-CN" altLang="en-US" dirty="0" smtClean="0"/>
              <a:t>容器是否满足小区配置的带宽（上行和下行中最大的一个），且上行（或下行）模块的数目是否满足该基带板上所有载波资源对应的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数目，选择模块资源满足小区所需资源的模块；</a:t>
            </a:r>
          </a:p>
          <a:p>
            <a:pPr lvl="1"/>
            <a:r>
              <a:rPr lang="zh-CN" altLang="en-US" dirty="0" smtClean="0"/>
              <a:t>基带板上下行端口：根据选出的基带模块，查看该基带模块对应端口是否存在剩余的</a:t>
            </a:r>
            <a:r>
              <a:rPr lang="en-US" altLang="zh-CN" dirty="0" smtClean="0"/>
              <a:t>AC</a:t>
            </a:r>
            <a:r>
              <a:rPr lang="zh-CN" altLang="en-US" dirty="0" smtClean="0"/>
              <a:t>容器资源和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数目。然后再根据剩余的资源是否满足基带板上模块资源所需。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8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  <p:sp>
        <p:nvSpPr>
          <p:cNvPr id="10" name="幻灯片图像占位符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23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A*C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Antenna-Carrier</a:t>
            </a:r>
            <a:r>
              <a:rPr lang="zh-CN" altLang="en-US" dirty="0" smtClean="0">
                <a:effectLst/>
              </a:rPr>
              <a:t>，通常是天线信号的数字化表示，标识</a:t>
            </a:r>
            <a:r>
              <a:rPr lang="en-US" altLang="zh-CN" dirty="0" smtClean="0">
                <a:effectLst/>
              </a:rPr>
              <a:t>CPRI</a:t>
            </a:r>
            <a:r>
              <a:rPr lang="zh-CN" altLang="en-US" dirty="0" smtClean="0">
                <a:effectLst/>
              </a:rPr>
              <a:t>接口容量大小。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64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CPRI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Common Public</a:t>
            </a:r>
            <a:r>
              <a:rPr lang="en-US" altLang="zh-CN" baseline="0" dirty="0" smtClean="0"/>
              <a:t> Radio Interface</a:t>
            </a:r>
            <a:r>
              <a:rPr lang="zh-CN" altLang="en-US" baseline="0" dirty="0" smtClean="0"/>
              <a:t>，公共开放无线接口规范；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sCPRI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Similar/Simple CPRI</a:t>
            </a:r>
            <a:r>
              <a:rPr lang="zh-CN" altLang="en-US" baseline="0" dirty="0" smtClean="0"/>
              <a:t>，类</a:t>
            </a:r>
            <a:r>
              <a:rPr lang="en-US" altLang="zh-CN" baseline="0" dirty="0" smtClean="0"/>
              <a:t>CPRI</a:t>
            </a:r>
            <a:r>
              <a:rPr lang="zh-CN" altLang="en-US" baseline="0" dirty="0" smtClean="0"/>
              <a:t>：</a:t>
            </a:r>
            <a:r>
              <a:rPr lang="en-US" altLang="zh-CN" baseline="0" dirty="0" err="1" smtClean="0"/>
              <a:t>sCPRI</a:t>
            </a:r>
            <a:r>
              <a:rPr lang="zh-CN" altLang="en-US" baseline="0" dirty="0" smtClean="0"/>
              <a:t>协议衍生于</a:t>
            </a:r>
            <a:r>
              <a:rPr lang="en-US" altLang="zh-CN" baseline="0" dirty="0" smtClean="0"/>
              <a:t>CPRI</a:t>
            </a:r>
            <a:r>
              <a:rPr lang="zh-CN" altLang="en-US" baseline="0" dirty="0" smtClean="0"/>
              <a:t>协议。</a:t>
            </a:r>
            <a:r>
              <a:rPr lang="en-US" altLang="zh-CN" baseline="0" dirty="0" err="1" smtClean="0"/>
              <a:t>sCPRI</a:t>
            </a:r>
            <a:r>
              <a:rPr lang="zh-CN" altLang="en-US" baseline="0" dirty="0" smtClean="0"/>
              <a:t>应用于</a:t>
            </a:r>
            <a:r>
              <a:rPr lang="en-US" altLang="zh-CN" baseline="0" dirty="0" smtClean="0"/>
              <a:t>BBU</a:t>
            </a:r>
            <a:r>
              <a:rPr lang="zh-CN" altLang="en-US" baseline="0" dirty="0" smtClean="0"/>
              <a:t>板内、板间或框间的业务数据面接口；</a:t>
            </a:r>
            <a:r>
              <a:rPr lang="en-US" altLang="zh-CN" baseline="0" dirty="0" smtClean="0"/>
              <a:t>CPRI</a:t>
            </a:r>
            <a:r>
              <a:rPr lang="zh-CN" altLang="en-US" baseline="0" dirty="0" smtClean="0"/>
              <a:t>应用于</a:t>
            </a:r>
            <a:r>
              <a:rPr lang="en-US" altLang="zh-CN" baseline="0" dirty="0" smtClean="0"/>
              <a:t>BB-RF</a:t>
            </a:r>
            <a:r>
              <a:rPr lang="zh-CN" altLang="en-US" baseline="0" dirty="0" smtClean="0"/>
              <a:t>接口，也就是说</a:t>
            </a:r>
            <a:r>
              <a:rPr lang="en-US" altLang="zh-CN" baseline="0" dirty="0" smtClean="0"/>
              <a:t>CPRI</a:t>
            </a:r>
            <a:r>
              <a:rPr lang="zh-CN" altLang="en-US" baseline="0" dirty="0" smtClean="0"/>
              <a:t>接口一般对应</a:t>
            </a:r>
            <a:r>
              <a:rPr lang="en-US" altLang="zh-CN" baseline="0" dirty="0" smtClean="0"/>
              <a:t>SFP</a:t>
            </a:r>
            <a:r>
              <a:rPr lang="zh-CN" altLang="en-US" baseline="0" dirty="0" smtClean="0"/>
              <a:t>模块出光口；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sRIO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Serial Rapid IO</a:t>
            </a:r>
            <a:r>
              <a:rPr lang="zh-CN" altLang="en-US" baseline="0" dirty="0" smtClean="0"/>
              <a:t>，串行快速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Rapid IO</a:t>
            </a:r>
            <a:r>
              <a:rPr lang="zh-CN" altLang="en-US" baseline="0" dirty="0" smtClean="0"/>
              <a:t>是基于数据包交换的一种开放式互连技术标准，主要应用于嵌入式系统内部互连，支持芯片到芯片、板到板间的通讯连接；</a:t>
            </a:r>
            <a:endParaRPr lang="en-US" altLang="zh-CN" baseline="0" dirty="0" smtClean="0"/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Field Programmable Gate Array</a:t>
            </a:r>
            <a:r>
              <a:rPr lang="zh-CN" altLang="en-US" dirty="0" smtClean="0"/>
              <a:t>，现场可编程门阵列：是当今数字系统设计的主要硬件平台，其主要特点就是完全由用户通过软件进行配置和编程，从而完成某种特定的功能，且可以反复擦写。在修改和升级时，不需额外地改变</a:t>
            </a:r>
            <a:r>
              <a:rPr lang="en-US" altLang="zh-CN" dirty="0" smtClean="0"/>
              <a:t>PCB </a:t>
            </a:r>
            <a:r>
              <a:rPr lang="zh-CN" altLang="en-US" dirty="0" smtClean="0"/>
              <a:t>电路板，只是在计算机上修改和更新程序，使硬件设计工作成为软件开发工作，缩短了系统设计的周期，提高了实现的灵活性并降低了成本。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46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118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9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3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70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Information (SI) messages</a:t>
            </a:r>
            <a:r>
              <a:rPr lang="zh-CN" altLang="en-US" dirty="0" smtClean="0"/>
              <a:t>：除</a:t>
            </a:r>
            <a:r>
              <a:rPr lang="en-US" altLang="zh-CN" dirty="0" smtClean="0"/>
              <a:t>SIB1</a:t>
            </a:r>
            <a:r>
              <a:rPr lang="zh-CN" altLang="en-US" dirty="0" smtClean="0"/>
              <a:t>外的</a:t>
            </a:r>
            <a:r>
              <a:rPr lang="en-US" altLang="zh-CN" dirty="0" smtClean="0"/>
              <a:t>SIBs</a:t>
            </a:r>
            <a:r>
              <a:rPr lang="zh-CN" altLang="en-US" dirty="0" smtClean="0"/>
              <a:t>的“容器”，即一个或多个具有相同传输周期的</a:t>
            </a:r>
            <a:r>
              <a:rPr lang="en-US" altLang="zh-CN" dirty="0" smtClean="0"/>
              <a:t>SIBs</a:t>
            </a:r>
            <a:r>
              <a:rPr lang="zh-CN" altLang="en-US" dirty="0" smtClean="0"/>
              <a:t>的集合；每个</a:t>
            </a:r>
            <a:r>
              <a:rPr lang="en-US" altLang="zh-CN" dirty="0" smtClean="0"/>
              <a:t>SI</a:t>
            </a:r>
            <a:r>
              <a:rPr lang="zh-CN" altLang="en-US" dirty="0" smtClean="0"/>
              <a:t>的周期及包含哪些</a:t>
            </a:r>
            <a:r>
              <a:rPr lang="en-US" altLang="zh-CN" dirty="0" smtClean="0"/>
              <a:t>SIB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SIB1</a:t>
            </a:r>
            <a:r>
              <a:rPr lang="zh-CN" altLang="en-US" dirty="0" smtClean="0"/>
              <a:t>中的调度信息</a:t>
            </a:r>
            <a:r>
              <a:rPr lang="en-US" altLang="zh-CN" dirty="0" smtClean="0"/>
              <a:t>SchedulingInfoList</a:t>
            </a:r>
            <a:r>
              <a:rPr lang="zh-CN" altLang="en-US" dirty="0" smtClean="0"/>
              <a:t>指定。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77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SFN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System Frame No</a:t>
            </a:r>
            <a:r>
              <a:rPr lang="zh-CN" altLang="en-US" dirty="0" smtClean="0"/>
              <a:t>，系统帧号。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79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以上两种情况描述无线参数修改发生的时间点不同，会引起系统消息更新的时间点。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5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816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00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7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提供覆盖是小区最基础的功能，覆盖区域就成为扇区，添加扇区（</a:t>
            </a:r>
            <a:r>
              <a:rPr lang="en-US" altLang="zh-CN" dirty="0" smtClean="0"/>
              <a:t>ADD SECTOR</a:t>
            </a:r>
            <a:r>
              <a:rPr lang="zh-CN" altLang="en-US" dirty="0" smtClean="0"/>
              <a:t>）确定了这片覆盖下所有的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和天线。覆盖这一扇区的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可以有多个，而且可以是不同频段的，扇区不能直接跟小区挂钩，因为小区配置的频段频点信息肯定是小区内所有</a:t>
            </a:r>
            <a:r>
              <a:rPr lang="en-US" altLang="zh-CN" dirty="0" smtClean="0"/>
              <a:t>RRU</a:t>
            </a:r>
            <a:r>
              <a:rPr lang="zh-CN" altLang="en-US" dirty="0" smtClean="0"/>
              <a:t>通用的，所以在同一个扇区下，属于同一个小区的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的天线就抽象出了扇区设备（</a:t>
            </a:r>
            <a:r>
              <a:rPr lang="en-US" altLang="zh-CN" dirty="0" smtClean="0"/>
              <a:t>SECTOREQM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扇区设备和基带设备与小区之间的绑定关系是通过小区扇区设备组</a:t>
            </a:r>
            <a:r>
              <a:rPr lang="en-US" altLang="zh-CN" dirty="0" smtClean="0"/>
              <a:t>(EUSECTOREQMGROUP)</a:t>
            </a:r>
            <a:r>
              <a:rPr lang="zh-CN" altLang="en-US" dirty="0" smtClean="0"/>
              <a:t>和小区扇区设备</a:t>
            </a:r>
            <a:r>
              <a:rPr lang="en-US" altLang="zh-CN" dirty="0" smtClean="0"/>
              <a:t>(EUCELLSECTOREQM)</a:t>
            </a:r>
            <a:r>
              <a:rPr lang="zh-CN" altLang="en-US" dirty="0" smtClean="0"/>
              <a:t>来控制的。小区扇区设备组（</a:t>
            </a:r>
            <a:r>
              <a:rPr lang="en-US" altLang="zh-CN" dirty="0" smtClean="0"/>
              <a:t>EUSECTOREQMGROUP</a:t>
            </a:r>
            <a:r>
              <a:rPr lang="zh-CN" altLang="en-US" dirty="0" smtClean="0"/>
              <a:t>）目前只允许用于数字合路小区、多</a:t>
            </a:r>
            <a:r>
              <a:rPr lang="en-US" altLang="zh-CN" dirty="0" smtClean="0"/>
              <a:t>MPRU</a:t>
            </a:r>
            <a:r>
              <a:rPr lang="zh-CN" altLang="en-US" dirty="0" smtClean="0"/>
              <a:t>聚合小区、</a:t>
            </a:r>
            <a:r>
              <a:rPr lang="en-US" altLang="zh-CN" dirty="0" smtClean="0"/>
              <a:t>SFN</a:t>
            </a:r>
            <a:r>
              <a:rPr lang="zh-CN" altLang="en-US" dirty="0" smtClean="0"/>
              <a:t>小区。</a:t>
            </a:r>
            <a:endParaRPr lang="en-US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68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87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350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02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74" indent="-171474" defTabSz="866394">
              <a:spcAft>
                <a:spcPts val="284"/>
              </a:spcAft>
              <a:defRPr/>
            </a:pPr>
            <a:r>
              <a:rPr lang="en-US" altLang="zh-CN" dirty="0" smtClean="0"/>
              <a:t>LTE</a:t>
            </a:r>
            <a:r>
              <a:rPr lang="zh-CN" altLang="en-US" dirty="0" smtClean="0"/>
              <a:t>的基带资源默认是采用的基带资源池的，即无需指定小区使用哪块基带板，小区会遍历基站中可用的基带资源，并找到可用的基带板把小区建立起来，这样的好处就是具备一定的健壮性，当部分基带资源不可用的时候，小区会尝试其他可用的基带资源把小区建立起来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466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030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的基带资源默认是采用的基带资源池的，即无需指定小区使用哪块基带板，小区会遍历基站中可用的基带资源，并找到可用的基带板把小区建立起来。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146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000" dirty="0"/>
              <a:t>当基站是满配置组网即无剩余基带资源，或者多种类型基带板混插的时候，由于板件差异，规格等问题，资源池就失去了优势，反而可能造成问题，所以这两种场景下，建议绑定基带资源</a:t>
            </a:r>
            <a:r>
              <a:rPr lang="zh-CN" altLang="en-US" sz="1000" dirty="0"/>
              <a:t>。</a:t>
            </a:r>
            <a:endParaRPr lang="en-US" altLang="zh-CN" sz="1000" dirty="0"/>
          </a:p>
          <a:p>
            <a:r>
              <a:rPr lang="zh-CN" altLang="en-US" dirty="0" smtClean="0"/>
              <a:t>小区的主基带处理板信息就是小区</a:t>
            </a:r>
            <a:r>
              <a:rPr lang="en-US" altLang="zh-CN" dirty="0" smtClean="0"/>
              <a:t>L2</a:t>
            </a:r>
            <a:r>
              <a:rPr lang="zh-CN" altLang="en-US" dirty="0" smtClean="0"/>
              <a:t>所在基带板，当小区为多载波小区时，小区可能存在多个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，但是小区</a:t>
            </a:r>
            <a:r>
              <a:rPr lang="en-US" altLang="zh-CN" dirty="0" smtClean="0"/>
              <a:t>L2</a:t>
            </a:r>
            <a:r>
              <a:rPr lang="zh-CN" altLang="en-US" dirty="0" smtClean="0"/>
              <a:t>只能在一块板子上，此处显示为小区</a:t>
            </a:r>
            <a:r>
              <a:rPr lang="en-US" altLang="zh-CN" dirty="0" smtClean="0"/>
              <a:t>L2</a:t>
            </a:r>
            <a:r>
              <a:rPr lang="zh-CN" altLang="en-US" dirty="0" smtClean="0"/>
              <a:t>所在基带板。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87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000" dirty="0"/>
              <a:t>确认接收和发射通道的物理和逻辑状态都是打开状态</a:t>
            </a:r>
            <a:r>
              <a:rPr lang="zh-CN" altLang="en-US" sz="1000" dirty="0"/>
              <a:t>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144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04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BBU3910</a:t>
            </a:r>
            <a:r>
              <a:rPr lang="zh-CN" altLang="en-US" dirty="0" smtClean="0"/>
              <a:t>将全面放开</a:t>
            </a:r>
            <a:r>
              <a:rPr lang="en-US" altLang="zh-CN" dirty="0" smtClean="0"/>
              <a:t>CPRI</a:t>
            </a:r>
            <a:r>
              <a:rPr lang="zh-CN" altLang="en-US" dirty="0" smtClean="0"/>
              <a:t>汇聚限制，任意两块基带板间均有连通性。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12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PUSCH</a:t>
            </a:r>
            <a:r>
              <a:rPr lang="zh-CN" altLang="en-US" dirty="0" smtClean="0"/>
              <a:t>信道的跳频偏置配置错误会与系统上行带宽、</a:t>
            </a:r>
            <a:r>
              <a:rPr lang="en-US" altLang="zh-CN" dirty="0" err="1" smtClean="0"/>
              <a:t>Nsb</a:t>
            </a:r>
            <a:r>
              <a:rPr lang="zh-CN" altLang="en-US" dirty="0" smtClean="0"/>
              <a:t>子带个数不兼容。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10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614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331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6049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如果小区使用的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上载波数已尽达到上限，小区射频资源将分配失败。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99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2426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err="1"/>
              <a:t>LBBPc</a:t>
            </a:r>
            <a:r>
              <a:rPr lang="zh-CN" altLang="zh-CN" sz="1000" dirty="0"/>
              <a:t>板支持背板转发的能力比较弱，目前不支持双拼跨</a:t>
            </a:r>
            <a:r>
              <a:rPr lang="en-US" altLang="zh-CN" sz="1000" dirty="0" err="1"/>
              <a:t>LBBPc</a:t>
            </a:r>
            <a:r>
              <a:rPr lang="zh-CN" altLang="zh-CN" sz="1000" dirty="0"/>
              <a:t>板。如果处理板或者接口板是</a:t>
            </a:r>
            <a:r>
              <a:rPr lang="en-US" altLang="zh-CN" sz="1000" dirty="0" err="1"/>
              <a:t>LBBPc</a:t>
            </a:r>
            <a:r>
              <a:rPr lang="zh-CN" altLang="zh-CN" sz="1000" dirty="0"/>
              <a:t>板的话，还需要检查</a:t>
            </a:r>
            <a:r>
              <a:rPr lang="en-US" altLang="zh-CN" sz="1000" dirty="0"/>
              <a:t>RRU</a:t>
            </a:r>
            <a:r>
              <a:rPr lang="zh-CN" altLang="zh-CN" sz="1000" dirty="0"/>
              <a:t>的能力是否支持</a:t>
            </a:r>
            <a:r>
              <a:rPr lang="en-US" altLang="zh-CN" sz="1000" dirty="0" err="1"/>
              <a:t>LBBPc</a:t>
            </a:r>
            <a:r>
              <a:rPr lang="zh-CN" altLang="zh-CN" sz="1000" dirty="0"/>
              <a:t>板</a:t>
            </a:r>
            <a:r>
              <a:rPr lang="zh-CN" altLang="en-US" sz="1000" dirty="0"/>
              <a:t>背板</a:t>
            </a:r>
            <a:r>
              <a:rPr lang="zh-CN" altLang="zh-CN" sz="1000" dirty="0"/>
              <a:t>跨板</a:t>
            </a:r>
            <a:r>
              <a:rPr lang="zh-CN" altLang="en-US" sz="1000" dirty="0"/>
              <a:t>转发。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567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761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0873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/>
              <a:t>通过“</a:t>
            </a:r>
            <a:r>
              <a:rPr lang="en-US" altLang="zh-CN" sz="1000" dirty="0"/>
              <a:t>DSP LICENSE”</a:t>
            </a:r>
            <a:r>
              <a:rPr lang="zh-CN" altLang="en-US" sz="1000" dirty="0"/>
              <a:t>命令检查当前小区分配值和实际使用值大小；</a:t>
            </a:r>
          </a:p>
          <a:p>
            <a:r>
              <a:rPr lang="zh-CN" altLang="en-US" sz="1000" dirty="0"/>
              <a:t>如果实际使用值已经超过</a:t>
            </a:r>
            <a:r>
              <a:rPr lang="en-US" altLang="zh-CN" sz="1000" dirty="0"/>
              <a:t>License</a:t>
            </a:r>
            <a:r>
              <a:rPr lang="zh-CN" altLang="en-US" sz="1000" dirty="0"/>
              <a:t>分配值，那么需要安装容量更大的</a:t>
            </a:r>
            <a:r>
              <a:rPr lang="en-US" altLang="zh-CN" sz="1000" dirty="0"/>
              <a:t>License</a:t>
            </a:r>
            <a:r>
              <a:rPr lang="zh-CN" altLang="en-US" sz="1000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516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04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534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60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每个扇区使用一个或多个载频（</a:t>
            </a:r>
            <a:r>
              <a:rPr lang="en-US" altLang="zh-CN" dirty="0" smtClean="0"/>
              <a:t>Radio carrier</a:t>
            </a:r>
            <a:r>
              <a:rPr lang="zh-CN" altLang="en-US" dirty="0" smtClean="0"/>
              <a:t>）完成无线覆盖，每个无线载频使用某一载波频点（</a:t>
            </a:r>
            <a:r>
              <a:rPr lang="en-US" altLang="zh-CN" dirty="0" smtClean="0"/>
              <a:t>Frequency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39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建立扇区时，需要为扇区指定扇区使用的天线。扇区设备是一个扇区使用的天线，将扇区和这组天线对应起来。这组射频天线必须同属于这一扇区；</a:t>
            </a:r>
            <a:endParaRPr lang="en-US" altLang="zh-CN" dirty="0" smtClean="0"/>
          </a:p>
          <a:p>
            <a:r>
              <a:rPr lang="zh-CN" altLang="en-US" dirty="0" smtClean="0"/>
              <a:t>小区扇区设备为小区指定它使用的扇区设备以及基带设备。基带设备也可以不指定，此时小区默认建立在与所用</a:t>
            </a:r>
            <a:r>
              <a:rPr lang="en-US" altLang="zh-CN" dirty="0" smtClean="0"/>
              <a:t>RRU</a:t>
            </a:r>
            <a:r>
              <a:rPr lang="zh-CN" altLang="en-US" dirty="0" smtClean="0"/>
              <a:t>直连的基带板上。</a:t>
            </a:r>
          </a:p>
          <a:p>
            <a:pPr lvl="1"/>
            <a:r>
              <a:rPr lang="zh-CN" altLang="en-US" dirty="0" smtClean="0"/>
              <a:t>扇区设备通过命令</a:t>
            </a:r>
            <a:r>
              <a:rPr lang="en-US" altLang="zh-CN" dirty="0" smtClean="0"/>
              <a:t>ADD SECTOREQM</a:t>
            </a:r>
            <a:r>
              <a:rPr lang="zh-CN" altLang="en-US" dirty="0" smtClean="0"/>
              <a:t>添加；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RRU</a:t>
            </a:r>
            <a:r>
              <a:rPr lang="zh-CN" altLang="en-US" dirty="0" smtClean="0"/>
              <a:t>通过命令</a:t>
            </a:r>
            <a:r>
              <a:rPr lang="en-US" altLang="zh-CN" dirty="0" smtClean="0"/>
              <a:t>ADD RRU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 RRUCHAIN</a:t>
            </a:r>
            <a:r>
              <a:rPr lang="zh-CN" altLang="en-US" dirty="0" smtClean="0"/>
              <a:t>添加；</a:t>
            </a:r>
          </a:p>
          <a:p>
            <a:pPr lvl="1"/>
            <a:r>
              <a:rPr lang="zh-CN" altLang="en-US" dirty="0" smtClean="0"/>
              <a:t>基带板由</a:t>
            </a:r>
            <a:r>
              <a:rPr lang="en-US" altLang="zh-CN" dirty="0" smtClean="0"/>
              <a:t>ADD BRD</a:t>
            </a:r>
            <a:r>
              <a:rPr lang="zh-CN" altLang="en-US" dirty="0" smtClean="0"/>
              <a:t>添加；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为基带板指定基带设备使用命令</a:t>
            </a:r>
            <a:r>
              <a:rPr lang="en-US" altLang="zh-CN" dirty="0" smtClean="0"/>
              <a:t>ADD BASEBANDEQM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小区扇区设备由</a:t>
            </a:r>
            <a:r>
              <a:rPr lang="en-US" altLang="zh-CN" dirty="0" smtClean="0"/>
              <a:t>ADD EUCELLSECTOREQM</a:t>
            </a:r>
            <a:r>
              <a:rPr lang="zh-CN" altLang="en-US" dirty="0" smtClean="0"/>
              <a:t>添加，</a:t>
            </a:r>
            <a:r>
              <a:rPr lang="en-US" altLang="zh-CN" dirty="0" err="1" smtClean="0"/>
              <a:t>Lampsite</a:t>
            </a:r>
            <a:r>
              <a:rPr lang="zh-CN" altLang="en-US" dirty="0" smtClean="0"/>
              <a:t>场景的小区扇区设备组由</a:t>
            </a:r>
            <a:r>
              <a:rPr lang="en-US" altLang="zh-CN" dirty="0" smtClean="0"/>
              <a:t>ADD EUSECTOREQMGROUP</a:t>
            </a:r>
            <a:r>
              <a:rPr lang="zh-CN" altLang="en-US" dirty="0" smtClean="0"/>
              <a:t>添加。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01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LocalCellId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eNodeB</a:t>
            </a:r>
            <a:r>
              <a:rPr lang="zh-CN" altLang="en-US" dirty="0" smtClean="0"/>
              <a:t>内自由规划，一般和</a:t>
            </a:r>
            <a:r>
              <a:rPr lang="en-US" altLang="zh-CN" dirty="0" err="1" smtClean="0"/>
              <a:t>SectorId</a:t>
            </a:r>
            <a:r>
              <a:rPr lang="zh-CN" altLang="en-US" dirty="0" smtClean="0"/>
              <a:t>相同；</a:t>
            </a:r>
            <a:endParaRPr lang="en-US" altLang="zh-CN" dirty="0" smtClean="0"/>
          </a:p>
          <a:p>
            <a:r>
              <a:rPr lang="en-US" altLang="zh-CN" dirty="0" err="1" smtClean="0"/>
              <a:t>CellID+eNBID+PLMN</a:t>
            </a:r>
            <a:r>
              <a:rPr lang="en-US" altLang="zh-CN" dirty="0" smtClean="0"/>
              <a:t>=ECGI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eUTRAN</a:t>
            </a:r>
            <a:r>
              <a:rPr lang="zh-CN" altLang="en-US" dirty="0" smtClean="0"/>
              <a:t>全球唯一小区标识；</a:t>
            </a:r>
            <a:endParaRPr lang="en-US" altLang="zh-CN" dirty="0" smtClean="0"/>
          </a:p>
          <a:p>
            <a:r>
              <a:rPr lang="en-US" altLang="zh-CN" dirty="0" smtClean="0"/>
              <a:t>PCI</a:t>
            </a:r>
            <a:r>
              <a:rPr lang="zh-CN" altLang="en-US" dirty="0" smtClean="0"/>
              <a:t>需要复用，要和周围小区的</a:t>
            </a:r>
            <a:r>
              <a:rPr lang="en-US" altLang="zh-CN" dirty="0" smtClean="0"/>
              <a:t>PCI</a:t>
            </a:r>
            <a:r>
              <a:rPr lang="zh-CN" altLang="en-US" dirty="0" smtClean="0"/>
              <a:t>不同，用于切换，主要是因为基站解析</a:t>
            </a:r>
            <a:r>
              <a:rPr lang="en-US" altLang="zh-CN" dirty="0" smtClean="0"/>
              <a:t>PCI</a:t>
            </a:r>
            <a:r>
              <a:rPr lang="zh-CN" altLang="en-US" dirty="0" smtClean="0"/>
              <a:t>较容易（会先测量</a:t>
            </a:r>
            <a:r>
              <a:rPr lang="en-US" altLang="zh-CN" dirty="0" smtClean="0"/>
              <a:t>PCI</a:t>
            </a:r>
            <a:r>
              <a:rPr lang="zh-CN" altLang="en-US" dirty="0" smtClean="0"/>
              <a:t>，再测量</a:t>
            </a:r>
            <a:r>
              <a:rPr lang="en-US" altLang="zh-CN" dirty="0" smtClean="0"/>
              <a:t>ECGI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TAC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64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P-</a:t>
            </a:r>
            <a:fld id="{53C4D65A-8D61-4BF8-8EE6-980764D8408A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华为技术有限公司  版权所有  未经许可不得扩散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9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</p:spPr>
      </p:pic>
      <p:pic>
        <p:nvPicPr>
          <p:cNvPr id="1466371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392238"/>
            <a:ext cx="5303838" cy="16668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/>
            <a:r>
              <a:rPr lang="en-US" altLang="zh-CN" sz="1200">
                <a:solidFill>
                  <a:schemeClr val="bg1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1466378" name="Rectangle 1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4213" y="282575"/>
            <a:ext cx="2132012" cy="474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0114" tIns="40058" rIns="80114" bIns="40058" numCol="1" anchor="t" anchorCtr="0" compatLnSpc="1">
            <a:prstTxWarp prst="textNoShape">
              <a:avLst/>
            </a:prstTxWarp>
          </a:bodyPr>
          <a:lstStyle>
            <a:lvl1pPr defTabSz="801688" eaLnBrk="0" fontAlgn="base" hangingPunct="0">
              <a:defRPr sz="1300">
                <a:latin typeface="+mn-lt"/>
                <a:ea typeface="ＭＳ Ｐゴシック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655638" y="6207125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/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Copyright © </a:t>
            </a:r>
            <a:r>
              <a:rPr lang="en-US" altLang="zh-CN" sz="1200" dirty="0" smtClean="0">
                <a:latin typeface="FrutigerNext LT Bold" pitchFamily="1" charset="0"/>
                <a:ea typeface="ＭＳ Ｐゴシック" pitchFamily="34" charset="-128"/>
              </a:rPr>
              <a:t>2018 </a:t>
            </a:r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Huawei Technologies Co., Ltd. All rights reserved. </a:t>
            </a:r>
          </a:p>
        </p:txBody>
      </p:sp>
      <p:sp>
        <p:nvSpPr>
          <p:cNvPr id="1466384" name="Text Box 1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副标题</a:t>
            </a:r>
            <a:r>
              <a:rPr lang="en-US" altLang="zh-CN" sz="1100">
                <a:solidFill>
                  <a:schemeClr val="bg1"/>
                </a:solidFill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</a:p>
          <a:p>
            <a:pPr algn="r" defTabSz="801688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1688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  副标题</a:t>
            </a:r>
            <a:r>
              <a:rPr lang="en-US" altLang="zh-CN" sz="1100">
                <a:solidFill>
                  <a:schemeClr val="bg1"/>
                </a:solidFill>
              </a:rPr>
              <a:t>:24-28pt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1688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1688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</a:pPr>
            <a:endParaRPr lang="en-US" altLang="zh-CN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B77D227A-1AE4-4BCD-9973-754D0181BA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376363"/>
            <a:ext cx="3887787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889375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4C256DB5-389A-4FB4-B099-F703EC060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09F8CA13-6817-4D26-B6E5-2EECD94D1A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BB3C000-297E-4DA1-B17C-94F96E9CD7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55544"/>
            <a:ext cx="9142413" cy="636587"/>
          </a:xfrm>
          <a:prstGeom prst="rect">
            <a:avLst/>
          </a:prstGeom>
          <a:noFill/>
        </p:spPr>
      </p:pic>
      <p:pic>
        <p:nvPicPr>
          <p:cNvPr id="1465348" name="Picture 4" descr="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</p:spPr>
      </p:pic>
      <p:sp>
        <p:nvSpPr>
          <p:cNvPr id="1465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14" tIns="40058" rIns="80114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65394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7" tIns="40065" rIns="80127" bIns="40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655638" y="6451600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/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Copyright © </a:t>
            </a:r>
            <a:r>
              <a:rPr lang="en-US" altLang="zh-CN" sz="1200" dirty="0" smtClean="0">
                <a:latin typeface="FrutigerNext LT Bold" pitchFamily="1" charset="0"/>
                <a:ea typeface="ＭＳ Ｐゴシック" pitchFamily="34" charset="-128"/>
              </a:rPr>
              <a:t>2018 </a:t>
            </a:r>
            <a:r>
              <a:rPr lang="en-US" altLang="zh-CN" sz="1200" dirty="0">
                <a:latin typeface="FrutigerNext LT Bold" pitchFamily="1" charset="0"/>
                <a:ea typeface="ＭＳ Ｐゴシック" pitchFamily="34" charset="-128"/>
              </a:rPr>
              <a:t>Huawei Technologies Co., Ltd. All rights reserved. </a:t>
            </a: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</a:rPr>
              <a:t>:32-35pt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 LT Medium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</a:rPr>
              <a:t>:30-32pt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</a:rPr>
              <a:t>:</a:t>
            </a:r>
            <a:r>
              <a:rPr lang="zh-CN" altLang="en-US" sz="1100" dirty="0">
                <a:solidFill>
                  <a:schemeClr val="bg1"/>
                </a:solidFill>
              </a:rPr>
              <a:t>黑体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英文正文</a:t>
            </a:r>
            <a:r>
              <a:rPr lang="en-US" altLang="zh-CN" sz="1100" dirty="0">
                <a:solidFill>
                  <a:schemeClr val="bg1"/>
                </a:solidFill>
              </a:rPr>
              <a:t>:20-22pt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子目录 </a:t>
            </a:r>
            <a:r>
              <a:rPr lang="en-US" altLang="zh-CN" sz="1100" dirty="0">
                <a:solidFill>
                  <a:schemeClr val="bg1"/>
                </a:solidFill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</a:rPr>
              <a:t>) :18pt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</a:rPr>
              <a:t>:</a:t>
            </a:r>
            <a:r>
              <a:rPr lang="zh-CN" altLang="en-US" sz="1100" dirty="0">
                <a:solidFill>
                  <a:schemeClr val="bg1"/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 LT Regular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中文正文</a:t>
            </a:r>
            <a:r>
              <a:rPr lang="en-US" altLang="zh-CN" sz="1100" dirty="0">
                <a:solidFill>
                  <a:schemeClr val="bg1"/>
                </a:solidFill>
              </a:rPr>
              <a:t>:18-20pt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子目录</a:t>
            </a:r>
            <a:r>
              <a:rPr lang="en-US" altLang="zh-CN" sz="1100" dirty="0">
                <a:solidFill>
                  <a:schemeClr val="bg1"/>
                </a:solidFill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</a:rPr>
              <a:t>):18pt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</a:rPr>
              <a:t>:</a:t>
            </a:r>
            <a:r>
              <a:rPr lang="zh-CN" altLang="en-US" sz="1100" dirty="0">
                <a:solidFill>
                  <a:schemeClr val="bg1"/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</a:rPr>
              <a:t>:</a:t>
            </a:r>
            <a:r>
              <a:rPr lang="zh-CN" altLang="en-US" sz="1100" dirty="0">
                <a:solidFill>
                  <a:schemeClr val="bg1"/>
                </a:solidFill>
              </a:rPr>
              <a:t>细黑体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/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chemeClr val="bg1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chemeClr val="bg1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465406" name="Group 62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1" name="Group 67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6" name="Group 72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1" name="Group 77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6" name="Group 82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1" name="Group 87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6" name="Group 92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1" name="Group 97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6" name="Group 102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1" name="Group 107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6" name="Group 112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1" name="Group 117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6" name="Group 122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5471" name="Rectangle 1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24625"/>
            <a:ext cx="1519238" cy="33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7888" eaLnBrk="0" fontAlgn="base" hangingPunct="0">
              <a:lnSpc>
                <a:spcPct val="85000"/>
              </a:lnSpc>
              <a:defRPr sz="1200">
                <a:latin typeface="FrutigerNext LT Bold" pitchFamily="1" charset="0"/>
                <a:ea typeface="ＭＳ Ｐゴシック" pitchFamily="34" charset="-128"/>
              </a:defRPr>
            </a:lvl1pPr>
          </a:lstStyle>
          <a:p>
            <a:r>
              <a:rPr lang="en-US" altLang="zh-CN"/>
              <a:t>Page</a:t>
            </a:r>
            <a:fld id="{D4789C36-C1FE-4AFB-B45B-65918AF977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70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0225" indent="-2000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7425" indent="-2000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4625" indent="-2000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1825" indent="-2000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29025" indent="-2000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</p:spPr>
      </p:pic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3435350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fontAlgn="base" hangingPunct="0"/>
            <a:r>
              <a:rPr lang="en-US" altLang="zh-CN" sz="2400">
                <a:solidFill>
                  <a:srgbClr val="666666"/>
                </a:solidFill>
                <a:ea typeface="ＭＳ Ｐゴシック" pitchFamily="34" charset="-128"/>
              </a:rPr>
              <a:t>www.huawei.com</a:t>
            </a:r>
            <a:endParaRPr lang="en-US" altLang="zh-CN" sz="2000">
              <a:solidFill>
                <a:srgbClr val="990000"/>
              </a:solidFill>
              <a:ea typeface="ＭＳ Ｐゴシック" pitchFamily="34" charset="-128"/>
            </a:endParaRP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4089400" y="2506663"/>
            <a:ext cx="11969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/>
            <a:r>
              <a:rPr lang="zh-CN" altLang="en-US" sz="4100">
                <a:solidFill>
                  <a:srgbClr val="990000"/>
                </a:solidFill>
              </a:rPr>
              <a:t>谢谢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2pPr>
      <a:lvl3pPr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3pPr>
      <a:lvl4pPr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4pPr>
      <a:lvl5pPr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01625" indent="-301625" algn="l" defTabSz="801688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0225" indent="-200025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7425" indent="-200025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4625" indent="-200025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1825" indent="-200025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29025" indent="-200025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428" name="Rectangle 3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小区建立故障分析</a:t>
            </a:r>
            <a:endParaRPr lang="zh-CN" altLang="en-US" dirty="0"/>
          </a:p>
        </p:txBody>
      </p:sp>
      <p:sp>
        <p:nvSpPr>
          <p:cNvPr id="1211430" name="DtsShapeName" descr="4D8CC8E7GB965315C55EB3D5@EG@1CEG098AA\9;&gt;@DE71139125!!!BIHO@]e71139125!@5E15C21102E29D086D浇唆尼写蓟黔ⅹ郑颂籽吓泞变W0/1/qn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?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localhost:7890/pages/GZD1031S/02/GZD1031S/02/resources/ManulImages_zh-cn_bookmap_0005968552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13" y="4804315"/>
            <a:ext cx="48387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典型小区场景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普通场景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普通单小区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扇区</a:t>
            </a:r>
            <a:r>
              <a:rPr lang="zh-CN" altLang="en-US" dirty="0"/>
              <a:t>建立在一个射频</a:t>
            </a:r>
            <a:r>
              <a:rPr lang="zh-CN" altLang="en-US" dirty="0" smtClean="0"/>
              <a:t>处理单元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多载波小区</a:t>
            </a:r>
            <a:endParaRPr lang="en-US" altLang="zh-CN" dirty="0" smtClean="0"/>
          </a:p>
          <a:p>
            <a:pPr lvl="1"/>
            <a:r>
              <a:rPr lang="zh-CN" altLang="en-US" dirty="0"/>
              <a:t>同一扇区上建立多个频段不重叠的小区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1026" name="Picture 2" descr="http://localhost:7890/pages/GZD1031S/02/GZD1031S/02/resources/ManulImages_zh-cn_bookmap_0005968552/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13" y="2641830"/>
            <a:ext cx="50387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localhost:7890/pages/GZD1031S/02/GZD1031S/02/resources/ManulImages_zh-cn_bookmap_0005968552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06" y="2803418"/>
            <a:ext cx="50006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典型小区场景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射频利旧场景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en-US" altLang="zh-CN" dirty="0"/>
              <a:t>RRU</a:t>
            </a:r>
            <a:r>
              <a:rPr lang="zh-CN" altLang="en-US" dirty="0"/>
              <a:t>拆分扇区小区</a:t>
            </a:r>
            <a:endParaRPr lang="en-US" altLang="zh-CN" dirty="0"/>
          </a:p>
          <a:p>
            <a:pPr lvl="1"/>
            <a:r>
              <a:rPr lang="zh-CN" altLang="en-US" dirty="0"/>
              <a:t>同一</a:t>
            </a:r>
            <a:r>
              <a:rPr lang="en-US" altLang="zh-CN" dirty="0"/>
              <a:t>RRU</a:t>
            </a:r>
            <a:r>
              <a:rPr lang="zh-CN" altLang="en-US" dirty="0"/>
              <a:t>上建立多个扇区的场景，用于</a:t>
            </a:r>
            <a:r>
              <a:rPr lang="en-US" altLang="zh-CN" dirty="0"/>
              <a:t>RRU</a:t>
            </a:r>
            <a:r>
              <a:rPr lang="zh-CN" altLang="en-US" dirty="0"/>
              <a:t>射频处理能力和天线收发能力不匹配的场景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典型小区场景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容量提升场景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en-US" altLang="zh-CN" dirty="0"/>
              <a:t>RRU</a:t>
            </a:r>
            <a:r>
              <a:rPr lang="zh-CN" altLang="en-US" dirty="0"/>
              <a:t>双拼扇区小区</a:t>
            </a:r>
            <a:endParaRPr lang="en-US" altLang="zh-CN" dirty="0"/>
          </a:p>
          <a:p>
            <a:pPr lvl="1"/>
            <a:r>
              <a:rPr lang="zh-CN" altLang="en-US" dirty="0"/>
              <a:t>一个扇区分布在两个相同频段</a:t>
            </a:r>
            <a:r>
              <a:rPr lang="en-US" altLang="zh-CN" dirty="0"/>
              <a:t>RRU</a:t>
            </a:r>
            <a:r>
              <a:rPr lang="zh-CN" altLang="en-US" dirty="0"/>
              <a:t>上，用于</a:t>
            </a:r>
            <a:r>
              <a:rPr lang="en-US" altLang="zh-CN" dirty="0"/>
              <a:t>RRU</a:t>
            </a:r>
            <a:r>
              <a:rPr lang="zh-CN" altLang="en-US" dirty="0"/>
              <a:t>射频处理能力和天线收发能力不匹配时，以支持更大的容量</a:t>
            </a:r>
            <a:endParaRPr lang="en-US" altLang="zh-CN" dirty="0"/>
          </a:p>
          <a:p>
            <a:pPr lvl="1"/>
            <a:r>
              <a:rPr lang="zh-CN" altLang="en-US" dirty="0"/>
              <a:t>只有支持</a:t>
            </a:r>
            <a:r>
              <a:rPr lang="en-US" altLang="zh-CN" dirty="0"/>
              <a:t>1T1R/2T2R</a:t>
            </a:r>
            <a:r>
              <a:rPr lang="zh-CN" altLang="en-US" dirty="0"/>
              <a:t>收发模式的</a:t>
            </a:r>
            <a:r>
              <a:rPr lang="en-US" altLang="zh-CN" dirty="0"/>
              <a:t>RRU</a:t>
            </a:r>
            <a:r>
              <a:rPr lang="zh-CN" altLang="en-US" dirty="0"/>
              <a:t>才可以双拼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050" name="Picture 2" descr="http://localhost:7890/pages/GZD1031S/02/GZD1031S/02/resources/ManulImages_zh-cn_bookmap_0005968552/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13" y="3725251"/>
            <a:ext cx="50577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典型小区场景</a:t>
            </a:r>
            <a:r>
              <a:rPr lang="en-US" altLang="zh-CN" dirty="0" smtClean="0"/>
              <a:t>-</a:t>
            </a:r>
            <a:r>
              <a:rPr lang="zh-CN" altLang="en-US" dirty="0"/>
              <a:t>避免</a:t>
            </a:r>
            <a:r>
              <a:rPr lang="zh-CN" altLang="en-US" dirty="0" smtClean="0"/>
              <a:t>干扰场景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多扇区小区</a:t>
            </a:r>
            <a:endParaRPr lang="en-US" altLang="zh-CN" dirty="0" smtClean="0"/>
          </a:p>
          <a:p>
            <a:pPr lvl="1"/>
            <a:r>
              <a:rPr lang="zh-CN" altLang="en-US" dirty="0"/>
              <a:t>将多个扇区合并，为一个小区服务，每个扇区有独立的</a:t>
            </a:r>
            <a:r>
              <a:rPr lang="en-US" altLang="zh-CN" dirty="0"/>
              <a:t>RRU</a:t>
            </a:r>
            <a:r>
              <a:rPr lang="zh-CN" altLang="en-US" dirty="0"/>
              <a:t>射频通道、天线模式和发射功率，实现对业务的精细化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05" y="3216099"/>
            <a:ext cx="5029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2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小区建立流程</a:t>
            </a:r>
          </a:p>
          <a:p>
            <a:pPr marL="782638" lvl="1" indent="-381000">
              <a:buNone/>
            </a:pPr>
            <a:r>
              <a:rPr lang="en-US" altLang="zh-CN" dirty="0" smtClean="0"/>
              <a:t>2.1 LTE</a:t>
            </a:r>
            <a:r>
              <a:rPr lang="zh-CN" altLang="en-US" dirty="0" smtClean="0"/>
              <a:t>小区状态概述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2.2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小区建立与删除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2.3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小区重配置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8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小区状态定义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50192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种小区激活状态</a:t>
            </a:r>
            <a:r>
              <a:rPr lang="en-US" altLang="zh-CN" dirty="0" smtClean="0"/>
              <a:t>×4</a:t>
            </a:r>
            <a:r>
              <a:rPr lang="zh-CN" altLang="en-US" dirty="0" smtClean="0"/>
              <a:t>种小区管理状态</a:t>
            </a:r>
            <a:r>
              <a:rPr lang="en-US" altLang="zh-CN" dirty="0" smtClean="0"/>
              <a:t>=8</a:t>
            </a:r>
            <a:r>
              <a:rPr lang="zh-CN" altLang="en-US" dirty="0" smtClean="0"/>
              <a:t>种状态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小区激活状态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激活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去</a:t>
            </a:r>
            <a:r>
              <a:rPr lang="zh-CN" altLang="en-US" dirty="0"/>
              <a:t>激活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小区管理状态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解闭塞</a:t>
            </a:r>
            <a:endParaRPr lang="en-US" altLang="zh-CN" dirty="0" smtClean="0"/>
          </a:p>
          <a:p>
            <a:pPr lvl="2"/>
            <a:r>
              <a:rPr lang="zh-CN" altLang="en-US" dirty="0"/>
              <a:t>高优先级</a:t>
            </a:r>
            <a:r>
              <a:rPr lang="zh-CN" altLang="en-US" dirty="0" smtClean="0"/>
              <a:t>闭塞</a:t>
            </a:r>
            <a:endParaRPr lang="en-US" altLang="zh-CN" dirty="0" smtClean="0"/>
          </a:p>
          <a:p>
            <a:pPr lvl="2"/>
            <a:r>
              <a:rPr lang="zh-CN" altLang="en-US" dirty="0"/>
              <a:t>中</a:t>
            </a:r>
            <a:r>
              <a:rPr lang="zh-CN" altLang="en-US" dirty="0" smtClean="0"/>
              <a:t>优先级闭塞</a:t>
            </a:r>
            <a:endParaRPr lang="en-US" altLang="zh-CN" dirty="0" smtClean="0"/>
          </a:p>
          <a:p>
            <a:pPr lvl="2"/>
            <a:r>
              <a:rPr lang="zh-CN" altLang="en-US" dirty="0"/>
              <a:t>低优先级闭塞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14118" y="3255340"/>
            <a:ext cx="59503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激活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813" y="2677924"/>
            <a:ext cx="800219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闭塞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813" y="3328375"/>
            <a:ext cx="1415772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高优先级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闭塞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5813" y="3978826"/>
            <a:ext cx="1415772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中优先级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闭塞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5813" y="4629277"/>
            <a:ext cx="1415772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低优先级闭塞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08934" y="4104463"/>
            <a:ext cx="800219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去激活</a:t>
            </a:r>
          </a:p>
        </p:txBody>
      </p:sp>
      <p:cxnSp>
        <p:nvCxnSpPr>
          <p:cNvPr id="12" name="直接连接符 11"/>
          <p:cNvCxnSpPr>
            <a:stCxn id="5" idx="3"/>
            <a:endCxn id="6" idx="1"/>
          </p:cNvCxnSpPr>
          <p:nvPr/>
        </p:nvCxnSpPr>
        <p:spPr bwMode="auto">
          <a:xfrm flipV="1">
            <a:off x="5109153" y="2847201"/>
            <a:ext cx="1186660" cy="577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5" idx="3"/>
            <a:endCxn id="7" idx="1"/>
          </p:cNvCxnSpPr>
          <p:nvPr/>
        </p:nvCxnSpPr>
        <p:spPr bwMode="auto">
          <a:xfrm>
            <a:off x="5109153" y="3424617"/>
            <a:ext cx="1186660" cy="73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5" idx="3"/>
            <a:endCxn id="8" idx="1"/>
          </p:cNvCxnSpPr>
          <p:nvPr/>
        </p:nvCxnSpPr>
        <p:spPr bwMode="auto">
          <a:xfrm>
            <a:off x="5109153" y="3424617"/>
            <a:ext cx="1186660" cy="723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5" idx="3"/>
            <a:endCxn id="9" idx="1"/>
          </p:cNvCxnSpPr>
          <p:nvPr/>
        </p:nvCxnSpPr>
        <p:spPr bwMode="auto">
          <a:xfrm>
            <a:off x="5109153" y="3424617"/>
            <a:ext cx="1186660" cy="1373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0" idx="3"/>
            <a:endCxn id="6" idx="1"/>
          </p:cNvCxnSpPr>
          <p:nvPr/>
        </p:nvCxnSpPr>
        <p:spPr bwMode="auto">
          <a:xfrm flipV="1">
            <a:off x="5109153" y="2847201"/>
            <a:ext cx="1186660" cy="1426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0" idx="3"/>
            <a:endCxn id="7" idx="1"/>
          </p:cNvCxnSpPr>
          <p:nvPr/>
        </p:nvCxnSpPr>
        <p:spPr bwMode="auto">
          <a:xfrm flipV="1">
            <a:off x="5109153" y="3497652"/>
            <a:ext cx="1186660" cy="776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0" idx="3"/>
            <a:endCxn id="8" idx="1"/>
          </p:cNvCxnSpPr>
          <p:nvPr/>
        </p:nvCxnSpPr>
        <p:spPr bwMode="auto">
          <a:xfrm flipV="1">
            <a:off x="5109153" y="4148103"/>
            <a:ext cx="1186660" cy="125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0" idx="3"/>
            <a:endCxn id="9" idx="1"/>
          </p:cNvCxnSpPr>
          <p:nvPr/>
        </p:nvCxnSpPr>
        <p:spPr bwMode="auto">
          <a:xfrm>
            <a:off x="5109153" y="4273740"/>
            <a:ext cx="1186660" cy="524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77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小区状态查询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i="1" u="sng" dirty="0" smtClean="0"/>
              <a:t>LST CELL</a:t>
            </a:r>
            <a:r>
              <a:rPr lang="zh-CN" altLang="en-US" dirty="0" smtClean="0"/>
              <a:t>查询小区状态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小区激活状态</a:t>
            </a:r>
            <a:endParaRPr lang="en-US" altLang="zh-CN" dirty="0" smtClean="0"/>
          </a:p>
          <a:p>
            <a:pPr lvl="1"/>
            <a:r>
              <a:rPr lang="zh-CN" altLang="en-US" dirty="0"/>
              <a:t>小区闭塞优先级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68" y="2085084"/>
            <a:ext cx="3543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小区建立预处理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小区建立前系统检测相关资源状态要求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基站小区未处于安全退出、小区未处于深度节能、小区有对应运营商信息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主控板已开工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TRM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</a:t>
            </a:r>
            <a:r>
              <a:rPr lang="zh-CN" altLang="en-US" dirty="0" smtClean="0"/>
              <a:t>没有故障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RRU</a:t>
            </a:r>
            <a:r>
              <a:rPr lang="zh-CN" altLang="en-US" dirty="0" smtClean="0"/>
              <a:t>未下电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小区未建立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2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小区建立流程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2.1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小区状态概述</a:t>
            </a:r>
          </a:p>
          <a:p>
            <a:pPr marL="782638" lvl="1" indent="-381000">
              <a:buNone/>
            </a:pPr>
            <a:r>
              <a:rPr lang="en-US" altLang="zh-CN" dirty="0" smtClean="0"/>
              <a:t>2.2 LTE</a:t>
            </a:r>
            <a:r>
              <a:rPr lang="zh-CN" altLang="en-US" dirty="0" smtClean="0"/>
              <a:t>小区建立与删除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2.3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小区重配置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78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小区激活流程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4"/>
            <a:ext cx="7929562" cy="454212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smtClean="0"/>
              <a:t>MML</a:t>
            </a:r>
            <a:r>
              <a:rPr lang="zh-CN" altLang="en-US" dirty="0" smtClean="0"/>
              <a:t>命令、小区审计，触发完成小区相关各子功能模块的配置，配置空口和用户接入相关的一系列参数</a:t>
            </a:r>
            <a:endParaRPr lang="en-US" altLang="zh-CN" dirty="0" smtClean="0"/>
          </a:p>
          <a:p>
            <a:r>
              <a:rPr lang="zh-CN" altLang="en-US" dirty="0" smtClean="0"/>
              <a:t>小区激活主要流程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载频资源分配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小区射频资源分配</a:t>
            </a:r>
            <a:endParaRPr lang="en-US" altLang="zh-CN" dirty="0" smtClean="0"/>
          </a:p>
          <a:p>
            <a:pPr lvl="3"/>
            <a:r>
              <a:rPr lang="zh-CN" altLang="en-US" dirty="0"/>
              <a:t>分配出</a:t>
            </a:r>
            <a:r>
              <a:rPr lang="en-US" altLang="zh-CN" dirty="0"/>
              <a:t>RRU</a:t>
            </a:r>
            <a:r>
              <a:rPr lang="zh-CN" altLang="en-US" dirty="0"/>
              <a:t>资源和对应</a:t>
            </a:r>
            <a:r>
              <a:rPr lang="zh-CN" altLang="en-US" dirty="0" smtClean="0"/>
              <a:t>的上</a:t>
            </a:r>
            <a:r>
              <a:rPr lang="zh-CN" altLang="en-US" dirty="0"/>
              <a:t>下行通道资源</a:t>
            </a:r>
            <a:endParaRPr lang="en-US" altLang="zh-CN" dirty="0" smtClean="0"/>
          </a:p>
          <a:p>
            <a:pPr lvl="2"/>
            <a:r>
              <a:rPr lang="zh-CN" altLang="en-US" dirty="0"/>
              <a:t>小区</a:t>
            </a:r>
            <a:r>
              <a:rPr lang="zh-CN" altLang="en-US" dirty="0" smtClean="0"/>
              <a:t>基带资源分配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分配上</a:t>
            </a:r>
            <a:r>
              <a:rPr lang="zh-CN" altLang="en-US" dirty="0"/>
              <a:t>下行处理模块（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等</a:t>
            </a:r>
            <a:r>
              <a:rPr lang="zh-CN" altLang="en-US" dirty="0"/>
              <a:t>）和通道资源（包括</a:t>
            </a:r>
            <a:r>
              <a:rPr lang="en-US" altLang="zh-CN" dirty="0"/>
              <a:t>CPRI</a:t>
            </a:r>
            <a:r>
              <a:rPr lang="zh-CN" altLang="en-US" dirty="0"/>
              <a:t>、板间通道</a:t>
            </a:r>
            <a:r>
              <a:rPr lang="en-US" altLang="zh-CN" dirty="0"/>
              <a:t>IDX2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顺序</a:t>
            </a:r>
            <a:r>
              <a:rPr lang="zh-CN" altLang="en-US" dirty="0"/>
              <a:t>：基带</a:t>
            </a:r>
            <a:r>
              <a:rPr lang="zh-CN" altLang="en-US" dirty="0" smtClean="0"/>
              <a:t>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基带载波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基带板的</a:t>
            </a:r>
            <a:r>
              <a:rPr lang="zh-CN" altLang="en-US" dirty="0"/>
              <a:t>上下行模块</a:t>
            </a:r>
            <a:r>
              <a:rPr lang="en-US" altLang="zh-CN" dirty="0"/>
              <a:t>/</a:t>
            </a:r>
            <a:r>
              <a:rPr lang="zh-CN" altLang="en-US" dirty="0"/>
              <a:t>通道资源</a:t>
            </a:r>
            <a:r>
              <a:rPr lang="en-US" altLang="zh-CN" dirty="0"/>
              <a:t>/</a:t>
            </a:r>
            <a:r>
              <a:rPr lang="zh-CN" altLang="en-US" dirty="0"/>
              <a:t>小区实例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0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961" y="358775"/>
            <a:ext cx="7078513" cy="868363"/>
          </a:xfrm>
        </p:spPr>
        <p:txBody>
          <a:bodyPr/>
          <a:lstStyle/>
          <a:p>
            <a:r>
              <a:rPr lang="zh-CN" altLang="en-US" dirty="0" smtClean="0"/>
              <a:t>前  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课程聚焦于小区建立过程和机制，来分析其过程中涉及的关键参数配置与定义原则，避免软参对小区建立产生影响。同时通过小区建立流程的梳理，来达到对小区建立故障问题的分析处理能力的提升。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5" name="Picture 12" descr="前言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477838"/>
            <a:ext cx="6159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小区激活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381348"/>
          </a:xfrm>
        </p:spPr>
        <p:txBody>
          <a:bodyPr/>
          <a:lstStyle/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载频配置</a:t>
            </a:r>
            <a:r>
              <a:rPr lang="zh-CN" altLang="en-US" dirty="0"/>
              <a:t>激活</a:t>
            </a:r>
            <a:endParaRPr lang="en-US" altLang="zh-CN" dirty="0"/>
          </a:p>
          <a:p>
            <a:pPr lvl="2"/>
            <a:r>
              <a:rPr lang="zh-CN" altLang="en-US" dirty="0" smtClean="0"/>
              <a:t>发送小区</a:t>
            </a:r>
            <a:r>
              <a:rPr lang="en-US" altLang="zh-CN" dirty="0" smtClean="0"/>
              <a:t>CR</a:t>
            </a:r>
            <a:r>
              <a:rPr lang="zh-CN" altLang="en-US" dirty="0"/>
              <a:t>配置信息</a:t>
            </a:r>
            <a:r>
              <a:rPr lang="zh-CN" altLang="en-US" dirty="0" smtClean="0"/>
              <a:t>，告知主控中心小区</a:t>
            </a:r>
            <a:r>
              <a:rPr lang="zh-CN" altLang="en-US" dirty="0"/>
              <a:t>的主基带</a:t>
            </a:r>
            <a:r>
              <a:rPr lang="zh-CN" altLang="en-US" dirty="0" smtClean="0"/>
              <a:t>板</a:t>
            </a:r>
            <a:r>
              <a:rPr lang="zh-CN" altLang="en-US" dirty="0"/>
              <a:t>与</a:t>
            </a:r>
            <a:r>
              <a:rPr lang="zh-CN" altLang="en-US" dirty="0" smtClean="0"/>
              <a:t>对应的射频资源信息</a:t>
            </a:r>
            <a:endParaRPr lang="en-US" altLang="zh-CN" dirty="0" smtClean="0"/>
          </a:p>
          <a:p>
            <a:pPr lvl="2"/>
            <a:r>
              <a:rPr lang="zh-CN" altLang="en-US" dirty="0"/>
              <a:t>获取</a:t>
            </a:r>
            <a:r>
              <a:rPr lang="zh-CN" altLang="en-US" dirty="0" smtClean="0"/>
              <a:t>载波时延信息</a:t>
            </a:r>
            <a:endParaRPr lang="en-US" altLang="zh-CN" dirty="0"/>
          </a:p>
          <a:p>
            <a:pPr lvl="1"/>
            <a:r>
              <a:rPr lang="en-US" altLang="zh-CN" dirty="0" smtClean="0"/>
              <a:t>RRU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</a:t>
            </a:r>
            <a:r>
              <a:rPr lang="en-US" altLang="zh-CN" dirty="0"/>
              <a:t>CR</a:t>
            </a:r>
            <a:r>
              <a:rPr lang="zh-CN" altLang="en-US" dirty="0"/>
              <a:t>配置告知给小区对应的射频资源进行配置</a:t>
            </a:r>
            <a:endParaRPr lang="en-US" altLang="zh-CN" dirty="0"/>
          </a:p>
          <a:p>
            <a:pPr lvl="1"/>
            <a:r>
              <a:rPr lang="en-US" altLang="zh-CN" dirty="0"/>
              <a:t>BBI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基带</a:t>
            </a:r>
            <a:r>
              <a:rPr lang="zh-CN" altLang="en-US" dirty="0"/>
              <a:t>板上小区建立，告知基带板上需要建小区的资</a:t>
            </a:r>
            <a:r>
              <a:rPr lang="zh-CN" altLang="en-US" dirty="0" smtClean="0"/>
              <a:t>源</a:t>
            </a:r>
            <a:endParaRPr lang="en-US" altLang="zh-CN" dirty="0"/>
          </a:p>
          <a:p>
            <a:pPr lvl="1"/>
            <a:r>
              <a:rPr lang="zh-CN" altLang="en-US" dirty="0"/>
              <a:t>发送系统</a:t>
            </a:r>
            <a:r>
              <a:rPr lang="zh-CN" altLang="en-US" dirty="0" smtClean="0"/>
              <a:t>消息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小区激活流程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3"/>
            <a:ext cx="7929562" cy="4763180"/>
          </a:xfrm>
        </p:spPr>
        <p:txBody>
          <a:bodyPr/>
          <a:lstStyle/>
          <a:p>
            <a:r>
              <a:rPr lang="zh-CN" altLang="en-US" dirty="0" smtClean="0"/>
              <a:t>小区射频资源管理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上下行射频资源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Tx</a:t>
            </a:r>
            <a:r>
              <a:rPr lang="zh-CN" altLang="en-US" dirty="0" smtClean="0"/>
              <a:t>载波：射频支路号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载波号、频点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带宽、</a:t>
            </a:r>
            <a:r>
              <a:rPr lang="en-US" altLang="zh-CN" dirty="0" smtClean="0"/>
              <a:t>CPRI A*C</a:t>
            </a:r>
            <a:r>
              <a:rPr lang="zh-CN" altLang="en-US" dirty="0" smtClean="0"/>
              <a:t>、发射功率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smtClean="0"/>
              <a:t>Rx</a:t>
            </a:r>
            <a:r>
              <a:rPr lang="zh-CN" altLang="en-US" dirty="0" smtClean="0"/>
              <a:t>载波：射频支路号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载波号、频点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带宽、</a:t>
            </a:r>
            <a:r>
              <a:rPr lang="en-US" altLang="zh-CN" dirty="0" smtClean="0"/>
              <a:t>CPRI A</a:t>
            </a:r>
            <a:r>
              <a:rPr lang="zh-CN" altLang="en-US" dirty="0" smtClean="0"/>
              <a:t>*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055" y="3104288"/>
            <a:ext cx="5305425" cy="2371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 bwMode="auto">
          <a:xfrm>
            <a:off x="2471895" y="2863780"/>
            <a:ext cx="1105318" cy="8239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arrow" w="sm" len="med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2471895" y="5184949"/>
            <a:ext cx="1105318" cy="6531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arrow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08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小区激活流程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275883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小区基带资源管理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基带芯片</a:t>
            </a:r>
            <a:r>
              <a:rPr lang="en-US" altLang="zh-CN" dirty="0" smtClean="0"/>
              <a:t>SD6182</a:t>
            </a:r>
          </a:p>
          <a:p>
            <a:pPr lvl="2"/>
            <a:r>
              <a:rPr lang="zh-CN" altLang="en-US" dirty="0" smtClean="0"/>
              <a:t>上行与下行基带处理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SCPRI</a:t>
            </a:r>
            <a:r>
              <a:rPr lang="zh-CN" altLang="en-US" dirty="0" smtClean="0"/>
              <a:t>基带数据通道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通信芯片</a:t>
            </a:r>
            <a:r>
              <a:rPr lang="en-US" altLang="zh-CN" dirty="0" smtClean="0"/>
              <a:t>SD6602</a:t>
            </a:r>
          </a:p>
          <a:p>
            <a:pPr lvl="2"/>
            <a:r>
              <a:rPr lang="en-US" altLang="zh-CN" dirty="0" smtClean="0"/>
              <a:t>CPRI</a:t>
            </a:r>
            <a:r>
              <a:rPr lang="zh-CN" altLang="en-US" dirty="0" smtClean="0"/>
              <a:t>数据转发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板间</a:t>
            </a:r>
            <a:r>
              <a:rPr lang="en-US" altLang="zh-CN" dirty="0" smtClean="0"/>
              <a:t>IDX2</a:t>
            </a:r>
            <a:r>
              <a:rPr lang="zh-CN" altLang="en-US" dirty="0" smtClean="0"/>
              <a:t>数据转发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L2/L3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sRIO</a:t>
            </a:r>
            <a:r>
              <a:rPr lang="zh-CN" altLang="en-US" dirty="0" smtClean="0"/>
              <a:t>路由管理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L2</a:t>
            </a:r>
            <a:r>
              <a:rPr lang="zh-CN" altLang="en-US" dirty="0" smtClean="0"/>
              <a:t>与基带、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L2</a:t>
            </a:r>
            <a:r>
              <a:rPr lang="zh-CN" altLang="en-US" dirty="0" smtClean="0"/>
              <a:t>之间高速数据通道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57" y="2012963"/>
            <a:ext cx="4881905" cy="35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 smtClean="0"/>
              <a:t>小区去激活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小区去激活触发点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MML</a:t>
            </a:r>
            <a:r>
              <a:rPr lang="zh-CN" altLang="en-US" dirty="0" smtClean="0"/>
              <a:t>命令、审计、单板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器件故障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主控单元通知各子模块去激活小区配置，并停止向空口发送数据</a:t>
            </a:r>
            <a:endParaRPr lang="en-US" altLang="zh-CN" dirty="0" smtClean="0"/>
          </a:p>
          <a:p>
            <a:r>
              <a:rPr lang="zh-CN" altLang="en-US" dirty="0" smtClean="0"/>
              <a:t>小区去激活主要流程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遍历小区状态迁移表，进入小区删除状态机处理</a:t>
            </a:r>
            <a:endParaRPr lang="en-US" altLang="zh-CN" dirty="0" smtClean="0"/>
          </a:p>
          <a:p>
            <a:pPr lvl="1"/>
            <a:r>
              <a:rPr lang="zh-CN" altLang="en-US" dirty="0"/>
              <a:t>同时</a:t>
            </a:r>
            <a:r>
              <a:rPr lang="zh-CN" altLang="en-US" dirty="0" smtClean="0"/>
              <a:t>下发删除</a:t>
            </a:r>
            <a:r>
              <a:rPr lang="en-US" altLang="zh-CN" dirty="0" smtClean="0"/>
              <a:t>BBI</a:t>
            </a:r>
            <a:r>
              <a:rPr lang="zh-CN" altLang="en-US" dirty="0" smtClean="0"/>
              <a:t>，去激活</a:t>
            </a:r>
            <a:r>
              <a:rPr lang="en-US" altLang="zh-CN" dirty="0" smtClean="0"/>
              <a:t>CR</a:t>
            </a:r>
            <a:r>
              <a:rPr lang="zh-CN" altLang="en-US" dirty="0" smtClean="0"/>
              <a:t>，删除</a:t>
            </a:r>
            <a:r>
              <a:rPr lang="en-US" altLang="zh-CN" dirty="0" smtClean="0"/>
              <a:t>UEM</a:t>
            </a:r>
            <a:r>
              <a:rPr lang="zh-CN" altLang="en-US" dirty="0" smtClean="0"/>
              <a:t>和释放</a:t>
            </a:r>
            <a:r>
              <a:rPr lang="en-US" altLang="zh-CN" dirty="0" smtClean="0"/>
              <a:t>CR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接收到</a:t>
            </a:r>
            <a:r>
              <a:rPr lang="en-US" altLang="zh-CN" dirty="0" smtClean="0"/>
              <a:t>BBI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CRM</a:t>
            </a:r>
            <a:r>
              <a:rPr lang="zh-CN" altLang="en-US" dirty="0" smtClean="0"/>
              <a:t>的响应后，统一完</a:t>
            </a:r>
            <a:r>
              <a:rPr lang="zh-CN" altLang="en-US" dirty="0"/>
              <a:t>成去</a:t>
            </a:r>
            <a:r>
              <a:rPr lang="zh-CN" altLang="en-US" dirty="0" smtClean="0"/>
              <a:t>激活处理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2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小区建立流程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2.1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小区状态概述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2.2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小区建立与删除</a:t>
            </a:r>
          </a:p>
          <a:p>
            <a:pPr marL="782638" lvl="1" indent="-381000">
              <a:buNone/>
            </a:pPr>
            <a:r>
              <a:rPr lang="en-US" altLang="zh-CN" dirty="0" smtClean="0"/>
              <a:t>2.3 LTE</a:t>
            </a:r>
            <a:r>
              <a:rPr lang="zh-CN" altLang="en-US" dirty="0" smtClean="0"/>
              <a:t>小区重配置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07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小区重配置触发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小区重配置触发点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MML</a:t>
            </a:r>
            <a:r>
              <a:rPr lang="zh-CN" altLang="en-US" dirty="0" smtClean="0"/>
              <a:t>改变小区配置、小区算法改变小区配置</a:t>
            </a:r>
            <a:endParaRPr lang="en-US" altLang="zh-CN" dirty="0" smtClean="0"/>
          </a:p>
          <a:p>
            <a:pPr lvl="1"/>
            <a:r>
              <a:rPr lang="en-US" altLang="zh-CN" dirty="0" err="1"/>
              <a:t>eNodeB</a:t>
            </a:r>
            <a:r>
              <a:rPr lang="zh-CN" altLang="en-US" dirty="0"/>
              <a:t>和</a:t>
            </a:r>
            <a:r>
              <a:rPr lang="en-US" altLang="zh-CN" dirty="0"/>
              <a:t>UE</a:t>
            </a:r>
            <a:r>
              <a:rPr lang="zh-CN" altLang="en-US" dirty="0"/>
              <a:t>都要使用</a:t>
            </a:r>
            <a:r>
              <a:rPr lang="zh-CN" altLang="en-US" dirty="0" smtClean="0"/>
              <a:t>小区</a:t>
            </a:r>
            <a:r>
              <a:rPr lang="zh-CN" altLang="en-US" dirty="0"/>
              <a:t>级配置</a:t>
            </a:r>
            <a:r>
              <a:rPr lang="zh-CN" altLang="en-US" dirty="0" smtClean="0"/>
              <a:t>参数和</a:t>
            </a:r>
            <a:r>
              <a:rPr lang="zh-CN" altLang="en-US" dirty="0"/>
              <a:t>算法</a:t>
            </a:r>
            <a:r>
              <a:rPr lang="zh-CN" altLang="en-US" dirty="0" smtClean="0"/>
              <a:t>参数，小区重配置保证</a:t>
            </a:r>
            <a:r>
              <a:rPr lang="zh-CN" altLang="en-US" dirty="0"/>
              <a:t>这类参数在</a:t>
            </a:r>
            <a:r>
              <a:rPr lang="en-US" altLang="zh-CN" dirty="0" err="1"/>
              <a:t>eNodeB</a:t>
            </a:r>
            <a:r>
              <a:rPr lang="zh-CN" altLang="en-US" dirty="0"/>
              <a:t>侧和</a:t>
            </a:r>
            <a:r>
              <a:rPr lang="en-US" altLang="zh-CN" dirty="0"/>
              <a:t>UE</a:t>
            </a:r>
            <a:r>
              <a:rPr lang="zh-CN" altLang="en-US" dirty="0"/>
              <a:t>侧同步生效</a:t>
            </a:r>
            <a:endParaRPr lang="en-US" altLang="zh-CN" dirty="0"/>
          </a:p>
          <a:p>
            <a:pPr lvl="2"/>
            <a:r>
              <a:rPr lang="en-US" altLang="zh-CN" dirty="0"/>
              <a:t>MOD CELL</a:t>
            </a:r>
            <a:r>
              <a:rPr lang="zh-CN" altLang="en-US" dirty="0"/>
              <a:t>修改非激活状态和管理状态字段</a:t>
            </a:r>
            <a:endParaRPr lang="en-US" altLang="zh-CN" dirty="0"/>
          </a:p>
          <a:p>
            <a:pPr lvl="2"/>
            <a:r>
              <a:rPr lang="zh-CN" altLang="en-US" dirty="0"/>
              <a:t>重配置导频功率</a:t>
            </a:r>
            <a:endParaRPr lang="en-US" altLang="zh-CN" dirty="0"/>
          </a:p>
          <a:p>
            <a:pPr lvl="2"/>
            <a:r>
              <a:rPr lang="zh-CN" altLang="en-US" dirty="0"/>
              <a:t>修改了导致重配置的小区级参数表</a:t>
            </a:r>
            <a:endParaRPr lang="en-US" altLang="zh-CN" dirty="0"/>
          </a:p>
          <a:p>
            <a:pPr lvl="2"/>
            <a:r>
              <a:rPr lang="zh-CN" altLang="en-US" dirty="0"/>
              <a:t>修改功率</a:t>
            </a:r>
            <a:r>
              <a:rPr lang="en-US" altLang="zh-CN" dirty="0"/>
              <a:t>license</a:t>
            </a:r>
          </a:p>
          <a:p>
            <a:pPr lvl="2"/>
            <a:r>
              <a:rPr lang="zh-CN" altLang="en-US" dirty="0"/>
              <a:t>修改上行</a:t>
            </a:r>
            <a:r>
              <a:rPr lang="en-US" altLang="zh-CN" dirty="0"/>
              <a:t>64QAM </a:t>
            </a:r>
            <a:r>
              <a:rPr lang="en-US" altLang="zh-CN" dirty="0" smtClean="0"/>
              <a:t>license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小区重配置流程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</a:t>
            </a:r>
            <a:r>
              <a:rPr lang="zh-CN" altLang="en-US" dirty="0"/>
              <a:t>重配置主要流程</a:t>
            </a:r>
            <a:endParaRPr lang="en-US" altLang="zh-CN" dirty="0"/>
          </a:p>
          <a:p>
            <a:pPr lvl="1"/>
            <a:r>
              <a:rPr lang="zh-CN" altLang="en-US" dirty="0"/>
              <a:t>系统消息更新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下发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重配置</a:t>
            </a:r>
            <a:r>
              <a:rPr lang="en-US" altLang="zh-CN" dirty="0" smtClean="0"/>
              <a:t>BBI</a:t>
            </a:r>
          </a:p>
          <a:p>
            <a:pPr lvl="2"/>
            <a:r>
              <a:rPr lang="zh-CN" altLang="en-US" dirty="0"/>
              <a:t>如果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PDSCHCFG</a:t>
            </a:r>
            <a:r>
              <a:rPr lang="zh-CN" altLang="en-US" dirty="0" smtClean="0"/>
              <a:t>表则重配置</a:t>
            </a:r>
            <a:r>
              <a:rPr lang="en-US" altLang="zh-CN" dirty="0" smtClean="0"/>
              <a:t>UEM</a:t>
            </a:r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PDSCHCFG</a:t>
            </a:r>
            <a:r>
              <a:rPr lang="zh-CN" altLang="en-US" dirty="0" smtClean="0"/>
              <a:t>表同时重配置</a:t>
            </a:r>
            <a:r>
              <a:rPr lang="en-US" altLang="zh-CN" dirty="0" smtClean="0"/>
              <a:t>CRM</a:t>
            </a:r>
            <a:endParaRPr lang="en-US" altLang="zh-CN" dirty="0"/>
          </a:p>
          <a:p>
            <a:pPr lvl="1"/>
            <a:r>
              <a:rPr lang="zh-CN" altLang="en-US" dirty="0"/>
              <a:t>数据更新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小区重配置系统消息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系统消息包括</a:t>
            </a:r>
            <a:r>
              <a:rPr lang="en-US" altLang="zh-CN" dirty="0" smtClean="0"/>
              <a:t>MIB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SIB</a:t>
            </a:r>
          </a:p>
          <a:p>
            <a:pPr lvl="1"/>
            <a:r>
              <a:rPr lang="zh-CN" altLang="en-US" dirty="0" smtClean="0"/>
              <a:t>系统消息广播流程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67317"/>
              </p:ext>
            </p:extLst>
          </p:nvPr>
        </p:nvGraphicFramePr>
        <p:xfrm>
          <a:off x="4628911" y="1226184"/>
          <a:ext cx="417343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93"/>
                <a:gridCol w="2976880"/>
                <a:gridCol w="545361"/>
              </a:tblGrid>
              <a:tr h="16703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简称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下行带宽、系统帧号、</a:t>
                      </a:r>
                      <a:r>
                        <a:rPr lang="en-US" altLang="zh-CN" sz="1300" dirty="0" smtClean="0"/>
                        <a:t>PHICH</a:t>
                      </a:r>
                      <a:r>
                        <a:rPr lang="zh-CN" altLang="en-US" sz="1300" dirty="0" smtClean="0"/>
                        <a:t>配置信息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</a:rPr>
                        <a:t>基本信息</a:t>
                      </a:r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小区接入信息、其他</a:t>
                      </a:r>
                      <a:r>
                        <a:rPr lang="en-US" altLang="zh-CN" sz="1300" dirty="0" smtClean="0"/>
                        <a:t>SIB</a:t>
                      </a:r>
                      <a:r>
                        <a:rPr lang="zh-CN" altLang="en-US" sz="1300" dirty="0" smtClean="0"/>
                        <a:t>的调度信息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无线公共资源配置信息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小区重选公共信息</a:t>
                      </a:r>
                      <a:r>
                        <a:rPr lang="zh-CN" alt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、同频重选信息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</a:rPr>
                        <a:t>小区重选</a:t>
                      </a:r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同频重选的邻区信息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异频重选信息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UTRA</a:t>
                      </a:r>
                      <a:r>
                        <a:rPr lang="zh-CN" altLang="en-US" sz="1300" dirty="0" smtClean="0"/>
                        <a:t>重选信息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GERAN</a:t>
                      </a:r>
                      <a:r>
                        <a:rPr lang="zh-CN" altLang="en-US" sz="1300" dirty="0" smtClean="0"/>
                        <a:t>重选信息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CDMA2000</a:t>
                      </a:r>
                      <a:r>
                        <a:rPr lang="zh-CN" altLang="en-US" sz="1300" dirty="0" smtClean="0"/>
                        <a:t>重选信息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ETWS PN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300" dirty="0" smtClean="0">
                          <a:solidFill>
                            <a:schemeClr val="tx1"/>
                          </a:solidFill>
                        </a:rPr>
                        <a:t>预警系统</a:t>
                      </a:r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ETWS SN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CMAS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MA</a:t>
                      </a:r>
                      <a:r>
                        <a:rPr lang="zh-CN" altLang="en-US" sz="1300" dirty="0" smtClean="0"/>
                        <a:t>信息、</a:t>
                      </a:r>
                      <a:r>
                        <a:rPr lang="en-US" altLang="zh-CN" sz="1300" dirty="0" smtClean="0"/>
                        <a:t>MCCH</a:t>
                      </a:r>
                      <a:r>
                        <a:rPr lang="zh-CN" altLang="en-US" sz="1300" dirty="0" smtClean="0"/>
                        <a:t>调度信息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MBMS</a:t>
                      </a:r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SAI</a:t>
                      </a:r>
                      <a:r>
                        <a:rPr lang="zh-CN" altLang="en-US" sz="1300" dirty="0" smtClean="0"/>
                        <a:t>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03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SIB16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/>
                        <a:t>系统时间信息</a:t>
                      </a:r>
                      <a:endParaRPr lang="zh-CN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5" y="3047059"/>
            <a:ext cx="35909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1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小区系统消息修改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4"/>
            <a:ext cx="7929562" cy="4532074"/>
          </a:xfrm>
        </p:spPr>
        <p:txBody>
          <a:bodyPr/>
          <a:lstStyle/>
          <a:p>
            <a:r>
              <a:rPr lang="zh-CN" altLang="en-US" dirty="0"/>
              <a:t>普通系统消息更新在</a:t>
            </a:r>
            <a:r>
              <a:rPr lang="en-US" altLang="zh-CN" dirty="0"/>
              <a:t>BCCH</a:t>
            </a:r>
            <a:r>
              <a:rPr lang="zh-CN" altLang="en-US" dirty="0"/>
              <a:t>修改周期边界发生，</a:t>
            </a:r>
            <a:r>
              <a:rPr lang="en-US" altLang="zh-CN" dirty="0" err="1"/>
              <a:t>eNodeB</a:t>
            </a:r>
            <a:r>
              <a:rPr lang="zh-CN" altLang="en-US" dirty="0"/>
              <a:t>从该点起广播更新的系统消息，</a:t>
            </a:r>
            <a:r>
              <a:rPr lang="en-US" altLang="zh-CN" dirty="0"/>
              <a:t>UE</a:t>
            </a:r>
            <a:r>
              <a:rPr lang="zh-CN" altLang="en-US" dirty="0"/>
              <a:t>从该点起重新获取系统消息</a:t>
            </a:r>
          </a:p>
          <a:p>
            <a:pPr lvl="1"/>
            <a:r>
              <a:rPr lang="en-US" altLang="zh-CN" dirty="0"/>
              <a:t>SFN mod m = 0</a:t>
            </a:r>
            <a:r>
              <a:rPr lang="zh-CN" altLang="en-US" dirty="0"/>
              <a:t>，其中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BCCH</a:t>
            </a:r>
            <a:r>
              <a:rPr lang="zh-CN" altLang="en-US" dirty="0"/>
              <a:t>修改周期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eNodeB</a:t>
            </a:r>
            <a:r>
              <a:rPr lang="zh-CN" altLang="en-US" dirty="0"/>
              <a:t>通过两种方式通知</a:t>
            </a:r>
            <a:r>
              <a:rPr lang="en-US" altLang="zh-CN" dirty="0"/>
              <a:t>UE</a:t>
            </a:r>
            <a:r>
              <a:rPr lang="zh-CN" altLang="en-US" dirty="0"/>
              <a:t>普通系统消息更新</a:t>
            </a:r>
          </a:p>
          <a:p>
            <a:pPr lvl="2"/>
            <a:r>
              <a:rPr lang="zh-CN" altLang="en-US" dirty="0"/>
              <a:t>携带</a:t>
            </a:r>
            <a:r>
              <a:rPr lang="en-US" altLang="zh-CN" dirty="0" err="1"/>
              <a:t>systemInfoModification</a:t>
            </a:r>
            <a:r>
              <a:rPr lang="zh-CN" altLang="en-US" dirty="0"/>
              <a:t>的</a:t>
            </a:r>
            <a:r>
              <a:rPr lang="en-US" altLang="zh-CN" dirty="0"/>
              <a:t>Paging</a:t>
            </a:r>
          </a:p>
          <a:p>
            <a:pPr lvl="2"/>
            <a:r>
              <a:rPr lang="en-US" altLang="zh-CN" dirty="0"/>
              <a:t>SIB1</a:t>
            </a:r>
            <a:r>
              <a:rPr lang="zh-CN" altLang="en-US" dirty="0"/>
              <a:t>中的</a:t>
            </a:r>
            <a:r>
              <a:rPr lang="en-US" altLang="zh-CN" dirty="0" err="1"/>
              <a:t>systemInfoValueTag</a:t>
            </a:r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3" y="3325378"/>
            <a:ext cx="6973556" cy="14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1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小区系统消息更新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215599"/>
            <a:ext cx="7929562" cy="4195762"/>
          </a:xfrm>
        </p:spPr>
        <p:txBody>
          <a:bodyPr/>
          <a:lstStyle/>
          <a:p>
            <a:r>
              <a:rPr lang="en-US" altLang="zh-CN" dirty="0" err="1"/>
              <a:t>eNodeB</a:t>
            </a:r>
            <a:r>
              <a:rPr lang="zh-CN" altLang="en-US" dirty="0"/>
              <a:t>更新系统</a:t>
            </a:r>
            <a:r>
              <a:rPr lang="zh-CN" altLang="en-US" dirty="0" smtClean="0"/>
              <a:t>消息，至少</a:t>
            </a:r>
            <a:r>
              <a:rPr lang="zh-CN" altLang="en-US" dirty="0"/>
              <a:t>发满一个寻呼周期的</a:t>
            </a:r>
            <a:r>
              <a:rPr lang="zh-CN" altLang="en-US" dirty="0" smtClean="0"/>
              <a:t>寻呼。假设</a:t>
            </a:r>
            <a:r>
              <a:rPr lang="zh-CN" altLang="en-US" dirty="0"/>
              <a:t>默认寻呼周期是</a:t>
            </a:r>
            <a:r>
              <a:rPr lang="en-US" altLang="zh-CN" dirty="0" smtClean="0"/>
              <a:t>128rf</a:t>
            </a:r>
            <a:r>
              <a:rPr lang="zh-CN" altLang="en-US" dirty="0" smtClean="0"/>
              <a:t>，则修改</a:t>
            </a:r>
            <a:r>
              <a:rPr lang="zh-CN" altLang="en-US" dirty="0"/>
              <a:t>周期是默认寻呼周期的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</a:p>
          <a:p>
            <a:pPr lvl="1"/>
            <a:r>
              <a:rPr lang="zh-CN" altLang="en-US" dirty="0"/>
              <a:t>情况</a:t>
            </a:r>
            <a:r>
              <a:rPr lang="zh-CN" altLang="en-US" dirty="0" smtClean="0"/>
              <a:t>一</a:t>
            </a:r>
            <a:r>
              <a:rPr lang="zh-CN" altLang="en-US" dirty="0"/>
              <a:t>：参数修改发生在第一个寻呼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情况二</a:t>
            </a:r>
            <a:r>
              <a:rPr lang="zh-CN" altLang="en-US" dirty="0" smtClean="0"/>
              <a:t>：</a:t>
            </a:r>
            <a:r>
              <a:rPr lang="zh-CN" altLang="en-US" dirty="0"/>
              <a:t>参数修改发生在第二个寻呼</a:t>
            </a:r>
            <a:r>
              <a:rPr lang="zh-CN" altLang="en-US" dirty="0" smtClean="0"/>
              <a:t>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047" y="2691395"/>
            <a:ext cx="4010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66816"/>
            <a:ext cx="40481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培训目标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学完本课程后，您应该能：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清晰表述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小区的定义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描述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小区建立的过程与机制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阐述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小区建立过程涉及的关键参数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能独立完成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小区参数规格配置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5" name="Picture 11" descr="目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500" y="465138"/>
            <a:ext cx="622300" cy="62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3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小区建立关键参数</a:t>
            </a:r>
          </a:p>
          <a:p>
            <a:pPr marL="782638" lvl="1" indent="-381000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小区建立部署关键参数</a:t>
            </a:r>
            <a:r>
              <a:rPr lang="en-US" altLang="zh-CN" dirty="0" smtClean="0"/>
              <a:t> 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载频资源分配关键参数</a:t>
            </a:r>
          </a:p>
          <a:p>
            <a:pPr marL="782638" lvl="1" indent="-381000">
              <a:buNone/>
            </a:pPr>
            <a:r>
              <a:rPr lang="en-US" altLang="zh-CN" dirty="0">
                <a:solidFill>
                  <a:srgbClr val="777777"/>
                </a:solidFill>
              </a:rPr>
              <a:t>3.3 RRU&amp;BBI</a:t>
            </a:r>
            <a:r>
              <a:rPr lang="zh-CN" altLang="en-US" dirty="0">
                <a:solidFill>
                  <a:srgbClr val="777777"/>
                </a:solidFill>
              </a:rPr>
              <a:t>配置关键参数</a:t>
            </a:r>
          </a:p>
          <a:p>
            <a:pPr marL="782638" lvl="1" indent="-381000">
              <a:buNone/>
            </a:pPr>
            <a:r>
              <a:rPr lang="en-US" altLang="zh-CN" dirty="0">
                <a:solidFill>
                  <a:srgbClr val="777777"/>
                </a:solidFill>
              </a:rPr>
              <a:t>3.4 License</a:t>
            </a:r>
            <a:r>
              <a:rPr lang="zh-CN" altLang="en-US" dirty="0">
                <a:solidFill>
                  <a:srgbClr val="777777"/>
                </a:solidFill>
              </a:rPr>
              <a:t>配置关键参数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小区部署配置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小区配置流程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9218" name="Picture 2" descr="http://localhost:7890/pages/GZD1031S/02/GZD1031S/02/resources/ManulImages_zh-cn_bookmap_0005968552/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8" y="2113902"/>
            <a:ext cx="319087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6985" y="2095510"/>
            <a:ext cx="1471878" cy="10618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BRD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RRUChain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ADD RRU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96985" y="3293895"/>
            <a:ext cx="1132041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985" y="3845949"/>
            <a:ext cx="1451038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SecorEqm</a:t>
            </a:r>
            <a:endParaRPr lang="en-US" altLang="zh-CN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6985" y="4398003"/>
            <a:ext cx="1810111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BaseBandEqm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96985" y="4950057"/>
            <a:ext cx="1737335" cy="73866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CnOperator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CnOperatorTa</a:t>
            </a: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53718" y="2689986"/>
            <a:ext cx="923651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Cell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718" y="3304844"/>
            <a:ext cx="2060179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EUCellSectorEqm</a:t>
            </a:r>
            <a:endParaRPr lang="en-US" altLang="zh-CN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53718" y="3919702"/>
            <a:ext cx="1162498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CellOp</a:t>
            </a:r>
            <a:endParaRPr lang="en-US" altLang="zh-CN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553718" y="4534559"/>
            <a:ext cx="899542" cy="4154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ACT Cell</a:t>
            </a:r>
          </a:p>
        </p:txBody>
      </p:sp>
      <p:sp>
        <p:nvSpPr>
          <p:cNvPr id="6" name="右大括号 5"/>
          <p:cNvSpPr/>
          <p:nvPr/>
        </p:nvSpPr>
        <p:spPr bwMode="auto">
          <a:xfrm>
            <a:off x="2448023" y="2311121"/>
            <a:ext cx="116510" cy="683287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2699223" y="5164854"/>
            <a:ext cx="116510" cy="411983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cxnSp>
        <p:nvCxnSpPr>
          <p:cNvPr id="17" name="直接箭头连接符 16"/>
          <p:cNvCxnSpPr>
            <a:endCxn id="6" idx="1"/>
          </p:cNvCxnSpPr>
          <p:nvPr/>
        </p:nvCxnSpPr>
        <p:spPr bwMode="auto">
          <a:xfrm flipH="1" flipV="1">
            <a:off x="2564533" y="2652765"/>
            <a:ext cx="537405" cy="24497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19" name="直接箭头连接符 18"/>
          <p:cNvCxnSpPr>
            <a:endCxn id="7" idx="3"/>
          </p:cNvCxnSpPr>
          <p:nvPr/>
        </p:nvCxnSpPr>
        <p:spPr bwMode="auto">
          <a:xfrm flipH="1">
            <a:off x="2129026" y="3501644"/>
            <a:ext cx="9729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21" name="直接箭头连接符 20"/>
          <p:cNvCxnSpPr>
            <a:endCxn id="8" idx="3"/>
          </p:cNvCxnSpPr>
          <p:nvPr/>
        </p:nvCxnSpPr>
        <p:spPr bwMode="auto">
          <a:xfrm flipH="1">
            <a:off x="2448023" y="4053698"/>
            <a:ext cx="65391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23" name="直接箭头连接符 22"/>
          <p:cNvCxnSpPr>
            <a:endCxn id="9" idx="3"/>
          </p:cNvCxnSpPr>
          <p:nvPr/>
        </p:nvCxnSpPr>
        <p:spPr bwMode="auto">
          <a:xfrm flipH="1">
            <a:off x="2807096" y="4605752"/>
            <a:ext cx="29484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25" name="直接箭头连接符 24"/>
          <p:cNvCxnSpPr>
            <a:endCxn id="16" idx="1"/>
          </p:cNvCxnSpPr>
          <p:nvPr/>
        </p:nvCxnSpPr>
        <p:spPr bwMode="auto">
          <a:xfrm flipH="1">
            <a:off x="2815733" y="5251170"/>
            <a:ext cx="286209" cy="1196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27" name="直接箭头连接符 26"/>
          <p:cNvCxnSpPr>
            <a:endCxn id="14" idx="1"/>
          </p:cNvCxnSpPr>
          <p:nvPr/>
        </p:nvCxnSpPr>
        <p:spPr bwMode="auto">
          <a:xfrm>
            <a:off x="6255044" y="4742308"/>
            <a:ext cx="29867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29" name="直接箭头连接符 28"/>
          <p:cNvCxnSpPr>
            <a:endCxn id="13" idx="1"/>
          </p:cNvCxnSpPr>
          <p:nvPr/>
        </p:nvCxnSpPr>
        <p:spPr bwMode="auto">
          <a:xfrm>
            <a:off x="6255044" y="4127451"/>
            <a:ext cx="29867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31" name="直接箭头连接符 30"/>
          <p:cNvCxnSpPr>
            <a:endCxn id="12" idx="1"/>
          </p:cNvCxnSpPr>
          <p:nvPr/>
        </p:nvCxnSpPr>
        <p:spPr bwMode="auto">
          <a:xfrm>
            <a:off x="6255044" y="3512593"/>
            <a:ext cx="29867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  <p:cxnSp>
        <p:nvCxnSpPr>
          <p:cNvPr id="33" name="直接箭头连接符 32"/>
          <p:cNvCxnSpPr>
            <a:endCxn id="11" idx="1"/>
          </p:cNvCxnSpPr>
          <p:nvPr/>
        </p:nvCxnSpPr>
        <p:spPr bwMode="auto">
          <a:xfrm>
            <a:off x="6255044" y="2897735"/>
            <a:ext cx="29867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93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小区资源映射配置关系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3"/>
            <a:ext cx="7929562" cy="4691062"/>
          </a:xfrm>
        </p:spPr>
        <p:txBody>
          <a:bodyPr/>
          <a:lstStyle/>
          <a:p>
            <a:r>
              <a:rPr lang="zh-CN" altLang="en-US" dirty="0" smtClean="0"/>
              <a:t>同一小区的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射频通道抽象为扇区设备</a:t>
            </a:r>
            <a:r>
              <a:rPr lang="en-US" altLang="zh-CN" dirty="0" err="1" smtClean="0"/>
              <a:t>SectorEqm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非多扇区小区：</a:t>
            </a:r>
            <a:r>
              <a:rPr lang="en-US" altLang="zh-CN" dirty="0" err="1" smtClean="0"/>
              <a:t>EucellSectorEqm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扇区</a:t>
            </a:r>
            <a:r>
              <a:rPr lang="zh-CN" altLang="en-US" dirty="0" smtClean="0"/>
              <a:t>小区：</a:t>
            </a:r>
            <a:r>
              <a:rPr lang="en-US" altLang="zh-CN" dirty="0"/>
              <a:t> </a:t>
            </a:r>
            <a:r>
              <a:rPr lang="en-US" altLang="zh-CN" dirty="0" err="1" smtClean="0"/>
              <a:t>EuSectorEqmGroup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SFN</a:t>
            </a:r>
            <a:r>
              <a:rPr lang="zh-CN" altLang="en-US" dirty="0" smtClean="0"/>
              <a:t>小区、多</a:t>
            </a:r>
            <a:r>
              <a:rPr lang="en-US" altLang="zh-CN" dirty="0" smtClean="0"/>
              <a:t>MPRU</a:t>
            </a:r>
            <a:r>
              <a:rPr lang="zh-CN" altLang="en-US" dirty="0" smtClean="0"/>
              <a:t>聚合小区、数字合路小区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431364" y="2452687"/>
            <a:ext cx="5366877" cy="2638425"/>
            <a:chOff x="-1052052" y="0"/>
            <a:chExt cx="5366877" cy="2638425"/>
          </a:xfrm>
        </p:grpSpPr>
        <p:sp>
          <p:nvSpPr>
            <p:cNvPr id="6" name="矩形 5"/>
            <p:cNvSpPr/>
            <p:nvPr/>
          </p:nvSpPr>
          <p:spPr>
            <a:xfrm>
              <a:off x="3371850" y="0"/>
              <a:ext cx="942975" cy="26384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扇区    （</a:t>
              </a:r>
              <a:r>
                <a:rPr lang="en-US" altLang="zh-CN" sz="1100"/>
                <a:t> SECTOR</a:t>
              </a:r>
              <a:r>
                <a:rPr lang="zh-CN" altLang="en-US" sz="1100"/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181225" y="9525"/>
              <a:ext cx="1123949" cy="1304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扇区设备    （</a:t>
              </a:r>
              <a:r>
                <a:rPr lang="en-US" altLang="zh-CN" sz="1100" dirty="0"/>
                <a:t> SECTORQM</a:t>
              </a:r>
              <a:r>
                <a:rPr lang="zh-CN" altLang="en-US" sz="1100" dirty="0"/>
                <a:t>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9182" y="19051"/>
              <a:ext cx="1200460" cy="15144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小区扇区设备    （</a:t>
              </a:r>
              <a:r>
                <a:rPr lang="en-US" altLang="zh-CN" sz="1100" dirty="0"/>
                <a:t> EUCELLSECTORQM</a:t>
              </a:r>
              <a:r>
                <a:rPr lang="zh-CN" altLang="en-US" sz="1100" dirty="0"/>
                <a:t>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69180" y="1600200"/>
              <a:ext cx="1200462" cy="10191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小区扇区设备组    （</a:t>
              </a:r>
              <a:r>
                <a:rPr lang="en-US" altLang="zh-CN" sz="1100" dirty="0"/>
                <a:t> EUSECTORQMGROUP</a:t>
              </a:r>
              <a:r>
                <a:rPr lang="zh-CN" altLang="en-US" sz="1100" dirty="0"/>
                <a:t>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81225" y="1362075"/>
              <a:ext cx="1123949" cy="12572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基带设备组    （</a:t>
              </a:r>
              <a:r>
                <a:rPr lang="en-US" altLang="zh-CN" sz="1100"/>
                <a:t> BASEBANDEQM</a:t>
              </a:r>
              <a:r>
                <a:rPr lang="zh-CN" altLang="en-US" sz="1100"/>
                <a:t>）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1052052" y="28576"/>
              <a:ext cx="942975" cy="2590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小区   （</a:t>
              </a:r>
              <a:r>
                <a:rPr lang="en-US" altLang="zh-CN" sz="1100"/>
                <a:t>CELL</a:t>
              </a:r>
              <a:r>
                <a:rPr lang="zh-CN" altLang="en-US" sz="1100"/>
                <a:t>）</a:t>
              </a:r>
            </a:p>
          </p:txBody>
        </p:sp>
      </p:grpSp>
      <p:sp>
        <p:nvSpPr>
          <p:cNvPr id="12" name="Curved Right Arrow 11"/>
          <p:cNvSpPr/>
          <p:nvPr/>
        </p:nvSpPr>
        <p:spPr bwMode="auto">
          <a:xfrm rot="5400000">
            <a:off x="3931944" y="756126"/>
            <a:ext cx="474795" cy="4246611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rot="5400000" flipH="1">
            <a:off x="3973413" y="2664748"/>
            <a:ext cx="391856" cy="4246611"/>
          </a:xfrm>
          <a:prstGeom prst="curvedRightArrow">
            <a:avLst>
              <a:gd name="adj1" fmla="val 25000"/>
              <a:gd name="adj2" fmla="val 62924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8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小区建立故障定位步骤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小区建立失败后上报告警，通过告警台查找对应小区告警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打开小区告警详细信息，找到对应小区建立失败的“具体问题”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105150"/>
            <a:ext cx="79232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7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小区建立故障定位步骤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544110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i="1" u="sng" dirty="0" smtClean="0"/>
              <a:t>DSP CELL</a:t>
            </a:r>
            <a:r>
              <a:rPr lang="zh-CN" altLang="en-US" dirty="0" smtClean="0"/>
              <a:t>查询小区动态信息参数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查看返回结果中的“最近一次小区状态变化的原因”字段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通过告警的</a:t>
            </a:r>
            <a:r>
              <a:rPr lang="zh-CN" altLang="en-US" dirty="0"/>
              <a:t>“具体问题”</a:t>
            </a:r>
            <a:r>
              <a:rPr lang="zh-CN" altLang="en-US" dirty="0" smtClean="0"/>
              <a:t>和动态参数的“</a:t>
            </a:r>
            <a:r>
              <a:rPr lang="zh-CN" altLang="en-US" dirty="0"/>
              <a:t>最近一次小区状态变化的原因</a:t>
            </a:r>
            <a:r>
              <a:rPr lang="zh-CN" altLang="en-US" dirty="0" smtClean="0"/>
              <a:t>”去定位小区建立故障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724150"/>
            <a:ext cx="3467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5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小区建立预处理过程故障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17564"/>
              </p:ext>
            </p:extLst>
          </p:nvPr>
        </p:nvGraphicFramePr>
        <p:xfrm>
          <a:off x="539236" y="1397001"/>
          <a:ext cx="8192786" cy="434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34"/>
                <a:gridCol w="4903596"/>
                <a:gridCol w="1487156"/>
              </a:tblGrid>
              <a:tr h="22253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676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小区必须存在至少一个小区运营商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运营商信息配置错误，比如独立模式下，只能配置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个组运营商；分载频共享模式下，小区</a:t>
                      </a:r>
                      <a:r>
                        <a:rPr lang="en-US" altLang="zh-CN" sz="1200" dirty="0" smtClean="0"/>
                        <a:t>PLMN</a:t>
                      </a:r>
                      <a:r>
                        <a:rPr lang="zh-CN" altLang="en-US" sz="1200" dirty="0" smtClean="0"/>
                        <a:t>最多配置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个；共载频模式下， 小区最多配置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个。需要检查小区的运营商配置是否正确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80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深度节能状态禁止小区建立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、通过告警台查找是否有电源模块相关告警？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、解决对应的告警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80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基站处于自动下电状态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基站处于射频模块自动下电状态。修改</a:t>
                      </a:r>
                      <a:r>
                        <a:rPr lang="en-US" altLang="zh-CN" sz="1200" dirty="0" smtClean="0"/>
                        <a:t>MOD ENODEBAUTOPOWEROFF</a:t>
                      </a:r>
                      <a:r>
                        <a:rPr lang="zh-CN" altLang="en-US" sz="1200" dirty="0" smtClean="0"/>
                        <a:t>配置，把自动上下电开关关掉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基带板资源不存在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查看小区关联的基带板是否都被闭塞或者基带板不可用，可以通过告警台查看是否有小区相关的基带板告警上报？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基带处于闭塞状态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通过</a:t>
                      </a:r>
                      <a:r>
                        <a:rPr lang="en-US" altLang="zh-CN" sz="1200" dirty="0" smtClean="0"/>
                        <a:t>DSP BRD</a:t>
                      </a:r>
                      <a:r>
                        <a:rPr lang="zh-CN" altLang="en-US" sz="1200" dirty="0" smtClean="0"/>
                        <a:t>查看小区关联的基带板是否都被闭塞？需要解闭塞</a:t>
                      </a:r>
                      <a:r>
                        <a:rPr lang="en-US" altLang="zh-CN" sz="1200" dirty="0" smtClean="0"/>
                        <a:t>BBI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676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无可用的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载波资源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小区关联的射频模块的通道不可用。通过告警台查看小区关联的射频模块是否有告警上报？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小区物理资源故障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载波资源分配失败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双拼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，只有一个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可用，另外一个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还开工，小区会启动定时器，等另外一个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开工，或者超过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分半钟后，才会激活小区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小区组网配置错误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处于驻波测试状态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处于驻波测试状态，小区不能激活，需要停止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的驻波测试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小区组网配置错误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28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处于闭塞状态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处于闭塞态，小区不能激活，需要解闭塞</a:t>
                      </a:r>
                      <a:r>
                        <a:rPr lang="en-US" altLang="zh-CN" sz="1200" dirty="0" smtClean="0"/>
                        <a:t>RRU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小区组网配置错误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小区使用的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链路异常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通过告警台查看是否存在</a:t>
                      </a:r>
                      <a:r>
                        <a:rPr lang="en-US" altLang="zh-CN" sz="1200" dirty="0" smtClean="0"/>
                        <a:t>S1</a:t>
                      </a:r>
                      <a:r>
                        <a:rPr lang="zh-CN" altLang="en-US" sz="1200" dirty="0" smtClean="0"/>
                        <a:t>链路故障？如果存在，那么解决此告警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外部链路故障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小区建立定位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查询硬件资源是否正常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2"/>
            <a:ext cx="7929562" cy="4503327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i="1" u="sng" dirty="0" smtClean="0"/>
              <a:t>DSP BRD</a:t>
            </a:r>
            <a:r>
              <a:rPr lang="zh-CN" altLang="en-US" dirty="0" smtClean="0"/>
              <a:t>查询可用的基带板与小区使用的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重点查看“管理状态”和“可用状态”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基带资源：</a:t>
            </a:r>
            <a:r>
              <a:rPr lang="en-US" altLang="zh-CN" dirty="0"/>
              <a:t>LTE</a:t>
            </a:r>
            <a:r>
              <a:rPr lang="zh-CN" altLang="en-US" dirty="0"/>
              <a:t>的基带资源采用资源池的</a:t>
            </a:r>
            <a:r>
              <a:rPr lang="zh-CN" altLang="en-US" dirty="0" smtClean="0"/>
              <a:t>形式。</a:t>
            </a:r>
            <a:r>
              <a:rPr lang="zh-CN" altLang="en-US" dirty="0"/>
              <a:t>针对</a:t>
            </a:r>
            <a:r>
              <a:rPr lang="en-US" altLang="zh-CN" dirty="0"/>
              <a:t>UBBP</a:t>
            </a:r>
            <a:r>
              <a:rPr lang="zh-CN" altLang="en-US" dirty="0"/>
              <a:t>，需要执行</a:t>
            </a:r>
            <a:r>
              <a:rPr lang="en-US" altLang="zh-CN" i="1" u="sng" dirty="0"/>
              <a:t>DSP </a:t>
            </a:r>
            <a:r>
              <a:rPr lang="en-US" altLang="zh-CN" i="1" u="sng" dirty="0" smtClean="0"/>
              <a:t>ENODEBFDDBBRES</a:t>
            </a:r>
            <a:r>
              <a:rPr lang="zh-CN" altLang="en-US" dirty="0" smtClean="0"/>
              <a:t>或</a:t>
            </a:r>
            <a:r>
              <a:rPr lang="en-US" altLang="zh-CN" i="1" u="sng" dirty="0" smtClean="0"/>
              <a:t>DSP ENODEBTDDBBRES</a:t>
            </a:r>
            <a:r>
              <a:rPr lang="zh-CN" altLang="en-US" dirty="0" smtClean="0"/>
              <a:t>查</a:t>
            </a:r>
            <a:r>
              <a:rPr lang="zh-CN" altLang="en-US" dirty="0"/>
              <a:t>看</a:t>
            </a:r>
            <a:r>
              <a:rPr lang="en-US" altLang="zh-CN" dirty="0"/>
              <a:t>UBBP</a:t>
            </a:r>
            <a:r>
              <a:rPr lang="zh-CN" altLang="en-US" dirty="0"/>
              <a:t>是否可用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466975"/>
            <a:ext cx="55721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3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小区建立关键参数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rgbClr val="777777"/>
                </a:solidFill>
              </a:rPr>
              <a:t>3.1 </a:t>
            </a:r>
            <a:r>
              <a:rPr lang="zh-CN" altLang="en-US" dirty="0" smtClean="0">
                <a:solidFill>
                  <a:srgbClr val="777777"/>
                </a:solidFill>
              </a:rPr>
              <a:t>小区建立部署关键参数</a:t>
            </a:r>
            <a:r>
              <a:rPr lang="en-US" altLang="zh-CN" dirty="0" smtClean="0">
                <a:solidFill>
                  <a:srgbClr val="777777"/>
                </a:solidFill>
              </a:rPr>
              <a:t> </a:t>
            </a:r>
          </a:p>
          <a:p>
            <a:pPr marL="782638" lvl="1" indent="-381000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载频资源分配关键参数</a:t>
            </a:r>
          </a:p>
          <a:p>
            <a:pPr marL="782638" lvl="1" indent="-381000">
              <a:buNone/>
            </a:pPr>
            <a:r>
              <a:rPr lang="en-US" altLang="zh-CN" dirty="0">
                <a:solidFill>
                  <a:srgbClr val="777777"/>
                </a:solidFill>
              </a:rPr>
              <a:t>3.3 RRU&amp;BBI</a:t>
            </a:r>
            <a:r>
              <a:rPr lang="zh-CN" altLang="en-US" dirty="0">
                <a:solidFill>
                  <a:srgbClr val="777777"/>
                </a:solidFill>
              </a:rPr>
              <a:t>配置关键参数</a:t>
            </a:r>
          </a:p>
          <a:p>
            <a:pPr marL="782638" lvl="1" indent="-381000">
              <a:buNone/>
            </a:pPr>
            <a:r>
              <a:rPr lang="en-US" altLang="zh-CN" dirty="0">
                <a:solidFill>
                  <a:srgbClr val="777777"/>
                </a:solidFill>
              </a:rPr>
              <a:t>3.4 License</a:t>
            </a:r>
            <a:r>
              <a:rPr lang="zh-CN" altLang="en-US" dirty="0">
                <a:solidFill>
                  <a:srgbClr val="777777"/>
                </a:solidFill>
              </a:rPr>
              <a:t>配置关键参数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10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小区基带资源池配置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2"/>
            <a:ext cx="7929562" cy="4738687"/>
          </a:xfrm>
        </p:spPr>
        <p:txBody>
          <a:bodyPr/>
          <a:lstStyle/>
          <a:p>
            <a:r>
              <a:rPr lang="zh-CN" altLang="en-US" dirty="0"/>
              <a:t>查看已建立的小区是否已经达到基带板和</a:t>
            </a:r>
            <a:r>
              <a:rPr lang="en-US" altLang="zh-CN" dirty="0"/>
              <a:t>RRU</a:t>
            </a:r>
            <a:r>
              <a:rPr lang="zh-CN" altLang="en-US" dirty="0"/>
              <a:t>的规格</a:t>
            </a:r>
            <a:r>
              <a:rPr lang="zh-CN" altLang="en-US" dirty="0" smtClean="0"/>
              <a:t>上限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i="1" u="sng" dirty="0" smtClean="0"/>
              <a:t>LST EUCELLSECTOREQM</a:t>
            </a:r>
            <a:r>
              <a:rPr lang="zh-CN" altLang="en-US" dirty="0" smtClean="0"/>
              <a:t>查看小区是否绑定基带资源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取值</a:t>
            </a:r>
            <a:r>
              <a:rPr lang="en-US" altLang="zh-CN" dirty="0"/>
              <a:t>255</a:t>
            </a:r>
            <a:r>
              <a:rPr lang="zh-CN" altLang="en-US" dirty="0"/>
              <a:t>表示不指定小区使用的基带设备，此时小区使用的基带板在基站所有基带板范围内进行选择，优先选择小区对应的</a:t>
            </a:r>
            <a:r>
              <a:rPr lang="en-US" altLang="zh-CN" dirty="0"/>
              <a:t>RRU</a:t>
            </a:r>
            <a:r>
              <a:rPr lang="zh-CN" altLang="en-US" dirty="0"/>
              <a:t>直连的基带</a:t>
            </a:r>
            <a:r>
              <a:rPr lang="zh-CN" altLang="en-US" dirty="0" smtClean="0"/>
              <a:t>板</a:t>
            </a:r>
            <a:endParaRPr lang="zh-CN" altLang="en-US" dirty="0"/>
          </a:p>
          <a:p>
            <a:pPr lvl="2"/>
            <a:r>
              <a:rPr lang="zh-CN" altLang="en-US" dirty="0" smtClean="0"/>
              <a:t>其它</a:t>
            </a:r>
            <a:r>
              <a:rPr lang="zh-CN" altLang="en-US" dirty="0"/>
              <a:t>取值表示指定小区使用的基带设备，此时小区只能使用该基带设备中包含的基带板，优先选择小区对应的</a:t>
            </a:r>
            <a:r>
              <a:rPr lang="en-US" altLang="zh-CN" dirty="0"/>
              <a:t>RRU</a:t>
            </a:r>
            <a:r>
              <a:rPr lang="zh-CN" altLang="en-US" dirty="0"/>
              <a:t>直连的基带</a:t>
            </a:r>
            <a:r>
              <a:rPr lang="zh-CN" altLang="en-US" dirty="0" smtClean="0"/>
              <a:t>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20" y="2490788"/>
            <a:ext cx="2276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小区基带处理板查询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3"/>
            <a:ext cx="7929562" cy="4827792"/>
          </a:xfrm>
        </p:spPr>
        <p:txBody>
          <a:bodyPr/>
          <a:lstStyle/>
          <a:p>
            <a:r>
              <a:rPr lang="zh-CN" altLang="en-US" dirty="0" smtClean="0"/>
              <a:t>小区绑定基带资源组，执行</a:t>
            </a:r>
            <a:r>
              <a:rPr lang="en-US" altLang="zh-CN" i="1" u="sng" dirty="0" smtClean="0"/>
              <a:t>DSP CELL</a:t>
            </a:r>
            <a:r>
              <a:rPr lang="zh-CN" altLang="en-US" dirty="0" smtClean="0"/>
              <a:t>查看基带板上建立小区使用的基带处理板信息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主基带处理板信息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L2</a:t>
            </a:r>
            <a:r>
              <a:rPr lang="zh-CN" altLang="en-US" dirty="0" smtClean="0"/>
              <a:t>处理板信息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服务基带处理板信息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L1</a:t>
            </a:r>
            <a:r>
              <a:rPr lang="zh-CN" altLang="en-US" dirty="0" smtClean="0"/>
              <a:t>处理板信息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资源分配规格原则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普通小区不支持分开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SFN</a:t>
            </a:r>
            <a:r>
              <a:rPr lang="zh-CN" altLang="en-US" dirty="0" smtClean="0"/>
              <a:t>小区需分别计算已建立小区是否达到基带板的处理能力上限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919288"/>
            <a:ext cx="46291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altLang="zh-CN" dirty="0" smtClean="0"/>
              <a:t>LTE</a:t>
            </a:r>
            <a:r>
              <a:rPr lang="zh-CN" altLang="en-US" dirty="0" smtClean="0"/>
              <a:t>小区管理概述</a:t>
            </a:r>
          </a:p>
          <a:p>
            <a:pPr marL="419100" indent="-4191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altLang="zh-CN" dirty="0" smtClean="0"/>
              <a:t>LTE</a:t>
            </a:r>
            <a:r>
              <a:rPr lang="zh-CN" altLang="en-US" dirty="0" smtClean="0"/>
              <a:t>小区建立流程</a:t>
            </a:r>
          </a:p>
          <a:p>
            <a:pPr marL="419100" indent="-4191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altLang="zh-CN" dirty="0" smtClean="0"/>
              <a:t>LTE</a:t>
            </a:r>
            <a:r>
              <a:rPr lang="zh-CN" altLang="en-US" dirty="0" smtClean="0"/>
              <a:t>小区建立关键参数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Picture 19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小区射频通道资源状态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i="1" u="sng" dirty="0" smtClean="0"/>
              <a:t>DSP RXBRANCH / DSP TXBRANCH</a:t>
            </a:r>
            <a:r>
              <a:rPr lang="zh-CN" altLang="en-US" dirty="0" smtClean="0"/>
              <a:t>查看射频通道状态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接收通道状态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逻辑开关</a:t>
            </a:r>
            <a:endParaRPr lang="en-US" altLang="zh-CN" dirty="0"/>
          </a:p>
          <a:p>
            <a:pPr lvl="2"/>
            <a:r>
              <a:rPr lang="zh-CN" altLang="en-US" dirty="0" smtClean="0"/>
              <a:t>物理开关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发射通道状态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7875"/>
            <a:ext cx="3848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914775"/>
            <a:ext cx="83613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3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CR</a:t>
            </a:r>
            <a:r>
              <a:rPr lang="zh-CN" altLang="en-US" dirty="0" smtClean="0"/>
              <a:t>载频资源分配过程故障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51474"/>
              </p:ext>
            </p:extLst>
          </p:nvPr>
        </p:nvGraphicFramePr>
        <p:xfrm>
          <a:off x="519140" y="1417098"/>
          <a:ext cx="819278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34"/>
                <a:gridCol w="4712672"/>
                <a:gridCol w="1678080"/>
              </a:tblGrid>
              <a:tr h="17461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146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载波资源配置失败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）射频模块的链、环不可用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）射频模块处于节能下电模式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）多模场景下，接口板的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端口带宽不足</a:t>
                      </a:r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）软件内部运行异常 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小区参数配置不正确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69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配置的频点不被支持或配置的频点数超出支持的载波数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检查小区的配置和射频模块是否兼容？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频点设置错误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715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双模网络频率重叠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检查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上多载波小区的频点是否重叠？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频点设置错误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807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上行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下行频点生效失败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调整小区的上行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下行频点配置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频点设置错误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69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小区带宽超出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支持范围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、修改小区带宽配置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、检查射频模块和当前小区配置是否一致？确认是否需要更换射频模块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带宽配置错误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69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小区制式不在射频模块配置的制式范围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配置的制式和小区配置的制式不一致，需要修改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支持的制式或者修改小区的制式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69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分配小区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CPRI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没有足够的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资源分配给此小区，常见如下原因：</a:t>
                      </a:r>
                    </a:p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端口没有协商到最优速率，请检查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速率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端口带宽不足，请确认小区是否需要配置为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压缩小区？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92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时钟资源不可用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时钟资源不可用，会导致</a:t>
                      </a:r>
                      <a:r>
                        <a:rPr lang="en-US" altLang="zh-CN" sz="1200" dirty="0" smtClean="0"/>
                        <a:t>TDD</a:t>
                      </a:r>
                      <a:r>
                        <a:rPr lang="zh-CN" altLang="en-US" sz="1200" dirty="0" smtClean="0"/>
                        <a:t>制式小区不可用。通过告警台可以查看时钟源告警，请先解决此告警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时钟不可用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小区基带资源背板汇聚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小区绑定的基带资源与小区使用的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之间需要有连通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BBU3900</a:t>
            </a:r>
            <a:r>
              <a:rPr lang="zh-CN" altLang="en-US" dirty="0" smtClean="0"/>
              <a:t>基带板</a:t>
            </a:r>
            <a:r>
              <a:rPr lang="en-US" altLang="zh-CN" dirty="0" smtClean="0"/>
              <a:t>CPRI</a:t>
            </a:r>
            <a:r>
              <a:rPr lang="zh-CN" altLang="en-US" dirty="0"/>
              <a:t>汇聚</a:t>
            </a:r>
            <a:r>
              <a:rPr lang="en-US" altLang="zh-CN" dirty="0" smtClean="0"/>
              <a:t>IDX2</a:t>
            </a:r>
            <a:r>
              <a:rPr lang="zh-CN" altLang="en-US" dirty="0" smtClean="0"/>
              <a:t>通道连接示意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533650" y="3009900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33650" y="5172075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00006" y="4090988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14850" y="3009900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14850" y="5172075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48494" y="4090988"/>
            <a:ext cx="1133644" cy="36933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BBPslot4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cxnSp>
        <p:nvCxnSpPr>
          <p:cNvPr id="12" name="直接连接符 11"/>
          <p:cNvCxnSpPr>
            <a:stCxn id="5" idx="2"/>
            <a:endCxn id="7" idx="3"/>
          </p:cNvCxnSpPr>
          <p:nvPr/>
        </p:nvCxnSpPr>
        <p:spPr bwMode="auto">
          <a:xfrm flipH="1">
            <a:off x="2533650" y="3379232"/>
            <a:ext cx="566822" cy="8964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2"/>
            <a:endCxn id="6" idx="0"/>
          </p:cNvCxnSpPr>
          <p:nvPr/>
        </p:nvCxnSpPr>
        <p:spPr bwMode="auto">
          <a:xfrm>
            <a:off x="3100472" y="3379232"/>
            <a:ext cx="0" cy="17928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 bwMode="auto">
          <a:xfrm>
            <a:off x="3100472" y="3379232"/>
            <a:ext cx="1981200" cy="17928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7" idx="3"/>
            <a:endCxn id="6" idx="0"/>
          </p:cNvCxnSpPr>
          <p:nvPr/>
        </p:nvCxnSpPr>
        <p:spPr bwMode="auto">
          <a:xfrm>
            <a:off x="2533650" y="4275654"/>
            <a:ext cx="566822" cy="89642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6" idx="3"/>
            <a:endCxn id="9" idx="1"/>
          </p:cNvCxnSpPr>
          <p:nvPr/>
        </p:nvCxnSpPr>
        <p:spPr bwMode="auto">
          <a:xfrm>
            <a:off x="3667294" y="5356741"/>
            <a:ext cx="84755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6" idx="0"/>
            <a:endCxn id="8" idx="2"/>
          </p:cNvCxnSpPr>
          <p:nvPr/>
        </p:nvCxnSpPr>
        <p:spPr bwMode="auto">
          <a:xfrm flipV="1">
            <a:off x="3100472" y="3379232"/>
            <a:ext cx="1981200" cy="17928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6" idx="0"/>
            <a:endCxn id="10" idx="1"/>
          </p:cNvCxnSpPr>
          <p:nvPr/>
        </p:nvCxnSpPr>
        <p:spPr bwMode="auto">
          <a:xfrm flipV="1">
            <a:off x="3100472" y="4275654"/>
            <a:ext cx="2548022" cy="89642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7" idx="3"/>
            <a:endCxn id="9" idx="0"/>
          </p:cNvCxnSpPr>
          <p:nvPr/>
        </p:nvCxnSpPr>
        <p:spPr bwMode="auto">
          <a:xfrm>
            <a:off x="2533650" y="4275654"/>
            <a:ext cx="2548022" cy="89642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10" idx="1"/>
            <a:endCxn id="9" idx="0"/>
          </p:cNvCxnSpPr>
          <p:nvPr/>
        </p:nvCxnSpPr>
        <p:spPr bwMode="auto">
          <a:xfrm flipH="1">
            <a:off x="5081672" y="4275654"/>
            <a:ext cx="566822" cy="89642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8" idx="2"/>
            <a:endCxn id="9" idx="0"/>
          </p:cNvCxnSpPr>
          <p:nvPr/>
        </p:nvCxnSpPr>
        <p:spPr bwMode="auto">
          <a:xfrm>
            <a:off x="5081672" y="3379232"/>
            <a:ext cx="0" cy="179284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8" idx="2"/>
            <a:endCxn id="10" idx="1"/>
          </p:cNvCxnSpPr>
          <p:nvPr/>
        </p:nvCxnSpPr>
        <p:spPr bwMode="auto">
          <a:xfrm>
            <a:off x="5081672" y="3379232"/>
            <a:ext cx="566822" cy="89642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49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92782"/>
              </p:ext>
            </p:extLst>
          </p:nvPr>
        </p:nvGraphicFramePr>
        <p:xfrm>
          <a:off x="522074" y="1387400"/>
          <a:ext cx="819278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34"/>
                <a:gridCol w="4850415"/>
                <a:gridCol w="1540337"/>
              </a:tblGrid>
              <a:tr h="1489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339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PUCCH RB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数超过系统带宽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修改小区</a:t>
                      </a:r>
                      <a:r>
                        <a:rPr lang="en-US" altLang="zh-CN" sz="1200" dirty="0" smtClean="0"/>
                        <a:t>PUCCH RB</a:t>
                      </a:r>
                      <a:r>
                        <a:rPr lang="zh-CN" altLang="en-US" sz="1200" dirty="0" smtClean="0"/>
                        <a:t>数配置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带宽配置错误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39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扩展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数配置过大导致小区建立失败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PUCCH</a:t>
                      </a:r>
                      <a:r>
                        <a:rPr lang="zh-CN" altLang="en-US" sz="1200" dirty="0" smtClean="0"/>
                        <a:t>扩展</a:t>
                      </a:r>
                      <a:r>
                        <a:rPr lang="en-US" altLang="zh-CN" sz="1200" dirty="0" smtClean="0"/>
                        <a:t>RB</a:t>
                      </a:r>
                      <a:r>
                        <a:rPr lang="zh-CN" altLang="en-US" sz="1200" dirty="0" smtClean="0"/>
                        <a:t>数配置过大，需要检查、调整</a:t>
                      </a:r>
                      <a:r>
                        <a:rPr lang="en-US" altLang="zh-CN" sz="1200" dirty="0" smtClean="0"/>
                        <a:t>PUCCH</a:t>
                      </a:r>
                      <a:r>
                        <a:rPr lang="zh-CN" altLang="en-US" sz="1200" dirty="0" smtClean="0"/>
                        <a:t>配置信息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39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跳频偏置与系统上行带宽和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Nsb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冲突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修改小区</a:t>
                      </a:r>
                      <a:r>
                        <a:rPr lang="en-US" altLang="zh-CN" sz="1200" dirty="0" smtClean="0"/>
                        <a:t>PUSCHCFG</a:t>
                      </a:r>
                      <a:r>
                        <a:rPr lang="zh-CN" altLang="en-US" sz="1200" dirty="0" smtClean="0"/>
                        <a:t>的跳频偏置配置，相关参数详见</a:t>
                      </a:r>
                      <a:r>
                        <a:rPr lang="en-US" altLang="zh-CN" sz="1200" dirty="0" smtClean="0"/>
                        <a:t>MML</a:t>
                      </a:r>
                      <a:r>
                        <a:rPr lang="zh-CN" altLang="en-US" sz="1200" dirty="0" smtClean="0"/>
                        <a:t>命令参考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037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PRACH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有交叠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调整</a:t>
                      </a:r>
                      <a:r>
                        <a:rPr lang="en-US" altLang="zh-CN" sz="1200" dirty="0" err="1" smtClean="0"/>
                        <a:t>PrachCfg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err="1" smtClean="0"/>
                        <a:t>PucchCfg</a:t>
                      </a:r>
                      <a:r>
                        <a:rPr lang="zh-CN" altLang="en-US" sz="1200" dirty="0" smtClean="0"/>
                        <a:t>配置，相关参数详见</a:t>
                      </a:r>
                      <a:r>
                        <a:rPr lang="en-US" altLang="zh-CN" sz="1200" dirty="0" smtClean="0"/>
                        <a:t>MML</a:t>
                      </a:r>
                      <a:r>
                        <a:rPr lang="zh-CN" altLang="en-US" sz="1200" dirty="0" smtClean="0"/>
                        <a:t>命令参考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460">
                <a:tc>
                  <a:txBody>
                    <a:bodyPr/>
                    <a:lstStyle/>
                    <a:p>
                      <a:r>
                        <a:rPr lang="pl-PL" altLang="zh-CN" sz="1200" dirty="0" smtClean="0">
                          <a:solidFill>
                            <a:schemeClr val="tx1"/>
                          </a:solidFill>
                        </a:rPr>
                        <a:t>PRACH</a:t>
                      </a:r>
                      <a:r>
                        <a:rPr lang="zh-CN" altLang="pl-PL" sz="1200" dirty="0" smtClean="0">
                          <a:solidFill>
                            <a:schemeClr val="tx1"/>
                          </a:solidFill>
                        </a:rPr>
                        <a:t>配置索引非法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</a:t>
                      </a:r>
                      <a:r>
                        <a:rPr lang="en-US" altLang="zh-CN" sz="1200" dirty="0" err="1" smtClean="0"/>
                        <a:t>PrachCfg</a:t>
                      </a:r>
                      <a:r>
                        <a:rPr lang="zh-CN" altLang="en-US" sz="1200" dirty="0" smtClean="0"/>
                        <a:t>配置，相关参数详见</a:t>
                      </a:r>
                      <a:r>
                        <a:rPr lang="en-US" altLang="zh-CN" sz="1200" dirty="0" smtClean="0"/>
                        <a:t>MML</a:t>
                      </a:r>
                      <a:r>
                        <a:rPr lang="zh-CN" altLang="en-US" sz="1200" dirty="0" smtClean="0"/>
                        <a:t>命令参考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136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PRACH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前导格式非法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</a:t>
                      </a:r>
                      <a:r>
                        <a:rPr lang="en-US" altLang="zh-CN" sz="1200" dirty="0" err="1" smtClean="0"/>
                        <a:t>PrachCfg</a:t>
                      </a:r>
                      <a:r>
                        <a:rPr lang="zh-CN" altLang="en-US" sz="1200" dirty="0" smtClean="0"/>
                        <a:t>配置，相关参数详见</a:t>
                      </a:r>
                      <a:r>
                        <a:rPr lang="en-US" altLang="zh-CN" sz="1200" dirty="0" smtClean="0"/>
                        <a:t>MML</a:t>
                      </a:r>
                      <a:r>
                        <a:rPr lang="zh-CN" altLang="en-US" sz="1200" dirty="0" smtClean="0"/>
                        <a:t>命令参考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8259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分配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IDX2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通道失败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、基带处理板和接口板间的通道带宽不足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zh-CN" altLang="en-US" sz="1200" dirty="0" smtClean="0"/>
                        <a:t>板只支持与一个单板建立板间通道链接，不支持再与其他单板建立板间通道</a:t>
                      </a:r>
                    </a:p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）通过</a:t>
                      </a:r>
                      <a:r>
                        <a:rPr lang="en-US" altLang="zh-CN" sz="1200" dirty="0" smtClean="0"/>
                        <a:t>DSP CELL</a:t>
                      </a:r>
                      <a:r>
                        <a:rPr lang="zh-CN" altLang="en-US" sz="1200" dirty="0" smtClean="0"/>
                        <a:t>查找已经激活的小区所在的基带板，并找出基带处理板和接口板不是同一个单板的小区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）判断这些小区是否可以调整成基带处理板和接口板在同一个单板。</a:t>
                      </a:r>
                    </a:p>
                    <a:p>
                      <a:r>
                        <a:rPr lang="zh-CN" altLang="en-US" sz="1200" dirty="0" smtClean="0"/>
                        <a:t>如果能够调整过来，那么去激活小区，修改小区配置，绑定小区所在的基带板配置（通过</a:t>
                      </a:r>
                      <a:r>
                        <a:rPr lang="en-US" altLang="zh-CN" sz="1200" dirty="0" smtClean="0"/>
                        <a:t>MOD </a:t>
                      </a:r>
                      <a:r>
                        <a:rPr lang="en-US" altLang="zh-CN" sz="1200" dirty="0" err="1" smtClean="0"/>
                        <a:t>EuCellSectorEqm</a:t>
                      </a:r>
                      <a:r>
                        <a:rPr lang="zh-CN" altLang="en-US" sz="1200" dirty="0" smtClean="0"/>
                        <a:t>）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）如果上面的步骤解决不了问题，那么需要更换单板，比如把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zh-CN" altLang="en-US" sz="1200" dirty="0" smtClean="0"/>
                        <a:t>板换成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板来达到扩充背板资源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外部链路故障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小区建立</a:t>
            </a:r>
            <a:r>
              <a:rPr lang="en-US" altLang="zh-CN" dirty="0"/>
              <a:t>CR</a:t>
            </a:r>
            <a:r>
              <a:rPr lang="zh-CN" altLang="en-US" dirty="0"/>
              <a:t>载频资源分配过程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6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89244"/>
              </p:ext>
            </p:extLst>
          </p:nvPr>
        </p:nvGraphicFramePr>
        <p:xfrm>
          <a:off x="522074" y="1176391"/>
          <a:ext cx="819278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25"/>
                <a:gridCol w="5295481"/>
                <a:gridCol w="1279080"/>
              </a:tblGrid>
              <a:tr h="28106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025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基带资源分配失败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、基带板支持的小区规格满足不了当前小区的配置规格，比如：一个基带板最大只支持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个小区，但绑定在此基带板的小区个数大于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、基带板上芯片资源不足导致，此种场景需要检查基带板的配置规格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、基带板上的芯片器件故障导致，可以通过告警模块确认是否存在芯片故障</a:t>
                      </a:r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、小区配置的天线数超过基带板能够支持的小区最大天线数，比如</a:t>
                      </a:r>
                      <a:r>
                        <a:rPr lang="en-US" altLang="zh-CN" sz="1200" dirty="0" smtClean="0"/>
                        <a:t>LBBPd1</a:t>
                      </a:r>
                      <a:r>
                        <a:rPr lang="zh-CN" altLang="en-US" sz="1200" dirty="0" smtClean="0"/>
                        <a:t>只能支持最大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天线的小区，不能支持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天线的小区</a:t>
                      </a:r>
                    </a:p>
                    <a:p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FDD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TDD</a:t>
                      </a:r>
                      <a:r>
                        <a:rPr lang="zh-CN" altLang="en-US" sz="1200" dirty="0" smtClean="0"/>
                        <a:t>共站时，基带板制式和小区的制式不匹配</a:t>
                      </a:r>
                    </a:p>
                    <a:p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、小区的基带处理和射频通道链路不可达，比如：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接口配置在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槽基带板，而指定小区处理板在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号槽，由于</a:t>
                      </a:r>
                      <a:r>
                        <a:rPr lang="en-US" altLang="zh-CN" sz="1200" dirty="0" smtClean="0"/>
                        <a:t>BBU3900</a:t>
                      </a:r>
                      <a:r>
                        <a:rPr lang="zh-CN" altLang="en-US" sz="1200" dirty="0" smtClean="0"/>
                        <a:t>的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号槽和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号槽无联通性会导致基带输出的数据不能到达接口板</a:t>
                      </a:r>
                    </a:p>
                    <a:p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、小区的处理板与接口板不在同一个单板上，并且处理板与接口板中至少有个是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zh-CN" altLang="en-US" sz="1200" dirty="0" smtClean="0"/>
                        <a:t>板时，小区不能建立在不支持去掉子载波标识的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上（如</a:t>
                      </a:r>
                      <a:r>
                        <a:rPr lang="en-US" altLang="zh-CN" sz="1200" dirty="0" smtClean="0"/>
                        <a:t>V1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V2 RRU</a:t>
                      </a:r>
                      <a:r>
                        <a:rPr lang="zh-CN" altLang="en-US" sz="1200" dirty="0" smtClean="0"/>
                        <a:t>模块）</a:t>
                      </a:r>
                    </a:p>
                    <a:p>
                      <a:r>
                        <a:rPr lang="en-US" altLang="zh-CN" sz="1200" dirty="0" smtClean="0"/>
                        <a:t>8</a:t>
                      </a:r>
                      <a:r>
                        <a:rPr lang="zh-CN" altLang="en-US" sz="1200" dirty="0" smtClean="0"/>
                        <a:t>、基带板为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zh-CN" altLang="en-US" sz="1200" dirty="0" smtClean="0"/>
                        <a:t>时，有如下限制：</a:t>
                      </a:r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）最大只能支持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个小区，单小区为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收或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发天线配置且带宽为</a:t>
                      </a:r>
                      <a:r>
                        <a:rPr lang="en-US" altLang="zh-CN" sz="1200" dirty="0" smtClean="0"/>
                        <a:t>15M/20M</a:t>
                      </a:r>
                      <a:r>
                        <a:rPr lang="zh-CN" altLang="en-US" sz="1200" dirty="0" smtClean="0"/>
                        <a:t>，只能支持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个小区</a:t>
                      </a:r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4T4R </a:t>
                      </a:r>
                      <a:r>
                        <a:rPr lang="zh-CN" altLang="en-US" sz="1200" dirty="0" smtClean="0"/>
                        <a:t>小区且使用</a:t>
                      </a:r>
                      <a:r>
                        <a:rPr lang="en-US" altLang="zh-CN" sz="1200" dirty="0" smtClean="0"/>
                        <a:t>AAU</a:t>
                      </a:r>
                      <a:r>
                        <a:rPr lang="zh-CN" altLang="en-US" sz="1200" dirty="0" smtClean="0"/>
                        <a:t>，不允许在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zh-CN" altLang="en-US" sz="1200" dirty="0" smtClean="0"/>
                        <a:t>板激活</a:t>
                      </a:r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）不支持</a:t>
                      </a:r>
                      <a:r>
                        <a:rPr lang="en-US" altLang="zh-CN" sz="1200" dirty="0" smtClean="0"/>
                        <a:t>2T8R</a:t>
                      </a:r>
                      <a:r>
                        <a:rPr lang="zh-CN" altLang="en-US" sz="1200" dirty="0" smtClean="0"/>
                        <a:t>小区，不支持跨板双拼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小区类型</a:t>
                      </a:r>
                    </a:p>
                    <a:p>
                      <a:r>
                        <a:rPr lang="en-US" altLang="zh-CN" sz="1200" dirty="0" smtClean="0"/>
                        <a:t>9</a:t>
                      </a:r>
                      <a:r>
                        <a:rPr lang="zh-CN" altLang="en-US" sz="1200" dirty="0" smtClean="0"/>
                        <a:t>、基带板为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板是，有如下限制：</a:t>
                      </a:r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LBBPd1</a:t>
                      </a:r>
                      <a:r>
                        <a:rPr lang="zh-CN" altLang="en-US" sz="1200" dirty="0" smtClean="0"/>
                        <a:t>板最大只支持</a:t>
                      </a:r>
                      <a:r>
                        <a:rPr lang="en-US" altLang="zh-CN" sz="1200" dirty="0" smtClean="0"/>
                        <a:t>2T2R</a:t>
                      </a:r>
                      <a:r>
                        <a:rPr lang="zh-CN" altLang="en-US" sz="1200" dirty="0" smtClean="0"/>
                        <a:t>小区，最大小区个数为</a:t>
                      </a:r>
                      <a:r>
                        <a:rPr lang="en-US" altLang="zh-CN" sz="1200" dirty="0" smtClean="0"/>
                        <a:t>3</a:t>
                      </a:r>
                      <a:endParaRPr lang="zh-CN" altLang="en-US" sz="1200" dirty="0" smtClean="0"/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LBBPd2</a:t>
                      </a:r>
                      <a:r>
                        <a:rPr lang="zh-CN" altLang="en-US" sz="1200" dirty="0" smtClean="0"/>
                        <a:t>板最大只支持</a:t>
                      </a:r>
                      <a:r>
                        <a:rPr lang="en-US" altLang="zh-CN" sz="1200" dirty="0" smtClean="0"/>
                        <a:t>4T4R</a:t>
                      </a:r>
                      <a:r>
                        <a:rPr lang="zh-CN" altLang="en-US" sz="1200" dirty="0" smtClean="0"/>
                        <a:t>小区，最大小区个数为</a:t>
                      </a:r>
                      <a:r>
                        <a:rPr lang="en-US" altLang="zh-CN" sz="1200" dirty="0" smtClean="0"/>
                        <a:t>3</a:t>
                      </a:r>
                      <a:endParaRPr lang="zh-CN" altLang="en-US" sz="1200" dirty="0" smtClean="0"/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LBBPd3</a:t>
                      </a:r>
                      <a:r>
                        <a:rPr lang="zh-CN" altLang="en-US" sz="1200" dirty="0" smtClean="0"/>
                        <a:t>板最大支持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小区，每小区最大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天线</a:t>
                      </a:r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LBBPd4</a:t>
                      </a:r>
                      <a:r>
                        <a:rPr lang="zh-CN" altLang="en-US" sz="1200" dirty="0" smtClean="0"/>
                        <a:t>板最大支持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FDD</a:t>
                      </a:r>
                      <a:r>
                        <a:rPr lang="zh-CN" altLang="en-US" sz="1200" dirty="0" smtClean="0"/>
                        <a:t>小区，每小区最大支持</a:t>
                      </a:r>
                      <a:r>
                        <a:rPr lang="en-US" altLang="zh-CN" sz="1200" dirty="0" smtClean="0"/>
                        <a:t>2T8R</a:t>
                      </a:r>
                      <a:endParaRPr lang="zh-CN" altLang="en-US" sz="1200" dirty="0" smtClean="0"/>
                    </a:p>
                    <a:p>
                      <a:r>
                        <a:rPr lang="zh-CN" altLang="en-US" sz="1200" dirty="0" smtClean="0"/>
                        <a:t>   </a:t>
                      </a: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smtClean="0"/>
                        <a:t>LBBPd4</a:t>
                      </a:r>
                      <a:r>
                        <a:rPr lang="zh-CN" altLang="en-US" sz="1200" dirty="0" smtClean="0"/>
                        <a:t>板不支持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4R</a:t>
                      </a:r>
                      <a:r>
                        <a:rPr lang="zh-CN" altLang="en-US" sz="1200" dirty="0" smtClean="0"/>
                        <a:t>小区或者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4R</a:t>
                      </a:r>
                      <a:r>
                        <a:rPr lang="zh-CN" altLang="en-US" sz="1200" dirty="0" smtClean="0"/>
                        <a:t>和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2R</a:t>
                      </a:r>
                      <a:r>
                        <a:rPr lang="zh-CN" altLang="en-US" sz="1200" dirty="0" smtClean="0"/>
                        <a:t>小区建在一个基带芯片上</a:t>
                      </a:r>
                    </a:p>
                    <a:p>
                      <a:r>
                        <a:rPr lang="en-US" altLang="zh-CN" sz="1200" dirty="0" smtClean="0"/>
                        <a:t>   6</a:t>
                      </a:r>
                      <a:r>
                        <a:rPr lang="zh-CN" altLang="en-US" sz="1200" dirty="0" smtClean="0"/>
                        <a:t>）</a:t>
                      </a:r>
                      <a:r>
                        <a:rPr lang="en-US" altLang="zh-CN" sz="1200" dirty="0" err="1" smtClean="0"/>
                        <a:t>LBBPc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板存在</a:t>
                      </a:r>
                      <a:r>
                        <a:rPr lang="en-US" altLang="zh-CN" sz="1200" dirty="0" smtClean="0"/>
                        <a:t>ULCOMP</a:t>
                      </a:r>
                      <a:r>
                        <a:rPr lang="zh-CN" altLang="en-US" sz="1200" dirty="0" smtClean="0"/>
                        <a:t>激活的小区时，最大只能支持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个小区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小区建立</a:t>
            </a:r>
            <a:r>
              <a:rPr lang="en-US" altLang="zh-CN" dirty="0"/>
              <a:t>CR</a:t>
            </a:r>
            <a:r>
              <a:rPr lang="zh-CN" altLang="en-US" dirty="0"/>
              <a:t>载频资源分配过程故障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CR</a:t>
            </a:r>
            <a:r>
              <a:rPr lang="zh-CN" altLang="en-US" dirty="0" smtClean="0"/>
              <a:t>载频资源激活过程故障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03995"/>
              </p:ext>
            </p:extLst>
          </p:nvPr>
        </p:nvGraphicFramePr>
        <p:xfrm>
          <a:off x="519140" y="1447243"/>
          <a:ext cx="819278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34"/>
                <a:gridCol w="4712672"/>
                <a:gridCol w="167808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509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小区时延检查失败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、小区为</a:t>
                      </a:r>
                      <a:r>
                        <a:rPr lang="en-US" altLang="zh-CN" sz="1200" dirty="0" smtClean="0"/>
                        <a:t>40KM</a:t>
                      </a:r>
                      <a:r>
                        <a:rPr lang="zh-CN" altLang="en-US" sz="1200" dirty="0" smtClean="0"/>
                        <a:t>拉远时，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板最大只能支持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个小区（</a:t>
                      </a:r>
                      <a:r>
                        <a:rPr lang="en-US" altLang="zh-CN" sz="1200" dirty="0" smtClean="0"/>
                        <a:t>LBBPd3</a:t>
                      </a:r>
                      <a:r>
                        <a:rPr lang="zh-CN" altLang="en-US" sz="1200" dirty="0" smtClean="0"/>
                        <a:t>板最大支持</a:t>
                      </a:r>
                      <a:r>
                        <a:rPr lang="en-US" altLang="zh-CN" sz="1200" dirty="0" smtClean="0"/>
                        <a:t>20KM</a:t>
                      </a:r>
                      <a:r>
                        <a:rPr lang="zh-CN" altLang="en-US" sz="1200" dirty="0" smtClean="0"/>
                        <a:t>拉远 </a:t>
                      </a:r>
                      <a:r>
                        <a:rPr lang="en-US" altLang="zh-CN" sz="1200" dirty="0" smtClean="0"/>
                        <a:t>6</a:t>
                      </a:r>
                      <a:r>
                        <a:rPr lang="zh-CN" altLang="en-US" sz="1200" dirty="0" smtClean="0"/>
                        <a:t>小区）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、基带板为</a:t>
                      </a:r>
                      <a:r>
                        <a:rPr lang="en-US" altLang="zh-CN" sz="1200" dirty="0" smtClean="0"/>
                        <a:t>LBBPd3</a:t>
                      </a:r>
                      <a:r>
                        <a:rPr lang="zh-CN" altLang="en-US" sz="1200" dirty="0" smtClean="0"/>
                        <a:t>板时，如果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个芯片分配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个小区，且小区间的时延差大于</a:t>
                      </a:r>
                      <a:r>
                        <a:rPr lang="en-US" altLang="zh-CN" sz="1200" dirty="0" smtClean="0"/>
                        <a:t>50us</a:t>
                      </a:r>
                      <a:r>
                        <a:rPr lang="zh-CN" altLang="en-US" sz="1200" dirty="0" smtClean="0"/>
                        <a:t>，第二个小区不能激活</a:t>
                      </a:r>
                      <a:endParaRPr lang="en-US" altLang="zh-CN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时延检查错误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同一基带板上不同小区之间下行中射频传输时延差异过大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同一基带板上不同小区之间下行中射频传输时延差异过大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、检查射频模块的光纤拉远是否超过</a:t>
                      </a:r>
                      <a:r>
                        <a:rPr lang="en-US" altLang="zh-CN" sz="1200" dirty="0" smtClean="0"/>
                        <a:t>20KM</a:t>
                      </a:r>
                      <a:r>
                        <a:rPr lang="zh-CN" altLang="en-US" sz="1200" dirty="0" smtClean="0"/>
                        <a:t>？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、检查射频模块的天馈时延的配置是否合理？</a:t>
                      </a:r>
                    </a:p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、检查射频模块链、环连接时，中间通道是否存在大时延的设备？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小区组网配置错误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3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小区建立关键参数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小区建立部署关键参数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载频资源分配关键参数</a:t>
            </a:r>
          </a:p>
          <a:p>
            <a:pPr marL="782638" lvl="1" indent="-381000">
              <a:buNone/>
            </a:pPr>
            <a:r>
              <a:rPr lang="en-US" altLang="zh-CN" dirty="0" smtClean="0"/>
              <a:t>3.3 RRU&amp;BBI</a:t>
            </a:r>
            <a:r>
              <a:rPr lang="zh-CN" altLang="en-US" dirty="0" smtClean="0"/>
              <a:t>配置关键参数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rgbClr val="777777"/>
                </a:solidFill>
              </a:rPr>
              <a:t>3.4 License</a:t>
            </a:r>
            <a:r>
              <a:rPr lang="zh-CN" altLang="en-US" dirty="0" smtClean="0">
                <a:solidFill>
                  <a:srgbClr val="777777"/>
                </a:solidFill>
              </a:rPr>
              <a:t>配置关键参数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5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RRU</a:t>
            </a:r>
            <a:r>
              <a:rPr lang="zh-CN" altLang="en-US" dirty="0" smtClean="0"/>
              <a:t>资源能力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195762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i="1" u="sng" dirty="0" smtClean="0"/>
              <a:t>DSP RRU</a:t>
            </a:r>
            <a:r>
              <a:rPr lang="zh-CN" altLang="en-US" dirty="0" smtClean="0"/>
              <a:t>查询小区使用的</a:t>
            </a:r>
            <a:r>
              <a:rPr lang="en-US" altLang="zh-CN" dirty="0" smtClean="0"/>
              <a:t>RRU</a:t>
            </a:r>
            <a:r>
              <a:rPr lang="zh-CN" altLang="en-US" dirty="0" smtClean="0"/>
              <a:t>动态信息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接收、发射通道个数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每接收、发射单元支持的载波数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制式支持与载波数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发射通道最大输出功率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决定</a:t>
            </a:r>
            <a:r>
              <a:rPr lang="en-US" altLang="zh-CN" dirty="0" smtClean="0"/>
              <a:t>PDSCHCFG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RS</a:t>
            </a:r>
            <a:r>
              <a:rPr lang="zh-CN" altLang="en-US" dirty="0" smtClean="0"/>
              <a:t>功率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352675"/>
            <a:ext cx="32289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RRU</a:t>
            </a:r>
            <a:r>
              <a:rPr lang="zh-CN" altLang="en-US" dirty="0" smtClean="0"/>
              <a:t>配置过程故障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47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2263"/>
              </p:ext>
            </p:extLst>
          </p:nvPr>
        </p:nvGraphicFramePr>
        <p:xfrm>
          <a:off x="519140" y="1209117"/>
          <a:ext cx="8192786" cy="475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610"/>
                <a:gridCol w="4695825"/>
                <a:gridCol w="1444351"/>
              </a:tblGrid>
              <a:tr h="22413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详细原因说明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0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射频模块不支持此小区制式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模块硬件能力不支持</a:t>
                      </a:r>
                      <a:r>
                        <a:rPr lang="en-US" altLang="zh-CN" sz="1200" dirty="0" smtClean="0"/>
                        <a:t>RAT</a:t>
                      </a:r>
                      <a:r>
                        <a:rPr lang="zh-CN" altLang="en-US" sz="1200" dirty="0" smtClean="0"/>
                        <a:t>配置的制式，需要更换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或者修改小区的制式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20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不支持客户化带宽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、修改小区客户化带宽配置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、更换支持客户化带宽的射频模块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带宽配置错误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小区功率超过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能力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发射功率生效失败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小区配置的功率超过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支持的能力，请检查小区功率和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支持的功率范围是否匹配？不匹配的话，根据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支持的最大功率，调整小区功率相关的配置参数，比如：导频功率、</a:t>
                      </a:r>
                      <a:r>
                        <a:rPr lang="en-US" altLang="zh-CN" sz="1200" dirty="0" err="1" smtClean="0"/>
                        <a:t>Pb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PA</a:t>
                      </a:r>
                      <a:r>
                        <a:rPr lang="zh-CN" altLang="en-US" sz="1200" dirty="0" smtClean="0"/>
                        <a:t>等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功率配置错误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1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载波重配失败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、功率重配失败，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没有生效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、射频模块重配置流程冲突，比如多个载波功率修改同时到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生效，导致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返回功率生效失败等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调整小区的最大发射功率，并重新下发到</a:t>
                      </a:r>
                      <a:r>
                        <a:rPr lang="en-US" altLang="zh-CN" sz="1200" dirty="0" smtClean="0"/>
                        <a:t>RRU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小区物理资源故障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16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小区频率超出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支持范围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、小区频率超出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支持范围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、射频模块不支持此频段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检查小区上下行频点配置，根据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支持的频率范围，修改小区的上下行频点或者更换能够支持此频段的射频模块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频点设置错误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20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小区使用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RRU/RFU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不支持小区数字合路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、修改小区多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合并组网配置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、确认射频模块是否支持数字合路？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20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CPRI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压缩时不支持扩展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修改小区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压缩和扩展</a:t>
                      </a:r>
                      <a:r>
                        <a:rPr lang="en-US" altLang="zh-CN" sz="1200" dirty="0" smtClean="0"/>
                        <a:t>CP</a:t>
                      </a:r>
                      <a:r>
                        <a:rPr lang="zh-CN" altLang="en-US" sz="1200" dirty="0" smtClean="0"/>
                        <a:t>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其他配置信息错误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小区使用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RRU/RFU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不支持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CPRI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压缩，压缩配置失败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不支持小区配置的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压缩模式，需要检查相关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和小区配置是否配套？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配置错误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BBP</a:t>
            </a:r>
            <a:r>
              <a:rPr lang="zh-CN" altLang="en-US" dirty="0" smtClean="0"/>
              <a:t>资源能力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6363"/>
            <a:ext cx="7929562" cy="4843462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i="1" u="sng" dirty="0" smtClean="0"/>
              <a:t>LST BBP</a:t>
            </a:r>
            <a:r>
              <a:rPr lang="zh-CN" altLang="en-US" dirty="0" smtClean="0"/>
              <a:t>查询基带板配置信息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查询基带工作制式：</a:t>
            </a:r>
            <a:r>
              <a:rPr lang="en-US" altLang="zh-CN" dirty="0" smtClean="0"/>
              <a:t>LTE FDD / LTE TDD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执行</a:t>
            </a:r>
            <a:r>
              <a:rPr lang="en-US" altLang="zh-CN" i="1" u="sng" dirty="0" smtClean="0"/>
              <a:t>DSP BRDMFRINFO</a:t>
            </a:r>
            <a:r>
              <a:rPr lang="zh-CN" altLang="en-US" dirty="0" smtClean="0"/>
              <a:t>查询基带板制造信息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基带处理板的类型是否</a:t>
            </a:r>
            <a:r>
              <a:rPr lang="en-US" altLang="zh-CN" dirty="0" err="1" smtClean="0"/>
              <a:t>LBBPc</a:t>
            </a:r>
            <a:r>
              <a:rPr lang="zh-CN" altLang="en-US" dirty="0" smtClean="0"/>
              <a:t>板，</a:t>
            </a:r>
            <a:r>
              <a:rPr lang="en-US" altLang="zh-CN" dirty="0" err="1" smtClean="0"/>
              <a:t>LBBPc</a:t>
            </a:r>
            <a:r>
              <a:rPr lang="zh-CN" altLang="en-US" dirty="0" smtClean="0"/>
              <a:t>板能力较弱，限制较多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48</a:t>
            </a:fld>
            <a:endParaRPr lang="en-US" altLang="zh-C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657725"/>
            <a:ext cx="65992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476500"/>
            <a:ext cx="6684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2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ClrTx/>
              <a:buSzTx/>
              <a:buFont typeface="Wingdings" pitchFamily="2" charset="2"/>
              <a:buAutoNum type="arabicPeriod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小区管理概述</a:t>
            </a:r>
          </a:p>
          <a:p>
            <a:pPr marL="782638" lvl="1" indent="-381000">
              <a:buNone/>
            </a:pPr>
            <a:r>
              <a:rPr lang="en-US" altLang="zh-CN" dirty="0" smtClean="0"/>
              <a:t>1.1 LTE</a:t>
            </a:r>
            <a:r>
              <a:rPr lang="zh-CN" altLang="en-US" dirty="0" smtClean="0"/>
              <a:t>小区定义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1.2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小区管理场景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</a:t>
            </a:r>
            <a:r>
              <a:rPr lang="en-US" altLang="zh-CN" dirty="0" smtClean="0"/>
              <a:t>BBU</a:t>
            </a:r>
            <a:r>
              <a:rPr lang="zh-CN" altLang="en-US" dirty="0" smtClean="0"/>
              <a:t>配置过程故障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73164"/>
              </p:ext>
            </p:extLst>
          </p:nvPr>
        </p:nvGraphicFramePr>
        <p:xfrm>
          <a:off x="519140" y="1504392"/>
          <a:ext cx="8192786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285"/>
                <a:gridCol w="4629150"/>
                <a:gridCol w="144435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详细原因说明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同一个基带板上的小区上下行循环前缀长度不一致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、把基带板上所有小区的上下行循环前缀长度改成一致</a:t>
                      </a:r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、如果部分小区需要配置不同的上下行循环前缀，那么需要指定小区的基带板组为其他单板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LBBPc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板不支持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CPRI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压缩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FDD</a:t>
                      </a:r>
                      <a:r>
                        <a:rPr lang="zh-CN" altLang="en-US" sz="1200" dirty="0" smtClean="0"/>
                        <a:t>制式小区只有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UBBP</a:t>
                      </a:r>
                      <a:r>
                        <a:rPr lang="zh-CN" altLang="en-US" sz="1200" dirty="0" smtClean="0"/>
                        <a:t>才能支持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压缩，修改小区的基带板组配置，把小区调整建立到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单板，或者更换基带板类型，或者把小区的</a:t>
                      </a:r>
                      <a:r>
                        <a:rPr lang="en-US" altLang="zh-CN" sz="1200" dirty="0" smtClean="0"/>
                        <a:t>CPRI</a:t>
                      </a:r>
                      <a:r>
                        <a:rPr lang="zh-CN" altLang="en-US" sz="1200" dirty="0" smtClean="0"/>
                        <a:t>压缩模式改为非压缩模式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载波组合超出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载波规格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小区的配置超过</a:t>
                      </a:r>
                      <a:r>
                        <a:rPr lang="en-US" altLang="zh-CN" sz="1200" dirty="0" smtClean="0"/>
                        <a:t>RRU</a:t>
                      </a:r>
                      <a:r>
                        <a:rPr lang="zh-CN" altLang="en-US" sz="1200" dirty="0" smtClean="0"/>
                        <a:t>支持的载波数，请修改小区配置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其他配置信息错误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446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LBBPc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板不支持数字合路的小区类型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只有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err="1" smtClean="0"/>
                        <a:t>UBBPd</a:t>
                      </a:r>
                      <a:r>
                        <a:rPr lang="zh-CN" altLang="en-US" sz="1200" dirty="0" smtClean="0"/>
                        <a:t>才能支持，修改小区的基带板组配置，调整到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单板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446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LBBPc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板不支持室分小区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修改小区的基带板组配置，调整到</a:t>
                      </a:r>
                      <a:r>
                        <a:rPr lang="en-US" altLang="zh-CN" sz="1200" dirty="0" err="1" smtClean="0"/>
                        <a:t>LBBPd</a:t>
                      </a:r>
                      <a:r>
                        <a:rPr lang="zh-CN" altLang="en-US" sz="1200" dirty="0" smtClean="0"/>
                        <a:t>单板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LBBPc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板配置为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TDD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工作模式时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crsPortNum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必须为跟物理天线数一致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修改小区的</a:t>
                      </a:r>
                      <a:r>
                        <a:rPr lang="en-US" altLang="zh-CN" sz="1200" dirty="0" err="1" smtClean="0"/>
                        <a:t>CrsPortNum</a:t>
                      </a:r>
                      <a:r>
                        <a:rPr lang="zh-CN" altLang="en-US" sz="1200" dirty="0" smtClean="0"/>
                        <a:t>配置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小区的发送和接收模式不支持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4T4R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8T8R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小区使用的基带板基带资源容量模式为大容量模式时，小区的发送和接收模式不支持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4T4R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200" dirty="0" smtClean="0"/>
                        <a:t>需要修改小区配置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小区不支持高铁，扩展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及子帧内跳频功能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小区建立在</a:t>
                      </a:r>
                      <a:r>
                        <a:rPr lang="en-US" altLang="zh-CN" sz="1200" dirty="0" smtClean="0"/>
                        <a:t>LBBPd3</a:t>
                      </a:r>
                      <a:r>
                        <a:rPr lang="zh-CN" altLang="en-US" sz="1200" dirty="0" smtClean="0"/>
                        <a:t>板时，且基带板配置为大容量模式，小区不支持高铁、扩展</a:t>
                      </a:r>
                      <a:r>
                        <a:rPr lang="en-US" altLang="zh-CN" sz="1200" dirty="0" smtClean="0"/>
                        <a:t>CP</a:t>
                      </a:r>
                      <a:r>
                        <a:rPr lang="zh-CN" altLang="en-US" sz="1200" dirty="0" smtClean="0"/>
                        <a:t>及子帧内跳频功能等特性，需要修改小区配置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单板类型与规划不一致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Tx/>
              <a:buFont typeface="+mj-lt"/>
              <a:buAutoNum type="arabicPeriod" startAt="3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小区建立关键参数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小区建立部署关键参数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载频资源分配关键参数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rgbClr val="777777"/>
                </a:solidFill>
              </a:rPr>
              <a:t>3.3 RRU&amp;BBI</a:t>
            </a:r>
            <a:r>
              <a:rPr lang="zh-CN" altLang="en-US" dirty="0" smtClean="0">
                <a:solidFill>
                  <a:srgbClr val="777777"/>
                </a:solidFill>
              </a:rPr>
              <a:t>配置关键参数</a:t>
            </a:r>
          </a:p>
          <a:p>
            <a:pPr marL="782638" lvl="1" indent="-381000">
              <a:buNone/>
            </a:pPr>
            <a:r>
              <a:rPr lang="en-US" altLang="zh-CN" dirty="0" smtClean="0"/>
              <a:t>3.4 License</a:t>
            </a:r>
            <a:r>
              <a:rPr lang="zh-CN" altLang="en-US" dirty="0" smtClean="0"/>
              <a:t>配置关键参数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50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70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小区建立相关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配置限制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97966"/>
              </p:ext>
            </p:extLst>
          </p:nvPr>
        </p:nvGraphicFramePr>
        <p:xfrm>
          <a:off x="431004" y="1395389"/>
          <a:ext cx="8470624" cy="4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556"/>
                <a:gridCol w="4451304"/>
                <a:gridCol w="1335764"/>
              </a:tblGrid>
              <a:tr h="25668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小区建立失败原因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详细原因说明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具体问题描述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获取小区数的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小区数的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资源不足，实际使用值大于配置值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能力限制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获取小区功率的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获取小区功率的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获取小区带宽的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获取小区带宽的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获取小区接收分支的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获取小区接收分支的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获取高速小区资源的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获取高速小区资源的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获取扩展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获取扩展</a:t>
                      </a:r>
                      <a:r>
                        <a:rPr lang="en-US" altLang="zh-CN" sz="1200" dirty="0" smtClean="0"/>
                        <a:t>CP</a:t>
                      </a:r>
                      <a:r>
                        <a:rPr lang="zh-CN" altLang="en-US" sz="1200" dirty="0" smtClean="0"/>
                        <a:t>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2T8R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天线模式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</a:t>
                      </a:r>
                      <a:r>
                        <a:rPr lang="en-US" altLang="zh-CN" sz="1200" dirty="0" smtClean="0"/>
                        <a:t>2T8R</a:t>
                      </a:r>
                      <a:r>
                        <a:rPr lang="zh-CN" altLang="en-US" sz="1200" dirty="0" smtClean="0"/>
                        <a:t>天线模式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获取扩展小区半径的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获取扩展小区半径的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获取超高速小区资源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获取超高速小区资源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获取客户化带宽的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获取客户化带宽的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获取小区多载波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获取小区多载波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SFN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小区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</a:t>
                      </a:r>
                      <a:r>
                        <a:rPr lang="en-US" altLang="zh-CN" sz="1200" dirty="0" smtClean="0"/>
                        <a:t>SFN</a:t>
                      </a:r>
                      <a:r>
                        <a:rPr lang="zh-CN" altLang="en-US" sz="1200" dirty="0" smtClean="0"/>
                        <a:t>小区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License</a:t>
                      </a:r>
                      <a:r>
                        <a:rPr lang="zh-CN" altLang="en-US" sz="1200" smtClean="0"/>
                        <a:t>能力限制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FDD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TDD RRU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混合级联的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资源失败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</a:t>
                      </a:r>
                      <a:r>
                        <a:rPr lang="en-US" altLang="zh-CN" sz="1200" dirty="0" smtClean="0"/>
                        <a:t>FDD</a:t>
                      </a:r>
                      <a:r>
                        <a:rPr lang="zh-CN" altLang="en-US" sz="1200" dirty="0" smtClean="0"/>
                        <a:t>与</a:t>
                      </a:r>
                      <a:r>
                        <a:rPr lang="en-US" altLang="zh-CN" sz="1200" dirty="0" smtClean="0"/>
                        <a:t>TDD RRU</a:t>
                      </a:r>
                      <a:r>
                        <a:rPr lang="zh-CN" altLang="en-US" sz="1200" dirty="0" smtClean="0"/>
                        <a:t>混合级联的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资源失败，实际使用值大于配置值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能力限制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多制式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不足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多模组网时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无足够的扇区、射频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资源等。</a:t>
                      </a:r>
                      <a:endParaRPr lang="en-US" altLang="zh-CN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多模</a:t>
                      </a:r>
                      <a:r>
                        <a:rPr lang="en-US" altLang="zh-CN" sz="1200" dirty="0" smtClean="0"/>
                        <a:t>License</a:t>
                      </a:r>
                      <a:r>
                        <a:rPr lang="zh-CN" altLang="en-US" sz="1200" dirty="0" smtClean="0"/>
                        <a:t>受限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小区业务检查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4"/>
            <a:ext cx="7929562" cy="4548873"/>
          </a:xfrm>
        </p:spPr>
        <p:txBody>
          <a:bodyPr/>
          <a:lstStyle/>
          <a:p>
            <a:r>
              <a:rPr lang="en-US" altLang="zh-CN" dirty="0" smtClean="0"/>
              <a:t>License</a:t>
            </a:r>
            <a:r>
              <a:rPr lang="zh-CN" altLang="en-US" dirty="0" smtClean="0"/>
              <a:t>限制检查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i="1" u="sng" dirty="0" smtClean="0"/>
              <a:t>CHK DATA2LIC</a:t>
            </a:r>
            <a:r>
              <a:rPr lang="zh-CN" altLang="en-US" dirty="0" smtClean="0"/>
              <a:t>检查配置数据校验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小区建立成功是否一定能确定让</a:t>
            </a:r>
            <a:r>
              <a:rPr lang="en-US" altLang="zh-CN" dirty="0" smtClean="0"/>
              <a:t>UE</a:t>
            </a:r>
            <a:r>
              <a:rPr lang="zh-CN" altLang="en-US" dirty="0" smtClean="0"/>
              <a:t>附着成功呢？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i="1" u="sng" dirty="0" smtClean="0"/>
              <a:t>DSP ALLUEBASICINFO</a:t>
            </a:r>
            <a:r>
              <a:rPr lang="zh-CN" altLang="en-US" dirty="0" smtClean="0"/>
              <a:t>查询接入该小区的用户信息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52</a:t>
            </a:fld>
            <a:endParaRPr lang="en-US" altLang="zh-C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00350"/>
            <a:ext cx="2647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843463"/>
            <a:ext cx="82470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问  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影响小区建立</a:t>
            </a:r>
            <a:r>
              <a:rPr lang="zh-CN" altLang="en-US" dirty="0" smtClean="0"/>
              <a:t>成功的因素有哪些呢？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小区重配置过程中会去激活小区而影响业务吗？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53</a:t>
            </a:fld>
            <a:endParaRPr lang="en-US" altLang="zh-CN"/>
          </a:p>
        </p:txBody>
      </p:sp>
      <p:pic>
        <p:nvPicPr>
          <p:cNvPr id="5" name="Picture 17" descr="问题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7838"/>
            <a:ext cx="6159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42" y="2672861"/>
            <a:ext cx="4160000" cy="188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491880"/>
          </a:xfrm>
        </p:spPr>
        <p:txBody>
          <a:bodyPr/>
          <a:lstStyle/>
          <a:p>
            <a:r>
              <a:rPr lang="zh-CN" altLang="en-US" dirty="0" smtClean="0"/>
              <a:t>扇区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：物理覆盖区域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zh-CN" altLang="en-US" dirty="0"/>
              <a:t>一定地理区域的最小无线覆盖区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小区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：逻辑资源单位</a:t>
            </a:r>
            <a:endParaRPr lang="en-US" altLang="zh-CN" dirty="0" smtClean="0"/>
          </a:p>
          <a:p>
            <a:pPr lvl="1"/>
            <a:r>
              <a:rPr lang="zh-CN" altLang="en-US" dirty="0"/>
              <a:t>扇区和载频组成的最小服务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zh-CN" altLang="en-US" dirty="0"/>
              <a:t>小区为用户提供</a:t>
            </a:r>
            <a:r>
              <a:rPr lang="zh-CN" altLang="en-US" dirty="0" smtClean="0"/>
              <a:t>无线业务接入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localhost:7890/pages/GZD1031S/02/GZD1031S/02/resources/ManulImages_zh-cn_bookmap_0005968552/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53" y="633063"/>
            <a:ext cx="3266028" cy="49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637615"/>
            <a:ext cx="7929562" cy="4501928"/>
          </a:xfrm>
        </p:spPr>
        <p:txBody>
          <a:bodyPr/>
          <a:lstStyle/>
          <a:p>
            <a:r>
              <a:rPr lang="zh-CN" altLang="en-US" dirty="0" smtClean="0"/>
              <a:t>建立小区需要指定其使用的设备资源</a:t>
            </a:r>
            <a:endParaRPr lang="en-US" altLang="zh-CN" dirty="0" smtClean="0"/>
          </a:p>
          <a:p>
            <a:pPr lvl="1"/>
            <a:r>
              <a:rPr lang="zh-CN" altLang="en-US" dirty="0"/>
              <a:t>小区扇区设备指定扇区</a:t>
            </a:r>
            <a:r>
              <a:rPr lang="zh-CN" altLang="en-US" dirty="0" smtClean="0"/>
              <a:t>设备、基带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zh-CN" altLang="en-US" dirty="0" smtClean="0"/>
              <a:t>扇区设备资源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扇区</a:t>
            </a:r>
            <a:r>
              <a:rPr lang="zh-CN" altLang="en-US" dirty="0" smtClean="0"/>
              <a:t>和其使用的天线对应</a:t>
            </a:r>
            <a:endParaRPr lang="en-US" altLang="zh-CN" dirty="0" smtClean="0"/>
          </a:p>
          <a:p>
            <a:pPr lvl="1"/>
            <a:r>
              <a:rPr lang="zh-CN" altLang="en-US" dirty="0"/>
              <a:t>射频</a:t>
            </a:r>
            <a:r>
              <a:rPr lang="zh-CN" altLang="en-US" dirty="0" smtClean="0"/>
              <a:t>设备资源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提供射频信号处理，即</a:t>
            </a:r>
            <a:r>
              <a:rPr lang="en-US" altLang="zh-CN" dirty="0"/>
              <a:t>RRU/RFU/AAU</a:t>
            </a:r>
            <a:endParaRPr lang="en-US" altLang="zh-CN" dirty="0" smtClean="0"/>
          </a:p>
          <a:p>
            <a:pPr lvl="1"/>
            <a:r>
              <a:rPr lang="zh-CN" altLang="en-US" dirty="0"/>
              <a:t>基带</a:t>
            </a:r>
            <a:r>
              <a:rPr lang="zh-CN" altLang="en-US" dirty="0" smtClean="0"/>
              <a:t>设备资源</a:t>
            </a:r>
            <a:endParaRPr lang="en-US" altLang="zh-CN" dirty="0" smtClean="0"/>
          </a:p>
          <a:p>
            <a:pPr lvl="2"/>
            <a:r>
              <a:rPr lang="zh-CN" altLang="en-US" dirty="0"/>
              <a:t>完成小区基带</a:t>
            </a:r>
            <a:r>
              <a:rPr lang="zh-CN" altLang="en-US" dirty="0" smtClean="0"/>
              <a:t>数据处理，即基带板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基带资源</a:t>
            </a:r>
            <a:r>
              <a:rPr lang="zh-CN" altLang="en-US" dirty="0"/>
              <a:t>默认</a:t>
            </a:r>
            <a:r>
              <a:rPr lang="zh-CN" altLang="en-US" dirty="0" smtClean="0"/>
              <a:t>采用基带资源池方式工作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092" y="2277836"/>
            <a:ext cx="35718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3461637" y="1698163"/>
            <a:ext cx="359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Sector</a:t>
            </a:r>
            <a:r>
              <a:rPr lang="zh-CN" altLang="en-US" sz="1600" dirty="0" smtClean="0"/>
              <a:t>标识：指覆盖一定地理区域的最小无线覆盖区，物理概念上的小区，需要指定索引射频器件与通道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59713" y="3331033"/>
            <a:ext cx="284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LocalCell</a:t>
            </a:r>
            <a:r>
              <a:rPr lang="zh-CN" altLang="en-US" sz="1600" dirty="0" smtClean="0"/>
              <a:t>标识：指基站本地标识的逻辑小区编号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359713" y="4196447"/>
            <a:ext cx="284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  <a:r>
              <a:rPr lang="zh-CN" altLang="en-US" sz="1600" dirty="0" smtClean="0"/>
              <a:t>标识：用于与</a:t>
            </a:r>
            <a:r>
              <a:rPr lang="en-US" altLang="zh-CN" sz="1600" dirty="0" smtClean="0"/>
              <a:t>MME</a:t>
            </a:r>
            <a:r>
              <a:rPr lang="zh-CN" altLang="en-US" sz="1600" dirty="0" smtClean="0"/>
              <a:t>对接时区分标识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59713" y="5061862"/>
            <a:ext cx="284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PhyCell</a:t>
            </a:r>
            <a:r>
              <a:rPr lang="zh-CN" altLang="en-US" sz="1600" dirty="0" smtClean="0"/>
              <a:t>标识：用于在空口标识不同小区，便于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接入区分识别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35570" y="2596234"/>
            <a:ext cx="181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0~17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5570" y="3641250"/>
            <a:ext cx="158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0~255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ECGI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5570" y="4686266"/>
            <a:ext cx="137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0~503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，邻区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7" idx="1"/>
          </p:cNvCxnSpPr>
          <p:nvPr/>
        </p:nvCxnSpPr>
        <p:spPr bwMode="auto">
          <a:xfrm flipH="1">
            <a:off x="2841171" y="2113662"/>
            <a:ext cx="620466" cy="3356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triangle" w="med" len="lg"/>
            <a:tailEnd type="none" w="sm" len="sm"/>
          </a:ln>
          <a:effectLst/>
        </p:spPr>
      </p:cxnSp>
      <p:cxnSp>
        <p:nvCxnSpPr>
          <p:cNvPr id="16" name="直接箭头连接符 15"/>
          <p:cNvCxnSpPr>
            <a:stCxn id="11" idx="1"/>
            <a:endCxn id="8" idx="0"/>
          </p:cNvCxnSpPr>
          <p:nvPr/>
        </p:nvCxnSpPr>
        <p:spPr bwMode="auto">
          <a:xfrm flipH="1">
            <a:off x="5780306" y="2765511"/>
            <a:ext cx="1355264" cy="5655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triangle" w="med" len="lg"/>
            <a:tailEnd type="oval" w="sm" len="sm"/>
          </a:ln>
          <a:effectLst/>
        </p:spPr>
      </p:cxnSp>
      <p:cxnSp>
        <p:nvCxnSpPr>
          <p:cNvPr id="19" name="直接箭头连接符 18"/>
          <p:cNvCxnSpPr>
            <a:stCxn id="11" idx="1"/>
          </p:cNvCxnSpPr>
          <p:nvPr/>
        </p:nvCxnSpPr>
        <p:spPr bwMode="auto">
          <a:xfrm flipH="1" flipV="1">
            <a:off x="6286500" y="2334986"/>
            <a:ext cx="849070" cy="430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triangle" w="med" len="lg"/>
            <a:tailEnd type="oval" w="sm" len="sm"/>
          </a:ln>
          <a:effectLst/>
        </p:spPr>
      </p:cxnSp>
      <p:cxnSp>
        <p:nvCxnSpPr>
          <p:cNvPr id="24" name="直接箭头连接符 23"/>
          <p:cNvCxnSpPr>
            <a:stCxn id="12" idx="1"/>
          </p:cNvCxnSpPr>
          <p:nvPr/>
        </p:nvCxnSpPr>
        <p:spPr bwMode="auto">
          <a:xfrm flipH="1">
            <a:off x="6139544" y="3810527"/>
            <a:ext cx="996026" cy="4349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triangle" w="med" len="lg"/>
            <a:tailEnd type="oval" w="sm" len="sm"/>
          </a:ln>
          <a:effectLst/>
        </p:spPr>
      </p:cxnSp>
      <p:cxnSp>
        <p:nvCxnSpPr>
          <p:cNvPr id="27" name="直接箭头连接符 26"/>
          <p:cNvCxnSpPr>
            <a:stCxn id="13" idx="1"/>
          </p:cNvCxnSpPr>
          <p:nvPr/>
        </p:nvCxnSpPr>
        <p:spPr bwMode="auto">
          <a:xfrm flipH="1">
            <a:off x="6613072" y="4855543"/>
            <a:ext cx="522498" cy="2389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triangle" w="med" len="lg"/>
            <a:tailEnd type="oval" w="sm" len="sm"/>
          </a:ln>
          <a:effectLst/>
        </p:spPr>
      </p:cxnSp>
      <p:sp>
        <p:nvSpPr>
          <p:cNvPr id="30" name="左大括号 29"/>
          <p:cNvSpPr/>
          <p:nvPr/>
        </p:nvSpPr>
        <p:spPr bwMode="auto">
          <a:xfrm>
            <a:off x="4147461" y="3429001"/>
            <a:ext cx="228600" cy="233498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1616528" y="4588328"/>
            <a:ext cx="2530929" cy="1148443"/>
          </a:xfrm>
          <a:custGeom>
            <a:avLst/>
            <a:gdLst>
              <a:gd name="connsiteX0" fmla="*/ 0 w 2530929"/>
              <a:gd name="connsiteY0" fmla="*/ 636814 h 1148443"/>
              <a:gd name="connsiteX1" fmla="*/ 1061357 w 2530929"/>
              <a:gd name="connsiteY1" fmla="*/ 1077686 h 1148443"/>
              <a:gd name="connsiteX2" fmla="*/ 1959429 w 2530929"/>
              <a:gd name="connsiteY2" fmla="*/ 212272 h 1148443"/>
              <a:gd name="connsiteX3" fmla="*/ 2530929 w 2530929"/>
              <a:gd name="connsiteY3" fmla="*/ 0 h 114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929" h="1148443">
                <a:moveTo>
                  <a:pt x="0" y="636814"/>
                </a:moveTo>
                <a:cubicBezTo>
                  <a:pt x="367393" y="892628"/>
                  <a:pt x="734786" y="1148443"/>
                  <a:pt x="1061357" y="1077686"/>
                </a:cubicBezTo>
                <a:cubicBezTo>
                  <a:pt x="1387928" y="1006929"/>
                  <a:pt x="1714500" y="391886"/>
                  <a:pt x="1959429" y="212272"/>
                </a:cubicBezTo>
                <a:cubicBezTo>
                  <a:pt x="2204358" y="32658"/>
                  <a:pt x="2367643" y="16329"/>
                  <a:pt x="2530929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41350" y="358775"/>
            <a:ext cx="7731125" cy="868363"/>
          </a:xfrm>
        </p:spPr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小区标识定义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38" y="358775"/>
            <a:ext cx="7094537" cy="8683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ClrTx/>
              <a:buSzTx/>
              <a:buFont typeface="Wingdings" pitchFamily="2" charset="2"/>
              <a:buAutoNum type="arabicPeriod"/>
            </a:pPr>
            <a:r>
              <a:rPr lang="en-US" altLang="zh-CN" b="1" dirty="0" smtClean="0"/>
              <a:t>LTE</a:t>
            </a:r>
            <a:r>
              <a:rPr lang="zh-CN" altLang="en-US" b="1" dirty="0" smtClean="0"/>
              <a:t>小区管理概述</a:t>
            </a:r>
          </a:p>
          <a:p>
            <a:pPr marL="782638" lvl="1" indent="-38100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1.1 LTE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小区定义</a:t>
            </a:r>
          </a:p>
          <a:p>
            <a:pPr marL="782638" lvl="1" indent="-381000">
              <a:buNone/>
            </a:pPr>
            <a:r>
              <a:rPr lang="en-US" altLang="zh-CN" dirty="0" smtClean="0"/>
              <a:t>1.2 LTE</a:t>
            </a:r>
            <a:r>
              <a:rPr lang="zh-CN" altLang="en-US" dirty="0" smtClean="0"/>
              <a:t>小区管理场景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Page</a:t>
            </a:r>
            <a:fld id="{B77D227A-1AE4-4BCD-9973-754D0181BA73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14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466725"/>
            <a:ext cx="615950" cy="61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2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培训胶片＋注释中文模板V1.4(for office2007 20110106)">
  <a:themeElements>
    <a:clrScheme name="技术培训胶片＋注释中文模板V1.2(20100205)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技术培训胶片＋注释中文模板V1.2(20100205)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技术培训胶片＋注释中文模板V1.2(20100205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3C50B38AB01D449424B104A248DF69" ma:contentTypeVersion="0" ma:contentTypeDescription="Create a new document." ma:contentTypeScope="" ma:versionID="debba55ac4199b77f0b64cd1d5d9a0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4455F2-6776-4E47-AD5F-40AE7F4D2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8D3CA4-B24E-4D47-B4F8-13336C77A5F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F8EA9B-D434-43E9-AE03-CBD4BDE4BA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技术培训胶片＋注释中文模板V1.4(for office2007 20110106)</Template>
  <TotalTime>3813</TotalTime>
  <Words>7017</Words>
  <Application>Microsoft Office PowerPoint</Application>
  <PresentationFormat>全屏显示(4:3)</PresentationFormat>
  <Paragraphs>869</Paragraphs>
  <Slides>55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FrutigerNext LT Bold</vt:lpstr>
      <vt:lpstr>FrutigerNext LT Medium</vt:lpstr>
      <vt:lpstr>FrutigerNext LT Regular</vt:lpstr>
      <vt:lpstr>ＭＳ Ｐゴシック</vt:lpstr>
      <vt:lpstr>黑体</vt:lpstr>
      <vt:lpstr>华文细黑</vt:lpstr>
      <vt:lpstr>宋体</vt:lpstr>
      <vt:lpstr>Arial</vt:lpstr>
      <vt:lpstr>Wingdings</vt:lpstr>
      <vt:lpstr>技术培训胶片＋注释中文模板V1.4(for office2007 20110106)</vt:lpstr>
      <vt:lpstr>1_自定义设计方案</vt:lpstr>
      <vt:lpstr>LTE小区建立故障分析</vt:lpstr>
      <vt:lpstr>前  言</vt:lpstr>
      <vt:lpstr>培训目标</vt:lpstr>
      <vt:lpstr>目  录</vt:lpstr>
      <vt:lpstr>目  录</vt:lpstr>
      <vt:lpstr>LTE小区概述</vt:lpstr>
      <vt:lpstr>LTE小区相关资源</vt:lpstr>
      <vt:lpstr>LTE小区标识定义</vt:lpstr>
      <vt:lpstr>目  录</vt:lpstr>
      <vt:lpstr>LTE典型小区场景-普通场景</vt:lpstr>
      <vt:lpstr>LTE典型小区场景-射频利旧场景</vt:lpstr>
      <vt:lpstr>LTE典型小区场景-容量提升场景</vt:lpstr>
      <vt:lpstr>LTE典型小区场景-避免干扰场景</vt:lpstr>
      <vt:lpstr>目  录</vt:lpstr>
      <vt:lpstr>LTE小区状态定义</vt:lpstr>
      <vt:lpstr>LTE小区状态查询</vt:lpstr>
      <vt:lpstr>LTE小区建立预处理</vt:lpstr>
      <vt:lpstr>目  录</vt:lpstr>
      <vt:lpstr>LTE小区激活流程</vt:lpstr>
      <vt:lpstr>LTE小区激活流程(续)</vt:lpstr>
      <vt:lpstr>LTE小区激活流程(续)</vt:lpstr>
      <vt:lpstr>LTE小区激活流程(续)</vt:lpstr>
      <vt:lpstr>LTE小区去激活流程</vt:lpstr>
      <vt:lpstr>目  录</vt:lpstr>
      <vt:lpstr>LTE小区重配置触发</vt:lpstr>
      <vt:lpstr>LTE小区重配置流程</vt:lpstr>
      <vt:lpstr>LTE小区重配置系统消息</vt:lpstr>
      <vt:lpstr>LTE小区系统消息修改</vt:lpstr>
      <vt:lpstr>LTE小区系统消息更新</vt:lpstr>
      <vt:lpstr>目  录</vt:lpstr>
      <vt:lpstr>LTE小区部署配置</vt:lpstr>
      <vt:lpstr>LTE小区资源映射配置关系</vt:lpstr>
      <vt:lpstr>小区建立故障定位步骤</vt:lpstr>
      <vt:lpstr>小区建立故障定位步骤(续)</vt:lpstr>
      <vt:lpstr>小区建立预处理过程故障</vt:lpstr>
      <vt:lpstr>小区建立定位-查询硬件资源是否正常</vt:lpstr>
      <vt:lpstr>目  录</vt:lpstr>
      <vt:lpstr>小区基带资源池配置</vt:lpstr>
      <vt:lpstr>小区基带处理板查询</vt:lpstr>
      <vt:lpstr>小区射频通道资源状态</vt:lpstr>
      <vt:lpstr>小区建立CR载频资源分配过程故障</vt:lpstr>
      <vt:lpstr>小区基带资源背板汇聚</vt:lpstr>
      <vt:lpstr>小区建立CR载频资源分配过程故障(续)</vt:lpstr>
      <vt:lpstr>小区建立CR载频资源分配过程故障(续)</vt:lpstr>
      <vt:lpstr>小区建立CR载频资源激活过程故障</vt:lpstr>
      <vt:lpstr>目  录</vt:lpstr>
      <vt:lpstr>小区建立RRU资源能力</vt:lpstr>
      <vt:lpstr>小区建立RRU配置过程故障</vt:lpstr>
      <vt:lpstr>小区建立BBP资源能力</vt:lpstr>
      <vt:lpstr>小区建立BBU配置过程故障</vt:lpstr>
      <vt:lpstr>目  录</vt:lpstr>
      <vt:lpstr>小区建立相关License配置限制</vt:lpstr>
      <vt:lpstr>小区业务检查</vt:lpstr>
      <vt:lpstr>问  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Chenxinke 00173943</dc:creator>
  <cp:lastModifiedBy>Wanglei (Rex, EBG Training)</cp:lastModifiedBy>
  <cp:revision>104</cp:revision>
  <cp:lastPrinted>2018-09-11T02:07:17Z</cp:lastPrinted>
  <dcterms:created xsi:type="dcterms:W3CDTF">2012-07-02T09:27:53Z</dcterms:created>
  <dcterms:modified xsi:type="dcterms:W3CDTF">2018-09-28T03:15:50Z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(2)uyuSoz5pBvlnLG4PRMLXmaUXkB5GraPZDxCbH7gdWqlKg/m3RZIOLaqIvJS4yxytuB+ZujphF1DuiEoUDU8ogedVT7jJgeDj+vLosNQsiisIzcQptzhO/Zo/tngfptpFaFphaU/+ZKwUaF5jq0jnXwE9e2TJ6saWBKE5OXskzO03NsngTalfL3QWNcH6xnopuKKjYGI9JPn7CB7O/BMxMQ5jny9O3PxETyUbGfx/8P2Nts04</vt:lpwstr>
  </property>
  <property fmtid="{D5CDD505-2E9C-101B-9397-08002B2CF9AE}" pid="3" name="_ms_pID_7253431">
    <vt:lpwstr>o9903Dsbg44Q0I9rI/isTR8g5sQdI71iPRHqqGsXT4FCz8Sn77sVk7QHOwnc+g2PzzQq+BvSGbieBBX7Ec3z9hTWIhfR5tE59mBwJRMUIPTPUAg0ZjGujsIhc+w=</vt:lpwstr>
  </property>
  <property fmtid="{D5CDD505-2E9C-101B-9397-08002B2CF9AE}" pid="4" name="_new_ms_pID_72543">
    <vt:lpwstr>(3)EG7BAK4Hm20m9Wyg7EQpCuxD354XRVJCooHDoGol4e+lXjv847prtq28cdjShR4MEWbj7JVZ
CgviVany1E0FlRd9W7PvsUeyoXjJ2zad6Fuk6V3UXFBJANjCmbx2HklK/s3GJIXTKaztfIYp
pwQgGEOHp54e6yZuCiJA3dEdVfoZvHRHcsdCZw/Lb1FhXl4+sr+lvn/utgo2nmI+RkTWfGf3
aNHpEFrVrqIz1Nsapm</vt:lpwstr>
  </property>
  <property fmtid="{D5CDD505-2E9C-101B-9397-08002B2CF9AE}" pid="5" name="_new_ms_pID_725431">
    <vt:lpwstr>Vjf+yvHZMP8/ltOM2f6IBCsEX9pTjVpZCkKxBrpIgB6yGgXqG9aI87
R+RSS9YKWKgkmFuKCZpquiCbSRtaBIBb/mldk+LsDTGeeB3UmiiXPdSxNArtHAKB42VkCDtI
CoDgXrYAjSFZ7FguXr+PnjD4yMyQuBU0EMUN3qcwX9Cl+NIbOnqKmNZlMxlfmoGJ8KIWi4ES
Ka3eF8vC5Dg3bWYE1jh12bhl/TVtRstvOHXK</vt:lpwstr>
  </property>
  <property fmtid="{D5CDD505-2E9C-101B-9397-08002B2CF9AE}" pid="6" name="_new_ms_pID_725432">
    <vt:lpwstr>kfoklk2rmzbGlrjFVz869A68ZTL/nIb6YfHE
Y0WWF3+4TfwtWWlMmN+2+f/7MvpS5RtjjS2AN/5rvRmEzFwYA7ukRdOQ0KGeXTD5/SGwgOEi
3rFvQNTo05zsx99reg+GJ8nQLaIUcnQ39xLsBw79oVg=</vt:lpwstr>
  </property>
  <property fmtid="{D5CDD505-2E9C-101B-9397-08002B2CF9AE}" pid="7" name="ContentTypeId">
    <vt:lpwstr>0x0101008F3C50B38AB01D449424B104A248DF69</vt:lpwstr>
  </property>
  <property fmtid="{D5CDD505-2E9C-101B-9397-08002B2CF9AE}" pid="8" name="_2015_ms_pID_725343">
    <vt:lpwstr>(3)AVIWhPphtNNjNG8wpXWbTUUdKc0H9QtM0MKdol7OxKOW1yvoBWrY/siLsH2Ccloy+b+q+1XN
6Sx6zrMn1kSIXrnTR6WAhOc+p3iOA32UKHWCoRUlVMzw/99Rw51Qq4LrsA6MYUAsmT2pU2C2
LENiSGgNrFQ9ASpXgVveBHcWsr4W1+3jXdi6x8mivqXgUnE7HrGgF5gBPAUYbMTCE+C4oCn7
3dVajApmnc7LvNIwCI</vt:lpwstr>
  </property>
  <property fmtid="{D5CDD505-2E9C-101B-9397-08002B2CF9AE}" pid="9" name="_2015_ms_pID_7253431">
    <vt:lpwstr>UmW+fxzbJEpo/13cgEQFzgoTJz746aYPGOhv4AuVx8AKNsoKeynwrS
0lTzYgpgaODY3sXYHpWEg7JD3R37qRBoAKLhCYxrPCNohCOn9gOxGRHdfbGGkyrYnM7L4ko0
/joc5ebbYhMRDXZpylbJ4idj3vll/OIQPyJgj5SlbdFtDF/cZA8H4wJIvzGjHcLET8KwO7F9
IPyOdy0F/GsQNL1z6ykUh8Fdh7pBXubOY/Yv</vt:lpwstr>
  </property>
  <property fmtid="{D5CDD505-2E9C-101B-9397-08002B2CF9AE}" pid="10" name="_2015_ms_pID_7253432">
    <vt:lpwstr>wg==</vt:lpwstr>
  </property>
  <property fmtid="{D5CDD505-2E9C-101B-9397-08002B2CF9AE}" pid="11" name="_readonly">
    <vt:lpwstr/>
  </property>
  <property fmtid="{D5CDD505-2E9C-101B-9397-08002B2CF9AE}" pid="12" name="_change">
    <vt:lpwstr/>
  </property>
  <property fmtid="{D5CDD505-2E9C-101B-9397-08002B2CF9AE}" pid="13" name="_full-control">
    <vt:lpwstr/>
  </property>
  <property fmtid="{D5CDD505-2E9C-101B-9397-08002B2CF9AE}" pid="14" name="sflag">
    <vt:lpwstr>1538104426</vt:lpwstr>
  </property>
</Properties>
</file>