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2.jpeg" ContentType="image/jpeg"/>
  <Override PartName="/ppt/media/image41.jpeg" ContentType="image/jpeg"/>
  <Override PartName="/ppt/media/image40.jpeg" ContentType="image/jpeg"/>
  <Override PartName="/ppt/media/image37.jpeg" ContentType="image/jpeg"/>
  <Override PartName="/ppt/media/image14.jpeg" ContentType="image/jpeg"/>
  <Override PartName="/ppt/media/image46.jpeg" ContentType="image/jpeg"/>
  <Override PartName="/ppt/media/image13.jpeg" ContentType="image/jpeg"/>
  <Override PartName="/ppt/media/image45.jpeg" ContentType="image/jpeg"/>
  <Override PartName="/ppt/media/image12.jpeg" ContentType="image/jpeg"/>
  <Override PartName="/ppt/media/image44.jpeg" ContentType="image/jpeg"/>
  <Override PartName="/ppt/media/image11.jpeg" ContentType="image/jpeg"/>
  <Override PartName="/ppt/media/image43.jpeg" ContentType="image/jpeg"/>
  <Override PartName="/ppt/media/image10.jpeg" ContentType="image/jpeg"/>
  <Override PartName="/ppt/media/image16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9.jpeg" ContentType="image/jpeg"/>
  <Override PartName="/ppt/media/image8.jpeg" ContentType="image/jpeg"/>
  <Override PartName="/ppt/media/image4.png" ContentType="image/png"/>
  <Override PartName="/ppt/media/image20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.jpeg" ContentType="image/jpeg"/>
  <Override PartName="/ppt/media/image25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media/image7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8.jpeg" ContentType="image/jpeg"/>
  <Override PartName="/ppt/media/image32.jpeg" ContentType="image/jpeg"/>
  <Override PartName="/ppt/media/image39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4.xml" ContentType="application/vnd.openxmlformats-officedocument.presentationml.slide+xml"/>
  <Override PartName="/ppt/slides/slide153.xml" ContentType="application/vnd.openxmlformats-officedocument.presentationml.slide+xml"/>
  <Override PartName="/ppt/slides/slide149.xml" ContentType="application/vnd.openxmlformats-officedocument.presentationml.slide+xml"/>
  <Override PartName="/ppt/slides/slide148.xml" ContentType="application/vnd.openxmlformats-officedocument.presentationml.slide+xml"/>
  <Override PartName="/ppt/slides/slide147.xml" ContentType="application/vnd.openxmlformats-officedocument.presentationml.slide+xml"/>
  <Override PartName="/ppt/slides/slide146.xml" ContentType="application/vnd.openxmlformats-officedocument.presentationml.slide+xml"/>
  <Override PartName="/ppt/slides/slide145.xml" ContentType="application/vnd.openxmlformats-officedocument.presentationml.slide+xml"/>
  <Override PartName="/ppt/slides/slide144.xml" ContentType="application/vnd.openxmlformats-officedocument.presentationml.slide+xml"/>
  <Override PartName="/ppt/slides/slide143.xml" ContentType="application/vnd.openxmlformats-officedocument.presentationml.slide+xml"/>
  <Override PartName="/ppt/slides/slide142.xml" ContentType="application/vnd.openxmlformats-officedocument.presentationml.slide+xml"/>
  <Override PartName="/ppt/slides/slide139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35.xml" ContentType="application/vnd.openxmlformats-officedocument.presentationml.slide+xml"/>
  <Override PartName="/ppt/slides/slide13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141.xml" ContentType="application/vnd.openxmlformats-officedocument.presentationml.slide+xml"/>
  <Override PartName="/ppt/slides/slide99.xml" ContentType="application/vnd.openxmlformats-officedocument.presentationml.slide+xml"/>
  <Override PartName="/ppt/slides/slide140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131.xml" ContentType="application/vnd.openxmlformats-officedocument.presentationml.slide+xml"/>
  <Override PartName="/ppt/slides/slide89.xml" ContentType="application/vnd.openxmlformats-officedocument.presentationml.slide+xml"/>
  <Override PartName="/ppt/slides/slide130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121.xml" ContentType="application/vnd.openxmlformats-officedocument.presentationml.slide+xml"/>
  <Override PartName="/ppt/slides/slide79.xml" ContentType="application/vnd.openxmlformats-officedocument.presentationml.slide+xml"/>
  <Override PartName="/ppt/slides/slide152.xml" ContentType="application/vnd.openxmlformats-officedocument.presentationml.slide+xml"/>
  <Override PartName="/ppt/slides/slide19.xml" ContentType="application/vnd.openxmlformats-officedocument.presentationml.slide+xml"/>
  <Override PartName="/ppt/slides/slide151.xml" ContentType="application/vnd.openxmlformats-officedocument.presentationml.slide+xml"/>
  <Override PartName="/ppt/slides/slide18.xml" ContentType="application/vnd.openxmlformats-officedocument.presentationml.slide+xml"/>
  <Override PartName="/ppt/slides/slide150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54.xml.rels" ContentType="application/vnd.openxmlformats-package.relationships+xml"/>
  <Override PartName="/ppt/slides/_rels/slide153.xml.rels" ContentType="application/vnd.openxmlformats-package.relationships+xml"/>
  <Override PartName="/ppt/slides/_rels/slide149.xml.rels" ContentType="application/vnd.openxmlformats-package.relationships+xml"/>
  <Override PartName="/ppt/slides/_rels/slide148.xml.rels" ContentType="application/vnd.openxmlformats-package.relationships+xml"/>
  <Override PartName="/ppt/slides/_rels/slide147.xml.rels" ContentType="application/vnd.openxmlformats-package.relationships+xml"/>
  <Override PartName="/ppt/slides/_rels/slide146.xml.rels" ContentType="application/vnd.openxmlformats-package.relationships+xml"/>
  <Override PartName="/ppt/slides/_rels/slide145.xml.rels" ContentType="application/vnd.openxmlformats-package.relationships+xml"/>
  <Override PartName="/ppt/slides/_rels/slide144.xml.rels" ContentType="application/vnd.openxmlformats-package.relationships+xml"/>
  <Override PartName="/ppt/slides/_rels/slide141.xml.rels" ContentType="application/vnd.openxmlformats-package.relationships+xml"/>
  <Override PartName="/ppt/slides/_rels/slide139.xml.rels" ContentType="application/vnd.openxmlformats-package.relationships+xml"/>
  <Override PartName="/ppt/slides/_rels/slide138.xml.rels" ContentType="application/vnd.openxmlformats-package.relationships+xml"/>
  <Override PartName="/ppt/slides/_rels/slide137.xml.rels" ContentType="application/vnd.openxmlformats-package.relationships+xml"/>
  <Override PartName="/ppt/slides/_rels/slide136.xml.rels" ContentType="application/vnd.openxmlformats-package.relationships+xml"/>
  <Override PartName="/ppt/slides/_rels/slide135.xml.rels" ContentType="application/vnd.openxmlformats-package.relationships+xml"/>
  <Override PartName="/ppt/slides/_rels/slide134.xml.rels" ContentType="application/vnd.openxmlformats-package.relationships+xml"/>
  <Override PartName="/ppt/slides/_rels/slide133.xml.rels" ContentType="application/vnd.openxmlformats-package.relationships+xml"/>
  <Override PartName="/ppt/slides/_rels/slide132.xml.rels" ContentType="application/vnd.openxmlformats-package.relationships+xml"/>
  <Override PartName="/ppt/slides/_rels/slide131.xml.rels" ContentType="application/vnd.openxmlformats-package.relationships+xml"/>
  <Override PartName="/ppt/slides/_rels/slide129.xml.rels" ContentType="application/vnd.openxmlformats-package.relationships+xml"/>
  <Override PartName="/ppt/slides/_rels/slide128.xml.rels" ContentType="application/vnd.openxmlformats-package.relationships+xml"/>
  <Override PartName="/ppt/slides/_rels/slide127.xml.rels" ContentType="application/vnd.openxmlformats-package.relationships+xml"/>
  <Override PartName="/ppt/slides/_rels/slide122.xml.rels" ContentType="application/vnd.openxmlformats-package.relationships+xml"/>
  <Override PartName="/ppt/slides/_rels/slide121.xml.rels" ContentType="application/vnd.openxmlformats-package.relationships+xml"/>
  <Override PartName="/ppt/slides/_rels/slide120.xml.rels" ContentType="application/vnd.openxmlformats-package.relationships+xml"/>
  <Override PartName="/ppt/slides/_rels/slide119.xml.rels" ContentType="application/vnd.openxmlformats-package.relationships+xml"/>
  <Override PartName="/ppt/slides/_rels/slide118.xml.rels" ContentType="application/vnd.openxmlformats-package.relationships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126.xml.rels" ContentType="application/vnd.openxmlformats-package.relationships+xml"/>
  <Override PartName="/ppt/slides/_rels/slide99.xml.rels" ContentType="application/vnd.openxmlformats-package.relationships+xml"/>
  <Override PartName="/ppt/slides/_rels/slide143.xml.rels" ContentType="application/vnd.openxmlformats-package.relationships+xml"/>
  <Override PartName="/ppt/slides/_rels/slide95.xml.rels" ContentType="application/vnd.openxmlformats-package.relationships+xml"/>
  <Override PartName="/ppt/slides/_rels/slide116.xml.rels" ContentType="application/vnd.openxmlformats-package.relationships+xml"/>
  <Override PartName="/ppt/slides/_rels/slide89.xml.rels" ContentType="application/vnd.openxmlformats-package.relationships+xml"/>
  <Override PartName="/ppt/slides/_rels/slide130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23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51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112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50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111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142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5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13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114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115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124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117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140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111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120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slide" Target="slides/slide101.xml"/><Relationship Id="rId105" Type="http://schemas.openxmlformats.org/officeDocument/2006/relationships/slide" Target="slides/slide102.xml"/><Relationship Id="rId106" Type="http://schemas.openxmlformats.org/officeDocument/2006/relationships/slide" Target="slides/slide103.xml"/><Relationship Id="rId107" Type="http://schemas.openxmlformats.org/officeDocument/2006/relationships/slide" Target="slides/slide104.xml"/><Relationship Id="rId108" Type="http://schemas.openxmlformats.org/officeDocument/2006/relationships/slide" Target="slides/slide105.xml"/><Relationship Id="rId109" Type="http://schemas.openxmlformats.org/officeDocument/2006/relationships/slide" Target="slides/slide106.xml"/><Relationship Id="rId110" Type="http://schemas.openxmlformats.org/officeDocument/2006/relationships/slide" Target="slides/slide107.xml"/><Relationship Id="rId111" Type="http://schemas.openxmlformats.org/officeDocument/2006/relationships/slide" Target="slides/slide108.xml"/><Relationship Id="rId112" Type="http://schemas.openxmlformats.org/officeDocument/2006/relationships/slide" Target="slides/slide109.xml"/><Relationship Id="rId113" Type="http://schemas.openxmlformats.org/officeDocument/2006/relationships/slide" Target="slides/slide110.xml"/><Relationship Id="rId114" Type="http://schemas.openxmlformats.org/officeDocument/2006/relationships/slide" Target="slides/slide111.xml"/><Relationship Id="rId115" Type="http://schemas.openxmlformats.org/officeDocument/2006/relationships/slide" Target="slides/slide112.xml"/><Relationship Id="rId116" Type="http://schemas.openxmlformats.org/officeDocument/2006/relationships/slide" Target="slides/slide113.xml"/><Relationship Id="rId117" Type="http://schemas.openxmlformats.org/officeDocument/2006/relationships/slide" Target="slides/slide114.xml"/><Relationship Id="rId118" Type="http://schemas.openxmlformats.org/officeDocument/2006/relationships/slide" Target="slides/slide115.xml"/><Relationship Id="rId119" Type="http://schemas.openxmlformats.org/officeDocument/2006/relationships/slide" Target="slides/slide116.xml"/><Relationship Id="rId120" Type="http://schemas.openxmlformats.org/officeDocument/2006/relationships/slide" Target="slides/slide117.xml"/><Relationship Id="rId121" Type="http://schemas.openxmlformats.org/officeDocument/2006/relationships/slide" Target="slides/slide118.xml"/><Relationship Id="rId122" Type="http://schemas.openxmlformats.org/officeDocument/2006/relationships/slide" Target="slides/slide119.xml"/><Relationship Id="rId123" Type="http://schemas.openxmlformats.org/officeDocument/2006/relationships/slide" Target="slides/slide120.xml"/><Relationship Id="rId124" Type="http://schemas.openxmlformats.org/officeDocument/2006/relationships/slide" Target="slides/slide121.xml"/><Relationship Id="rId125" Type="http://schemas.openxmlformats.org/officeDocument/2006/relationships/slide" Target="slides/slide122.xml"/><Relationship Id="rId126" Type="http://schemas.openxmlformats.org/officeDocument/2006/relationships/slide" Target="slides/slide123.xml"/><Relationship Id="rId127" Type="http://schemas.openxmlformats.org/officeDocument/2006/relationships/slide" Target="slides/slide124.xml"/><Relationship Id="rId128" Type="http://schemas.openxmlformats.org/officeDocument/2006/relationships/slide" Target="slides/slide125.xml"/><Relationship Id="rId129" Type="http://schemas.openxmlformats.org/officeDocument/2006/relationships/slide" Target="slides/slide126.xml"/><Relationship Id="rId130" Type="http://schemas.openxmlformats.org/officeDocument/2006/relationships/slide" Target="slides/slide127.xml"/><Relationship Id="rId131" Type="http://schemas.openxmlformats.org/officeDocument/2006/relationships/slide" Target="slides/slide128.xml"/><Relationship Id="rId132" Type="http://schemas.openxmlformats.org/officeDocument/2006/relationships/slide" Target="slides/slide129.xml"/><Relationship Id="rId133" Type="http://schemas.openxmlformats.org/officeDocument/2006/relationships/slide" Target="slides/slide130.xml"/><Relationship Id="rId134" Type="http://schemas.openxmlformats.org/officeDocument/2006/relationships/slide" Target="slides/slide131.xml"/><Relationship Id="rId135" Type="http://schemas.openxmlformats.org/officeDocument/2006/relationships/slide" Target="slides/slide132.xml"/><Relationship Id="rId136" Type="http://schemas.openxmlformats.org/officeDocument/2006/relationships/slide" Target="slides/slide133.xml"/><Relationship Id="rId137" Type="http://schemas.openxmlformats.org/officeDocument/2006/relationships/slide" Target="slides/slide134.xml"/><Relationship Id="rId138" Type="http://schemas.openxmlformats.org/officeDocument/2006/relationships/slide" Target="slides/slide135.xml"/><Relationship Id="rId139" Type="http://schemas.openxmlformats.org/officeDocument/2006/relationships/slide" Target="slides/slide136.xml"/><Relationship Id="rId140" Type="http://schemas.openxmlformats.org/officeDocument/2006/relationships/slide" Target="slides/slide137.xml"/><Relationship Id="rId141" Type="http://schemas.openxmlformats.org/officeDocument/2006/relationships/slide" Target="slides/slide138.xml"/><Relationship Id="rId142" Type="http://schemas.openxmlformats.org/officeDocument/2006/relationships/slide" Target="slides/slide139.xml"/><Relationship Id="rId143" Type="http://schemas.openxmlformats.org/officeDocument/2006/relationships/slide" Target="slides/slide140.xml"/><Relationship Id="rId144" Type="http://schemas.openxmlformats.org/officeDocument/2006/relationships/slide" Target="slides/slide141.xml"/><Relationship Id="rId145" Type="http://schemas.openxmlformats.org/officeDocument/2006/relationships/slide" Target="slides/slide142.xml"/><Relationship Id="rId146" Type="http://schemas.openxmlformats.org/officeDocument/2006/relationships/slide" Target="slides/slide143.xml"/><Relationship Id="rId147" Type="http://schemas.openxmlformats.org/officeDocument/2006/relationships/slide" Target="slides/slide144.xml"/><Relationship Id="rId148" Type="http://schemas.openxmlformats.org/officeDocument/2006/relationships/slide" Target="slides/slide145.xml"/><Relationship Id="rId149" Type="http://schemas.openxmlformats.org/officeDocument/2006/relationships/slide" Target="slides/slide146.xml"/><Relationship Id="rId150" Type="http://schemas.openxmlformats.org/officeDocument/2006/relationships/slide" Target="slides/slide147.xml"/><Relationship Id="rId151" Type="http://schemas.openxmlformats.org/officeDocument/2006/relationships/slide" Target="slides/slide148.xml"/><Relationship Id="rId152" Type="http://schemas.openxmlformats.org/officeDocument/2006/relationships/slide" Target="slides/slide149.xml"/><Relationship Id="rId153" Type="http://schemas.openxmlformats.org/officeDocument/2006/relationships/slide" Target="slides/slide150.xml"/><Relationship Id="rId154" Type="http://schemas.openxmlformats.org/officeDocument/2006/relationships/slide" Target="slides/slide151.xml"/><Relationship Id="rId155" Type="http://schemas.openxmlformats.org/officeDocument/2006/relationships/slide" Target="slides/slide152.xml"/><Relationship Id="rId156" Type="http://schemas.openxmlformats.org/officeDocument/2006/relationships/slide" Target="slides/slide153.xml"/><Relationship Id="rId157" Type="http://schemas.openxmlformats.org/officeDocument/2006/relationships/slide" Target="slides/slide15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253000" y="3828600"/>
            <a:ext cx="21920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CORSO ANGULAR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138640" y="3144600"/>
            <a:ext cx="1910880" cy="191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04480" y="13932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85840" y="1008000"/>
            <a:ext cx="10510200" cy="454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che abbiamo la struttura del nostro progetto, compiliamolo con il seguente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serve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comando compilerà l'applicazione ed avvierà il web server.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** Angular Live Development Server is listening on localhost:4200, open your browser on http://localhost:4200/ **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Date: 2018-08-18T11:17:54.745Z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Hash: 0ace6c8a055c58d1734c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Time: 20490ms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{main} main.js, main.js.map (main) 10.7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{polyfills} polyfills.js, polyfills.js.map (polyfills) 227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{runtime} runtime.js, runtime.js.map (runtime) 5.22 kB [entry]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{styles} styles.js, styles.js.map (styles) 15.6 kB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chunk {vendor} vendor.js, vendor.js.map (vendor) 3.27 MB [initial] [rendered]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 ?wdm?: Compiled successfully.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The web server starts on port 4200. Type the url http://localhost:4200/ in the browser and see the output.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You will be directed to the following screen −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può notare che è stata usata la porta 4200, che è la porta di default che viene utilizzata dall'angular-cli in fase di compilazione.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cambiarla utilizzando il seguente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serve --host 0.0.0.0 -port 4205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Utilizziamo ora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nei due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accediamo alla variabile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console.log(this.myservice.serviceproperty);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this.myservice.serviceproperty = "component created"; // viene cambiato il valore.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this.componentproperty = this.myservice.serviceproperty;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 lavoreremo tramite la console del browser,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padre è stato cambiato il valore della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"component created"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la assegnamo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'./../myservice.service';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 = "Entered in newcomponent";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this.newcomponentproperty = this.myservice.serviceproperty;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4174560" y="2016000"/>
            <a:ext cx="3815280" cy="34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effettuiamo nessun cambiamento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l'unica azione è quella di assegnare la proprietà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alla proprietà del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this.newcomponentproperty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verificare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la console prima che cambi.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4174560" y="2016000"/>
            <a:ext cx="3815280" cy="34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 Http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service http è di utilità per il prelievo e l'invio di dati. Per utilizzarlo è necessario importare il relativo modulo http.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un esempio che mostra come utilizzare il servizio.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importiamo il modulo: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HttpModule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si vede dal codice evidenziato è stato importato il modulo HttpModule  da @angular/http e lo stesso è stato aggiunto nell'array degli imports.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utilizzare il servizio http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'rxjs/add/operator/map';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this.http.get("http://jsonplaceholder.typicode.com/users").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map((response) =&gt; response.json()).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subscribe((data) =&gt; console.log(data))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in questo caso vediamo di comprendere il codice evidenziato.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necessario importare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@angular/http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uso del servizio con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realizzato un costruttore che richiede un parametro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prelievo dei dati, è necessario usare le API rese disponibili tramite: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richiede come parametro, come evidente dal codice, l'URL da cui prendere 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Utilizzeremo l'URL di test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https://jsonplaceholder.typicode.com/users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il prelievo di dati in formato json.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questo sono necessarie due operazioni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converte i dati ricevuti nel formato json.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Una volta che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effettuato,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loggerà l'output nella console;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console è possibile vedere gli oggetti json. Tali oggetti possono essere visualizzati anche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4158720" y="1974600"/>
            <a:ext cx="3891240" cy="34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Affinchè i dati vengano mostrati nel browser, bisogna modificare il codice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this.http.get("http://jsonplaceholder.typicode.com/users")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.pipe(map((response) =&gt; response.json()))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.subscribe((data) =&gt; this.displaydata(data));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displaydata(data) {this.httpdata = data;}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tramite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richiamare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passare ad esso i dati prelevati.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displaydata()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memorizza i dati nella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360000" y="680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dati vengono mostrati nel browser tramite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come mostrato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&lt;ul *ngFor = "let data of httpdata"&gt;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&lt;li&gt;Name : {{data.name}} Address: {{data.address.city}}&lt;/li&gt;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&lt;/ul&gt;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"id": 1,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"name": "Leanne Graham",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"username": "Bret",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"email": "Sincere@april.biz",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"address":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"street": "Kulas Light",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"suite": "Apt. 556",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"city": "Gwenborough",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"zipcode": "92998-3874",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"geo":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"lat": "-37.3159",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"lng": "81.1496"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"phone": "1-770-736-8031 x56442",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"website": "hildegard.org",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"company":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"name": "Romaguera-Crona",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"catchPhrase": "Multi-layered client-server neural-net",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"bs": "harness real-time e-markets"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8000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296000"/>
            <a:ext cx="9773280" cy="489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L’app Angular6App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e2e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cartella end to end test.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cartella e2e è usata per i test di integrazione.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il package node_modules installato di default da npm.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Aprendolo è possibile vedere quali package sono disponibili.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In questa cartella è dove lavoreremo al progetto usando Angular ed ha la seguente struttura: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src/.angular.json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il nome del progetto, la versione del cli,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src/.editorconfig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questo è il file di configurazione per l'editor.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src/.gitignore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Un file .gitignore dovrebbe essere committato nel rispettivo repository git per la condivisione delle regole da ignorare.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src/package.json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Il file indica quali librerie saranno installate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node_modules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quando si esegue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Aprendolo con un editor si vedrà quali moduli saranno aggiunti: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"@angular/animations":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"@angular/common":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"@angular/compiler": "^6.1.0",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sia necessario aggiungere ulteriori librerie, è possibile inserirle tramite il comando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"/>
          <p:cNvSpPr/>
          <p:nvPr/>
        </p:nvSpPr>
        <p:spPr>
          <a:xfrm>
            <a:off x="36144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L'oggetto ha proprietà  quali: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cognome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l'uso del ciclo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mostrato il nome e l'indirizzo della città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è mostrato come appare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4127400" y="2538360"/>
            <a:ext cx="3891600" cy="34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9" dur="indefinite" restart="never" nodeType="tmRoot">
          <p:childTnLst>
            <p:seq>
              <p:cTn id="2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36144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dei parametri di ricerca per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filtrare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base a dei dati specifici.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ciò è necessario prelevare i dati in base ad un parametro di ricerca.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le modifiche necessarie nei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map} from 'rxjs/operators';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http: Http)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httpdata;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name;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searchparam = 2;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this.http.get("http://jsonplaceholder.typicode.com/users?id="+this.searchparam)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.pipe(map((response) =&gt; response.json()))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.subscribe((data) =&gt; this.displaydata(data));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displaydata(data) {this.httpdata = data;}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1" dur="indefinite" restart="never" nodeType="tmRoot">
          <p:childTnLst>
            <p:seq>
              <p:cTn id="2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Http Service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36144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All'API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aggiungeremo il parametro di ricerca id = t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his.searchparam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parametro s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earchparam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pari a 2, in quanto vogliamo i dettagli del file json per l'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 = 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quello che appare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3816000" y="2592000"/>
            <a:ext cx="3891600" cy="34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3" dur="indefinite" restart="never" nodeType="tmRoot">
          <p:childTnLst>
            <p:seq>
              <p:cTn id="2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36144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Forms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vedremo l'uso delle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Analizzeremo due modi per lavorare con le forms: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 form;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5" dur="indefinite" restart="never" nodeType="tmRoot">
          <p:childTnLst>
            <p:seq>
              <p:cTn id="2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"/>
          <p:cNvSpPr/>
          <p:nvPr/>
        </p:nvSpPr>
        <p:spPr>
          <a:xfrm>
            <a:off x="36144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 Driven Form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stesso;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differenza di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la maggior parte del lavoro è a carico della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Inizieremo con la realizzazione di un semplice form,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di login con due campi: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id;</a:t>
            </a:r>
            <a:endParaRPr b="0" lang="it-IT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password;</a:t>
            </a:r>
            <a:endParaRPr b="0" lang="it-IT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il bottone di invio.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7" dur="indefinite" restart="never" nodeType="tmRoot">
          <p:childTnLst>
            <p:seq>
              <p:cTn id="2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361440" y="86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cominciare è necessario importare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HttpModule,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{path: 'new-cmp',component: NewCmpComponent}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29" dur="indefinite" restart="never" nodeType="tmRoot">
          <p:childTnLst>
            <p:seq>
              <p:cTn id="2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>
            <a:off x="361440" y="86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stato importato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lo stesso è ststo aggiunto nell'array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nel codice precedente.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creiamo il nostro form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#userlogin = "ngForm" (ngSubmit) = "onClickSubmit(userlogin.value)"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"text" name = "emailid" placeholder = "emailid" ngModel&gt;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"password" name = "passwd" placeholder = "passwd" ngModel&gt;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type = "submit" value = "submit"&gt;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esso creiamo un semplice form con i tag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bottone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invio.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Assegniamo per emaild e password un: type, name e placeholder.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un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è necessario creare il modello di controllo aggiungendo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nome dell'attributo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placeholder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Quindi, se in Angular si vuole accedere ai dati contenuti in un form è necessario aggiungere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può notare che è stata aggiunta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form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#userlogin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abbiamo creato, ciò viene richiesto dal template driven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infine aggiunto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passato ad essa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userlogin.value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il contenuto del form a seguito della pressione del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tasto invio.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504000" y="1328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 quindi al funzione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preleverà i valori inseriti nel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alert("Entered Email id : " + data.emailid);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3"/>
          <p:cNvSpPr/>
          <p:nvPr/>
        </p:nvSpPr>
        <p:spPr>
          <a:xfrm>
            <a:off x="504000" y="1328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momento in cui viene premuto il bottone di invio, il controllo passa a tale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browser avremo: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4098600" y="2622600"/>
            <a:ext cx="3891600" cy="34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"/>
          <p:cNvSpPr/>
          <p:nvPr/>
        </p:nvSpPr>
        <p:spPr>
          <a:xfrm>
            <a:off x="504000" y="1328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Inseriamo ora dei dati nel form e premiamo il tasto invia. Otterremo: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L'email verrà mostrata alla fine di seguito al form come mostrato.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1"/>
          <a:stretch/>
        </p:blipFill>
        <p:spPr>
          <a:xfrm>
            <a:off x="4119840" y="2118600"/>
            <a:ext cx="3891600" cy="349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7" dur="indefinite" restart="never" nodeType="tmRoot">
          <p:childTnLst>
            <p:seq>
              <p:cTn id="2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496000" y="13932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11040" y="1296000"/>
            <a:ext cx="8613000" cy="47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le opzioni di compilazione richieste in fase di creazione 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src/tslint.json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Contiene le regole da considerare in fase di compilazione.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src/app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Contiene i file descritti di seguito. Questi file sono installati per default da angular-cli.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Aprendo il file è possibile vedere i riferimenti alle differenti librerie che sono importate.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Angular-cli importa le librerie di default angular/core e platform-browser. I nomi stessi sono esplicativi circa l'uso delle librerie.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Queste ultime sono importate e salvate in variabili come declarations, imports, providers, and bootstrap.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 Model Driven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Nei form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driven, è necessario importare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ReactiveFormsModule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richiamare lo stesso nell'array imports.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istruzioni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le seguenti: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HttpModule } from '@angular/http';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ReactiveFormsModule } from '@angular/forms';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HttpModule,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ReactiveFormsModule,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000" spc="-1" strike="noStrike">
              <a:latin typeface="Arial"/>
            </a:endParaRPr>
          </a:p>
        </p:txBody>
      </p:sp>
    </p:spTree>
  </p:cSld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importare imoduli per i form. In particolare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FormGroup, FormControl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emailid: new FormControl("angular@gmail.com"),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FormControl("abcd1234")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inizializzata 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anche le variabili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inizializzate con dei valori di default, che saranno mostrati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Possono anche essere mantenuti vuoti se lo si desidera.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come il tutto apparirà: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3" dur="indefinite" restart="never" nodeType="tmRoot">
          <p:childTnLst>
            <p:seq>
              <p:cTn id="2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utilizzato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inizializzare i valori del form; dobbiamo fare la stessa cosa anche lato pagina html in app.component.html: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[formGroup] = 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 (ngSubmit) = "onClickSubmit(formdata.value)"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"text" class = "fortextbox" name = "emailid" placeholder = "emailid" formControlName="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"password" class = "fortextbox" name="passwd" placeholder = "passwd" formControlName = "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"submit" class = "forsubmit" value = "Log In"&gt;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 entered is : {{emailid}}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indichiamo il nel form tra parentesi quadre il formGroup;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[formGroup]="formdata"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 momento dell'invio dei dati, la funzione chiamata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cui viene passato 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formdata.value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 tag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utilizzato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formControlName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richiede gli identificativi utilizzati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pressione del pulsante submit, il controllo passerà alla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definita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pressione del pulsante “Log In”, sarà mostrato il valore a seguire come mostrato nello screenshot.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"/>
          <p:cNvSpPr/>
          <p:nvPr/>
        </p:nvSpPr>
        <p:spPr>
          <a:xfrm>
            <a:off x="50400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Validazione di un form.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possono utilizzare due tipi di approcci: la validazione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built-in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entrambi gli approcci, continuando con il nostro caso di studio.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 Angular è necessario importare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@angular/forms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FormControl, Validators} from '@angular/forms'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 i validatori di tipo built-in di Angular troviamo: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lunghezza minima;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lunghezza massima;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utilizzarli su una delle caselle di testo di input del nostro applicativo, ad esempio ad emailid, aggiungeremo i seguenti validatori: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Campo obbligatorio;</a:t>
            </a:r>
            <a:endParaRPr b="0" lang="it-IT" sz="1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codice relativo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FormGroup, FormControl,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emailid: new FormControl("", Validators.compose([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Validators.required,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Validators.pattern("[^ @]*@[^ @]*")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passwd: new FormControl("")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Validators.compose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aggiungere la lista di validatori da applicare al campo di input relativo.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 abbiamo scelto come parametri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pattern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(per richiedere solo indirizzi mail validi).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bottone di invio sarà disabilitato finché esiste almeno un form di input non valido.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&lt;form [formGroup] = "formdata" (ngSubmit) = "onClickSubmit(formdata.value)" 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"text" class = "fortextbox" name = "emailid" placeholder = "emailid"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formControlName = "emailid"&gt;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"password" class = "fortextbox" name = "passwd"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placeholder = "passwd" formControlName = "passwd"&gt;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type = "submit" [disabled] = "!formdata.valid" class = "forsubmit"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value = "Log In"&gt;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&lt;/form&gt;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 entered is : {{emailid}}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quanto riguarda il bottone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submit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aggiunto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disabled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fra parentesi quadre, a cui è assegnato il valore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“!formdata.valid”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formdata.valid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non è valido il bottone rimarrà disabilitato, e l'utente non potrà inviare 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3" dur="indefinite" restart="never" nodeType="tmRoot">
          <p:childTnLst>
            <p:seq>
              <p:cTn id="2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funziona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Inserendo un indirizzo mail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non valido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pulsante di login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disabilitato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/>
          <a:stretch/>
        </p:blipFill>
        <p:spPr>
          <a:xfrm>
            <a:off x="3666600" y="165600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5" dur="indefinite" restart="never" nodeType="tmRoot">
          <p:childTnLst>
            <p:seq>
              <p:cTn id="2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Inserendo invece un indirizzo email valido, si può vedere il bottone di login abilitato e l'utente sarà in grado di premerlo.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premuto, l'email inserita sarà mostrata a schermo.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4158720" y="172800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7" dur="indefinite" restart="never" nodeType="tmRoot">
          <p:childTnLst>
            <p:seq>
              <p:cTn id="2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448480" y="5976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09240" y="1042560"/>
            <a:ext cx="9144720" cy="36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Vediamo una descrizione delle sezioni di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@NgModule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presenti in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 − In declarations, sono memorizzati i riferimenti alle componenti. AppComponent è il componente di default che viene creato quando si inizia un nuovo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 − I moduli importati sono mostrati qui di seguito. Nello specifico BrowserModule è parte dell'importazione di @angular/platform-browser.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 − Questo farà riferimento ai servizi creati. Dei servizi verrà discusso in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 − Questo fa riferimento al componente di default creato, nell'esempio, AppComponent.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In esso è possibile scrivere la struttura CSS. Ad esempio, qui di seguito aggiungiamo un colore di sfondo al div: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.divdetails{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background-color: #ccc;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la validazione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custom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lo stesso form, è necessario in questo caso definire una nostra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FormGroup, FormControl, Validators}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componentproperty;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formdata;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this.formdata = new FormGroup({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emailid: new FormControl("", Validators.compose([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Validators.required,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Validators.pattern("[^ @]*@[^ @]*")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passwordvalidation(formcontrol)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if (formcontrol.value.length &lt; 5)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{"passwd" : true};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onClickSubmit(data) {this.emailid = data.emailid;}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esempio, abbiamo implementato una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passwordvalidation()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la stessa è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utilizzata come parametro nel FormControl della campo passwd tramite: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passwd: new FormControl("", this.passwordvalidation)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passwordvalidation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() da noi implemntata, controlliamo la lunghezza in caratteri della password inserita.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i caratteri sono &gt; 5 sarà considerata valida ed il pulsante di login verrà abilitato.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il tutto apparirà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inserito solo tre caratteri nel campo password, e il login è disabilitato.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abilitare il login, abbiamo bisogno di più di 5 caratteri.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4032000" y="237600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Forms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ora l'inserimento di una password di lunghezza valida e verifichiamo: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login è abilitata in quanto entrambi i campi email id e password sono validi.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L'email verrà mostrata di seguito nel momento in cui premeremo il pulsante log in.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4158720" y="1686240"/>
            <a:ext cx="3891960" cy="34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"/>
          <p:cNvSpPr/>
          <p:nvPr/>
        </p:nvSpPr>
        <p:spPr>
          <a:xfrm>
            <a:off x="504000" y="75204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Animations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animazioni permettono interazioni fra i diversi elementi html. Sono disponibili fin dalla versione 2 di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le animazioni deve essere importato il relativo modulo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di consueto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deve essere aggiunto all'array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BrowserAnimationsModule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"/>
          <p:cNvSpPr/>
          <p:nvPr/>
        </p:nvSpPr>
        <p:spPr>
          <a:xfrm>
            <a:off x="504000" y="144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aggiungiamo gli elementi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dovranno essere animati.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"animate()"&gt;Click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[@myanimation] = "state" class = "rotate"&gt;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&lt;img src = "assets/images/img.png" width = "100" height = "100"&gt;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principale abbiamo aggiunto un bottone, e nel div annidato un'immagine.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di un evento di click sul bottone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verrà richiamata.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annidato dell'immagine, è stata aggiunta una direttiva di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di tipo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67" dur="indefinite" restart="never" nodeType="tmRoot">
          <p:childTnLst>
            <p:seq>
              <p:cTn id="2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434520" y="57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dove l'animazione è definita.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trigger, state, style, transition, animate } from '@angular/animations';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styles:[`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div{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margin: 0 auto;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text-align: center;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width:200px;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.rotate{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width:100px;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height:100px;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border:solid 1px red;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`],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trigger('myanimation',[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state('smaller',style({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'translateY(100px)'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state('larger',style({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'translateY(0px)'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transition('smaller &lt;=&gt; larger',animate('300ms ease-in'))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state: string = "smaller";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animate() {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this.state= this.state == 'larger' ? 'smaller' : 'larger';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000" spc="-1" strike="noStrike">
              <a:latin typeface="Arial"/>
            </a:endParaRPr>
          </a:p>
        </p:txBody>
      </p:sp>
    </p:spTree>
  </p:cSld>
  <p:timing>
    <p:tnLst>
      <p:par>
        <p:cTn id="269" dur="indefinite" restart="never" nodeType="tmRoot">
          <p:childTnLst>
            <p:seq>
              <p:cTn id="2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434520" y="57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necessario importare le funzione di animazione daousare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trigger, state, style, transition, animate } from '@angular/animations';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casa abbiamo importato: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trigger, state, style, transition e 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@angular/animations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Dopodichè aggiungiamo la property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trigger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('myanimation',[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('smaller',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'translateY(100px)'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state('larger',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 : 'translateY(0px)'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})),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transition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('smaller &lt;=&gt; larger',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('300ms ease-in'))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Trigger definisce l'inizio di un'animazione.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primo parametro è il nome dell'animazione indicata nel tag html a cui deve essere applicata,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parametri successivi sono le funzioni di animazione importate: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state, style, transition, ed 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state riguarda gli stati di avanzamento, attraverso cui un dato elemento transiterà.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caso abbiamo definito due stati: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lo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indicato come stile di trasformazione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transform:translateY(100px)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per lo 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stile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transform:translateY(0px).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transition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indica come avviene la transizione dell'animazione.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primo argomento indica la transizione tra quali stati (nel nostro caso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larger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) ed il secondo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indica la modalità: lunghezza,ritardo e tipo della transizione.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434520" y="129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come funzionano le transizioni lato file 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"animate()"&gt;Click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@myanimation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 = "state" class="rotate"&gt;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&lt;img src = "assets/images/img.png" width = "100" height = "100"&gt;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"/>
          <p:cNvSpPr/>
          <p:nvPr/>
        </p:nvSpPr>
        <p:spPr>
          <a:xfrm>
            <a:off x="434520" y="129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nei dettagli il tutto: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stato aggiunto uno stile, di allineamento centrale: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styles:[`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div{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margin: 0 auto;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text-align: center;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width:200px;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.rotate{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width:100px;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height:100px;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border:solid 1px red;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`],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utilizzato Il carattere speciale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[` `]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l'aggiunta degli stili agli elementi html.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nostro div, abbiamo un'animazione definita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myanimation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"/>
          <p:cNvSpPr/>
          <p:nvPr/>
        </p:nvSpPr>
        <p:spPr>
          <a:xfrm>
            <a:off x="434520" y="129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del bottone viene richiamata 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definita per l'appunto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state: string = "smaller";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animate()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this.state= this.state == 'larger' ? 'smaller' : 'larger';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definita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cui viene assegnato il valore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animate()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cambia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seguito di un click.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'smaller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', 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state= 'smaller'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impostata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state = 'larger'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7" dur="indefinite" restart="never" nodeType="tmRoot">
          <p:childTnLst>
            <p:seq>
              <p:cTn id="2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7648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3360" y="816840"/>
            <a:ext cx="8681400" cy="31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Il codice html sarà inserito in questo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class = "divdetails"&gt;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&lt;img width = "300" src =    "data:image/svg+xml;base64,PD94bWwgdmVyc2lvbj0iMS4wIiBlbmNv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ZGluZz0idXRmLTgiPz4NCjwhLS0gR2VuZXJhdG9yOiBBZG9iZSBJbGx1c3Ry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codice html di default alla creazione del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generato automaticamente che contiene unit test.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Animations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viene mostrato l'output nel browser (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):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 la pressione del bottone Click Me, la posizione dell'immagine cambierà come mostrato nel seguente screenshot: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di trasformazione è applicata nella direzione y, che viene cambiata da 0 a 100px nel momento in cui il bottone Click Me viene premuto.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L'immagine è memorizzata nella 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assets/images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3772080" y="1502640"/>
            <a:ext cx="2851200" cy="1745280"/>
          </a:xfrm>
          <a:prstGeom prst="rect">
            <a:avLst/>
          </a:prstGeom>
          <a:ln>
            <a:noFill/>
          </a:ln>
        </p:spPr>
      </p:pic>
      <p:pic>
        <p:nvPicPr>
          <p:cNvPr id="494" name="" descr=""/>
          <p:cNvPicPr/>
          <p:nvPr/>
        </p:nvPicPr>
        <p:blipFill>
          <a:blip r:embed="rId2"/>
          <a:stretch/>
        </p:blipFill>
        <p:spPr>
          <a:xfrm>
            <a:off x="3744000" y="3960000"/>
            <a:ext cx="2893680" cy="19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9" dur="indefinite" restart="never" nodeType="tmRoot">
          <p:childTnLst>
            <p:seq>
              <p:cTn id="2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pronti per l'uso con caratteristiche quali: autocomplete, selettori data, slider, menù, toolbar,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Materials è necessario importare i relativi package: materials e cdk.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componenti material dipendono dal modulo animation per le caratteristiche avanzate, per cui è necessario includere anche il package @angular/animations.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1" dur="indefinite" restart="never" nodeType="tmRoot">
          <p:childTnLst>
            <p:seq>
              <p:cTn id="2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Materials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Materials offre una varietà di moduli pronti per l'uso con caratteristiche quali: autocomplete, selettori data, slider, menù, toolbar,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Materials è necessario importare i relativi package: materials e cdk.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componenti material dipendono dal modulo animation per le caratteristiche avanzate, per cui è necessario includere anche il package @angular/animations.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Lanciamo da riga di comando: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--save @angular/material @angular/cdk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apriamo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package.json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generato per verificare 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@angular/material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@angular/cdk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stati installati.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qualcosa del genere: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"name": "angular6-app",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"version": "0.0.0",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"scripts": 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"ng": "ng",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"start": "ng serve",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"build": "ng build",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"test": "ng test",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"lint": "ng lint",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"e2e": "ng e2e"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},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"private": true, "dependencies": 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"@angular/animations":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"@angular/cdk": "^6.4.7",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"@angular/common":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"@angular/compiler":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"@angular/core":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"@angular/forms":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"@angular/http":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"@angular/material": "^6.4.7",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"@angular/platform-browser":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"@angular/platform-browser-dynamic":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"@angular/router": "^6.1.0",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"core-js": "^2.5.4",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"rxjs": "^6.0.0",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"zone.js": "~0.8.26"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},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"devDependencies": {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"@angular-devkit/build-angular": "~0.7.0",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"@angular/cli": "~6.1.3",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800" spc="-1" strike="noStrike">
                <a:solidFill>
                  <a:srgbClr val="000000"/>
                </a:solidFill>
                <a:latin typeface="FreeMono"/>
                <a:ea typeface="DejaVu Sans"/>
              </a:rPr>
              <a:t>      …</a:t>
            </a: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le dipendenze dell’applicazione.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5" dur="indefinite" restart="never" nodeType="tmRoot">
          <p:childTnLst>
            <p:seq>
              <p:cTn id="2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7" dur="indefinite" restart="never" nodeType="tmRoot">
          <p:childTnLst>
            <p:seq>
              <p:cTn id="2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Importeremo ora i moduli di material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seguente file, importiamo i seguenti moduli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@angular/materials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MatButtonModule, MatMenuModule, MatSidenavModule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gli stessi sono indicati nell'array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MatButtonModule,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MatMenuModule,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MatSidenavModule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inseriremo il seguente codice: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inoltre il supporto a material-css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styles.css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@import "~@angular/material/prebuilt-themes/indigo-pink.css";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il supporto per material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mat-button [matMenuTriggerFor] = "menu"&gt;Menu&lt;/button&gt;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&lt;mat-menu #menu = "matMenu"&gt;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mat-menu-item&gt;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File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mat-menu-item&gt;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Save As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&lt;/mat-menu&gt;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&lt;mat-sidenav-container class = "example-container"&gt;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&lt;mat-sidenav #sidenav class = "example-sidenav"&gt;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Angular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&lt;/mat-sidenav&gt;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class = "example-sidenav-content"&gt;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type = "button" mat-button  (click) = "sidenav.open()"&gt;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Open sidenav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&lt;/mat-sidenav-container&gt;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inserito un menu standard e un sidenav.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5" dur="indefinite" restart="never" nodeType="tmRoot">
          <p:childTnLst>
            <p:seq>
              <p:cTn id="2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Menu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 menu è utilizzato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&lt;mat-menu&gt;&lt;/mat-menu&gt;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voci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sono aggiunte come pulsanti sotto mat-menu.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presente una voce Menu come pulsante principale.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referenza allo stesso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&lt;mat-menu&gt;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data utilizzando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[matMenuTriggerFor]="menu"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tramite l'utilizzo di # in &lt;mat-menu&gt;.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SideNav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una sidenav, utilizziamo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&lt;mat-sidenav-container&gt;&lt;/mat-sidenav-container&gt;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&lt;mat-sidenav&gt;&lt;/mat-sidenav&gt; è aggiunto al container figlio.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E’ presente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l'attivazione del sidenav tramite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(click) = "sidenav.open()"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7" dur="indefinite" restart="never" nodeType="tmRoot">
          <p:childTnLst>
            <p:seq>
              <p:cTn id="2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49600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4520" y="888120"/>
            <a:ext cx="9246240" cy="334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La classe del componente è definita qui.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L’esecuzione del file includerà attività quali la connessione ad un database, l'interazione con altri componenti, routing, servizi,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Avviene anche il parsing del file html prima definito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del file è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'Angular6App';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src/Assets/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E' possibile salvare le proprie immagini, file .js ed altro in questa cartella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viene mostrato il menu e la sidenav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di Open sidenav la sidebar si apre: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3987000" y="1080000"/>
            <a:ext cx="2564280" cy="2087280"/>
          </a:xfrm>
          <a:prstGeom prst="rect">
            <a:avLst/>
          </a:prstGeom>
          <a:ln>
            <a:noFill/>
          </a:ln>
        </p:spPr>
      </p:pic>
      <p:pic>
        <p:nvPicPr>
          <p:cNvPr id="526" name="" descr=""/>
          <p:cNvPicPr/>
          <p:nvPr/>
        </p:nvPicPr>
        <p:blipFill>
          <a:blip r:embed="rId2"/>
          <a:stretch/>
        </p:blipFill>
        <p:spPr>
          <a:xfrm>
            <a:off x="3980880" y="3738960"/>
            <a:ext cx="2570400" cy="20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Dopo la selezione del Menu, si otterranno due voci: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Save As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30" name="" descr=""/>
          <p:cNvPicPr/>
          <p:nvPr/>
        </p:nvPicPr>
        <p:blipFill>
          <a:blip r:embed="rId1"/>
          <a:stretch/>
        </p:blipFill>
        <p:spPr>
          <a:xfrm>
            <a:off x="4200840" y="1884600"/>
            <a:ext cx="3808800" cy="31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1" dur="indefinite" restart="never" nodeType="tmRoot">
          <p:childTnLst>
            <p:seq>
              <p:cTn id="3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un selettore data nativo di materials.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aggiungere un tale tipo di selettore, è necessario importare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datepicker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BrowserAnimationsModule } from '@angular/platform-browser/animations';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MatDatepickerModule, MatInputModule, MatNativeDateModule } from '@angular/material';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BrowserAnimationsModule,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FormsModule,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MatDatepickerModule,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MatInputModule,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MatNativeDateModule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03" dur="indefinite" restart="never" nodeType="tmRoot">
          <p:childTnLst>
            <p:seq>
              <p:cTn id="3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il contenuto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il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&lt;mat-form-field&gt;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&lt;input matInput 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matDatepicker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 = "picker" placeholder = "Choose a date"&gt;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&lt;mat-datepicker-toggle matSuffix [for] = "picker"&gt;&lt;/mat-datepicker-toggle&gt;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&lt;mat-datepicker #picker&gt;&lt;/mat-datepicker&gt;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&lt;/mat-form-field&gt;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05" dur="indefinite" restart="never" nodeType="tmRoot">
          <p:childTnLst>
            <p:seq>
              <p:cTn id="3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Materials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3"/>
          <p:cNvSpPr/>
          <p:nvPr/>
        </p:nvSpPr>
        <p:spPr>
          <a:xfrm>
            <a:off x="434520" y="8251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come è mostrato il selettore data fornito da material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/>
          <a:stretch/>
        </p:blipFill>
        <p:spPr>
          <a:xfrm>
            <a:off x="4032000" y="1505880"/>
            <a:ext cx="3824280" cy="46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7" dur="indefinite" restart="never" nodeType="tmRoot">
          <p:childTnLst>
            <p:seq>
              <p:cTn id="3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44848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48000" y="847440"/>
            <a:ext cx="10157400" cy="54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src/environment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Questa cartella contiene i dettagli per gli ambienti di sviluppo e produzione. Essa contiene 2 file.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src/environment/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environment.prod.ts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src/environment/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Entrambi i file hanno dettagli per quando l'app finale deve essere compilata nell'ambiente di produzione o di sviluppo rispettivamente.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src/favicon.ico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Questo file presente nella cartella root di un sito web ne contiene l'icona.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src/index.html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Questo è il file html visualizzato dal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&lt;!doctype 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 lang = "en"&gt;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charset = "utf-8"&gt;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&lt;title&gt;HTTP Search Param&lt;/title&gt;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&lt;base href = "/"&gt;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"https://fonts.googleapis.com/icon?family=Material+Icons"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"https://fonts.googleapis.com/css?family=Roboto|Roboto+Mono"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href = "styles.c7c7b8bf22964ff954d3.bundle.css" rel = "stylesheet"&gt;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name = "viewport" content = "width = device-width, initial-scale = 1"&gt;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rel = "icon" type = "image/x-icon" href = "favicon.ico"&gt;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body del file contiene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selettore utilizzato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che mostra il rispettivo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49600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34600" y="1224000"/>
            <a:ext cx="8965440" cy="369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src/main.ts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− E’ il file da dove inizia lo sviluppo di un progetto. Inizialmente vengono importati i moduli base necessari.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angular/platform-browser-dynamic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l'environment. Il tutto è importato per default durante la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creazione tramite angular-cli.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enableProdMode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platformBrowserDynamic } from '@angular/platform-browser-dynamic';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AppModule } from './app/app.module';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environment } from './environments/environment';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(environment.production)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enableProdMode();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come modulo genitore il riferimento ad AppModule.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Quindi, quando viene eseguito nel browser,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esso farà riferimento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src/main.ts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chiamerà il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modulo genitore, ovvero, AppModule nel momento in cui verrà eseguito il seguente codice: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568000" y="6732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16000" y="983520"/>
            <a:ext cx="9792720" cy="196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AppModule è eseguito, esso richiamerà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il quale a sua volta richiamerà AppComponent in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 a bootstrap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presente il selettore: app-root che è utilizzato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esso mostrerà il contenuto presente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Apparendo quindi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090320" y="2876040"/>
            <a:ext cx="3805920" cy="311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64000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35160" y="1224000"/>
            <a:ext cx="7220880" cy="33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Gli ulteriori file presenti nella directory src/ sono: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src/polyfill.ts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Principalmente utilizzato per motivi di retrocompatibiltià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src/styles.css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file di stile richiesto per il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src/test.ts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Qui, saranno gestite le unità di test case per il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src/tsconfig.app.json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file è utilizzato durante la compilazione, contiene i dettagli necessari per far girare l'applicazione.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src/tsconfig.spec.json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aiuta a mantenere i dettagli per i test.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872000" y="77040"/>
            <a:ext cx="11048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Agenda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0760" y="1327320"/>
            <a:ext cx="9066960" cy="32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Impostazione dell’Ambiente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Components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Module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Data Binding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Event Binding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Templates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Directives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Pipes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Routing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 service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Forms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Animations</a:t>
            </a:r>
            <a:endParaRPr b="0" lang="it-IT" sz="2800" spc="-1" strike="noStrike">
              <a:latin typeface="Arial"/>
            </a:endParaRPr>
          </a:p>
          <a:p>
            <a:pPr marL="216000" indent="-212040">
              <a:lnSpc>
                <a:spcPct val="93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Materials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64000" y="1224000"/>
            <a:ext cx="7734960" cy="33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maggior parte dello sviluppo con Angular avviene tramite i component.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component sono classi che interagiscono col file .html relativo al componente, che viene mostrato nel browser.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precedenza abbiamo visto la struttura di un app e i relativi componenti sono nei seguenti files: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app.component.css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app.component.spec.ts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Questi file sono creati quando si usa il rispettivo comando angular-cli per un nuovo progetto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03480" y="912960"/>
            <a:ext cx="9133560" cy="43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Aprendo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si nota che alcune librerie sono importate e viene effettuata una declaration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 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declaration riguarda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è stata importata. Questo diventa il componente genitore.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Angular-cli ha un comando per creare un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è creato di default sarà sempre il genitore ed i componenti creati successivamente saranno figli.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1520" y="1006560"/>
            <a:ext cx="7455600" cy="40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Eseguiamo ora il comando per creare un componente.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generate component new-cmp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Eseguendo il comando si otterrà il seguente output: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D:\Node\Angular6App&gt;ng generate component new-cmp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src/app/new-cmp/new-cmp.component.html (26 bytes)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src/app/new-cmp/new-cmp.component.spec.ts (629 bytes)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src/app/new-cmp/new-cmp.component.ts (272 bytes)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src/app/new-cmp/new-cmp.component.css (0 bytes)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UPDATE src/app/app.module.ts (398 bytes)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Andando a verificare la struttura dei file, avremo una nuova sottocartella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../new-cmp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della cartella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seguenti file saranno stati creati nella nuova  cartella ../new-cmp  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html per il nuovo componente;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new-cmp.component.css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file css per il nuovo componente;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questo potrà essere utilizzato per lo unit testing;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/src/app/new-cmp/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− qui, possiamo definire il modulo, le proprietà,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2000" y="1342800"/>
            <a:ext cx="10053000" cy="36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Avvengono anche dei cambiamenti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NewCmpComponent } from './new-cmp/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new-cmp.component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'; // include new-cmp il nuovo componente creato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// qui è aggiunta la declaration che lo rende un componente figlio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 // per l'avvio AppComponent è il main app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9800" y="1270800"/>
            <a:ext cx="8636760" cy="38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nuovo file 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generato conterrà: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 // importa i componenti da @angular/core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questo è un component il quale viene indicato con il segno @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 //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reference al file html creato col nuovo componente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 // reference to the style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si può notare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creata una nuova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NewCmpComponent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quale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OnInit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ha: un costruttore e un metodo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chiamato per default quando la classe è eseguita.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58520" y="1175040"/>
            <a:ext cx="8643240" cy="40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Verifichiamo come funziona il flusso di lavoro.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componente app, che viene creato di default è il componente genitore.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componente aggiunto in seguito è un componente figlio.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apriamo l'url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browser, viene dapprima eseguito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riportiamo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&lt;!doctype 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&lt;html lang = "en"&gt;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charset = "utf-8"&gt;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&lt;title&gt;Angular 6 Application&lt;/title&gt;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&lt;base href = "/"&gt;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&lt;meta name = "viewport" content = "width = device-width, initial-scale = 1"&gt;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rel = "icon" type = "image/x-icon" href = "favicon.ico"&gt;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&lt;/body&gt;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&lt;/html&gt;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0280" y="1224000"/>
            <a:ext cx="7601760" cy="334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Quest'ultimo è un normale file html che non scrive niente nel browser. Guardando al tag della sezione body: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&lt;app-root&gt;&lt;/app-root&gt;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il tag root creato da Angular di default. Questo tag si riferisce al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src/main.ts: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enableProdMode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platformBrowserDynamic } from '@angular/platform-browser-dynamic';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AppModule } from './app/app.module';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environment } from './environments/environment';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(environment.production)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enableProdMode();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platformBrowserDynamic().bootstrapModule(AppModule);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dal modulo main dell'app, e lo stesso AppModule è fornito al modulo bootstrap che lo carica.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000" y="1224000"/>
            <a:ext cx="7369920" cy="420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file src/app/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nome dato alla variabile per memorizzare il riferimento ad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lo stesso avviene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1120" y="1364400"/>
            <a:ext cx="7774920" cy="40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e fatto riferimento ad esso come Component, lo stesso è usato nel declarator come: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declarator vengono fatti i riferimenti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selettore non è niente altro che il tag che abbiamo visto precedentemente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index.html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92000" y="1224000"/>
            <a:ext cx="7439760" cy="29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un variabile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la quale è visualizzata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usa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contiene: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solamente codice html 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 parentesi graffe verrà sostituita con il rispettivo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valore, che è presente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app.component.ts.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è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binding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verrà discusso in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Quindi: è stato creato un nuovo componente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ed è stato incluso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288000" y="139320"/>
            <a:ext cx="280404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0760" y="1327320"/>
            <a:ext cx="9066960" cy="32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rmAutofit/>
          </a:bodyPr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Introduzione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è un framework per costruire applicazioni web ed app in Javascript, html e TypeScript (il quale è un superset di Javascript).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fornisce funzionalità per animazioni, server http, e l’interfaccia utente Materials che implementa funzionalità quali: auto-complete, navigazione, toolbar, menu, ecc.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Il codice è scritto in TypeScript, il quale è a sua volta compilato in JavaScript e può essere quindi eseguito su un browser che supporti javascript.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Audience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Questo corso è indicato per che vuole imparare Angular e i relativi concetti di programmazione.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Durante questo corso sarà data una visione e comprensione delle funzionalità di Angular con relativi esempi applicativi.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1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Prerequisiti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1423"/>
              </a:spcBef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Prima di procedere con questo tutorial è necessario avere una conoscenza base di HTML, CSS, JavaScript/TypeScript.</a:t>
            </a:r>
            <a:endParaRPr b="0" lang="it-IT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152000"/>
            <a:ext cx="6779160" cy="437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il nuovo file src/new-cmp/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qui è stato importato @angular/core. Il riferimento al Component è utilizzato nel declarator.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ha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app-new-cmp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oltre al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.html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visto in precedenza, abbiamo del codice html, in questo caso un &lt;p&gt; tag.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08000" y="1264680"/>
            <a:ext cx="7571520" cy="33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di stile è vuoto in quanto non è necessario averne uno.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momento di eseguire il progetto, non vedremo niente relativamente al nuovo componente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quindi qualcosa che possa essere visualizzato.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selettore, ovvero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app-new-cmp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deve essere aggiunto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&lt;app-new-cmp&gt;&lt;/app-new-cmp&gt;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viene aggiunto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&lt;app-new-cmp&gt;&lt;/app-new-cmp&gt;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tutto quello che è presente nel file .html del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nuovo componente creato sarà mostrato nel browser insieme al contenuto del componente genitore.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155240"/>
            <a:ext cx="8828640" cy="48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il file .html del nuovo componente e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src/app/new-cmp/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ngOnInit()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classe, abbiamo aggiunto una variabile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cui valore è "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Entered in new component created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è inserita nel file src/app/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nella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360000" y="59760"/>
            <a:ext cx="27406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Components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32000" y="1044000"/>
            <a:ext cx="8568360" cy="435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Components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visto che abbiamo incluso il selettore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&lt;app-new-cmp&gt;&lt;/app-new-cmp&gt;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 risulta essere il componente genitore, il contenuto presente nel file del nuovo componente,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viene mostrato nel browser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stessa maniera, è possibile creare componenti e linkare gli stessi usando il selettore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312000" y="2063880"/>
            <a:ext cx="4195080" cy="282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9607680" y="59760"/>
            <a:ext cx="2245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80" y="1024200"/>
            <a:ext cx="8117640" cy="437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un modulo Angular è possibile raggruppare: componenti, direttive, pipe e servizi relativi ad un'applicazione.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di sviluppo di un sito web: l'header, il footer, le differenti sezione left, center e right fanno parte di un modulo.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definire un modulo è possibile utilizzare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si crea un nuovo progetto utilizzando il comando di Angluar-cli,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default ed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607680" y="59760"/>
            <a:ext cx="2245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973440" y="1188720"/>
            <a:ext cx="8416080" cy="368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deve essere importato tramite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del nostro NgModule è riportata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Comincia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è un oggetto che ha le sezioni di: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607680" y="59760"/>
            <a:ext cx="22453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Modules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76000" y="792000"/>
            <a:ext cx="8502120" cy="538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Modules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un array dei componenti creati. Se un nuovo componente viene creato sarà prima importato e la referenza inclusa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un array di moduli che saranno utilizzati nell'applicazione. E' possibile usare anche componenti presenti nell'array declarations. Per esempio, nel codice riportato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 può vedere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BrowserModule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importato.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l'applicazione avesse necessità dei forms, è possibile includerli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FormsModule } from '@angular/forms';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la sezione imports nel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@NgModule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la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FormsModule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Providers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sezione include gli eventuali servizi creati.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sezione indica il componente da cui iniziare l'esecuzione ovvero il main app.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0440" y="1249560"/>
            <a:ext cx="7588800" cy="196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data binding è disponibile già dalla prima versione di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Vengono utilizzate le parentesi graffe per il data binding: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 }};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questo processo è chiamato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interpolazione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in precedenza degli esempi in cui abbiamo dichiarato il valore di un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stessa è stata stampata a video.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era riferita come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per effettuarne la visualizzazione.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valore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era inizializzato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20000" y="1512000"/>
            <a:ext cx="7349400" cy="351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 ora un menù dropdown dei mesi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questo, bisogna creare un array dei mesi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 dichiariamo un array dei mesi.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"Febrary", "March", "April", "May",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L'array dei mesi mostrato dovrà essere visualizzato in un menu dropdown nel browser.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130760" y="1272960"/>
            <a:ext cx="7349400" cy="368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Per fare questo useremo la seguente linea di codice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 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creato un normale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tag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abbiamo usato un ciclo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ciclo for è utilizzato per iterare rispetto l'array dei mesi, in modo da creare il tag di opzione con i valori presenti in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sintassi in Angular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*ngFor = "let i of months"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otteniamo il valore dei mesi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{{i}}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432000" y="72000"/>
            <a:ext cx="27237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Introduzione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88720" y="1357560"/>
            <a:ext cx="9211320" cy="418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Overview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Ci sono varie major releases di Angular.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prima versione rilasciata Angular 1, è anche chiamata AngularJS.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struttura di Angular è basata su un'architettura di tipo componenti/servizi. AngularJS in particolare è basato sul modello MVC.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nuove caratteristiche di Angular comprendono: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CLI: Command Line Interface. Con comandi, come ng-update per migrare da precedenti versioni alla corrente. ng-add per aggiungere velocemente caratteristiche ad un'applicazione e renderla una web app;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CDK: Component Development Kit. Supporta la creazione di elementi di interfaccia utente senza l'ausilio della libreria Angular Material. Supporta un layout di tipo responsive per adattarsi ai differenti device;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Angular Material: con componenti di interfaccia utente pronti per l’uso comune e più disparato;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Utilizzo di RxJS, libreria JS per la programmazione di tipo asincrono reactive;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possibilità di applicare validatori multipli per un form.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53200" y="1193760"/>
            <a:ext cx="7349400" cy="12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doppie parentesi graffe permettono il data binding.  Dichiarando la variabile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app.components.ts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la stessa sarà sostituita tramite le doppie graffe.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l'output del array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079880" y="2953080"/>
            <a:ext cx="3836160" cy="25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8640" y="864000"/>
            <a:ext cx="7349400" cy="43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che è settata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può essere utilizzata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utilizzando le parentesi graffe: {{}}.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Andiamo a mostrare nel browser in base ad una condizione una frase.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una variabile ed assegnamo ad essail valore true.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Usando l'istruzione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mostrare/nascondere un contenuto.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= true;   // la variabile è impostata a true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101240" y="993240"/>
            <a:ext cx="7349400" cy="40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Modifica del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"isavailable"&gt;Condition is valid.&lt;/span&gt;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&lt;!--over here based on if condition the text condition is valid is displayed.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the value of isavailable is set to false it will not display the text.--&gt;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48000" y="1224000"/>
            <a:ext cx="734940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Mostriamo l’output utilizzando l’istruzione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079880" y="2449080"/>
            <a:ext cx="3836160" cy="25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10640" y="1296000"/>
            <a:ext cx="7349400" cy="36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Proviamo ora un esempio dell'uso della condizione IF - ELSE.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76000" y="936000"/>
            <a:ext cx="7349400" cy="489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caso, abbiamo impostato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utilizzare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creare un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codice completo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*ngFor="let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"isavailable; else condition1"&gt;Condition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L'istruzione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usata con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la variabile selezionata, nel nostro caso,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82640" y="1314720"/>
            <a:ext cx="734940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Alla stessa è assegnato un id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ng-template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e quando la variabile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pari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il testo "condition is invalid" è mostrato, come di seguito: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079880" y="2665080"/>
            <a:ext cx="3836160" cy="25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64000" y="1440000"/>
            <a:ext cx="7349400" cy="31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ora l'uso della condizione IF –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THEN - 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0640" y="1368000"/>
            <a:ext cx="8789400" cy="403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abbiamo impostato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la condizione è scritta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&lt;span *ngIf = "isavailable; then condition1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325080" y="59760"/>
            <a:ext cx="281052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Data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66640" y="1080000"/>
            <a:ext cx="734940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Data Binding (segue)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condition1,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condition2. Ora, i due template sono creati con id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#condition2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Vediamo come appare il tutto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032000" y="2521440"/>
            <a:ext cx="3836160" cy="258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416000" y="72000"/>
            <a:ext cx="4505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00960" y="1105560"/>
            <a:ext cx="8708400" cy="38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Impostazione dell'ambiente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come impostare l'ambiente per Angular 6 o successivi, in particolare è necessario installare: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qualsiasi IDE per la scrittura del codice.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 deve essere la versione &gt;= 8.11, npm deve essere la versione &gt;= 5.6.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Nodejs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nodejs è installato sul proprio sistema, digitare node -v nel terminale. Questo mostrerà la versione di nodejs installata.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C:\&gt;node -v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v8.11.3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viene mostrato un messaggio di errore è necessario installare nodejs sul proprio sistema.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installare nodejs, andare alla pagina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https://nodejs.org/en/download/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installare la versione adatta al proprio sistema.</a:t>
            </a: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marL="215640" indent="-211680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25360" y="792000"/>
            <a:ext cx="9005400" cy="49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discuteremo come funziona la cattura degli eventi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un utente interagisce con un'applicazione con pressioni di tasti, click o movimenti del mouse, viene generato un evento.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Gestendo questi eventi è possibile eseguire delle azioni.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un esempio per meglio comprendere.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then condition1 else condition2"&gt;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Condition is valid.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(click)="myClickFunction($event)"&gt;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Click Me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un bottone a cui abbiamo aggiunto una funzione da richiamare per l'evento di click.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93120" y="1368000"/>
            <a:ext cx="11423880" cy="44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la sintassi per definire un bottone ed aggiungere ad esso una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(click)="myClickFunction($event)"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è definita ne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"Feburary",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 è stato aggiunto console.log che mostrerà i dettagli dell'evento nel browser a seguito della pressione del bottone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576000" y="1440000"/>
            <a:ext cx="10868040" cy="7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seguito della pressione del bottone, il controllo passerà alla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myClickFunction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una finestra di dialogo apparirà,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dialogo mostrerà che il bottone è stato premuto come mostrato nello screenshot di seguito: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187160" y="2808000"/>
            <a:ext cx="3813480" cy="27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648000" y="1080000"/>
            <a:ext cx="8636040" cy="460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l'evento di cambiamento per il menù a cascata.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linee di codice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permettono il rilevamento dell'evento di cambio: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 (change) = "changemonths($event)"&gt;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then condition1 else condition2"&gt;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Condition is valid.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 = "myClickFunction($event)"&gt;Click Me&lt;/button&gt;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432000" y="1224000"/>
            <a:ext cx="7700040" cy="43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relativa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changemonths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dichiarata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"Feburary",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8000" y="1296000"/>
            <a:ext cx="935604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concomitanza con l'evento verrà mostrato il messaggio in console "Changed month from the Dropdown".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95400" y="2017800"/>
            <a:ext cx="4797360" cy="352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936000" y="1152000"/>
            <a:ext cx="7628040" cy="44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ora un messaggio di alert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quando il valore del menù a cascata cambia come mostrato: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true;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alert("Button is clicked");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9270720" y="59760"/>
            <a:ext cx="2918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Event Binding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04000" y="1152000"/>
            <a:ext cx="986004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il valore nel menù a cascata cambia, una dialog box apparirà con il seguente messaggio: "Changed month from the Dropdown".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401280" y="2017800"/>
            <a:ext cx="5385600" cy="39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864000" y="1224000"/>
            <a:ext cx="8708040" cy="48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usa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non entrare in conflitto col tag html standard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&lt;template&gt;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Vedremo l'uso del template insieme alla condizione if-else.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app.component.html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&lt;select (change) = "changemonths($event)" name = "month"&gt;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 *ngIf = "isavailable;then condition1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(click) = "myClickFunction($event)"&gt;Click Me&lt;/button&gt;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864000" y="1224000"/>
            <a:ext cx="8708040" cy="15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il tag &lt;span&gt;, abbiamo aggiunto l'istruzione id con la condizione else e verrà chiamato il template condition1, ovvero condition2.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template sono indicati nella seguente maniera: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la condizione è vera, allora verrà richiamato il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condition1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altrimenti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14640" y="59760"/>
            <a:ext cx="4505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2375640" y="1397160"/>
            <a:ext cx="7052400" cy="37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864000" y="1368000"/>
            <a:ext cx="8564040" cy="42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//array of months.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["January", "February", "March", "April",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"May", "June", "July", "August", "September",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"October", "November", "December"];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myClickFunction(event)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this.isavailable = false;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changemonths(event)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alert("Changed month from the Dropdown");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console.log(event);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360000" y="1152000"/>
            <a:ext cx="27158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L'output nel browser sarà il seguente: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401000" y="1469160"/>
            <a:ext cx="3805560" cy="38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360000" y="1152000"/>
            <a:ext cx="820404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quindi verrà mostrato il template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condition2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viene premuto il bottone, il rispettivo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template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richiamato.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Ispezionando tramite il browser il DOM, è possibile vedere che non è presente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191120" y="2448000"/>
            <a:ext cx="3805560" cy="38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"/>
          <p:cNvSpPr/>
          <p:nvPr/>
        </p:nvSpPr>
        <p:spPr>
          <a:xfrm>
            <a:off x="360000" y="1152000"/>
            <a:ext cx="1000404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seguente codice in html ci permetterà di avere il tag &lt;span&gt; nel DOM: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Welcome to {{title}}.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 Months 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&lt;select (change) = "changemonths($event)" name = "month"&gt;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&lt;option *ngFor = "let i of months"&gt;{{i}}&lt;/option&gt;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&lt;/select&gt;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*ngIf = "isavailable; else condition2"&gt;Condition is valid.&lt;/span&gt;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#condition1&gt;Condition is 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&lt;ng-template #condition2&gt;Condition is invalid from template&lt;/ng-template&gt;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&lt;button (click)="myClickFunction($event)"&gt;Click Me&lt;/button&gt;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Templates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se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app.component.ts,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rimuoviamo la condizione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impostando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isavailable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otterremo il messaggio nel browser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"Condition is valid" ed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&lt;span&gt;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sarà visibile nel DOM: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191120" y="2003040"/>
            <a:ext cx="3805560" cy="389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 -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direttive Angular corrispondono a una classe Javascript, dichiarata tramite la direttiva @directive.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3 tipi di direttive: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Queste formano la classe principale, e dettagliano come i componenti devono essere eseguiti, istanziati e utilizzati a runtime.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Structural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Un direttiva strutturale principalmente viene utilizzata per manipolare gli elementi del DOM.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indicarle viene utilizzato il simbolo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prima della direttiva. Per esempio: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*ngIf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*ngFor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Directives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direttive di attributo vengono utilizzate per cambiare il look ede il comportamento degli elementi del DOM. 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creare le proprie direttive?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questa sezione, discuteremo come usare delle proprie direttive nei componenti. Le direttive da noi create saranno specifiche e non standard.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Creeremo una direttiva utilizzando la riga  di comando. Il comando per crearle è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 g directive nome_della_direttiva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 g directive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C:\projectA6\Angular6App&gt;ng g directive changeText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src/app/change-text.directive.spec.ts (241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src/app/change-text.directive.ts (149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UPDATE src/app/app.module.ts (486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Verranno creati i file: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change-text.directive.spec.ts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change-text.directive.ts,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aggiornato.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app.module.ts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360000" y="1152000"/>
            <a:ext cx="107964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ChangeTestDirective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inclusa nelle declaration tramite il seguente file. Ovviamente la classe è importata nel file precedente app.module.ts.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Directive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'[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file dichiara una direttiva ed il corrispettivo selector.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cosa definiremo nel selector, dovrà corrispondere alla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assegnata alla nostra direttiva.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"/>
          <p:cNvSpPr/>
          <p:nvPr/>
        </p:nvSpPr>
        <p:spPr>
          <a:xfrm>
            <a:off x="432000" y="1224720"/>
            <a:ext cx="103644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Aggiungiamo quindi la direttiva alla vista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"text-align:center"&gt;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&lt;span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appChangeText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&gt;Welcome to {{title}}.&lt;/span&gt;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 modificheremo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change-text.directive.ts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come segue: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Directive,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ElementRef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@Directive({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'[appChangeText]'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ChangeTextDirective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constructor(Element: ElementRef)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console.log(Element);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Element.nativeElement.innerText = "Text is changed by changeText Directive.";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è presente una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il relativo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costruttore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richiede un parametro obbligatorio di tipo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ElementRef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L'elemento contiene i dati a cui 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ChangeTextDirective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applicata.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488000" y="59760"/>
            <a:ext cx="45054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6360" y="1491840"/>
            <a:ext cx="10003680" cy="33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Nmp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base al proprio SO, installare il package richiesto. Una volta installato nodejs, anche npm verrà installato di conseguenza.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anche npm è installato o meno, digitare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-v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terminale. Dovrebbe essere mostrata la relativa versione di npm.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C:\&gt;npm -v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5.6.0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CLI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Digitare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-g @angular/cli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installare angular CLI sul proprio sistema.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avrà una schermata simile sul proprio terminale, una volta che Angular CLI è installata.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IDE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possibile utilizzare un IDE di propria scelta, ad esempio: WebStorm, Atom, 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Visual Studio Code, ecc.</a:t>
            </a: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 algn="just"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831080" y="2448000"/>
            <a:ext cx="3540960" cy="381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Directives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stato aggiunto l'elemento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console.log.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In questo modo l'output avverrà anche sulla console del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testo dell'elemento è modificato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4187160" y="2016000"/>
            <a:ext cx="3813840" cy="389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864000" y="1296000"/>
            <a:ext cx="1007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– Pipes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questa sezione, discuteremo le Pipes in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precedenza venivano chiamate filtri, in seguito è stata adottata la denominazione Pipes.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carattere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|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utilizzato per la trasformazione dei dati.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 esempio: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 Welcome to Angular 6 | lowercase}}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Qualsiasi intero, stringa, vettore o data di input seguiti da un | saranno convertiti nel formato richiesto e mostrati nel browser.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Consideriamo alcuni esempi di utilizzo dei pipes.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864000" y="1296000"/>
            <a:ext cx="1007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Vogliamo mostrare un dato testo in maiuscoletto. Questo può essere fatto tramite l'uso delle pipe.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abbiamo definito la variabile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righe di codice inserite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uppercase}}&lt;/b&gt;&lt;br/&gt;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lowercase}}&lt;/b&gt;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Mostreranno il seguente output nel browser: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5758560" y="2592000"/>
            <a:ext cx="3814200" cy="389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3" dur="indefinite" restart="never" nodeType="tmRoot">
          <p:childTnLst>
            <p:seq>
              <p:cTn id="1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"/>
          <p:cNvSpPr/>
          <p:nvPr/>
        </p:nvSpPr>
        <p:spPr>
          <a:xfrm>
            <a:off x="864000" y="1296000"/>
            <a:ext cx="1007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fornisce delle pipes predefinite, indicate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Lowercase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Uppercase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Currency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Percent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Decimal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Slice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le pipe uppercase e lowercase. Vediamo ora il funzionamento delle altre pipe.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864000" y="1296000"/>
            <a:ext cx="1007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fornisce delle pipes predefinite, indicate qui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Lowercase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Uppercase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Currency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Percent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Decimal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Slice pipe;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 personalizzate.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le pipe uppercase e lowercase. Vediamo ora il funzionamento delle altre pipe.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864000" y="1296000"/>
            <a:ext cx="1007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seguenti righe di codice definiscono delle variabili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saranno utilizzate con le pipe: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jsonval = {name:'Rox', age:'25', address:{a1:'Mumbai', a2:'Karnataka'}};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months = ["Jan", "Feb", "Mar", "April", "May", "Jun",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"July", "Aug", "Sept", "Oct", "Nov", "Dec"];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"/>
          <p:cNvSpPr/>
          <p:nvPr/>
        </p:nvSpPr>
        <p:spPr>
          <a:xfrm>
            <a:off x="432000" y="576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Le pipe saranno utilizzate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sulle variabili definite in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&lt;!--The content below is only a placeholder and can be replaced.--&gt;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"width:100%;"&gt;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"width:40%;float:left;border:solid 1px black;"&gt;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&lt;h1&gt;Uppercase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uppercase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&lt;h1&gt;Lowercase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&lt;b&gt;{{title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lowercase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&lt;h1&gt;Currency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&lt;b&gt;{{6589.23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:"USD"}}&lt;/b&gt;&lt;br/&gt;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&lt;b&gt;{{6589.23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currency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:"USD":true}}&lt;/b&gt; // Il valore booleano true è usato per avere il segno della valuta.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&lt;h1&gt;Date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&lt;b&gt;{{todaydate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:'d/M/y'}}&lt;/b&gt;&lt;br/&gt;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&lt;b&gt;{{todaydate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date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:'shortTime'}}&lt;/b&gt;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&lt;h1&gt;Decimal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 454.78787814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number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 '3.4-4' }}&lt;/b&gt; // 3 is for main integer, 4-4 are for integers to be displayed.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&lt;div style = "width:40%;float:left;border:solid 1px black;"&gt;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&lt;h1&gt;Json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 jsonval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json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&lt;h1&gt;Percent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&lt;b&gt;{{00.54565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percent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&lt;h1&gt;Slice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&lt;b&gt;{{months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slice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:2:6}}&lt;/b&gt; // qui 2 e 6 si riferiscono agli indici di inizio e fine.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&lt;/div&gt;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720000" y="1080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 otterrà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150560" y="1627560"/>
            <a:ext cx="3814200" cy="3913200"/>
          </a:xfrm>
          <a:prstGeom prst="rect">
            <a:avLst/>
          </a:prstGeom>
          <a:ln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6120000" y="849960"/>
            <a:ext cx="3814200" cy="548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720000" y="14706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 creare un proprio Pipe?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creare un proprio pipe bisogna creare un apposito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Nel nostro caso vogliamo creare un pipe radice quadrata.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Ad esso diamo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conterrà il seguente codice: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mport {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Pipe, PipeTransform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@Pipe 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name : '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implements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transform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(val : number) : number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Math.sqrt(val);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la creazione di un pipe è necessario importare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direttiva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dobbiamo indicare il nome del nostro pipe, che sarà utilizzato nel nostro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nel nostro caso sarà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"/>
          <p:cNvSpPr/>
          <p:nvPr/>
        </p:nvSpPr>
        <p:spPr>
          <a:xfrm>
            <a:off x="638640" y="114516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seguire è necessario creare una classe di nome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Questa classe implementa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PipeTransform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trasform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definito nella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richiederà come argomento un numero e restituirà ugualmente un numero; che rappresenta la radice quadrata del numero fornito in input.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Vista la creazione del nuovo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aggiungere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creato la classe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app.sqrt.ts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è necessario importare la stessa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specificando il percorso del file.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Ovviamente deve anche essere incluso nella dichiarazione come mostrato di seguito.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498080" y="59760"/>
            <a:ext cx="45219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Impostazione dell’Ambiente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957240"/>
            <a:ext cx="10253160" cy="47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L'installazione della CLI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npm install -g @angular/cli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//comando per installare angular CLI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 notare l'uso del parametro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-g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per un'installazione di tipo globale, da questo momento la CLI può essere usata in qualsiasi cartella.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verificare se l'Angular CLI è installata o meno eseguire il seguente comando da terminale: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-v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 l'installazione è andata a buon fine otterremo qualcosa del genere: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_                      _                 ____ _     ___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\   _ __   __ _ _   _| | __ _ _ __     / ___| |   |_ _|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? \ | '_ \ / _` | | | | |/ _` | '__|   | |   | |    | 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 ___ \| | | | (_| | |_| | | (_| | |      | |___| |___ | 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/_/   \_\_| |_|\__, |\__,_|_|\__,_|_|       \____|_____|___|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</a:t>
            </a: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|___/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Angular CLI: 6.1.3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Node: 8.11.3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OS: win32 x64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Angular: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quindi installato Angular!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Pipes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"/>
          <p:cNvSpPr/>
          <p:nvPr/>
        </p:nvSpPr>
        <p:spPr>
          <a:xfrm>
            <a:off x="720000" y="14706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infine l'utilizzo della nuova pipe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25 is: {{25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729 is: {{729 |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L'output sarà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3600000" y="3291840"/>
            <a:ext cx="3814200" cy="31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4"/>
          <p:cNvSpPr/>
          <p:nvPr/>
        </p:nvSpPr>
        <p:spPr>
          <a:xfrm>
            <a:off x="720000" y="14706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Routing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routing, in ambito Angular, indica 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navigazione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 pagine.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E' possibile avere link che si collegano direttamente a una nuova pagina.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Questo può essere realizzato, in Angular, tramite il routing.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nostro caso le pagine a cui faremo riferimento saranno sotto forma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componenti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Abbiamo già visto in precedenza come creare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Creiamone uno e vediamo come utilizzare il routing con esso.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648000" y="89496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componente padre principale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necessario includere il modulo router come mostrato di seguito: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60000" y="1152000"/>
            <a:ext cx="1004652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648000" y="154296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la seguente istruzione,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RouterModule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@angular/router: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 } from '@angular/router'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è incluso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RouterModule richiamerà forRoot che richiede in input un array, il quale contiene: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al componente e</a:t>
            </a:r>
            <a:endParaRPr b="0" lang="it-IT" sz="12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stesso.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corrisponde al nome del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il nome della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ovvero il componente da noi creato.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di seguito il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classe mostrata è indicata verrà importata nel modulo principale.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Di seguito il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new-cmp works!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è necessario che il contenuto del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creato sia visualizzato quando richiesto.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fare ciò è necessario aggiungere i dettagli del router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&lt;h1&gt;Custom Pipe&lt;/h1&gt;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25 is: {{25 | sqrt}}&lt;/b&gt;&lt;br/&gt;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&lt;b&gt;Square root of 729 is: {{729 | sqrt}}&lt;/b&gt;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&lt;a routerLink = "new-cmp"&gt;New component&lt;/a&gt;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 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&lt;br/&gt;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&lt;router-outlet&gt;&lt;/router-outlet&gt;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codice qui sopra abbiamo creato il tag di link con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routerLink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impostato 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"new-cmp”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Questa corrisponderà al path 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un utente selezionerà il link, la pagina relativa mostrerà il suo contenuto.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Infine è necessario il tag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&lt;router-outlet&gt; &lt;/router-outlet&gt;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tale tag assicura che il contenuto di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new-cmp.component.html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venga mostrato sulla pagina nel momento in cui un utente selezioni il nuovo componente.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di seguito l'output mostrato dal browser: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4187160" y="1861200"/>
            <a:ext cx="3814560" cy="311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1" dur="indefinite" restart="never" nodeType="tmRoot">
          <p:childTnLst>
            <p:seq>
              <p:cTn id="1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Quando l’utente selezionerà il link “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 component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”, apparirà il seguente: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4187160" y="2376000"/>
            <a:ext cx="3814560" cy="34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– Routing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URL conterrà ora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http://localhost:4200/new-cmp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In questo caso, il contenuto di new-cmp verrà appeso al contenuto dell'URL originale.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Ovvero quando l'utente seleziona New component, la pagina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non viene aggiornata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ed il nuovo contenuto è mostrato senza che tutta venga ricaricata.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Solo una singola parte viene ricaricata quando selezionata.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Questa caratteristica è di aiuto quando abbiamo dei contenuti complessi sulla pagina che necessitano di essere ricaricati in base all'interazione dell'utente.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Tale caratteristica inoltre migliora la user experience in quanto la pagina non è continuamente ricaricata.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questo capitolo, discuteremo dei servizi Angular.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Ci si può trovare nella situazione in cui è necessario che del codice sia utilizzato ovunque o comunque in più parti.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Potrebbe trattarsi di una connessione dati che debba essere condivisa fra i differenti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Tramite i servizi è possibile realizzarlo.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la creazione di un servizio è necessario far uso della riga di comando, nel nostro caso: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C:\projectA6\Angular6App&gt;ng g service myservice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src/app/myservice.service.spec.ts (392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CREATE src/app/myservice.service.ts (138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file saranno creati nella cartella dell'app come mostrato: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8424000" y="3001320"/>
            <a:ext cx="2382120" cy="354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7" dur="indefinite" restart="never" nodeType="tmRoot">
          <p:childTnLst>
            <p:seq>
              <p:cTn id="1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52000" y="72000"/>
            <a:ext cx="3499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Setup di un progetto Angular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008000"/>
            <a:ext cx="8565480" cy="419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5800" bIns="45000"/>
          <a:p>
            <a:pPr>
              <a:lnSpc>
                <a:spcPct val="93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Setup di un progetto Angular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Procediamo ora con la creazione del nostro primo progetto.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creare un progetto eseguiremo i seguenti comandi: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new nome_progetto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Chiameremo il nostro progetto: ng new Angular6App.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Eseguendo il comando da riga di comando avremo: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ng new Angular6App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Angular6App/angular.json (3593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Angular6App/package.json (1317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Angular6App/README.md (1028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 Angular6App/tsconfig.json (408 bytes)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4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Il progetto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Angular6App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verrà creato, e saranno installati i pacchetti necessari per poter girare.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 seguire verrà utilizzato l'IDE Visual Studio Code per lavorare con Angular 6;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 è possibile utilizzarne uno qualsiasi, ad esempio Atom, WebStorm, Eclipse, ecc.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scaricare Visual Studio Code, andare su https://code.visualstudio.com/ e scaricare la versione adatta al proprio sistema.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"/>
          <p:cNvSpPr/>
          <p:nvPr/>
        </p:nvSpPr>
        <p:spPr>
          <a:xfrm>
            <a:off x="720360" y="1224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Angular - Services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 nuovi file creati saranno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myservice.service.specs.ts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che il modulo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Injectable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importato da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@angular/core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Esso contiene il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@Injectable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una classe chiamata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creeremo la funzione del servizio in questa classe.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360000" y="64800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Prima di creare un nuovo servizio è necessario includerlo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app.module.ts: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BrowserModule } from '@angular/platform-browser';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NgModule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RouterModule} from '@angular/router';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AppComponent } from './app.component';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NewCmpComponent } from './new-cmp/new-cmp.component';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ChangeTextDirective } from './change-text.directive';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SqrtPipe } from './app.sqrt';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@NgModule({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declarations: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SqrtPipe,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AppComponent,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NewCmpComponent,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ChangeTextDirective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imports: 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BrowserModule,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RouterModule.forRoot([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path: 'new-cmp',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component: NewCmpComponent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providers: [MyserviceService],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bootstrap: [AppComponent]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AppModule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abbiamo importato il servizio tramite il nome della classe che sarà indicata nei providers.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Ora vedremo come possiamo accedere a tale funzione nelle classi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data è prelevata dal servizio, è quindi necessario importare il servizio tramite la: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Ritorniamo quindi sulla classe del service per creare la relativa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Nella classe del servizio, implementeremo una funzione che mostrerà la data odierna.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Possiamo quindi usarla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 anche nel nuovo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creato in precedenza.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showTodayDate()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let ndate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ndate;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file relativo al servizio abbiamo creato una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showTodayDate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che ritorna la data attuale.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accedere a tale funzione nelle classi dei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app.component.ts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'app-root',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'./app.component.html',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['./app.component.css']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AppComponent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title = 'Angular 6 Project!';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funzione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viene chiamata automaticamente quando un qualsiasi componente viene creato.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 data è ottenuta tramite il servizio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è quindi necessario importare tale servizio tramite la: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poi richiamare la relativa funzione.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mostrare la data nel file inseriremo le seguenti righe nel file .html: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{{todaydate}}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&lt;app-new-cmp&gt;&lt;/app-new-cmp&gt;  // mostra la data nel componente new-cmp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come anche nel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è possibile utilizzare lo stesso servizio: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Component, OnInit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'./../myservice.service';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@Component({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selector: 'app-new-cmp',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templateUrl: './new-cmp.component.html',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styleUrls: ['./new-cmp.component.css']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NewCmpComponent implements OnInit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newcomponent = "Entered in new component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constructor(private myservice: MyserviceService) {}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ngOnInit()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this.todaydate = this.myservice.showTodayDate();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Anche nel componente new-cmp è necessario come prima cosa importare il servizio che si vuole utilizzare.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MyserviceService } from './myservice.service';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Ed anche qui verrà richiamata la funzione del servizio nel metodo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ngOnInit().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Per ottenere la data richiesta dal componente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tramite il servizio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 procede nel seguente modo: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Today's Date : {{todaydate}}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&lt;/p&gt;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Verrà in questo caso utilizzato il selettore del nuovo componente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{{newcomponent}}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nel file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new-cmp.component.hmtl.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Otterremo il seguente output: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Nel caso in cui vengano cambiate le proprietà di un servizio in un qualsiasi componente,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gli stessi cambiamenti si rifletteranno per tutti gli altri componenti.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4174560" y="1846080"/>
            <a:ext cx="3815280" cy="347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9486360" y="59760"/>
            <a:ext cx="24876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 - Services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20000" y="1944000"/>
            <a:ext cx="17676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"/>
          <p:cNvSpPr/>
          <p:nvPr/>
        </p:nvSpPr>
        <p:spPr>
          <a:xfrm>
            <a:off x="360720" y="1399320"/>
            <a:ext cx="11156760" cy="62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Vediamo nel dettaglio come funziona la cosa.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Definiamo una variabile nel servizio e utilizziamola nel componente padre e nel componente new-cmp.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Cambieremo la proprietà nel componente padre e vedremo come essa si rifletterà anche nel nuovo componente.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myservice.service.ts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creiamo una proprietà, </a:t>
            </a: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serviceproperty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, che utilizzeremo in entrambi i componenti.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import { Injectable } from '@angular/core';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@Injectable()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export class MyserviceService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1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serviceproperty = "Service Created";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constructor() { 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showTodayDate() {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let ndate = new Date();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return ndate;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   </a:t>
            </a: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it-IT" sz="12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2018-11-23T15:05:32Z</dcterms:created>
  <dc:creator>Pascal</dc:creator>
  <dc:description/>
  <dc:language>it-IT</dc:language>
  <cp:lastModifiedBy/>
  <dcterms:modified xsi:type="dcterms:W3CDTF">2019-03-01T09:17:29Z</dcterms:modified>
  <cp:revision>46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