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62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84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37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90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2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73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77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5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1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931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4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8F83-793D-4BFB-B9E7-A43DBE3FCCA5}" type="datetimeFigureOut">
              <a:rPr lang="it-IT" smtClean="0"/>
              <a:t>12/12/2018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16CC-26A8-4840-BCA3-F10D97D9B0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46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572872" y="3061428"/>
            <a:ext cx="7046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/>
              <a:t>Metodologie di Programmazione</a:t>
            </a:r>
          </a:p>
          <a:p>
            <a:pPr algn="ctr"/>
            <a:r>
              <a:rPr lang="it-IT" sz="2800" b="1" dirty="0" smtClean="0"/>
              <a:t>Concetti </a:t>
            </a:r>
            <a:r>
              <a:rPr lang="it-IT" sz="2800" b="1" dirty="0"/>
              <a:t>fondamentali della</a:t>
            </a:r>
          </a:p>
          <a:p>
            <a:pPr algn="ctr"/>
            <a:r>
              <a:rPr lang="it-IT" sz="2800" b="1" dirty="0"/>
              <a:t>programmazione orientata agli oggetti</a:t>
            </a:r>
          </a:p>
        </p:txBody>
      </p:sp>
    </p:spTree>
    <p:extLst>
      <p:ext uri="{BB962C8B-B14F-4D97-AF65-F5344CB8AC3E}">
        <p14:creationId xmlns:p14="http://schemas.microsoft.com/office/powerpoint/2010/main" val="42059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124634" y="1074944"/>
            <a:ext cx="7987553" cy="48167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891E33"/>
                </a:solidFill>
                <a:latin typeface="DejaVuSans"/>
              </a:rPr>
              <a:t>Librerie</a:t>
            </a:r>
          </a:p>
          <a:p>
            <a:r>
              <a:rPr lang="it-IT" sz="700" dirty="0">
                <a:solidFill>
                  <a:srgbClr val="FFFFFF"/>
                </a:solidFill>
                <a:latin typeface="DejaVuSans"/>
              </a:rPr>
              <a:t>10</a:t>
            </a:r>
          </a:p>
          <a:p>
            <a:r>
              <a:rPr lang="it-IT" sz="20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I programmi Java normalmente non sono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scritti </a:t>
            </a:r>
            <a:r>
              <a:rPr lang="it-IT" sz="2000" b="1" dirty="0" smtClean="0">
                <a:solidFill>
                  <a:srgbClr val="000000"/>
                </a:solidFill>
                <a:latin typeface="Verdana-Bold"/>
              </a:rPr>
              <a:t>da </a:t>
            </a:r>
            <a:r>
              <a:rPr lang="it-IT" sz="2000" b="1" dirty="0">
                <a:solidFill>
                  <a:srgbClr val="000000"/>
                </a:solidFill>
                <a:latin typeface="Verdana-Bold"/>
              </a:rPr>
              <a:t>zero</a:t>
            </a:r>
          </a:p>
          <a:p>
            <a:r>
              <a:rPr lang="it-IT" sz="20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Esistono migliaia di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classi di libreria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per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ogni esigenza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(sia standard scritte da </a:t>
            </a:r>
            <a:r>
              <a:rPr lang="it-IT" sz="2000" dirty="0" err="1">
                <a:solidFill>
                  <a:srgbClr val="000000"/>
                </a:solidFill>
                <a:latin typeface="Verdana"/>
              </a:rPr>
              <a:t>Sun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, sia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sul Web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scritte da centinaia di sviluppatori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)</a:t>
            </a:r>
          </a:p>
          <a:p>
            <a:endParaRPr lang="it-IT" sz="20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Le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classi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sono organizzate in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package</a:t>
            </a:r>
          </a:p>
          <a:p>
            <a:r>
              <a:rPr lang="it-IT" sz="20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Alcuni esempi: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 err="1">
                <a:solidFill>
                  <a:srgbClr val="832433"/>
                </a:solidFill>
                <a:latin typeface="Verdana"/>
              </a:rPr>
              <a:t>java.util</a:t>
            </a:r>
            <a:r>
              <a:rPr lang="it-IT" dirty="0">
                <a:solidFill>
                  <a:srgbClr val="832433"/>
                </a:solidFill>
                <a:latin typeface="Verdana"/>
              </a:rPr>
              <a:t>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– classi di utilità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 err="1">
                <a:solidFill>
                  <a:srgbClr val="832433"/>
                </a:solidFill>
                <a:latin typeface="Verdana"/>
              </a:rPr>
              <a:t>java.awt</a:t>
            </a:r>
            <a:r>
              <a:rPr lang="it-IT" dirty="0">
                <a:solidFill>
                  <a:srgbClr val="832433"/>
                </a:solidFill>
                <a:latin typeface="Verdana"/>
              </a:rPr>
              <a:t>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– classi per la grafica e le finestre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 err="1">
                <a:solidFill>
                  <a:srgbClr val="832433"/>
                </a:solidFill>
                <a:latin typeface="Verdana"/>
              </a:rPr>
              <a:t>javax.swing</a:t>
            </a:r>
            <a:r>
              <a:rPr lang="it-IT" dirty="0">
                <a:solidFill>
                  <a:srgbClr val="832433"/>
                </a:solidFill>
                <a:latin typeface="Verdana"/>
              </a:rPr>
              <a:t>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– sviluppo di interfacce </a:t>
            </a:r>
            <a:r>
              <a:rPr lang="it-IT" dirty="0" smtClean="0">
                <a:solidFill>
                  <a:srgbClr val="000000"/>
                </a:solidFill>
                <a:latin typeface="Verdana"/>
              </a:rPr>
              <a:t>GUI</a:t>
            </a:r>
          </a:p>
          <a:p>
            <a:endParaRPr lang="it-IT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000" u="sng" dirty="0">
                <a:solidFill>
                  <a:srgbClr val="000000"/>
                </a:solidFill>
                <a:latin typeface="Verdana"/>
              </a:rPr>
              <a:t>Un package “</a:t>
            </a:r>
            <a:r>
              <a:rPr lang="it-IT" sz="2000" b="1" u="sng" dirty="0">
                <a:solidFill>
                  <a:srgbClr val="000000"/>
                </a:solidFill>
                <a:latin typeface="Verdana-Bold"/>
              </a:rPr>
              <a:t>speciale</a:t>
            </a:r>
            <a:r>
              <a:rPr lang="it-IT" sz="2000" u="sng" dirty="0">
                <a:solidFill>
                  <a:srgbClr val="000000"/>
                </a:solidFill>
                <a:latin typeface="Verdana"/>
              </a:rPr>
              <a:t>” è </a:t>
            </a:r>
            <a:r>
              <a:rPr lang="it-IT" sz="2000" u="sng" dirty="0" err="1">
                <a:solidFill>
                  <a:srgbClr val="832433"/>
                </a:solidFill>
                <a:latin typeface="Verdana"/>
              </a:rPr>
              <a:t>java.lang</a:t>
            </a:r>
            <a:r>
              <a:rPr lang="it-IT" sz="2000" u="sng" dirty="0">
                <a:solidFill>
                  <a:srgbClr val="000000"/>
                </a:solidFill>
                <a:latin typeface="Verdana"/>
              </a:rPr>
              <a:t>: contiene </a:t>
            </a:r>
            <a:r>
              <a:rPr lang="it-IT" sz="2000" u="sng" dirty="0" smtClean="0">
                <a:solidFill>
                  <a:srgbClr val="000000"/>
                </a:solidFill>
                <a:latin typeface="Verdana"/>
              </a:rPr>
              <a:t>le classi </a:t>
            </a:r>
            <a:r>
              <a:rPr lang="it-IT" sz="2000" u="sng" dirty="0">
                <a:solidFill>
                  <a:srgbClr val="000000"/>
                </a:solidFill>
                <a:latin typeface="Verdana"/>
              </a:rPr>
              <a:t>fondamentali per la programmazione </a:t>
            </a:r>
            <a:r>
              <a:rPr lang="it-IT" sz="2000" u="sng" dirty="0" smtClean="0">
                <a:solidFill>
                  <a:srgbClr val="000000"/>
                </a:solidFill>
                <a:latin typeface="Verdana"/>
              </a:rPr>
              <a:t>in Java:</a:t>
            </a:r>
          </a:p>
          <a:p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(es. </a:t>
            </a:r>
            <a:r>
              <a:rPr lang="it-IT" sz="2000" dirty="0" err="1">
                <a:solidFill>
                  <a:srgbClr val="832433"/>
                </a:solidFill>
                <a:latin typeface="Verdana"/>
              </a:rPr>
              <a:t>String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System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, ecc.)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863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474258" y="1724253"/>
            <a:ext cx="6750423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Realizziamo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una classe che 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rappresenta un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contatore</a:t>
            </a:r>
          </a:p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Il contatore permette di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endParaRPr lang="it-IT" sz="24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Incrementare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il conteggio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attuale</a:t>
            </a:r>
          </a:p>
          <a:p>
            <a:endParaRPr lang="it-IT" sz="20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Ottenere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il conteggio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attuale</a:t>
            </a:r>
          </a:p>
          <a:p>
            <a:endParaRPr lang="it-IT" sz="20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Resettare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il conteggio a 0 (o a un altro valore)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554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057835" y="1272988"/>
            <a:ext cx="9377083" cy="50381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1667435" y="1963271"/>
            <a:ext cx="7996518" cy="1335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667435" y="3585881"/>
            <a:ext cx="7996518" cy="24204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393576" y="4043082"/>
            <a:ext cx="6750424" cy="135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Istruzioni</a:t>
            </a:r>
          </a:p>
          <a:p>
            <a:pPr algn="ctr"/>
            <a:r>
              <a:rPr lang="it-IT" dirty="0" smtClean="0"/>
              <a:t>istruzioni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1667435" y="1550895"/>
            <a:ext cx="1882588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/>
              <a:t>classe</a:t>
            </a:r>
            <a:endParaRPr lang="it-IT" sz="2800" b="1" dirty="0"/>
          </a:p>
        </p:txBody>
      </p:sp>
      <p:sp>
        <p:nvSpPr>
          <p:cNvPr id="7" name="Rettangolo 6"/>
          <p:cNvSpPr/>
          <p:nvPr/>
        </p:nvSpPr>
        <p:spPr>
          <a:xfrm>
            <a:off x="1667435" y="1999131"/>
            <a:ext cx="1882588" cy="412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/>
              <a:t>campi</a:t>
            </a:r>
            <a:endParaRPr lang="it-IT" sz="2800" b="1" dirty="0"/>
          </a:p>
        </p:txBody>
      </p:sp>
      <p:sp>
        <p:nvSpPr>
          <p:cNvPr id="8" name="Fumetto 3 7"/>
          <p:cNvSpPr/>
          <p:nvPr/>
        </p:nvSpPr>
        <p:spPr>
          <a:xfrm rot="401760">
            <a:off x="4538943" y="1555578"/>
            <a:ext cx="2153514" cy="1274020"/>
          </a:xfrm>
          <a:prstGeom prst="wedgeEllipseCallout">
            <a:avLst>
              <a:gd name="adj1" fmla="val -93432"/>
              <a:gd name="adj2" fmla="val 25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Stato dell’oggetto</a:t>
            </a:r>
            <a:endParaRPr lang="it-IT" sz="2000" b="1" dirty="0"/>
          </a:p>
        </p:txBody>
      </p:sp>
      <p:sp>
        <p:nvSpPr>
          <p:cNvPr id="9" name="Rettangolo 8"/>
          <p:cNvSpPr/>
          <p:nvPr/>
        </p:nvSpPr>
        <p:spPr>
          <a:xfrm>
            <a:off x="1667435" y="3585881"/>
            <a:ext cx="1882588" cy="412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/>
              <a:t>metodi</a:t>
            </a:r>
            <a:endParaRPr lang="it-IT" sz="2800" b="1" dirty="0"/>
          </a:p>
        </p:txBody>
      </p:sp>
      <p:sp>
        <p:nvSpPr>
          <p:cNvPr id="10" name="Rettangolo 9"/>
          <p:cNvSpPr/>
          <p:nvPr/>
        </p:nvSpPr>
        <p:spPr>
          <a:xfrm>
            <a:off x="2393576" y="4043082"/>
            <a:ext cx="1882588" cy="412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/>
              <a:t>Metodi 1</a:t>
            </a:r>
            <a:endParaRPr lang="it-IT" sz="2800" b="1" dirty="0"/>
          </a:p>
        </p:txBody>
      </p:sp>
      <p:sp>
        <p:nvSpPr>
          <p:cNvPr id="11" name="Fumetto 3 10"/>
          <p:cNvSpPr/>
          <p:nvPr/>
        </p:nvSpPr>
        <p:spPr>
          <a:xfrm>
            <a:off x="7260888" y="2411507"/>
            <a:ext cx="2196877" cy="1481030"/>
          </a:xfrm>
          <a:prstGeom prst="wedgeEllipseCallout">
            <a:avLst>
              <a:gd name="adj1" fmla="val -217733"/>
              <a:gd name="adj2" fmla="val 35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Le istruzioni vanno solo nei metodi !!!!</a:t>
            </a:r>
            <a:endParaRPr lang="it-IT" sz="2000" dirty="0"/>
          </a:p>
        </p:txBody>
      </p:sp>
      <p:sp>
        <p:nvSpPr>
          <p:cNvPr id="12" name="Ovale 11"/>
          <p:cNvSpPr/>
          <p:nvPr/>
        </p:nvSpPr>
        <p:spPr>
          <a:xfrm>
            <a:off x="9287435" y="3993775"/>
            <a:ext cx="2716306" cy="14522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Operazioni;</a:t>
            </a:r>
          </a:p>
          <a:p>
            <a:pPr algn="ctr"/>
            <a:r>
              <a:rPr lang="it-IT" dirty="0" smtClean="0"/>
              <a:t>Messaggi,</a:t>
            </a:r>
          </a:p>
          <a:p>
            <a:pPr algn="ctr"/>
            <a:r>
              <a:rPr lang="it-IT" dirty="0" smtClean="0"/>
              <a:t>Comportamenti dell’oggetto</a:t>
            </a:r>
            <a:endParaRPr lang="it-IT" dirty="0"/>
          </a:p>
        </p:txBody>
      </p:sp>
      <p:cxnSp>
        <p:nvCxnSpPr>
          <p:cNvPr id="14" name="Connettore 2 13"/>
          <p:cNvCxnSpPr/>
          <p:nvPr/>
        </p:nvCxnSpPr>
        <p:spPr>
          <a:xfrm flipH="1" flipV="1">
            <a:off x="6759387" y="4719916"/>
            <a:ext cx="2528048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99" y="634214"/>
            <a:ext cx="5182049" cy="6073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tangolo 3"/>
          <p:cNvSpPr/>
          <p:nvPr/>
        </p:nvSpPr>
        <p:spPr>
          <a:xfrm>
            <a:off x="6598247" y="1290918"/>
            <a:ext cx="2536787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Dichiarazione di un campo</a:t>
            </a:r>
            <a:endParaRPr lang="it-IT" sz="1600" dirty="0"/>
          </a:p>
        </p:txBody>
      </p:sp>
      <p:cxnSp>
        <p:nvCxnSpPr>
          <p:cNvPr id="6" name="Connettore 2 5"/>
          <p:cNvCxnSpPr>
            <a:stCxn id="4" idx="1"/>
          </p:cNvCxnSpPr>
          <p:nvPr/>
        </p:nvCxnSpPr>
        <p:spPr>
          <a:xfrm flipH="1">
            <a:off x="4616824" y="1479177"/>
            <a:ext cx="1981423" cy="71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6598248" y="2043953"/>
            <a:ext cx="2536787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Costruttore della classe</a:t>
            </a:r>
            <a:endParaRPr lang="it-IT" sz="1600" dirty="0"/>
          </a:p>
        </p:txBody>
      </p:sp>
      <p:cxnSp>
        <p:nvCxnSpPr>
          <p:cNvPr id="8" name="Connettore 2 7"/>
          <p:cNvCxnSpPr>
            <a:stCxn id="7" idx="1"/>
          </p:cNvCxnSpPr>
          <p:nvPr/>
        </p:nvCxnSpPr>
        <p:spPr>
          <a:xfrm flipH="1">
            <a:off x="4616825" y="2232212"/>
            <a:ext cx="1981423" cy="71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6598248" y="3496235"/>
            <a:ext cx="2536787" cy="5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Metodo che incrementa il campo ‘’ valore ‘’</a:t>
            </a:r>
            <a:endParaRPr lang="it-IT" sz="1600" dirty="0"/>
          </a:p>
        </p:txBody>
      </p:sp>
      <p:cxnSp>
        <p:nvCxnSpPr>
          <p:cNvPr id="10" name="Connettore 2 9"/>
          <p:cNvCxnSpPr>
            <a:stCxn id="9" idx="1"/>
          </p:cNvCxnSpPr>
          <p:nvPr/>
        </p:nvCxnSpPr>
        <p:spPr>
          <a:xfrm flipH="1">
            <a:off x="5253318" y="3747247"/>
            <a:ext cx="1344930" cy="986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6598248" y="5029200"/>
            <a:ext cx="2536787" cy="5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Metodo che ritorna il campo ‘’ valore ‘’</a:t>
            </a:r>
            <a:endParaRPr lang="it-IT" sz="1600" dirty="0"/>
          </a:p>
        </p:txBody>
      </p:sp>
      <p:cxnSp>
        <p:nvCxnSpPr>
          <p:cNvPr id="14" name="Connettore 2 13"/>
          <p:cNvCxnSpPr>
            <a:stCxn id="13" idx="1"/>
          </p:cNvCxnSpPr>
          <p:nvPr/>
        </p:nvCxnSpPr>
        <p:spPr>
          <a:xfrm flipH="1">
            <a:off x="5253318" y="5280212"/>
            <a:ext cx="1344930" cy="986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106706" y="1546011"/>
            <a:ext cx="85433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891E33"/>
                </a:solidFill>
                <a:latin typeface="DejaVuSans"/>
              </a:rPr>
              <a:t>Campi</a:t>
            </a:r>
          </a:p>
          <a:p>
            <a:r>
              <a:rPr lang="it-IT" sz="800" dirty="0">
                <a:solidFill>
                  <a:srgbClr val="FFFFFF"/>
                </a:solidFill>
                <a:latin typeface="DejaVuSans"/>
              </a:rPr>
              <a:t>14</a:t>
            </a:r>
          </a:p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Un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campo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(detto anche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variabile di istanza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)</a:t>
            </a:r>
          </a:p>
          <a:p>
            <a:r>
              <a:rPr lang="it-IT" sz="2400" dirty="0">
                <a:solidFill>
                  <a:srgbClr val="000000"/>
                </a:solidFill>
                <a:latin typeface="Verdana"/>
              </a:rPr>
              <a:t>costituisce la </a:t>
            </a:r>
            <a:r>
              <a:rPr lang="it-IT" sz="2400" b="1" dirty="0">
                <a:solidFill>
                  <a:srgbClr val="000000"/>
                </a:solidFill>
                <a:latin typeface="Verdana-Bold"/>
              </a:rPr>
              <a:t>memoria privata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di un oggetto</a:t>
            </a:r>
          </a:p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Ogni campo ha un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tipo di dati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(es. il valore del</a:t>
            </a:r>
          </a:p>
          <a:p>
            <a:r>
              <a:rPr lang="it-IT" sz="2400" dirty="0">
                <a:solidFill>
                  <a:srgbClr val="000000"/>
                </a:solidFill>
                <a:latin typeface="Verdana"/>
              </a:rPr>
              <a:t>contatore è intero)</a:t>
            </a:r>
          </a:p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Ogni campo ha un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nome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fornito dal</a:t>
            </a:r>
          </a:p>
          <a:p>
            <a:r>
              <a:rPr lang="it-IT" sz="2400" dirty="0">
                <a:solidFill>
                  <a:srgbClr val="000000"/>
                </a:solidFill>
                <a:latin typeface="Verdana"/>
              </a:rPr>
              <a:t>programmatore (es. 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valore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nella diapositiva</a:t>
            </a:r>
          </a:p>
          <a:p>
            <a:r>
              <a:rPr lang="it-IT" sz="2400" dirty="0">
                <a:solidFill>
                  <a:srgbClr val="000000"/>
                </a:solidFill>
                <a:latin typeface="Verdana"/>
              </a:rPr>
              <a:t>precedente)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164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83" y="814105"/>
            <a:ext cx="7594776" cy="574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1"/>
          <p:cNvSpPr/>
          <p:nvPr/>
        </p:nvSpPr>
        <p:spPr>
          <a:xfrm>
            <a:off x="7539318" y="2707341"/>
            <a:ext cx="2958353" cy="7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Esempi di campi di una classe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6204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29" y="804084"/>
            <a:ext cx="6983506" cy="5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981347" y="76912"/>
            <a:ext cx="99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099017" y="1752212"/>
            <a:ext cx="5735782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PROGRAMMARE AD OGGETTI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CLASSI ED OGGETTI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I METODI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OVERLOAD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VARIABILI PRIVATE E USO DEI GETTER E SETTER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INCAPSULAMENTO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COSTRUTTORI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IL RIFERIMENTO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IL GARBAGE 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VARIABILI E METODI STATICI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3370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220770" y="59821"/>
            <a:ext cx="180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Titolo argomento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88145" y="2487419"/>
            <a:ext cx="46627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Object Oriented </a:t>
            </a:r>
            <a:r>
              <a:rPr lang="it-IT" sz="2800" b="1" dirty="0"/>
              <a:t>P</a:t>
            </a:r>
            <a:r>
              <a:rPr lang="it-IT" sz="2800" b="1" dirty="0" smtClean="0"/>
              <a:t>rogramming</a:t>
            </a:r>
          </a:p>
          <a:p>
            <a:pPr algn="ctr"/>
            <a:r>
              <a:rPr lang="it-IT" sz="2800" b="1" dirty="0" smtClean="0"/>
              <a:t>OOP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36433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429436" y="1526739"/>
            <a:ext cx="751242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Classi e oggetti</a:t>
            </a:r>
          </a:p>
          <a:p>
            <a:r>
              <a:rPr lang="it-IT" sz="2400" dirty="0" smtClean="0"/>
              <a:t>Possono</a:t>
            </a:r>
            <a:r>
              <a:rPr lang="it-IT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Modellare </a:t>
            </a:r>
            <a:r>
              <a:rPr lang="it-IT" sz="2400" dirty="0"/>
              <a:t>gli oggetti del mondo reale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Rappresentare </a:t>
            </a:r>
            <a:r>
              <a:rPr lang="it-IT" sz="2400" dirty="0"/>
              <a:t>oggetti grafici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Rappresentare </a:t>
            </a:r>
            <a:r>
              <a:rPr lang="it-IT" sz="2400" dirty="0"/>
              <a:t>entità software (file, immagini, eventi,</a:t>
            </a:r>
          </a:p>
          <a:p>
            <a:r>
              <a:rPr lang="it-IT" sz="2400" dirty="0" smtClean="0"/>
              <a:t>     ecc</a:t>
            </a:r>
            <a:r>
              <a:rPr lang="it-IT" sz="2400" dirty="0"/>
              <a:t>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Rappresentare </a:t>
            </a:r>
            <a:r>
              <a:rPr lang="it-IT" sz="2400" dirty="0"/>
              <a:t>concetti astratti (regole di un gioco,</a:t>
            </a:r>
          </a:p>
          <a:p>
            <a:r>
              <a:rPr lang="it-IT" sz="2400" dirty="0"/>
              <a:t> </a:t>
            </a:r>
            <a:r>
              <a:rPr lang="it-IT" sz="2400" dirty="0" smtClean="0"/>
              <a:t>    posizione </a:t>
            </a:r>
            <a:r>
              <a:rPr lang="it-IT" sz="2400" dirty="0"/>
              <a:t>di un giocatore)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Rappresentare </a:t>
            </a:r>
            <a:r>
              <a:rPr lang="it-IT" sz="2400" dirty="0"/>
              <a:t>stati di un processo, di esecuzione, ecc.</a:t>
            </a:r>
          </a:p>
        </p:txBody>
      </p:sp>
    </p:spTree>
    <p:extLst>
      <p:ext uri="{BB962C8B-B14F-4D97-AF65-F5344CB8AC3E}">
        <p14:creationId xmlns:p14="http://schemas.microsoft.com/office/powerpoint/2010/main" val="9590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362635" y="1474619"/>
            <a:ext cx="96280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Una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classe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è un pezzo del codice sorgente di 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un     programma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che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descrive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un particolare tipo 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di oggetti</a:t>
            </a:r>
            <a:endParaRPr lang="it-IT" sz="2400" dirty="0">
              <a:solidFill>
                <a:srgbClr val="000000"/>
              </a:solidFill>
              <a:latin typeface="Verdana"/>
            </a:endParaRPr>
          </a:p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Le classi vengono definite dal programmatore</a:t>
            </a:r>
          </a:p>
          <a:p>
            <a:r>
              <a:rPr lang="it-IT" sz="24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definizione di classe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)</a:t>
            </a:r>
          </a:p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La classe fornisce un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prototipo astratto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per 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gli oggetti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di un 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    particolare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tipo</a:t>
            </a:r>
          </a:p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Ne definisce la struttura in termini di:</a:t>
            </a: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Attributi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(stato) degli oggetti</a:t>
            </a: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Metodi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(comportamenti) degli oggetti</a:t>
            </a:r>
          </a:p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Un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oggetto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è un’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istanza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(un esemplare) di 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una classe</a:t>
            </a:r>
            <a:endParaRPr lang="it-IT" sz="2400" dirty="0">
              <a:solidFill>
                <a:srgbClr val="000000"/>
              </a:solidFill>
              <a:latin typeface="Verdana"/>
            </a:endParaRPr>
          </a:p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Un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programma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può creare e usare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uno o </a:t>
            </a:r>
            <a:r>
              <a:rPr lang="it-IT" sz="2400" dirty="0" smtClean="0">
                <a:solidFill>
                  <a:srgbClr val="832433"/>
                </a:solidFill>
                <a:latin typeface="Verdana"/>
              </a:rPr>
              <a:t>più oggetti </a:t>
            </a:r>
            <a:r>
              <a:rPr lang="it-IT" sz="2400" dirty="0">
                <a:solidFill>
                  <a:srgbClr val="000000"/>
                </a:solidFill>
                <a:latin typeface="Verdana"/>
              </a:rPr>
              <a:t>(istanze) della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stessa classe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712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502022" y="1318771"/>
            <a:ext cx="4733366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800" dirty="0">
                <a:solidFill>
                  <a:srgbClr val="832433"/>
                </a:solidFill>
                <a:latin typeface="Verdana"/>
              </a:rPr>
              <a:t>Classe</a:t>
            </a:r>
            <a:r>
              <a:rPr lang="it-IT" sz="2800" dirty="0">
                <a:solidFill>
                  <a:srgbClr val="000000"/>
                </a:solidFill>
                <a:latin typeface="Verdana"/>
              </a:rPr>
              <a:t>: </a:t>
            </a:r>
            <a:r>
              <a:rPr lang="it-IT" sz="2800" dirty="0" smtClean="0">
                <a:solidFill>
                  <a:srgbClr val="000000"/>
                </a:solidFill>
                <a:latin typeface="Verdana"/>
              </a:rPr>
              <a:t>automobile</a:t>
            </a:r>
          </a:p>
          <a:p>
            <a:endParaRPr lang="it-IT" sz="2800" dirty="0">
              <a:solidFill>
                <a:srgbClr val="000000"/>
              </a:solidFill>
              <a:latin typeface="Verdana"/>
            </a:endParaRPr>
          </a:p>
          <a:p>
            <a:r>
              <a:rPr lang="it-IT" sz="28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800" dirty="0">
                <a:solidFill>
                  <a:srgbClr val="000000"/>
                </a:solidFill>
                <a:latin typeface="Verdana"/>
              </a:rPr>
              <a:t>Attributi: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 err="1">
                <a:solidFill>
                  <a:srgbClr val="000000"/>
                </a:solidFill>
                <a:latin typeface="Verdana"/>
              </a:rPr>
              <a:t>String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 modello;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Color colore;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 err="1">
                <a:solidFill>
                  <a:srgbClr val="000000"/>
                </a:solidFill>
                <a:latin typeface="Verdana"/>
              </a:rPr>
              <a:t>int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Verdana"/>
              </a:rPr>
              <a:t>numPasseggeri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double benzina</a:t>
            </a:r>
            <a:r>
              <a:rPr lang="it-IT" dirty="0" smtClean="0">
                <a:solidFill>
                  <a:srgbClr val="000000"/>
                </a:solidFill>
                <a:latin typeface="Verdana"/>
              </a:rPr>
              <a:t>;</a:t>
            </a:r>
          </a:p>
          <a:p>
            <a:endParaRPr lang="it-IT" dirty="0">
              <a:solidFill>
                <a:srgbClr val="000000"/>
              </a:solidFill>
              <a:latin typeface="Verdana"/>
            </a:endParaRPr>
          </a:p>
          <a:p>
            <a:r>
              <a:rPr lang="it-IT" sz="28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800" dirty="0">
                <a:solidFill>
                  <a:srgbClr val="000000"/>
                </a:solidFill>
                <a:latin typeface="Verdana"/>
              </a:rPr>
              <a:t>Metodi: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Aggiungi/togli passeggero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Riempi serbatoio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Segnala quantità benzina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6535271" y="1318771"/>
            <a:ext cx="4598894" cy="39087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800" dirty="0">
                <a:solidFill>
                  <a:srgbClr val="832433"/>
                </a:solidFill>
                <a:latin typeface="Verdana"/>
              </a:rPr>
              <a:t>Oggetto</a:t>
            </a:r>
            <a:r>
              <a:rPr lang="it-IT" sz="2800" dirty="0">
                <a:solidFill>
                  <a:srgbClr val="000000"/>
                </a:solidFill>
                <a:latin typeface="Verdana"/>
              </a:rPr>
              <a:t>: una certa</a:t>
            </a:r>
          </a:p>
          <a:p>
            <a:r>
              <a:rPr lang="it-IT" sz="2800" dirty="0" smtClean="0">
                <a:solidFill>
                  <a:srgbClr val="000000"/>
                </a:solidFill>
                <a:latin typeface="Verdana"/>
              </a:rPr>
              <a:t>Automobile</a:t>
            </a:r>
          </a:p>
          <a:p>
            <a:endParaRPr lang="it-IT" sz="2800" dirty="0">
              <a:solidFill>
                <a:srgbClr val="000000"/>
              </a:solidFill>
              <a:latin typeface="Verdana"/>
            </a:endParaRPr>
          </a:p>
          <a:p>
            <a:r>
              <a:rPr lang="it-IT" sz="28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800" dirty="0">
                <a:solidFill>
                  <a:srgbClr val="000000"/>
                </a:solidFill>
                <a:latin typeface="Verdana"/>
              </a:rPr>
              <a:t>Attributi: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 err="1">
                <a:solidFill>
                  <a:srgbClr val="000000"/>
                </a:solidFill>
                <a:latin typeface="Verdana"/>
              </a:rPr>
              <a:t>String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 modello = “X”;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Color colore = </a:t>
            </a:r>
            <a:r>
              <a:rPr lang="it-IT" dirty="0" err="1">
                <a:solidFill>
                  <a:srgbClr val="000000"/>
                </a:solidFill>
                <a:latin typeface="Verdana"/>
              </a:rPr>
              <a:t>Color.BLACK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 err="1">
                <a:solidFill>
                  <a:srgbClr val="000000"/>
                </a:solidFill>
                <a:latin typeface="Verdana"/>
              </a:rPr>
              <a:t>int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Verdana"/>
              </a:rPr>
              <a:t>numPasseggeri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 </a:t>
            </a:r>
            <a:r>
              <a:rPr lang="it-IT">
                <a:solidFill>
                  <a:srgbClr val="000000"/>
                </a:solidFill>
                <a:latin typeface="Verdana"/>
              </a:rPr>
              <a:t>= </a:t>
            </a:r>
            <a:r>
              <a:rPr lang="it-IT" smtClean="0">
                <a:solidFill>
                  <a:srgbClr val="000000"/>
                </a:solidFill>
                <a:latin typeface="Verdana"/>
              </a:rPr>
              <a:t>4;</a:t>
            </a:r>
            <a:endParaRPr lang="it-IT" dirty="0">
              <a:solidFill>
                <a:srgbClr val="000000"/>
              </a:solidFill>
              <a:latin typeface="Verdana"/>
            </a:endParaRP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double benzina = 50</a:t>
            </a:r>
            <a:r>
              <a:rPr lang="it-IT" dirty="0" smtClean="0">
                <a:solidFill>
                  <a:srgbClr val="000000"/>
                </a:solidFill>
                <a:latin typeface="Verdana"/>
              </a:rPr>
              <a:t>;</a:t>
            </a:r>
          </a:p>
          <a:p>
            <a:endParaRPr lang="it-IT" dirty="0">
              <a:solidFill>
                <a:srgbClr val="000000"/>
              </a:solidFill>
              <a:latin typeface="Verdana"/>
            </a:endParaRPr>
          </a:p>
          <a:p>
            <a:r>
              <a:rPr lang="it-IT" sz="28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800" dirty="0">
                <a:solidFill>
                  <a:srgbClr val="000000"/>
                </a:solidFill>
                <a:latin typeface="Verdana"/>
              </a:rPr>
              <a:t>Metodi:</a:t>
            </a:r>
          </a:p>
          <a:p>
            <a:r>
              <a:rPr lang="it-IT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Come la classe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4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048870" y="1634368"/>
            <a:ext cx="4455459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Classe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endParaRPr lang="it-IT" sz="24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Definita mediante parte</a:t>
            </a:r>
          </a:p>
          <a:p>
            <a:r>
              <a:rPr lang="it-IT" sz="2000" dirty="0">
                <a:solidFill>
                  <a:srgbClr val="000000"/>
                </a:solidFill>
                <a:latin typeface="Verdana"/>
              </a:rPr>
              <a:t>del codice sorgente del</a:t>
            </a:r>
          </a:p>
          <a:p>
            <a:r>
              <a:rPr lang="it-IT" sz="2000" dirty="0">
                <a:solidFill>
                  <a:srgbClr val="000000"/>
                </a:solidFill>
                <a:latin typeface="Verdana"/>
              </a:rPr>
              <a:t>p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rogramma</a:t>
            </a:r>
          </a:p>
          <a:p>
            <a:endParaRPr lang="it-IT" sz="20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Scritta dal</a:t>
            </a:r>
          </a:p>
          <a:p>
            <a:r>
              <a:rPr lang="it-IT" sz="2000" dirty="0">
                <a:solidFill>
                  <a:srgbClr val="000000"/>
                </a:solidFill>
                <a:latin typeface="Verdana"/>
              </a:rPr>
              <a:t>programmatore</a:t>
            </a:r>
            <a:endParaRPr lang="it-IT" sz="2000" dirty="0"/>
          </a:p>
        </p:txBody>
      </p:sp>
      <p:sp>
        <p:nvSpPr>
          <p:cNvPr id="4" name="Rettangolo 3"/>
          <p:cNvSpPr/>
          <p:nvPr/>
        </p:nvSpPr>
        <p:spPr>
          <a:xfrm>
            <a:off x="6239435" y="1634368"/>
            <a:ext cx="51816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Oggetto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endParaRPr lang="it-IT" sz="24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Un’entità all’interno di un</a:t>
            </a:r>
          </a:p>
          <a:p>
            <a:r>
              <a:rPr lang="it-IT" sz="2000" dirty="0">
                <a:solidFill>
                  <a:srgbClr val="000000"/>
                </a:solidFill>
                <a:latin typeface="Verdana"/>
              </a:rPr>
              <a:t>programma in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esecuzione</a:t>
            </a:r>
          </a:p>
          <a:p>
            <a:endParaRPr lang="it-IT" sz="20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Creato quando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un programma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“gira” (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dal metodo </a:t>
            </a:r>
            <a:r>
              <a:rPr lang="it-IT" sz="2000" dirty="0" err="1">
                <a:solidFill>
                  <a:srgbClr val="000000"/>
                </a:solidFill>
                <a:latin typeface="Verdana"/>
              </a:rPr>
              <a:t>main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 o da un altro</a:t>
            </a:r>
          </a:p>
          <a:p>
            <a:r>
              <a:rPr lang="it-IT" sz="2000" dirty="0">
                <a:solidFill>
                  <a:srgbClr val="000000"/>
                </a:solidFill>
                <a:latin typeface="Verdana"/>
              </a:rPr>
              <a:t>metodo)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2749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45458" y="1592032"/>
            <a:ext cx="4670611" cy="29854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Classe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endParaRPr lang="it-IT" sz="24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Specifica la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struttura (ovvero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numero e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tipi)degli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attributi dei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suoi oggetti</a:t>
            </a:r>
          </a:p>
          <a:p>
            <a:endParaRPr lang="it-IT" sz="20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Specifica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il comportamento dei suoi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oggetti mediante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il codice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dei metodi</a:t>
            </a:r>
            <a:endParaRPr lang="it-IT" sz="2000" dirty="0"/>
          </a:p>
        </p:txBody>
      </p:sp>
      <p:sp>
        <p:nvSpPr>
          <p:cNvPr id="3" name="Rettangolo 2"/>
          <p:cNvSpPr/>
          <p:nvPr/>
        </p:nvSpPr>
        <p:spPr>
          <a:xfrm>
            <a:off x="5925670" y="1592032"/>
            <a:ext cx="6096000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it-IT" sz="24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400" dirty="0">
                <a:solidFill>
                  <a:srgbClr val="832433"/>
                </a:solidFill>
                <a:latin typeface="Verdana"/>
              </a:rPr>
              <a:t>Oggetto</a:t>
            </a:r>
            <a:r>
              <a:rPr lang="it-IT" sz="2400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endParaRPr lang="it-IT" sz="24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000000"/>
                </a:solidFill>
                <a:latin typeface="ArialMT"/>
              </a:rPr>
              <a:t>Contiene specifici valori </a:t>
            </a:r>
            <a:r>
              <a:rPr lang="it-IT" sz="2000" dirty="0" smtClean="0">
                <a:solidFill>
                  <a:srgbClr val="000000"/>
                </a:solidFill>
                <a:latin typeface="ArialMT"/>
              </a:rPr>
              <a:t>degli attributi</a:t>
            </a:r>
            <a:r>
              <a:rPr lang="it-IT" sz="2000" dirty="0">
                <a:solidFill>
                  <a:srgbClr val="000000"/>
                </a:solidFill>
                <a:latin typeface="ArialMT"/>
              </a:rPr>
              <a:t>; i valori possono</a:t>
            </a:r>
          </a:p>
          <a:p>
            <a:r>
              <a:rPr lang="it-IT" sz="2000" dirty="0">
                <a:solidFill>
                  <a:srgbClr val="000000"/>
                </a:solidFill>
                <a:latin typeface="ArialMT"/>
              </a:rPr>
              <a:t>cambiare durante </a:t>
            </a:r>
            <a:r>
              <a:rPr lang="it-IT" sz="2000" dirty="0" smtClean="0">
                <a:solidFill>
                  <a:srgbClr val="000000"/>
                </a:solidFill>
                <a:latin typeface="ArialMT"/>
              </a:rPr>
              <a:t>l’esecuzione</a:t>
            </a:r>
          </a:p>
          <a:p>
            <a:endParaRPr lang="it-IT" sz="2000" dirty="0">
              <a:solidFill>
                <a:srgbClr val="000000"/>
              </a:solidFill>
              <a:latin typeface="ArialMT"/>
            </a:endParaRPr>
          </a:p>
          <a:p>
            <a:r>
              <a:rPr lang="it-IT" sz="2000" dirty="0">
                <a:solidFill>
                  <a:srgbClr val="832433"/>
                </a:solidFill>
                <a:latin typeface="OpenSymbol"/>
              </a:rPr>
              <a:t> </a:t>
            </a:r>
            <a:r>
              <a:rPr lang="it-IT" sz="2000" dirty="0">
                <a:solidFill>
                  <a:srgbClr val="000000"/>
                </a:solidFill>
                <a:latin typeface="ArialMT"/>
              </a:rPr>
              <a:t>Si comporta nel </a:t>
            </a:r>
            <a:r>
              <a:rPr lang="it-IT" sz="2000" dirty="0" smtClean="0">
                <a:solidFill>
                  <a:srgbClr val="000000"/>
                </a:solidFill>
                <a:latin typeface="ArialMT"/>
              </a:rPr>
              <a:t>modo prescritto </a:t>
            </a:r>
            <a:r>
              <a:rPr lang="it-IT" sz="2000" dirty="0">
                <a:solidFill>
                  <a:srgbClr val="000000"/>
                </a:solidFill>
                <a:latin typeface="ArialMT"/>
              </a:rPr>
              <a:t>dalla classe quando</a:t>
            </a:r>
          </a:p>
          <a:p>
            <a:r>
              <a:rPr lang="it-IT" sz="2000" dirty="0">
                <a:solidFill>
                  <a:srgbClr val="000000"/>
                </a:solidFill>
                <a:latin typeface="ArialMT"/>
              </a:rPr>
              <a:t>il metodo corrispondente </a:t>
            </a:r>
            <a:r>
              <a:rPr lang="it-IT" sz="2000" dirty="0" smtClean="0">
                <a:solidFill>
                  <a:srgbClr val="000000"/>
                </a:solidFill>
                <a:latin typeface="ArialMT"/>
              </a:rPr>
              <a:t>viene chiamato </a:t>
            </a:r>
            <a:r>
              <a:rPr lang="it-IT" sz="2000" dirty="0">
                <a:solidFill>
                  <a:srgbClr val="000000"/>
                </a:solidFill>
                <a:latin typeface="ArialMT"/>
              </a:rPr>
              <a:t>a tempo di</a:t>
            </a:r>
          </a:p>
          <a:p>
            <a:r>
              <a:rPr lang="it-IT" sz="2000" dirty="0">
                <a:solidFill>
                  <a:srgbClr val="000000"/>
                </a:solidFill>
                <a:latin typeface="ArialMT"/>
              </a:rPr>
              <a:t>esecuzione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079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09598" y="698374"/>
            <a:ext cx="7225553" cy="3400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891E33"/>
                </a:solidFill>
                <a:latin typeface="DejaVuSans"/>
              </a:rPr>
              <a:t>Classi e file sorgenti</a:t>
            </a:r>
          </a:p>
          <a:p>
            <a:r>
              <a:rPr lang="it-IT" sz="700" dirty="0">
                <a:solidFill>
                  <a:srgbClr val="FFFFFF"/>
                </a:solidFill>
                <a:latin typeface="DejaVuSans"/>
              </a:rPr>
              <a:t>9</a:t>
            </a:r>
          </a:p>
          <a:p>
            <a:r>
              <a:rPr lang="it-IT" sz="20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Ogni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classe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è memorizzata in un file 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separato</a:t>
            </a:r>
          </a:p>
          <a:p>
            <a:endParaRPr lang="it-IT" sz="20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Il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nome del file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DEVE essere lo </a:t>
            </a:r>
            <a:r>
              <a:rPr lang="it-IT" sz="2000" b="1" dirty="0">
                <a:solidFill>
                  <a:srgbClr val="000000"/>
                </a:solidFill>
                <a:latin typeface="Verdana-Bold"/>
              </a:rPr>
              <a:t>stesso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della</a:t>
            </a:r>
          </a:p>
          <a:p>
            <a:r>
              <a:rPr lang="it-IT" sz="2000" dirty="0">
                <a:solidFill>
                  <a:srgbClr val="832433"/>
                </a:solidFill>
                <a:latin typeface="Verdana"/>
              </a:rPr>
              <a:t>classe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, con estensione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.</a:t>
            </a:r>
            <a:r>
              <a:rPr lang="it-IT" sz="2000" dirty="0" smtClean="0">
                <a:solidFill>
                  <a:srgbClr val="832433"/>
                </a:solidFill>
                <a:latin typeface="Verdana"/>
              </a:rPr>
              <a:t>java</a:t>
            </a:r>
          </a:p>
          <a:p>
            <a:endParaRPr lang="it-IT" sz="2000" dirty="0">
              <a:solidFill>
                <a:srgbClr val="832433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I nomi di classe iniziano sempre con una</a:t>
            </a:r>
          </a:p>
          <a:p>
            <a:r>
              <a:rPr lang="it-IT" sz="2000" dirty="0">
                <a:solidFill>
                  <a:srgbClr val="000000"/>
                </a:solidFill>
                <a:latin typeface="Verdana"/>
              </a:rPr>
              <a:t>maiuscola (es. </a:t>
            </a:r>
            <a:r>
              <a:rPr lang="it-IT" sz="2000" b="1" dirty="0" smtClean="0">
                <a:solidFill>
                  <a:srgbClr val="000000"/>
                </a:solidFill>
                <a:latin typeface="Verdana-Bold"/>
              </a:rPr>
              <a:t>Persona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,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non </a:t>
            </a:r>
            <a:r>
              <a:rPr lang="it-IT" sz="2000" b="1" dirty="0" smtClean="0">
                <a:solidFill>
                  <a:srgbClr val="000000"/>
                </a:solidFill>
                <a:latin typeface="Verdana-Bold"/>
              </a:rPr>
              <a:t>persona</a:t>
            </a:r>
            <a:r>
              <a:rPr lang="it-IT" sz="2000" dirty="0" smtClean="0">
                <a:solidFill>
                  <a:srgbClr val="000000"/>
                </a:solidFill>
                <a:latin typeface="Verdana"/>
              </a:rPr>
              <a:t>)</a:t>
            </a:r>
          </a:p>
          <a:p>
            <a:endParaRPr lang="it-IT" sz="2000" dirty="0">
              <a:solidFill>
                <a:srgbClr val="000000"/>
              </a:solidFill>
              <a:latin typeface="Verdana"/>
            </a:endParaRPr>
          </a:p>
          <a:p>
            <a:r>
              <a:rPr lang="it-IT" sz="2000" dirty="0">
                <a:solidFill>
                  <a:srgbClr val="832433"/>
                </a:solidFill>
                <a:latin typeface="ArialMT"/>
              </a:rPr>
              <a:t>• 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I nomi in Java sono </a:t>
            </a:r>
            <a:r>
              <a:rPr lang="it-IT" sz="2000" dirty="0">
                <a:solidFill>
                  <a:srgbClr val="832433"/>
                </a:solidFill>
                <a:latin typeface="Verdana"/>
              </a:rPr>
              <a:t>case-sensitive</a:t>
            </a:r>
            <a:r>
              <a:rPr lang="it-IT" sz="2000" dirty="0">
                <a:solidFill>
                  <a:srgbClr val="000000"/>
                </a:solidFill>
                <a:latin typeface="Verdana"/>
              </a:rPr>
              <a:t>!</a:t>
            </a:r>
            <a:endParaRPr lang="it-IT" sz="2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839200" y="1577769"/>
            <a:ext cx="29583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Se in un file sono definite più classi, il nome del file deve coincidere con la classe che ha il modificatore </a:t>
            </a:r>
            <a:r>
              <a:rPr lang="it-IT" b="1" dirty="0" smtClean="0">
                <a:solidFill>
                  <a:srgbClr val="FF0000"/>
                </a:solidFill>
              </a:rPr>
              <a:t>public</a:t>
            </a:r>
            <a:endParaRPr lang="it-IT" b="1" dirty="0">
              <a:solidFill>
                <a:srgbClr val="FF0000"/>
              </a:solidFill>
            </a:endParaRPr>
          </a:p>
        </p:txBody>
      </p:sp>
      <p:cxnSp>
        <p:nvCxnSpPr>
          <p:cNvPr id="5" name="Connettore 2 4"/>
          <p:cNvCxnSpPr>
            <a:stCxn id="3" idx="1"/>
          </p:cNvCxnSpPr>
          <p:nvPr/>
        </p:nvCxnSpPr>
        <p:spPr>
          <a:xfrm flipH="1" flipV="1">
            <a:off x="6472518" y="2177933"/>
            <a:ext cx="236668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609598" y="4099305"/>
            <a:ext cx="883561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public </a:t>
            </a:r>
            <a:r>
              <a:rPr lang="it-IT" sz="2000" dirty="0" err="1" smtClean="0"/>
              <a:t>class</a:t>
            </a:r>
            <a:r>
              <a:rPr lang="it-IT" sz="2000" dirty="0" smtClean="0"/>
              <a:t> Persona</a:t>
            </a:r>
          </a:p>
          <a:p>
            <a:r>
              <a:rPr lang="it-IT" sz="2000" dirty="0" smtClean="0"/>
              <a:t>{</a:t>
            </a:r>
          </a:p>
          <a:p>
            <a:r>
              <a:rPr lang="it-IT" sz="2000" dirty="0" smtClean="0"/>
              <a:t>	public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nome;</a:t>
            </a:r>
          </a:p>
          <a:p>
            <a:r>
              <a:rPr lang="it-IT" sz="2000" dirty="0"/>
              <a:t>	</a:t>
            </a:r>
            <a:r>
              <a:rPr lang="it-IT" sz="2000" dirty="0" smtClean="0"/>
              <a:t>public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cognome;</a:t>
            </a:r>
          </a:p>
          <a:p>
            <a:r>
              <a:rPr lang="it-IT" sz="2000" dirty="0"/>
              <a:t>	</a:t>
            </a:r>
            <a:r>
              <a:rPr lang="it-IT" sz="2000" dirty="0" smtClean="0"/>
              <a:t>public </a:t>
            </a:r>
            <a:r>
              <a:rPr lang="it-IT" sz="2000" dirty="0" err="1" smtClean="0"/>
              <a:t>int</a:t>
            </a:r>
            <a:r>
              <a:rPr lang="it-IT" sz="2000" dirty="0" smtClean="0"/>
              <a:t> </a:t>
            </a:r>
            <a:r>
              <a:rPr lang="it-IT" sz="2000" dirty="0" err="1" smtClean="0"/>
              <a:t>eta</a:t>
            </a:r>
            <a:r>
              <a:rPr lang="it-IT" sz="2000" dirty="0" smtClean="0"/>
              <a:t>;</a:t>
            </a:r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}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241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706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5" baseType="lpstr">
      <vt:lpstr>Arial</vt:lpstr>
      <vt:lpstr>ArialMT</vt:lpstr>
      <vt:lpstr>Calibri</vt:lpstr>
      <vt:lpstr>Calibri Light</vt:lpstr>
      <vt:lpstr>DejaVuSans</vt:lpstr>
      <vt:lpstr>OpenSymbol</vt:lpstr>
      <vt:lpstr>Verdana</vt:lpstr>
      <vt:lpstr>Verdana-Bold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Pascal</dc:creator>
  <cp:lastModifiedBy>Sincrono</cp:lastModifiedBy>
  <cp:revision>22</cp:revision>
  <dcterms:created xsi:type="dcterms:W3CDTF">2018-11-23T15:05:32Z</dcterms:created>
  <dcterms:modified xsi:type="dcterms:W3CDTF">2018-12-12T08:29:03Z</dcterms:modified>
</cp:coreProperties>
</file>