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74" r:id="rId14"/>
    <p:sldId id="266" r:id="rId15"/>
    <p:sldId id="267" r:id="rId16"/>
    <p:sldId id="268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>
        <p:scale>
          <a:sx n="80" d="100"/>
          <a:sy n="80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6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9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7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3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41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7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1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1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9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B0B2-7D5D-4997-87E6-FE5323546732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C5A9-733C-4D44-AF47-6ABE7C317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9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06839" y="2034862"/>
            <a:ext cx="5087155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5">
                    <a:lumMod val="75000"/>
                  </a:schemeClr>
                </a:solidFill>
              </a:rPr>
              <a:t>EJB</a:t>
            </a:r>
          </a:p>
          <a:p>
            <a:pPr algn="ctr"/>
            <a:r>
              <a:rPr lang="it-IT" sz="3600" b="1" dirty="0" smtClean="0">
                <a:solidFill>
                  <a:schemeClr val="accent5">
                    <a:lumMod val="75000"/>
                  </a:schemeClr>
                </a:solidFill>
              </a:rPr>
              <a:t>Enterprise Java Bean</a:t>
            </a:r>
            <a:endParaRPr lang="it-IT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2" y="498745"/>
            <a:ext cx="6017544" cy="608631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96214" y="2459865"/>
            <a:ext cx="27560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Per convenzione si aggiunge Bean alla fine del nome</a:t>
            </a:r>
            <a:endParaRPr lang="it-IT" dirty="0"/>
          </a:p>
        </p:txBody>
      </p:sp>
      <p:cxnSp>
        <p:nvCxnSpPr>
          <p:cNvPr id="6" name="Connettore 2 5"/>
          <p:cNvCxnSpPr>
            <a:stCxn id="4" idx="3"/>
          </p:cNvCxnSpPr>
          <p:nvPr/>
        </p:nvCxnSpPr>
        <p:spPr>
          <a:xfrm flipV="1">
            <a:off x="3052293" y="2871989"/>
            <a:ext cx="1390919" cy="49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55" y="577517"/>
            <a:ext cx="6539833" cy="5480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/>
          <p:cNvSpPr txBox="1"/>
          <p:nvPr/>
        </p:nvSpPr>
        <p:spPr>
          <a:xfrm>
            <a:off x="8229600" y="2057400"/>
            <a:ext cx="3164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Questo EJB è già pronto, ma possiamo migliorare la sua implementazione</a:t>
            </a:r>
            <a:endParaRPr lang="it-IT" dirty="0"/>
          </a:p>
        </p:txBody>
      </p:sp>
      <p:sp>
        <p:nvSpPr>
          <p:cNvPr id="4" name="Freccia a destra 3"/>
          <p:cNvSpPr/>
          <p:nvPr/>
        </p:nvSpPr>
        <p:spPr>
          <a:xfrm>
            <a:off x="9901990" y="3005021"/>
            <a:ext cx="1118937" cy="62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14" y="82101"/>
            <a:ext cx="4647619" cy="2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47" y="3212317"/>
            <a:ext cx="5742857" cy="246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827"/>
            <a:ext cx="5809524" cy="24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ttore 2 6"/>
          <p:cNvCxnSpPr/>
          <p:nvPr/>
        </p:nvCxnSpPr>
        <p:spPr>
          <a:xfrm flipH="1" flipV="1">
            <a:off x="6280484" y="2396387"/>
            <a:ext cx="1515979" cy="80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4030579" y="2396387"/>
            <a:ext cx="1419726" cy="80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852863" y="5919537"/>
            <a:ext cx="3789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Metodo presente solo nell’interfaccia remota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2358189" y="5317958"/>
            <a:ext cx="12032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78" y="1189354"/>
            <a:ext cx="8089058" cy="4285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12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21217" y="283335"/>
            <a:ext cx="108826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Nel momento in cui viene installato, un </a:t>
            </a:r>
            <a:r>
              <a:rPr lang="it-IT" b="1" dirty="0" smtClean="0">
                <a:solidFill>
                  <a:schemeClr val="accent1"/>
                </a:solidFill>
              </a:rPr>
              <a:t>EJB</a:t>
            </a:r>
            <a:r>
              <a:rPr lang="it-IT" dirty="0" smtClean="0"/>
              <a:t> viene registrato con un indirizzo univoco all’interno del </a:t>
            </a:r>
            <a:r>
              <a:rPr lang="it-IT" sz="2000" b="1" dirty="0" smtClean="0"/>
              <a:t>JNDI</a:t>
            </a:r>
            <a:r>
              <a:rPr lang="it-IT" dirty="0" smtClean="0"/>
              <a:t> (</a:t>
            </a:r>
            <a:r>
              <a:rPr lang="it-IT" b="1" dirty="0" smtClean="0"/>
              <a:t> Java </a:t>
            </a:r>
            <a:r>
              <a:rPr lang="it-IT" b="1" dirty="0" err="1" smtClean="0"/>
              <a:t>Naming</a:t>
            </a:r>
            <a:r>
              <a:rPr lang="it-IT" b="1" dirty="0" smtClean="0"/>
              <a:t> and Directory Interface </a:t>
            </a:r>
            <a:r>
              <a:rPr lang="it-IT" dirty="0" smtClean="0"/>
              <a:t>). Come sappiamo, il registro JNDI è disponibile attraverso l’ interfaccia </a:t>
            </a:r>
            <a:r>
              <a:rPr lang="it-IT" b="1" dirty="0" err="1" smtClean="0"/>
              <a:t>javax.naming.Context</a:t>
            </a:r>
            <a:r>
              <a:rPr lang="it-IT" dirty="0" smtClean="0"/>
              <a:t> e dalla classe </a:t>
            </a:r>
            <a:r>
              <a:rPr lang="it-IT" b="1" dirty="0" err="1" smtClean="0"/>
              <a:t>InitialContext</a:t>
            </a:r>
            <a:r>
              <a:rPr lang="it-IT" dirty="0" smtClean="0"/>
              <a:t>, e da una serie di classi che ogni server ridefinisce.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2124142" y="2354468"/>
            <a:ext cx="4340180" cy="69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Presentation Layer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2147752" y="3872024"/>
            <a:ext cx="4340180" cy="6954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Business Layer</a:t>
            </a:r>
            <a:endParaRPr lang="it-IT" sz="2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147752" y="5363828"/>
            <a:ext cx="4340180" cy="6954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Data Layer</a:t>
            </a:r>
            <a:endParaRPr lang="it-IT" sz="2400" dirty="0"/>
          </a:p>
        </p:txBody>
      </p:sp>
      <p:sp>
        <p:nvSpPr>
          <p:cNvPr id="7" name="Freccia in giù 6"/>
          <p:cNvSpPr/>
          <p:nvPr/>
        </p:nvSpPr>
        <p:spPr>
          <a:xfrm>
            <a:off x="4725674" y="3113246"/>
            <a:ext cx="257578" cy="6450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su 7"/>
          <p:cNvSpPr/>
          <p:nvPr/>
        </p:nvSpPr>
        <p:spPr>
          <a:xfrm>
            <a:off x="3540818" y="3125590"/>
            <a:ext cx="244699" cy="6069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/>
          <p:cNvSpPr/>
          <p:nvPr/>
        </p:nvSpPr>
        <p:spPr>
          <a:xfrm>
            <a:off x="4736405" y="4656566"/>
            <a:ext cx="257578" cy="6450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>
            <a:off x="3551549" y="4668910"/>
            <a:ext cx="244699" cy="6069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/>
          <p:cNvSpPr/>
          <p:nvPr/>
        </p:nvSpPr>
        <p:spPr>
          <a:xfrm>
            <a:off x="1519701" y="1694711"/>
            <a:ext cx="9156879" cy="5038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8253663" y="2213818"/>
            <a:ext cx="2201779" cy="194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3200" dirty="0" smtClean="0"/>
              <a:t>JNDI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Datasource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dirty="0" smtClean="0"/>
              <a:t>EJB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dirty="0" smtClean="0"/>
              <a:t>………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dirty="0" smtClean="0"/>
              <a:t>………</a:t>
            </a:r>
            <a:endParaRPr lang="it-IT" sz="1600" dirty="0"/>
          </a:p>
        </p:txBody>
      </p:sp>
      <p:sp>
        <p:nvSpPr>
          <p:cNvPr id="13" name="Ovale 12"/>
          <p:cNvSpPr/>
          <p:nvPr/>
        </p:nvSpPr>
        <p:spPr>
          <a:xfrm>
            <a:off x="5594684" y="3982460"/>
            <a:ext cx="709863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EJB</a:t>
            </a:r>
            <a:endParaRPr lang="it-IT" dirty="0"/>
          </a:p>
        </p:txBody>
      </p:sp>
      <p:cxnSp>
        <p:nvCxnSpPr>
          <p:cNvPr id="15" name="Connettore 2 14"/>
          <p:cNvCxnSpPr>
            <a:stCxn id="13" idx="6"/>
            <a:endCxn id="12" idx="1"/>
          </p:cNvCxnSpPr>
          <p:nvPr/>
        </p:nvCxnSpPr>
        <p:spPr>
          <a:xfrm flipV="1">
            <a:off x="6304547" y="3188376"/>
            <a:ext cx="1949116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199021" y="1696448"/>
            <a:ext cx="354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TomEE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3952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" y="575753"/>
            <a:ext cx="10058400" cy="53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34" y="578460"/>
            <a:ext cx="10058400" cy="54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6" y="486171"/>
            <a:ext cx="10058400" cy="60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05" y="1633255"/>
            <a:ext cx="7923809" cy="34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/>
          <p:cNvSpPr txBox="1"/>
          <p:nvPr/>
        </p:nvSpPr>
        <p:spPr>
          <a:xfrm>
            <a:off x="192505" y="2695074"/>
            <a:ext cx="2322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Dependency Injection</a:t>
            </a:r>
            <a:endParaRPr lang="it-IT" dirty="0"/>
          </a:p>
        </p:txBody>
      </p:sp>
      <p:cxnSp>
        <p:nvCxnSpPr>
          <p:cNvPr id="5" name="Connettore 2 4"/>
          <p:cNvCxnSpPr>
            <a:stCxn id="3" idx="3"/>
          </p:cNvCxnSpPr>
          <p:nvPr/>
        </p:nvCxnSpPr>
        <p:spPr>
          <a:xfrm>
            <a:off x="2514600" y="2879740"/>
            <a:ext cx="1335505" cy="15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8" y="436524"/>
            <a:ext cx="8566485" cy="6075978"/>
          </a:xfrm>
          <a:prstGeom prst="rect">
            <a:avLst/>
          </a:prstGeom>
        </p:spPr>
      </p:pic>
      <p:sp>
        <p:nvSpPr>
          <p:cNvPr id="3" name="Parentesi graffa chiusa 2"/>
          <p:cNvSpPr/>
          <p:nvPr/>
        </p:nvSpPr>
        <p:spPr>
          <a:xfrm>
            <a:off x="6737684" y="3838074"/>
            <a:ext cx="1407695" cy="2273968"/>
          </a:xfrm>
          <a:prstGeom prst="rightBrace">
            <a:avLst>
              <a:gd name="adj1" fmla="val 8333"/>
              <a:gd name="adj2" fmla="val 468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168063" y="4475747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Manca il metodo collegati()</a:t>
            </a:r>
            <a:endParaRPr lang="it-IT" dirty="0"/>
          </a:p>
        </p:txBody>
      </p:sp>
      <p:cxnSp>
        <p:nvCxnSpPr>
          <p:cNvPr id="6" name="Connettore 2 5"/>
          <p:cNvCxnSpPr>
            <a:stCxn id="4" idx="1"/>
          </p:cNvCxnSpPr>
          <p:nvPr/>
        </p:nvCxnSpPr>
        <p:spPr>
          <a:xfrm flipH="1">
            <a:off x="8337884" y="4660413"/>
            <a:ext cx="830179" cy="224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6812924" y="1223493"/>
            <a:ext cx="4340180" cy="69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Presentation Layer</a:t>
            </a:r>
            <a:endParaRPr lang="it-IT" sz="2400" dirty="0"/>
          </a:p>
        </p:txBody>
      </p:sp>
      <p:sp>
        <p:nvSpPr>
          <p:cNvPr id="3" name="Rettangolo arrotondato 2"/>
          <p:cNvSpPr/>
          <p:nvPr/>
        </p:nvSpPr>
        <p:spPr>
          <a:xfrm>
            <a:off x="6836534" y="2741049"/>
            <a:ext cx="4340180" cy="6954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Business Layer</a:t>
            </a:r>
            <a:endParaRPr lang="it-IT" sz="2400" dirty="0"/>
          </a:p>
        </p:txBody>
      </p:sp>
      <p:sp>
        <p:nvSpPr>
          <p:cNvPr id="4" name="Rettangolo arrotondato 3"/>
          <p:cNvSpPr/>
          <p:nvPr/>
        </p:nvSpPr>
        <p:spPr>
          <a:xfrm>
            <a:off x="6836534" y="4232853"/>
            <a:ext cx="4340180" cy="6954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Data Layer</a:t>
            </a:r>
            <a:endParaRPr lang="it-IT" sz="2400" dirty="0"/>
          </a:p>
        </p:txBody>
      </p:sp>
      <p:sp>
        <p:nvSpPr>
          <p:cNvPr id="5" name="Freccia in giù 4"/>
          <p:cNvSpPr/>
          <p:nvPr/>
        </p:nvSpPr>
        <p:spPr>
          <a:xfrm>
            <a:off x="9414456" y="1982271"/>
            <a:ext cx="257578" cy="6450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su 5"/>
          <p:cNvSpPr/>
          <p:nvPr/>
        </p:nvSpPr>
        <p:spPr>
          <a:xfrm>
            <a:off x="8229600" y="1994615"/>
            <a:ext cx="244699" cy="6069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/>
          <p:cNvSpPr/>
          <p:nvPr/>
        </p:nvSpPr>
        <p:spPr>
          <a:xfrm>
            <a:off x="9425187" y="3525591"/>
            <a:ext cx="257578" cy="6450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su 7"/>
          <p:cNvSpPr/>
          <p:nvPr/>
        </p:nvSpPr>
        <p:spPr>
          <a:xfrm>
            <a:off x="8240331" y="3537935"/>
            <a:ext cx="244699" cy="6069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54545" y="1441261"/>
            <a:ext cx="583412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Gli EJB sono componenti software ( classi Java ) che permettono di implementare la logica business di un’applicazione all’interno dell’architettura Java EE.</a:t>
            </a:r>
          </a:p>
          <a:p>
            <a:endParaRPr lang="it-IT" sz="2000" b="1" dirty="0"/>
          </a:p>
          <a:p>
            <a:endParaRPr lang="it-IT" sz="2000" b="1" dirty="0" smtClean="0"/>
          </a:p>
          <a:p>
            <a:r>
              <a:rPr lang="it-IT" sz="2000" b="1" dirty="0" smtClean="0"/>
              <a:t>Proprietà: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Persistenza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Supporto alle transazioni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Gestione della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Gestione della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Integrazione con altre tecnologie ( JNDI, JMS….. )</a:t>
            </a:r>
            <a:endParaRPr lang="it-IT" sz="2000" b="1" dirty="0"/>
          </a:p>
        </p:txBody>
      </p:sp>
      <p:sp>
        <p:nvSpPr>
          <p:cNvPr id="13" name="Freccia a destra 12"/>
          <p:cNvSpPr/>
          <p:nvPr/>
        </p:nvSpPr>
        <p:spPr>
          <a:xfrm>
            <a:off x="6130344" y="2949262"/>
            <a:ext cx="528033" cy="4872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1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899" y="2843689"/>
            <a:ext cx="57568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EJB Session </a:t>
            </a:r>
            <a:r>
              <a:rPr lang="it-IT" sz="3200" dirty="0" smtClean="0"/>
              <a:t>statefull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9580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5" y="505190"/>
            <a:ext cx="100584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35" y="517446"/>
            <a:ext cx="5380952" cy="5438095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3140252" y="3128211"/>
            <a:ext cx="4451684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49" y="929477"/>
            <a:ext cx="6485714" cy="4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" y="929477"/>
            <a:ext cx="4696642" cy="213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3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457624"/>
            <a:ext cx="6827045" cy="3091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3638539"/>
            <a:ext cx="6827045" cy="249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6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5" y="573886"/>
            <a:ext cx="10058400" cy="55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66" y="0"/>
            <a:ext cx="4228571" cy="24666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76190" cy="188571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6571"/>
            <a:ext cx="5185611" cy="245714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58" y="4067524"/>
            <a:ext cx="6645442" cy="2142857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>
            <a:off x="4476190" y="2057400"/>
            <a:ext cx="1347094" cy="3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8812586">
            <a:off x="5355989" y="2845757"/>
            <a:ext cx="1295008" cy="312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4873011" y="4937032"/>
            <a:ext cx="1347094" cy="3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462677" y="675614"/>
            <a:ext cx="2861796" cy="1829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03043" y="759854"/>
            <a:ext cx="799778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La versione attuale è la : 3.2</a:t>
            </a:r>
          </a:p>
          <a:p>
            <a:endParaRPr lang="it-IT" sz="2400" b="1" dirty="0"/>
          </a:p>
          <a:p>
            <a:endParaRPr lang="it-IT" sz="2400" b="1" dirty="0" smtClean="0"/>
          </a:p>
          <a:p>
            <a:r>
              <a:rPr lang="it-IT" sz="2400" b="1" dirty="0"/>
              <a:t>L</a:t>
            </a:r>
            <a:r>
              <a:rPr lang="it-IT" sz="2400" b="1" dirty="0" smtClean="0"/>
              <a:t>’introduzione delle annotations ha notevolmente semplificato l’implementazione degli EJB permettendo:</a:t>
            </a:r>
          </a:p>
          <a:p>
            <a:endParaRPr lang="it-IT" sz="2400" b="1" dirty="0"/>
          </a:p>
          <a:p>
            <a:pPr marL="342900" indent="-342900">
              <a:buFont typeface="+mj-lt"/>
              <a:buAutoNum type="arabicPeriod"/>
            </a:pPr>
            <a:r>
              <a:rPr lang="it-IT" sz="2400" b="1" dirty="0" smtClean="0"/>
              <a:t>Di configurarli attraverso annotazioni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b="1" dirty="0" smtClean="0"/>
              <a:t>Automatizzare la Dependency Injection</a:t>
            </a:r>
          </a:p>
          <a:p>
            <a:pPr marL="342900" indent="-342900">
              <a:buFont typeface="+mj-lt"/>
              <a:buAutoNum type="arabicPeriod"/>
            </a:pPr>
            <a:endParaRPr lang="it-IT" sz="2400" b="1" dirty="0"/>
          </a:p>
          <a:p>
            <a:r>
              <a:rPr lang="it-IT" sz="2400" b="1" dirty="0" smtClean="0"/>
              <a:t>Per poter essere utilizzati hanno bisogno di un Application Server ( AS ) o di un (Referencing Runtime es: TomEE).</a:t>
            </a:r>
          </a:p>
          <a:p>
            <a:endParaRPr lang="it-IT" sz="24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86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77285" y="1056068"/>
            <a:ext cx="799778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Fino alla versione 2.1 esistevano 3 tipi di EJB</a:t>
            </a:r>
          </a:p>
          <a:p>
            <a:endParaRPr lang="it-I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/>
              <a:t>Session Bean ( stateless, statefull)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Entity</a:t>
            </a:r>
            <a:r>
              <a:rPr lang="it-IT" sz="2400" b="1" dirty="0" smtClean="0"/>
              <a:t> Bean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/>
              <a:t>Message </a:t>
            </a:r>
            <a:r>
              <a:rPr lang="it-IT" sz="2400" b="1" dirty="0" err="1" smtClean="0"/>
              <a:t>Driven</a:t>
            </a:r>
            <a:r>
              <a:rPr lang="it-IT" sz="2400" b="1" dirty="0" smtClean="0"/>
              <a:t> Bean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/>
          </a:p>
          <a:p>
            <a:r>
              <a:rPr lang="it-IT" sz="2400" b="1" dirty="0" smtClean="0"/>
              <a:t>Dalla versione 3.0 gli </a:t>
            </a:r>
            <a:r>
              <a:rPr lang="it-IT" sz="2400" b="1" dirty="0" err="1" smtClean="0"/>
              <a:t>Entity</a:t>
            </a:r>
            <a:r>
              <a:rPr lang="it-IT" sz="2400" b="1" dirty="0" smtClean="0"/>
              <a:t> sono stati deprecati, sostituiti da </a:t>
            </a:r>
          </a:p>
          <a:p>
            <a:r>
              <a:rPr lang="it-IT" sz="2400" b="1" dirty="0" smtClean="0"/>
              <a:t>JPA !!</a:t>
            </a:r>
          </a:p>
          <a:p>
            <a:endParaRPr lang="it-IT" sz="24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6947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9718" y="618190"/>
            <a:ext cx="50227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/>
              <a:t>La Dependency Injection</a:t>
            </a:r>
            <a:endParaRPr lang="it-IT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07583" y="2163649"/>
            <a:ext cx="100455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La DI è un pattern di programmazione.</a:t>
            </a:r>
          </a:p>
          <a:p>
            <a:endParaRPr lang="it-IT" sz="2400" b="1" dirty="0"/>
          </a:p>
          <a:p>
            <a:r>
              <a:rPr lang="it-IT" sz="2400" b="1" dirty="0" smtClean="0"/>
              <a:t>Una classe che la implementa NON è responsabile dell’inizializzazione delle proprie dipendenze, non si occupa cioè, di costruire gli oggetti che servono al suo funzionamento.</a:t>
            </a:r>
          </a:p>
        </p:txBody>
      </p:sp>
    </p:spTree>
    <p:extLst>
      <p:ext uri="{BB962C8B-B14F-4D97-AF65-F5344CB8AC3E}">
        <p14:creationId xmlns:p14="http://schemas.microsoft.com/office/powerpoint/2010/main" val="1155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315200" y="940158"/>
            <a:ext cx="2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dipendenza</a:t>
            </a:r>
            <a:endParaRPr lang="it-IT" sz="20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526"/>
            <a:ext cx="5325456" cy="5295392"/>
          </a:xfrm>
          <a:prstGeom prst="rect">
            <a:avLst/>
          </a:prstGeom>
        </p:spPr>
      </p:pic>
      <p:cxnSp>
        <p:nvCxnSpPr>
          <p:cNvPr id="9" name="Connettore 2 8"/>
          <p:cNvCxnSpPr>
            <a:stCxn id="6" idx="1"/>
          </p:cNvCxnSpPr>
          <p:nvPr/>
        </p:nvCxnSpPr>
        <p:spPr>
          <a:xfrm flipH="1">
            <a:off x="3979572" y="1140213"/>
            <a:ext cx="3335628" cy="521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1"/>
          </p:cNvCxnSpPr>
          <p:nvPr/>
        </p:nvCxnSpPr>
        <p:spPr>
          <a:xfrm flipH="1">
            <a:off x="4378817" y="1140213"/>
            <a:ext cx="2936383" cy="1409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250028" y="1140213"/>
            <a:ext cx="3065172" cy="260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03"/>
            <a:ext cx="5971429" cy="570004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688688" y="2176530"/>
            <a:ext cx="37477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Costructor Injection</a:t>
            </a:r>
          </a:p>
          <a:p>
            <a:endParaRPr lang="it-IT" dirty="0"/>
          </a:p>
          <a:p>
            <a:r>
              <a:rPr lang="it-IT" dirty="0" smtClean="0"/>
              <a:t>Setter Injection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657600" y="1996226"/>
            <a:ext cx="4031088" cy="38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>
            <a:off x="5370490" y="2971227"/>
            <a:ext cx="2318198" cy="128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08349" y="2807594"/>
            <a:ext cx="57568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EJB Session stateless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962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25" y="1395776"/>
            <a:ext cx="5483606" cy="522248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920349" y="450761"/>
            <a:ext cx="73409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Right-click sul package --</a:t>
            </a:r>
            <a:r>
              <a:rPr lang="it-IT" sz="2000" dirty="0" smtClean="0">
                <a:sym typeface="Wingdings" panose="05000000000000000000" pitchFamily="2" charset="2"/>
              </a:rPr>
              <a:t>new -EJB-Session Bean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231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300</Words>
  <Application>Microsoft Office PowerPoint</Application>
  <PresentationFormat>Widescreen</PresentationFormat>
  <Paragraphs>58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Sincrono</dc:creator>
  <cp:lastModifiedBy>Sincrono</cp:lastModifiedBy>
  <cp:revision>34</cp:revision>
  <dcterms:created xsi:type="dcterms:W3CDTF">2018-06-04T07:28:17Z</dcterms:created>
  <dcterms:modified xsi:type="dcterms:W3CDTF">2018-06-06T13:36:13Z</dcterms:modified>
</cp:coreProperties>
</file>