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63" r:id="rId6"/>
    <p:sldId id="347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Vidaloka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E9025A-1F68-425D-812A-0FA08997FE03}">
  <a:tblStyle styleId="{00E9025A-1F68-425D-812A-0FA08997FE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08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_andres cortes_miranda" userId="af724a00f037adb1" providerId="LiveId" clId="{AB11C359-5A62-4A41-B4B4-2B88270D4F62}"/>
    <pc:docChg chg="undo custSel modSld">
      <pc:chgData name="carlos_andres cortes_miranda" userId="af724a00f037adb1" providerId="LiveId" clId="{AB11C359-5A62-4A41-B4B4-2B88270D4F62}" dt="2023-03-12T14:04:32.901" v="23"/>
      <pc:docMkLst>
        <pc:docMk/>
      </pc:docMkLst>
      <pc:sldChg chg="modSp mod">
        <pc:chgData name="carlos_andres cortes_miranda" userId="af724a00f037adb1" providerId="LiveId" clId="{AB11C359-5A62-4A41-B4B4-2B88270D4F62}" dt="2023-03-12T14:04:32.901" v="23"/>
        <pc:sldMkLst>
          <pc:docMk/>
          <pc:sldMk cId="0" sldId="256"/>
        </pc:sldMkLst>
        <pc:spChg chg="mod">
          <ac:chgData name="carlos_andres cortes_miranda" userId="af724a00f037adb1" providerId="LiveId" clId="{AB11C359-5A62-4A41-B4B4-2B88270D4F62}" dt="2023-03-12T14:04:32.901" v="23"/>
          <ac:spMkLst>
            <pc:docMk/>
            <pc:sldMk cId="0" sldId="256"/>
            <ac:spMk id="48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9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0" r:id="rId5"/>
    <p:sldLayoutId id="2147483663" r:id="rId6"/>
    <p:sldLayoutId id="2147483696" r:id="rId7"/>
    <p:sldLayoutId id="2147483697" r:id="rId8"/>
    <p:sldLayoutId id="2147483698" r:id="rId9"/>
    <p:sldLayoutId id="214748369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Arbres de dé</a:t>
            </a:r>
            <a:r>
              <a:rPr lang="fr-FR" dirty="0"/>
              <a:t>cis</a:t>
            </a:r>
            <a:r>
              <a:rPr lang="en" dirty="0"/>
              <a:t>ion Id.3 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GITHub lien: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dk1"/>
                </a:solidFill>
              </a:rPr>
              <a:t>https://github.com/cortesmc/-Arbres_decision_CORTES.git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4711475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dirty="0"/>
              <a:t>Les arbres de décision sont une </a:t>
            </a:r>
            <a:r>
              <a:rPr lang="fr-FR" b="1" dirty="0"/>
              <a:t>méthode d'apprentissage automatique</a:t>
            </a:r>
            <a:r>
              <a:rPr lang="fr-FR" dirty="0"/>
              <a:t> qui permet de prendre des décisions en fonction de plusieurs critères.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dirty="0"/>
              <a:t>Les arbres de décision sont représentés sous </a:t>
            </a:r>
            <a:r>
              <a:rPr lang="fr-FR" b="1" dirty="0"/>
              <a:t>la forme d'un arbre</a:t>
            </a:r>
            <a:r>
              <a:rPr lang="fr-FR" dirty="0"/>
              <a:t>, où chaque nœud représente une variable d'entrée, chaque branche représente une règle de décision et chaque feuille représente une sortie ou une décision.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dirty="0"/>
              <a:t>Les arbres de décision sont utilisés dans de nombreux domaines, tels que la </a:t>
            </a:r>
            <a:r>
              <a:rPr lang="fr-FR" b="1" dirty="0"/>
              <a:t>classification, la prédiction, l'analyse de données et la prise de décision</a:t>
            </a:r>
            <a:r>
              <a:rPr lang="fr-FR" dirty="0"/>
              <a:t>. Les avantages des arbres de décision sont leur simplicité, et leur interprétabilité.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739CB45-1BCC-64A0-D1C0-D18251CE5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79" y="1631507"/>
            <a:ext cx="3151825" cy="17946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489;p60">
            <a:extLst>
              <a:ext uri="{FF2B5EF4-FFF2-40B4-BE49-F238E27FC236}">
                <a16:creationId xmlns:a16="http://schemas.microsoft.com/office/drawing/2014/main" id="{8C967FBF-B848-E218-200D-A933918CDCA7}"/>
              </a:ext>
            </a:extLst>
          </p:cNvPr>
          <p:cNvSpPr txBox="1">
            <a:spLocks/>
          </p:cNvSpPr>
          <p:nvPr/>
        </p:nvSpPr>
        <p:spPr>
          <a:xfrm>
            <a:off x="5543579" y="3237870"/>
            <a:ext cx="3151825" cy="599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Font typeface="Lato"/>
              <a:buNone/>
            </a:pPr>
            <a:r>
              <a:rPr lang="fr-FR" sz="1000" b="1" dirty="0"/>
              <a:t>Arbre simple génère à partir du data set « golf ».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20000" y="2304744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baseline="-25000" dirty="0"/>
              <a:t>M</a:t>
            </a:r>
            <a:r>
              <a:rPr lang="en" baseline="-25000" dirty="0"/>
              <a:t>ain.py</a:t>
            </a:r>
            <a:endParaRPr baseline="-25000" dirty="0"/>
          </a:p>
        </p:txBody>
      </p:sp>
      <p:sp>
        <p:nvSpPr>
          <p:cNvPr id="512" name="Google Shape;512;p62"/>
          <p:cNvSpPr txBox="1">
            <a:spLocks noGrp="1"/>
          </p:cNvSpPr>
          <p:nvPr>
            <p:ph type="subTitle" idx="1"/>
          </p:nvPr>
        </p:nvSpPr>
        <p:spPr>
          <a:xfrm>
            <a:off x="720000" y="270872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Gestion la: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200" dirty="0"/>
              <a:t>L</a:t>
            </a:r>
            <a:r>
              <a:rPr lang="en" sz="1200" dirty="0"/>
              <a:t>ecture des données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200" dirty="0"/>
              <a:t>C</a:t>
            </a:r>
            <a:r>
              <a:rPr lang="en" sz="1200" dirty="0"/>
              <a:t>reation de l’arbre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200" dirty="0"/>
              <a:t>Affichage de l’arbre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1200" dirty="0"/>
              <a:t>Affichage de la  matrice de confusion.</a:t>
            </a:r>
            <a:endParaRPr sz="1200" dirty="0"/>
          </a:p>
        </p:txBody>
      </p:sp>
      <p:sp>
        <p:nvSpPr>
          <p:cNvPr id="513" name="Google Shape;513;p62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Gestion des essaies de l’arbre de de</a:t>
            </a:r>
            <a:r>
              <a:rPr lang="fr-FR" sz="1200" dirty="0"/>
              <a:t>cis</a:t>
            </a:r>
            <a:r>
              <a:rPr lang="en" sz="1200" dirty="0"/>
              <a:t>ion avec un jeu de données.</a:t>
            </a:r>
            <a:endParaRPr sz="1200"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-25000" dirty="0"/>
              <a:t>02</a:t>
            </a:r>
            <a:endParaRPr baseline="-25000" dirty="0"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4166400" y="2843683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-25000" dirty="0"/>
              <a:t>04</a:t>
            </a:r>
            <a:endParaRPr baseline="-25000"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82600" y="1722851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-25000" dirty="0"/>
              <a:t>01</a:t>
            </a:r>
            <a:endParaRPr baseline="-25000" dirty="0"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aseline="-25000" dirty="0"/>
              <a:t>Class_math.py</a:t>
            </a:r>
            <a:endParaRPr baseline="-25000" dirty="0"/>
          </a:p>
        </p:txBody>
      </p:sp>
      <p:sp>
        <p:nvSpPr>
          <p:cNvPr id="518" name="Google Shape;518;p62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Gestion des calcul mathemathiques pour la cretion de l’arbre (cacul du Gain);</a:t>
            </a:r>
            <a:endParaRPr sz="1200"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5767941" y="1728204"/>
            <a:ext cx="2975718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baseline="-25000" dirty="0"/>
              <a:t>C</a:t>
            </a:r>
            <a:r>
              <a:rPr lang="en" baseline="-25000" dirty="0"/>
              <a:t>lass_Prediction.py</a:t>
            </a:r>
            <a:endParaRPr baseline="-25000"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-25000"/>
              <a:t>03</a:t>
            </a:r>
            <a:endParaRPr baseline="-25000"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3403800" y="3443175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aseline="-25000" dirty="0"/>
              <a:t>Class_graph.py</a:t>
            </a:r>
            <a:endParaRPr baseline="-25000" dirty="0"/>
          </a:p>
        </p:txBody>
      </p:sp>
      <p:sp>
        <p:nvSpPr>
          <p:cNvPr id="522" name="Google Shape;522;p62"/>
          <p:cNvSpPr txBox="1">
            <a:spLocks noGrp="1"/>
          </p:cNvSpPr>
          <p:nvPr>
            <p:ph type="subTitle" idx="14"/>
          </p:nvPr>
        </p:nvSpPr>
        <p:spPr>
          <a:xfrm>
            <a:off x="3403800" y="383545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/>
              <a:t>Gestion de l’affichage de l’arbre (en PDF) et la matrice de confusion (en PNG) </a:t>
            </a:r>
            <a:endParaRPr sz="1200" dirty="0"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6087600" y="3443175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aseline="-25000" dirty="0"/>
              <a:t>Class_arbre.py</a:t>
            </a:r>
            <a:endParaRPr baseline="-25000" dirty="0"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6850200" y="2843683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-25000" dirty="0"/>
              <a:t>05</a:t>
            </a:r>
            <a:endParaRPr baseline="-25000" dirty="0"/>
          </a:p>
        </p:txBody>
      </p:sp>
      <p:sp>
        <p:nvSpPr>
          <p:cNvPr id="525" name="Google Shape;525;p62"/>
          <p:cNvSpPr txBox="1">
            <a:spLocks noGrp="1"/>
          </p:cNvSpPr>
          <p:nvPr>
            <p:ph type="subTitle" idx="17"/>
          </p:nvPr>
        </p:nvSpPr>
        <p:spPr>
          <a:xfrm>
            <a:off x="6087600" y="383545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fr-FR" sz="1200" dirty="0"/>
              <a:t>Gestion des </a:t>
            </a:r>
            <a:r>
              <a:rPr lang="fr-FR" sz="1200" dirty="0" err="1"/>
              <a:t>Nodes</a:t>
            </a:r>
            <a:r>
              <a:rPr lang="fr-FR" sz="1200" dirty="0"/>
              <a:t>, arcs et l’arbre.</a:t>
            </a:r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Structure du programme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Aspect</a:t>
            </a:r>
            <a:r>
              <a:rPr lang="en" dirty="0"/>
              <a:t> technique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2B56DB-B7BF-4B8B-2603-7D1E1D860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38564"/>
            <a:ext cx="4200315" cy="20148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Google Shape;546;p65">
            <a:extLst>
              <a:ext uri="{FF2B5EF4-FFF2-40B4-BE49-F238E27FC236}">
                <a16:creationId xmlns:a16="http://schemas.microsoft.com/office/drawing/2014/main" id="{2DEEB196-FBAB-5EFE-70E6-A4A915ECF1E3}"/>
              </a:ext>
            </a:extLst>
          </p:cNvPr>
          <p:cNvSpPr txBox="1">
            <a:spLocks/>
          </p:cNvSpPr>
          <p:nvPr/>
        </p:nvSpPr>
        <p:spPr>
          <a:xfrm>
            <a:off x="176432" y="1224799"/>
            <a:ext cx="4395568" cy="347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Lato"/>
              <a:buNone/>
            </a:pPr>
            <a:r>
              <a:rPr lang="fr-FR" sz="1200" dirty="0"/>
              <a:t>Cet programme permet de </a:t>
            </a:r>
            <a:r>
              <a:rPr lang="fr-FR" sz="1200" b="1" dirty="0"/>
              <a:t>créer</a:t>
            </a:r>
            <a:r>
              <a:rPr lang="fr-FR" sz="1200" dirty="0"/>
              <a:t> une </a:t>
            </a:r>
            <a:r>
              <a:rPr lang="fr-FR" sz="1200" b="1" dirty="0"/>
              <a:t>arbre de décision</a:t>
            </a:r>
            <a:r>
              <a:rPr lang="fr-FR" sz="1200" dirty="0"/>
              <a:t> avec différentes jeux de données et le </a:t>
            </a:r>
            <a:r>
              <a:rPr lang="fr-FR" sz="1200" b="1" dirty="0"/>
              <a:t>tester</a:t>
            </a:r>
            <a:r>
              <a:rPr lang="fr-FR" sz="1200" dirty="0"/>
              <a:t>(en générant une </a:t>
            </a:r>
            <a:r>
              <a:rPr lang="fr-FR" sz="1200" b="1" dirty="0"/>
              <a:t>matrice de confusion</a:t>
            </a:r>
            <a:r>
              <a:rPr lang="fr-FR" sz="1200" dirty="0"/>
              <a:t>) avec autre jeu de données.</a:t>
            </a:r>
          </a:p>
          <a:p>
            <a:pPr marL="0" indent="0">
              <a:buFont typeface="Lato"/>
              <a:buNone/>
            </a:pPr>
            <a:r>
              <a:rPr lang="fr-FR" sz="1200" dirty="0"/>
              <a:t>Remarques:</a:t>
            </a:r>
          </a:p>
          <a:p>
            <a:pPr marL="0" indent="0">
              <a:buFont typeface="Lato"/>
              <a:buNone/>
            </a:pPr>
            <a:endParaRPr lang="fr-FR" sz="1200" dirty="0"/>
          </a:p>
          <a:p>
            <a:pPr marL="285750" indent="-285750"/>
            <a:r>
              <a:rPr lang="fr-FR" sz="1200" dirty="0"/>
              <a:t>Data Cleaning: Ce programme efface toutes les lignes dont il y a des données manquantes.</a:t>
            </a:r>
          </a:p>
          <a:p>
            <a:pPr marL="285750" indent="-285750"/>
            <a:endParaRPr lang="fr-FR" sz="1200" dirty="0"/>
          </a:p>
          <a:p>
            <a:pPr marL="285750" indent="-285750"/>
            <a:r>
              <a:rPr lang="fr-FR" sz="1200" dirty="0"/>
              <a:t>Feuilles ‘</a:t>
            </a:r>
            <a:r>
              <a:rPr lang="fr-FR" sz="1200" dirty="0" err="1"/>
              <a:t>null</a:t>
            </a:r>
            <a:r>
              <a:rPr lang="fr-FR" sz="1200" dirty="0"/>
              <a:t>’: Dans le cas ou l’ensemble d’exemples associés au nœud courant est vide, ou </a:t>
            </a:r>
            <a:r>
              <a:rPr lang="fr-FR" sz="1200" dirty="0" err="1"/>
              <a:t>cree</a:t>
            </a:r>
            <a:r>
              <a:rPr lang="fr-FR" sz="1200" dirty="0"/>
              <a:t> une feuille de nom ‘</a:t>
            </a:r>
            <a:r>
              <a:rPr lang="fr-FR" sz="1200" dirty="0" err="1"/>
              <a:t>null</a:t>
            </a:r>
            <a:r>
              <a:rPr lang="fr-FR" sz="1200" dirty="0"/>
              <a:t>’. </a:t>
            </a:r>
          </a:p>
          <a:p>
            <a:pPr marL="285750" indent="-285750"/>
            <a:endParaRPr lang="fr-FR" sz="1200" dirty="0"/>
          </a:p>
          <a:p>
            <a:pPr marL="285750" indent="-285750"/>
            <a:r>
              <a:rPr lang="fr-FR" sz="1200" dirty="0"/>
              <a:t>Génération de l’arbre sans récursivité: Utilisation d’un liste FIFO. </a:t>
            </a:r>
            <a:r>
              <a:rPr lang="fr-FR" sz="1200" dirty="0">
                <a:sym typeface="Wingdings" panose="05000000000000000000" pitchFamily="2" charset="2"/>
              </a:rPr>
              <a:t> </a:t>
            </a:r>
            <a:r>
              <a:rPr lang="fr-FR" sz="1200" i="1" dirty="0">
                <a:sym typeface="Wingdings" panose="05000000000000000000" pitchFamily="2" charset="2"/>
              </a:rPr>
              <a:t>diapo prochaine.</a:t>
            </a:r>
            <a:endParaRPr lang="fr-FR" sz="1200" i="1" dirty="0"/>
          </a:p>
        </p:txBody>
      </p:sp>
      <p:sp>
        <p:nvSpPr>
          <p:cNvPr id="8" name="Google Shape;489;p60">
            <a:extLst>
              <a:ext uri="{FF2B5EF4-FFF2-40B4-BE49-F238E27FC236}">
                <a16:creationId xmlns:a16="http://schemas.microsoft.com/office/drawing/2014/main" id="{52B384A3-1EE4-2618-7E03-CA1A053B0F83}"/>
              </a:ext>
            </a:extLst>
          </p:cNvPr>
          <p:cNvSpPr txBox="1">
            <a:spLocks/>
          </p:cNvSpPr>
          <p:nvPr/>
        </p:nvSpPr>
        <p:spPr>
          <a:xfrm>
            <a:off x="4572000" y="3363375"/>
            <a:ext cx="4320988" cy="599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Font typeface="Lato"/>
              <a:buNone/>
            </a:pPr>
            <a:r>
              <a:rPr lang="fr-FR" sz="1000" b="1" dirty="0"/>
              <a:t>Exemple d’arbre génère avec le jeu de données ‘golf_bis.csv’.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subTitle" idx="1"/>
          </p:nvPr>
        </p:nvSpPr>
        <p:spPr>
          <a:xfrm>
            <a:off x="502024" y="1017725"/>
            <a:ext cx="8139952" cy="3400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fr-FR" dirty="0">
                <a:solidFill>
                  <a:schemeClr val="dk1"/>
                </a:solidFill>
              </a:rPr>
              <a:t>Boucle de création de l’arbre on utilise un </a:t>
            </a:r>
            <a:r>
              <a:rPr lang="fr-FR" b="1" dirty="0">
                <a:solidFill>
                  <a:schemeClr val="dk1"/>
                </a:solidFill>
              </a:rPr>
              <a:t>List des arc </a:t>
            </a:r>
            <a:r>
              <a:rPr lang="fr-FR" dirty="0">
                <a:solidFill>
                  <a:schemeClr val="dk1"/>
                </a:solidFill>
              </a:rPr>
              <a:t>qu’on utilise un itération de type </a:t>
            </a:r>
            <a:r>
              <a:rPr lang="fr-FR" b="1" dirty="0">
                <a:solidFill>
                  <a:schemeClr val="dk1"/>
                </a:solidFill>
              </a:rPr>
              <a:t>FIFO</a:t>
            </a:r>
            <a:r>
              <a:rPr lang="fr-FR" dirty="0">
                <a:solidFill>
                  <a:schemeClr val="dk1"/>
                </a:solidFill>
              </a:rPr>
              <a:t> pour générer l’arbre (chaque arc possède </a:t>
            </a:r>
            <a:r>
              <a:rPr lang="fr-FR" b="1" dirty="0">
                <a:solidFill>
                  <a:schemeClr val="dk1"/>
                </a:solidFill>
              </a:rPr>
              <a:t>Node père, Node fils, poids, jeu de données</a:t>
            </a:r>
            <a:r>
              <a:rPr lang="fr-FR" dirty="0">
                <a:solidFill>
                  <a:schemeClr val="dk1"/>
                </a:solidFill>
              </a:rPr>
              <a:t> utilise pour définir l’arc et </a:t>
            </a:r>
            <a:r>
              <a:rPr lang="fr-FR" b="1" dirty="0">
                <a:solidFill>
                  <a:schemeClr val="dk1"/>
                </a:solidFill>
              </a:rPr>
              <a:t>id arc</a:t>
            </a:r>
            <a:r>
              <a:rPr lang="fr-FR" dirty="0">
                <a:solidFill>
                  <a:schemeClr val="dk1"/>
                </a:solidFill>
              </a:rPr>
              <a:t>):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fr-FR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fr-FR" dirty="0">
                <a:solidFill>
                  <a:schemeClr val="dk1"/>
                </a:solidFill>
              </a:rPr>
              <a:t>        1. Définir les jeux des données dans lesquels on va prendre les mesures de gain (stockes dans les arcs).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fr-FR" dirty="0">
                <a:solidFill>
                  <a:schemeClr val="dk1"/>
                </a:solidFill>
              </a:rPr>
              <a:t>       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fr-FR" dirty="0">
                <a:solidFill>
                  <a:schemeClr val="dk1"/>
                </a:solidFill>
              </a:rPr>
              <a:t>        2. Vérification des </a:t>
            </a:r>
            <a:r>
              <a:rPr lang="fr-FR" b="1" dirty="0">
                <a:solidFill>
                  <a:schemeClr val="dk1"/>
                </a:solidFill>
              </a:rPr>
              <a:t>jeux de données </a:t>
            </a:r>
            <a:r>
              <a:rPr lang="fr-FR" dirty="0">
                <a:solidFill>
                  <a:schemeClr val="dk1"/>
                </a:solidFill>
              </a:rPr>
              <a:t>est </a:t>
            </a:r>
            <a:r>
              <a:rPr lang="fr-FR" b="1" dirty="0">
                <a:solidFill>
                  <a:schemeClr val="dk1"/>
                </a:solidFill>
              </a:rPr>
              <a:t>vide</a:t>
            </a:r>
            <a:r>
              <a:rPr lang="fr-FR" dirty="0">
                <a:solidFill>
                  <a:schemeClr val="dk1"/>
                </a:solidFill>
              </a:rPr>
              <a:t> ou si le </a:t>
            </a:r>
            <a:r>
              <a:rPr lang="fr-FR" b="1" dirty="0">
                <a:solidFill>
                  <a:schemeClr val="dk1"/>
                </a:solidFill>
              </a:rPr>
              <a:t>choix d'attribut cible </a:t>
            </a:r>
            <a:r>
              <a:rPr lang="fr-FR" dirty="0">
                <a:solidFill>
                  <a:schemeClr val="dk1"/>
                </a:solidFill>
              </a:rPr>
              <a:t>trouve à partir du jeu de données est une </a:t>
            </a:r>
            <a:r>
              <a:rPr lang="fr-FR" b="1" dirty="0">
                <a:solidFill>
                  <a:schemeClr val="dk1"/>
                </a:solidFill>
              </a:rPr>
              <a:t>feuille</a:t>
            </a:r>
            <a:r>
              <a:rPr lang="fr-FR" dirty="0">
                <a:solidFill>
                  <a:schemeClr val="dk1"/>
                </a:solidFill>
              </a:rPr>
              <a:t> de l’arbre et on l'ajoute l'arc comme Node fils.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fr-FR" dirty="0">
                <a:solidFill>
                  <a:schemeClr val="dk1"/>
                </a:solidFill>
              </a:rPr>
              <a:t>       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fr-FR" dirty="0">
                <a:solidFill>
                  <a:schemeClr val="dk1"/>
                </a:solidFill>
              </a:rPr>
              <a:t>        3. Si la deuxième condition n’est pas vérifiée, on crée une </a:t>
            </a:r>
            <a:r>
              <a:rPr lang="fr-FR" b="1" dirty="0">
                <a:solidFill>
                  <a:schemeClr val="dk1"/>
                </a:solidFill>
              </a:rPr>
              <a:t>nouveau Node</a:t>
            </a:r>
            <a:r>
              <a:rPr lang="fr-FR" dirty="0">
                <a:solidFill>
                  <a:schemeClr val="dk1"/>
                </a:solidFill>
              </a:rPr>
              <a:t>, on extrait leurs </a:t>
            </a:r>
            <a:r>
              <a:rPr lang="fr-FR" b="1" dirty="0">
                <a:solidFill>
                  <a:schemeClr val="dk1"/>
                </a:solidFill>
              </a:rPr>
              <a:t>valeurs possibles </a:t>
            </a:r>
            <a:r>
              <a:rPr lang="fr-FR" dirty="0">
                <a:solidFill>
                  <a:schemeClr val="dk1"/>
                </a:solidFill>
              </a:rPr>
              <a:t>qui sont présents dans cet attribut de la liste et on les ajoutes comme des </a:t>
            </a:r>
            <a:r>
              <a:rPr lang="fr-FR" b="1" dirty="0">
                <a:solidFill>
                  <a:schemeClr val="dk1"/>
                </a:solidFill>
              </a:rPr>
              <a:t>nouveau arcs</a:t>
            </a:r>
            <a:r>
              <a:rPr lang="fr-FR" dirty="0">
                <a:solidFill>
                  <a:schemeClr val="dk1"/>
                </a:solidFill>
              </a:rPr>
              <a:t> qu’on ajoute à notre </a:t>
            </a:r>
            <a:r>
              <a:rPr lang="fr-FR" b="1" dirty="0">
                <a:solidFill>
                  <a:schemeClr val="dk1"/>
                </a:solidFill>
              </a:rPr>
              <a:t>List des arcs </a:t>
            </a:r>
            <a:r>
              <a:rPr lang="fr-FR" dirty="0">
                <a:solidFill>
                  <a:schemeClr val="dk1"/>
                </a:solidFill>
              </a:rPr>
              <a:t>avec le Node qu’on vient de créer comme le Node père et les </a:t>
            </a:r>
            <a:r>
              <a:rPr lang="fr-FR" b="1" dirty="0">
                <a:solidFill>
                  <a:schemeClr val="dk1"/>
                </a:solidFill>
              </a:rPr>
              <a:t>valeurs possibles </a:t>
            </a:r>
            <a:r>
              <a:rPr lang="fr-FR" dirty="0">
                <a:solidFill>
                  <a:schemeClr val="dk1"/>
                </a:solidFill>
              </a:rPr>
              <a:t>comme les </a:t>
            </a:r>
            <a:r>
              <a:rPr lang="fr-FR" b="1" dirty="0">
                <a:solidFill>
                  <a:schemeClr val="dk1"/>
                </a:solidFill>
              </a:rPr>
              <a:t>poids</a:t>
            </a:r>
            <a:r>
              <a:rPr lang="fr-FR" dirty="0">
                <a:solidFill>
                  <a:schemeClr val="dk1"/>
                </a:solidFill>
              </a:rPr>
              <a:t> de chaque arc et Node fille qu’on ajoutera dans une deuxième instance.</a:t>
            </a:r>
            <a:endParaRPr dirty="0"/>
          </a:p>
        </p:txBody>
      </p:sp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400" dirty="0"/>
              <a:t>Génération de l’arbre sans récursivité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Mode d’emploi</a:t>
            </a:r>
            <a:endParaRPr dirty="0"/>
          </a:p>
        </p:txBody>
      </p:sp>
      <p:sp>
        <p:nvSpPr>
          <p:cNvPr id="7" name="Google Shape;546;p65">
            <a:extLst>
              <a:ext uri="{FF2B5EF4-FFF2-40B4-BE49-F238E27FC236}">
                <a16:creationId xmlns:a16="http://schemas.microsoft.com/office/drawing/2014/main" id="{2DEEB196-FBAB-5EFE-70E6-A4A915ECF1E3}"/>
              </a:ext>
            </a:extLst>
          </p:cNvPr>
          <p:cNvSpPr txBox="1">
            <a:spLocks/>
          </p:cNvSpPr>
          <p:nvPr/>
        </p:nvSpPr>
        <p:spPr>
          <a:xfrm>
            <a:off x="917451" y="1153082"/>
            <a:ext cx="7309097" cy="347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buNone/>
            </a:pPr>
            <a:r>
              <a:rPr lang="fr-FR" sz="1200" dirty="0"/>
              <a:t>Cet programme est prêt a utiliser avec les fichier: « soybean-app.csv » et « soybean-pred.csv  »:</a:t>
            </a:r>
          </a:p>
          <a:p>
            <a:pPr marL="171450" indent="-171450" algn="just"/>
            <a:r>
              <a:rPr lang="fr-FR" sz="1200" dirty="0"/>
              <a:t>Pour changer le jeu des données utilise pour</a:t>
            </a:r>
            <a:r>
              <a:rPr lang="fr-FR" sz="1200" b="1" dirty="0"/>
              <a:t> génère l’arbre</a:t>
            </a:r>
            <a:r>
              <a:rPr lang="fr-FR" sz="1200" dirty="0"/>
              <a:t> il faut changer le nombre du fichier dans la </a:t>
            </a:r>
            <a:r>
              <a:rPr lang="fr-FR" sz="1200" b="1" dirty="0"/>
              <a:t>ligne 23 </a:t>
            </a:r>
            <a:r>
              <a:rPr lang="fr-FR" sz="1200" dirty="0"/>
              <a:t>(</a:t>
            </a:r>
            <a:r>
              <a:rPr lang="fr-FR" sz="1200" dirty="0">
                <a:highlight>
                  <a:srgbClr val="C0C0C0"/>
                </a:highlight>
              </a:rPr>
              <a:t>1</a:t>
            </a:r>
            <a:r>
              <a:rPr lang="fr-FR" sz="1200" baseline="30000" dirty="0">
                <a:highlight>
                  <a:srgbClr val="C0C0C0"/>
                </a:highlight>
              </a:rPr>
              <a:t>er</a:t>
            </a:r>
            <a:r>
              <a:rPr lang="fr-FR" sz="1200" dirty="0">
                <a:highlight>
                  <a:srgbClr val="C0C0C0"/>
                </a:highlight>
              </a:rPr>
              <a:t> jeu de données</a:t>
            </a:r>
            <a:r>
              <a:rPr lang="fr-FR" sz="1200" dirty="0"/>
              <a:t>)</a:t>
            </a:r>
            <a:endParaRPr lang="fr-FR" sz="1200" b="1" dirty="0"/>
          </a:p>
          <a:p>
            <a:pPr marL="171450" indent="-171450" algn="just"/>
            <a:endParaRPr lang="fr-FR" sz="1200" dirty="0"/>
          </a:p>
          <a:p>
            <a:pPr marL="171450" indent="-171450" algn="just"/>
            <a:r>
              <a:rPr lang="fr-FR" sz="1200" dirty="0"/>
              <a:t>Pour changer le jeu des données utilise pour </a:t>
            </a:r>
            <a:r>
              <a:rPr lang="fr-FR" sz="1200" b="1" dirty="0"/>
              <a:t>génère la matrice de confusion </a:t>
            </a:r>
            <a:r>
              <a:rPr lang="fr-FR" sz="1200" dirty="0"/>
              <a:t>il faut changer le nombre du fichier dans la </a:t>
            </a:r>
            <a:r>
              <a:rPr lang="fr-FR" sz="1200" b="1" dirty="0"/>
              <a:t>ligne 28</a:t>
            </a:r>
            <a:r>
              <a:rPr lang="fr-FR" sz="1200" dirty="0"/>
              <a:t> (2</a:t>
            </a:r>
            <a:r>
              <a:rPr lang="fr-FR" sz="1200" baseline="30000" dirty="0"/>
              <a:t>eme</a:t>
            </a:r>
            <a:r>
              <a:rPr lang="fr-FR" sz="1200" dirty="0"/>
              <a:t> jeu de données)</a:t>
            </a:r>
            <a:endParaRPr lang="fr-FR" sz="1200" b="1" dirty="0"/>
          </a:p>
          <a:p>
            <a:pPr marL="171450" indent="-171450" algn="just"/>
            <a:r>
              <a:rPr lang="fr-FR" sz="1200" dirty="0"/>
              <a:t>Sinon on peut modifier la utilisation de données dans les lignes 33 et 34. Prédétermine on a:</a:t>
            </a:r>
          </a:p>
          <a:p>
            <a:pPr marL="628650" lvl="1" indent="-171450" algn="just"/>
            <a:r>
              <a:rPr lang="fr-FR" sz="1100" dirty="0" err="1"/>
              <a:t>data_apprentisage</a:t>
            </a:r>
            <a:r>
              <a:rPr lang="fr-FR" sz="1100" dirty="0"/>
              <a:t> = </a:t>
            </a:r>
            <a:r>
              <a:rPr lang="fr-FR" sz="1100" i="1" dirty="0"/>
              <a:t>(</a:t>
            </a:r>
            <a:r>
              <a:rPr lang="fr-FR" sz="1100" i="1" dirty="0">
                <a:highlight>
                  <a:srgbClr val="C0C0C0"/>
                </a:highlight>
              </a:rPr>
              <a:t>1er jeu de données</a:t>
            </a:r>
            <a:r>
              <a:rPr lang="fr-FR" sz="1100" i="1" dirty="0"/>
              <a:t>)</a:t>
            </a:r>
          </a:p>
          <a:p>
            <a:pPr marL="628650" lvl="1" indent="-171450" algn="just"/>
            <a:r>
              <a:rPr lang="fr-FR" sz="1100" dirty="0" err="1"/>
              <a:t>data_prediction</a:t>
            </a:r>
            <a:r>
              <a:rPr lang="fr-FR" sz="1100" dirty="0"/>
              <a:t> = </a:t>
            </a:r>
            <a:r>
              <a:rPr lang="fr-FR" sz="1100" i="1" dirty="0"/>
              <a:t>(2eme jeu de données)</a:t>
            </a:r>
          </a:p>
          <a:p>
            <a:pPr marL="0" indent="0" algn="just">
              <a:buNone/>
            </a:pPr>
            <a:r>
              <a:rPr lang="fr-FR" sz="1200" dirty="0"/>
              <a:t>En lançant le programme, il va générer automatiquement un document .PDF(de nom </a:t>
            </a:r>
            <a:r>
              <a:rPr lang="fr-FR" sz="1200" b="1" i="1" dirty="0"/>
              <a:t>graph.pdf) </a:t>
            </a:r>
            <a:r>
              <a:rPr lang="fr-FR" sz="1200" dirty="0"/>
              <a:t> avec l’arbre et un image .PNG (de nom </a:t>
            </a:r>
            <a:r>
              <a:rPr lang="fr-FR" sz="1200" b="1" i="1" dirty="0"/>
              <a:t>plot.png</a:t>
            </a:r>
            <a:r>
              <a:rPr lang="fr-FR" sz="1200" dirty="0"/>
              <a:t>) qu’on peut trouver dans le fichier principal. </a:t>
            </a:r>
          </a:p>
          <a:p>
            <a:pPr marL="0" indent="0" algn="just">
              <a:buNone/>
            </a:pPr>
            <a:endParaRPr lang="fr-FR" sz="1200" dirty="0"/>
          </a:p>
          <a:p>
            <a:pPr marL="0" indent="0" algn="just">
              <a:buNone/>
            </a:pPr>
            <a:r>
              <a:rPr lang="fr-FR" sz="1200" b="1" i="1" u="sng" dirty="0"/>
              <a:t>Remarque: </a:t>
            </a:r>
            <a:r>
              <a:rPr lang="fr-FR" sz="1200" dirty="0"/>
              <a:t>Vous pouvez trouver les exemples du graph génère avec el </a:t>
            </a:r>
            <a:r>
              <a:rPr lang="fr-FR" sz="1200" dirty="0">
                <a:highlight>
                  <a:srgbClr val="C0C0C0"/>
                </a:highlight>
              </a:rPr>
              <a:t>1er jeu de données</a:t>
            </a:r>
            <a:r>
              <a:rPr lang="fr-FR" sz="1200" dirty="0"/>
              <a:t> et deux matrice de confusion génères avec le même arbre avec les </a:t>
            </a:r>
            <a:r>
              <a:rPr lang="fr-FR" sz="1200" dirty="0">
                <a:highlight>
                  <a:srgbClr val="C0C0C0"/>
                </a:highlight>
              </a:rPr>
              <a:t>1er</a:t>
            </a:r>
            <a:r>
              <a:rPr lang="fr-FR" sz="1200" baseline="30000" dirty="0">
                <a:highlight>
                  <a:srgbClr val="C0C0C0"/>
                </a:highlight>
              </a:rPr>
              <a:t> </a:t>
            </a:r>
            <a:r>
              <a:rPr lang="fr-FR" sz="1200" dirty="0">
                <a:highlight>
                  <a:srgbClr val="C0C0C0"/>
                </a:highlight>
              </a:rPr>
              <a:t>et 2eme jeu de données</a:t>
            </a:r>
            <a:r>
              <a:rPr lang="fr-FR" sz="1200" dirty="0"/>
              <a:t>.</a:t>
            </a:r>
            <a:endParaRPr lang="fr-FR" sz="1200" b="1" i="1" u="sng" dirty="0"/>
          </a:p>
          <a:p>
            <a:pPr marL="628650" lvl="1" indent="-171450"/>
            <a:endParaRPr lang="fr-FR" sz="1200" dirty="0"/>
          </a:p>
          <a:p>
            <a:pPr marL="171450" indent="-171450"/>
            <a:endParaRPr lang="fr-FR" sz="1200" dirty="0"/>
          </a:p>
          <a:p>
            <a:pPr marL="171450" indent="-171450"/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191252403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738</Words>
  <Application>Microsoft Office PowerPoint</Application>
  <PresentationFormat>Affichage à l'écran (16:9)</PresentationFormat>
  <Paragraphs>58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Lato</vt:lpstr>
      <vt:lpstr>Vidaloka</vt:lpstr>
      <vt:lpstr>Montserrat</vt:lpstr>
      <vt:lpstr>Minimalist Business Slides XL by Slidesgo</vt:lpstr>
      <vt:lpstr>Arbres de décision Id.3 </vt:lpstr>
      <vt:lpstr>Introduction</vt:lpstr>
      <vt:lpstr>Main.py</vt:lpstr>
      <vt:lpstr>Aspect technique</vt:lpstr>
      <vt:lpstr>Génération de l’arbre sans récursivité</vt:lpstr>
      <vt:lpstr>Mode d’emploi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Arbres de décision Id.3</dc:title>
  <dc:creator>Carlos Andres Cortes Miranda</dc:creator>
  <cp:lastModifiedBy>Carlos Andres  CORTES MIRANDA</cp:lastModifiedBy>
  <cp:revision>2</cp:revision>
  <dcterms:modified xsi:type="dcterms:W3CDTF">2023-03-12T14:04:38Z</dcterms:modified>
</cp:coreProperties>
</file>