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7" r:id="rId4"/>
    <p:sldId id="273" r:id="rId5"/>
    <p:sldId id="259" r:id="rId6"/>
    <p:sldId id="260" r:id="rId7"/>
    <p:sldId id="263" r:id="rId8"/>
    <p:sldId id="261" r:id="rId9"/>
    <p:sldId id="264" r:id="rId10"/>
    <p:sldId id="262" r:id="rId11"/>
    <p:sldId id="265" r:id="rId12"/>
    <p:sldId id="266" r:id="rId13"/>
    <p:sldId id="267" r:id="rId14"/>
    <p:sldId id="269" r:id="rId15"/>
    <p:sldId id="272" r:id="rId16"/>
    <p:sldId id="270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FADB-893C-4635-B28D-55BDD7C5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54477A-13E1-464B-89FA-8A3CDC550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BB26C-A146-4AD9-B980-4A0EE6A4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7CB91-A72C-485D-B6D4-49FC5F68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163F7-A0F5-4DC9-A418-115692F0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6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DB1C2-5374-4C01-800E-6F99C8D0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ACF94-82FD-4081-A541-DFD5D3B82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270F-50C6-4664-82A0-095FAFF3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8A740-EFDB-4784-964A-FAF2DDE5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9C687-3885-43C5-97B0-05082F00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2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CB5EC-4CC2-47E3-AF57-AA77C70FF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4EE24-0877-4D4E-AC6C-AD0DD81DE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80BF0-4E1F-4C41-ACCE-30EABA4F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24242-348D-491A-8EA5-BAD2FEE1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E3A72-3364-4ECD-A46C-68FB0FDA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4B667-DDCB-4576-8CE2-43244DC3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B990D-5E5D-4861-86EB-BCF54615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80AB7-AEDA-462A-88B6-921469E7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C8577-B4D8-4F92-94FA-07EAF84E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955FC-F40A-4143-AC01-3322B862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2BAF4-E789-479E-B385-95816576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0F61F-3D2C-4198-97F7-02E71D9DE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C3ECC-DF41-41E4-8E83-2E59D64D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CCEF9-5D1F-4BD6-9898-25209C08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2492F-2E48-490F-A374-07E2FBDB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9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DBC73-0344-492D-97E6-F5E30D00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BC5BF-F72E-48C7-AEAB-2A3E0B47D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27C71-B380-4E79-8BDF-25F3D5C4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A2FBB-005C-4EC8-B0DC-07D13018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6ED7B-D682-4092-A259-A9CDA754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64D08-16FD-4F1F-AE2D-1ABCF71B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7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8DFD-6CA0-4164-A2B4-42F6850F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230DF-1A3B-49B4-9863-BE3B8FC3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7599C-BDFF-4F5E-B3CD-AD2F3A866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BABCEB-E7B3-47D9-A801-0F98AC2EE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67ECC8-4408-479B-907E-8B11500D0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B82C56-AB73-4DAF-856A-D92C25EA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A35725-67DB-4AFD-B6BA-E0F2763D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135E1B-9075-4754-AB46-F192EACC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1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A1C7-0A85-4AE7-A06B-E1D16D66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E60F52-0368-43FE-A05B-25A06C06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5376FD-F7E9-40E9-B71B-4DF6C63D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B4C3C8-8A3F-463C-BAEB-8DF7A8CB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E24499-0912-41E6-B286-975BC151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3255B-9828-4BB9-B5FD-6187138F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5FD0FE-DC47-4353-B249-29443E4C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9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7DD7F-320F-48EC-8DAC-EB3A62CE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52AB3-3D2A-4469-88F6-6BEB1D97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C67CE5-C58D-4B58-93B3-45B3C0A7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CF18C-8840-4B9A-88E4-DF1A00EA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C28C3-2C99-4A12-B9C1-D599CD9A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95721-8712-41AC-A9DA-6F7A98E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8839C-A559-4D77-9685-EDFA67A9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F53FD-CD3E-4528-84C1-6CA433C37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73878-7F87-428D-99C6-48A8D9FF0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BB8B3C-52B2-4DF5-8877-3D673E54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641794-B079-478B-B461-7BDE0EB1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5F686-75E9-4DB6-BCE6-BA151696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6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D63EE5-E107-4DD8-9840-7B7315E8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2AAA8-1E82-4810-9878-5E9FC921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957F4-1E0D-4883-8715-A6B935957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5FEB-4CB7-46BF-95B8-650F887A9DC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72523-95FD-4C36-A401-356EA41A2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3569D-299F-44F8-8C0E-E175F3428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CC4A-7F8D-45D1-B722-EABA24DD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8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1E0841-3903-4318-A60C-EA528E815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快速傅氏变换（</a:t>
            </a:r>
            <a:r>
              <a:rPr lang="en-US" altLang="zh-CN" dirty="0"/>
              <a:t>FFT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萌新教程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D4165D-D152-4D78-8F3B-09AA46D94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7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F9D7A-3A70-441C-891D-F13B0823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终于</a:t>
            </a:r>
            <a:r>
              <a:rPr lang="zh-CN" altLang="en-US"/>
              <a:t>来了！ </a:t>
            </a:r>
            <a:r>
              <a:rPr lang="en-US" altLang="zh-CN" dirty="0"/>
              <a:t>FFT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19753-0624-4124-A677-E3B53755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FFT</a:t>
            </a:r>
            <a:r>
              <a:rPr lang="zh-CN" altLang="en-US" dirty="0"/>
              <a:t>（</a:t>
            </a:r>
            <a:r>
              <a:rPr lang="en-US" altLang="zh-CN" strike="sngStrike" dirty="0"/>
              <a:t>Final Fantasy Tactics</a:t>
            </a:r>
            <a:r>
              <a:rPr lang="en-US" altLang="zh-CN" dirty="0"/>
              <a:t> Fast Fourier Transform</a:t>
            </a:r>
            <a:r>
              <a:rPr lang="zh-CN" altLang="en-US" dirty="0"/>
              <a:t>），即快速傅里叶变换，是一种通过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时间复杂度的方法将一个多项式转化为其点值表示（或者将点值表示转化回原多项式，即</a:t>
            </a:r>
            <a:r>
              <a:rPr lang="en-US" altLang="zh-CN" dirty="0"/>
              <a:t>IFFT</a:t>
            </a:r>
            <a:r>
              <a:rPr lang="zh-CN" altLang="en-US" dirty="0"/>
              <a:t>）的方法。其基础思想是</a:t>
            </a:r>
            <a:r>
              <a:rPr lang="zh-CN" altLang="en-US" b="1" dirty="0"/>
              <a:t>分治</a:t>
            </a:r>
            <a:r>
              <a:rPr lang="zh-CN" altLang="en-US" dirty="0"/>
              <a:t>，实现方法是将需要进行变换的多项式</a:t>
            </a:r>
            <a:r>
              <a:rPr lang="en-US" altLang="zh-CN" dirty="0"/>
              <a:t>A(x)</a:t>
            </a:r>
            <a:r>
              <a:rPr lang="zh-CN" altLang="en-US" dirty="0"/>
              <a:t>分为奇偶两部分进行处理。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在详细了解</a:t>
            </a:r>
            <a:r>
              <a:rPr lang="en-US" altLang="zh-CN" dirty="0"/>
              <a:t>FFT</a:t>
            </a:r>
            <a:r>
              <a:rPr lang="zh-CN" altLang="en-US" dirty="0"/>
              <a:t>的方法实现之前，我们有必要对单位根的几个关键性质进行补充。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5114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D13C0-3994-433B-B6EE-1BAE6039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20745-7AB3-42B0-AF2C-4635BD58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wn^k</a:t>
            </a:r>
            <a:r>
              <a:rPr lang="en-US" altLang="zh-CN" dirty="0"/>
              <a:t>=w2n^2k</a:t>
            </a:r>
          </a:p>
          <a:p>
            <a:endParaRPr lang="en-US" altLang="zh-CN" dirty="0"/>
          </a:p>
          <a:p>
            <a:r>
              <a:rPr lang="zh-CN" altLang="en-US" dirty="0"/>
              <a:t>性质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wn</a:t>
            </a:r>
            <a:r>
              <a:rPr lang="en-US" altLang="zh-CN" dirty="0"/>
              <a:t>^(</a:t>
            </a:r>
            <a:r>
              <a:rPr lang="en-US" altLang="zh-CN" dirty="0" err="1"/>
              <a:t>k+n</a:t>
            </a:r>
            <a:r>
              <a:rPr lang="en-US" altLang="zh-CN" dirty="0"/>
              <a:t>/2)=-</a:t>
            </a:r>
            <a:r>
              <a:rPr lang="en-US" altLang="zh-CN" dirty="0" err="1"/>
              <a:t>wn^k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27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B0DD0-A7AF-455F-AE83-6FD77165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</a:t>
            </a:r>
            <a:r>
              <a:rPr lang="zh-CN" altLang="en-US" dirty="0"/>
              <a:t>详细过程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EB729-90C1-46E4-B732-88C51B93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对于一个多项式</a:t>
            </a:r>
            <a:r>
              <a:rPr lang="en-US" altLang="zh-CN" sz="2000" dirty="0"/>
              <a:t>A(x)=a0+a1*x+a2*x^2+a3*x^3……an*</a:t>
            </a:r>
            <a:r>
              <a:rPr lang="en-US" altLang="zh-CN" sz="2000" dirty="0" err="1"/>
              <a:t>x^n</a:t>
            </a:r>
            <a:r>
              <a:rPr lang="zh-CN" altLang="en-US" sz="2000" dirty="0"/>
              <a:t>，我们为了求它的</a:t>
            </a:r>
            <a:r>
              <a:rPr lang="en-US" altLang="zh-CN" sz="2000" dirty="0"/>
              <a:t>DFT</a:t>
            </a:r>
            <a:r>
              <a:rPr lang="zh-CN" altLang="en-US" sz="2000" dirty="0"/>
              <a:t>，需要将</a:t>
            </a:r>
            <a:r>
              <a:rPr lang="en-US" altLang="zh-CN" sz="2000" dirty="0"/>
              <a:t>x=</a:t>
            </a:r>
            <a:r>
              <a:rPr lang="en-US" altLang="zh-CN" sz="2000" dirty="0" err="1"/>
              <a:t>wn^k</a:t>
            </a:r>
            <a:r>
              <a:rPr lang="zh-CN" altLang="en-US" sz="2000" dirty="0"/>
              <a:t>代入，并将它分为两个奇次和偶次两个部分</a:t>
            </a:r>
            <a:r>
              <a:rPr lang="en-US" altLang="zh-CN" sz="2000" dirty="0"/>
              <a:t>A1</a:t>
            </a:r>
            <a:r>
              <a:rPr lang="zh-CN" altLang="en-US" sz="2000" dirty="0"/>
              <a:t>和</a:t>
            </a:r>
            <a:r>
              <a:rPr lang="en-US" altLang="zh-CN" sz="2000" dirty="0"/>
              <a:t>A2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则显然可得：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所以：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932848-F42C-40F5-97E3-51216305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8" y="2331965"/>
            <a:ext cx="2862263" cy="10970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EE81F2-8A1D-496D-9244-B466AC178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71" y="3935340"/>
            <a:ext cx="2583657" cy="3309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15A308-359E-4A14-A252-514F821BD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11" y="4467225"/>
            <a:ext cx="41052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3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ECD40-03DF-443E-B91E-539E62CE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FA543-BDC2-4031-B735-E0113219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HDU 1402/</a:t>
            </a:r>
            <a:r>
              <a:rPr lang="zh-CN" altLang="en-US" dirty="0"/>
              <a:t>洛谷 </a:t>
            </a:r>
            <a:r>
              <a:rPr lang="en-US" altLang="zh-CN" dirty="0"/>
              <a:t>P1919 - A*B problem</a:t>
            </a:r>
            <a:r>
              <a:rPr lang="zh-CN" altLang="en-US" dirty="0"/>
              <a:t>升级版</a:t>
            </a:r>
            <a:endParaRPr lang="en-US" altLang="zh-CN" dirty="0"/>
          </a:p>
          <a:p>
            <a:r>
              <a:rPr lang="zh-CN" altLang="en-US" dirty="0"/>
              <a:t>洛谷</a:t>
            </a:r>
            <a:r>
              <a:rPr lang="en-US" altLang="zh-CN" dirty="0"/>
              <a:t>P3803 – </a:t>
            </a:r>
            <a:r>
              <a:rPr lang="zh-CN" altLang="en-US" dirty="0"/>
              <a:t>多项式乘法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66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3AEF8-B8EA-456E-BD5A-77ABE56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</a:t>
            </a:r>
            <a:r>
              <a:rPr lang="zh-CN" altLang="en-US" dirty="0"/>
              <a:t>的优化之一</a:t>
            </a:r>
            <a:r>
              <a:rPr lang="en-US" altLang="zh-CN" dirty="0"/>
              <a:t>——</a:t>
            </a:r>
            <a:r>
              <a:rPr lang="zh-CN" altLang="en-US" dirty="0"/>
              <a:t>迭代化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9B09F-4C23-4369-9441-0A4A68FC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到此为止，恁已经学会了</a:t>
            </a:r>
            <a:r>
              <a:rPr lang="en-US" altLang="zh-CN" dirty="0"/>
              <a:t>FFT</a:t>
            </a:r>
            <a:r>
              <a:rPr lang="zh-CN" altLang="en-US" dirty="0"/>
              <a:t>的基本原理及其最基本的实现方式。然而递归式的</a:t>
            </a:r>
            <a:r>
              <a:rPr lang="en-US" altLang="zh-CN" dirty="0"/>
              <a:t>FFT</a:t>
            </a:r>
            <a:r>
              <a:rPr lang="zh-CN" altLang="en-US" dirty="0"/>
              <a:t>会消耗掉较大的时间常数（一般比赛出题要用</a:t>
            </a:r>
            <a:r>
              <a:rPr lang="en-US" altLang="zh-CN" dirty="0"/>
              <a:t>FFT</a:t>
            </a:r>
            <a:r>
              <a:rPr lang="zh-CN" altLang="en-US" dirty="0"/>
              <a:t>肯定是非递归式的），所以我们要引入一个迭代版的</a:t>
            </a:r>
            <a:r>
              <a:rPr lang="en-US" altLang="zh-CN" dirty="0"/>
              <a:t>FFT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FFT</a:t>
            </a:r>
            <a:r>
              <a:rPr lang="zh-CN" altLang="en-US" dirty="0"/>
              <a:t>分治后多项式序列的规律：多项式的每一项在进行完</a:t>
            </a:r>
            <a:r>
              <a:rPr lang="en-US" altLang="zh-CN" dirty="0"/>
              <a:t>FFT</a:t>
            </a:r>
            <a:r>
              <a:rPr lang="zh-CN" altLang="en-US" dirty="0"/>
              <a:t>的分治步骤之后，其位置实际上是它的原位置的二进制序号的反转：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23E1D1-F064-4BDA-9F74-CB6DE57E1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78" y="4539754"/>
            <a:ext cx="3007244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1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6DCB8-1751-4A6F-A651-6FF9BCAF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</a:t>
            </a:r>
            <a:r>
              <a:rPr lang="zh-CN" altLang="en-US" dirty="0"/>
              <a:t>的优化之一</a:t>
            </a:r>
            <a:r>
              <a:rPr lang="en-US" altLang="zh-CN" dirty="0"/>
              <a:t>——</a:t>
            </a:r>
            <a:r>
              <a:rPr lang="zh-CN" altLang="en-US" dirty="0"/>
              <a:t>迭代化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96D07-33A3-4625-901E-46074519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知道这一点后我们就可通过一种方法将</a:t>
            </a:r>
            <a:r>
              <a:rPr lang="en-US" altLang="zh-CN" dirty="0"/>
              <a:t>FFT</a:t>
            </a:r>
            <a:r>
              <a:rPr lang="zh-CN" altLang="en-US" dirty="0"/>
              <a:t>迭代化了：先把每个数交换到它最后处在的位置上，然后再一层一层地自底向上还原</a:t>
            </a:r>
            <a:r>
              <a:rPr lang="en-US" altLang="zh-CN" dirty="0"/>
              <a:t>——</a:t>
            </a:r>
            <a:r>
              <a:rPr lang="zh-CN" altLang="en-US" dirty="0"/>
              <a:t>总共进行了</a:t>
            </a:r>
            <a:r>
              <a:rPr lang="en-US" altLang="zh-CN" dirty="0" err="1"/>
              <a:t>logN</a:t>
            </a:r>
            <a:r>
              <a:rPr lang="zh-CN" altLang="en-US" dirty="0"/>
              <a:t>次分治过程（</a:t>
            </a:r>
            <a:r>
              <a:rPr lang="en-US" altLang="zh-CN" dirty="0"/>
              <a:t>N</a:t>
            </a:r>
            <a:r>
              <a:rPr lang="zh-CN" altLang="en-US" dirty="0"/>
              <a:t>层），每一层的子问题规模都是</a:t>
            </a:r>
            <a:r>
              <a:rPr lang="en-US" altLang="zh-CN" dirty="0"/>
              <a:t>O(N)</a:t>
            </a:r>
            <a:r>
              <a:rPr lang="zh-CN" altLang="en-US" dirty="0"/>
              <a:t>的，所以总复杂度仍然是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884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F7CD0-D383-415E-8176-254D918A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</a:t>
            </a:r>
            <a:r>
              <a:rPr lang="zh-CN" altLang="en-US" dirty="0"/>
              <a:t>的优化之二</a:t>
            </a:r>
            <a:r>
              <a:rPr lang="en-US" altLang="zh-CN" dirty="0"/>
              <a:t>——</a:t>
            </a:r>
            <a:r>
              <a:rPr lang="zh-CN" altLang="en-US" dirty="0"/>
              <a:t>蝴蝶变换（基于优化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E4F7B-A9D5-4257-BBC4-73D5F40D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选择肢：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都讲到这里了肯定没时间了，请自学罢（悲）。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作为人类前进。</a:t>
            </a:r>
          </a:p>
        </p:txBody>
      </p:sp>
    </p:spTree>
    <p:extLst>
      <p:ext uri="{BB962C8B-B14F-4D97-AF65-F5344CB8AC3E}">
        <p14:creationId xmlns:p14="http://schemas.microsoft.com/office/powerpoint/2010/main" val="248932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C5DA1A-509B-479F-9338-C5BF5F62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3Q</a:t>
            </a:r>
            <a:r>
              <a:rPr lang="zh-CN" altLang="en-US" dirty="0"/>
              <a:t>（谢谢），，，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901585C-6FBE-4F03-82F5-65BA586CB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7E97DF-5CCD-4ECA-9BD2-F12F7EAF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5" y="433388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16AB1-2425-4399-B337-977EA84A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几个约定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B7905-8C7B-417F-92ED-6380C779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在下文的叙述中，若无特殊说明，将统一以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作为虚数单位；</a:t>
            </a:r>
            <a:endParaRPr lang="en-US" altLang="zh-CN" sz="2400" dirty="0"/>
          </a:p>
          <a:p>
            <a:r>
              <a:rPr lang="zh-CN" altLang="en-US" sz="2400" dirty="0"/>
              <a:t>下文出现的所有（若无特殊说明）数学表达均为复数域内，而非实数域内。</a:t>
            </a:r>
            <a:endParaRPr lang="en-US" altLang="zh-CN" sz="2400" dirty="0"/>
          </a:p>
          <a:p>
            <a:r>
              <a:rPr lang="zh-CN" altLang="en-US" sz="2400" dirty="0"/>
              <a:t>在下文的叙述中，</a:t>
            </a:r>
            <a:r>
              <a:rPr lang="zh-CN" altLang="en-US" sz="2400" strike="sngStrike" dirty="0"/>
              <a:t>因为不想打字所以</a:t>
            </a:r>
            <a:r>
              <a:rPr lang="zh-CN" altLang="en-US" sz="2400" dirty="0"/>
              <a:t>用拉丁字母</a:t>
            </a:r>
            <a:r>
              <a:rPr lang="en-US" altLang="zh-CN" sz="2400" dirty="0"/>
              <a:t>w</a:t>
            </a:r>
            <a:r>
              <a:rPr lang="zh-CN" altLang="en-US" sz="2400" dirty="0"/>
              <a:t>代替希腊字母</a:t>
            </a:r>
            <a:r>
              <a:rPr lang="en-US" altLang="zh-CN" sz="2400" dirty="0"/>
              <a:t>ω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几个常用的英文缩写：</a:t>
            </a:r>
            <a:r>
              <a:rPr lang="en-US" altLang="zh-CN" sz="2400" dirty="0"/>
              <a:t>DFT</a:t>
            </a:r>
            <a:r>
              <a:rPr lang="zh-CN" altLang="en-US" sz="2400" dirty="0"/>
              <a:t>（离散傅里叶变换）；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IDFT</a:t>
            </a:r>
            <a:r>
              <a:rPr lang="zh-CN" altLang="en-US" sz="2400" dirty="0"/>
              <a:t>（离散傅里叶</a:t>
            </a:r>
            <a:r>
              <a:rPr lang="zh-CN" altLang="en-US" sz="2400" b="1" dirty="0"/>
              <a:t>逆</a:t>
            </a:r>
            <a:r>
              <a:rPr lang="zh-CN" altLang="en-US" sz="2400" dirty="0"/>
              <a:t>变换）；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FFT</a:t>
            </a:r>
            <a:r>
              <a:rPr lang="zh-CN" altLang="en-US" sz="2400" dirty="0"/>
              <a:t>（快速傅里叶变换 </a:t>
            </a:r>
            <a:r>
              <a:rPr lang="zh-CN" altLang="en-US" sz="2400" strike="sngStrike" dirty="0"/>
              <a:t>不是</a:t>
            </a:r>
            <a:r>
              <a:rPr lang="en-US" altLang="zh-CN" sz="2400" strike="sngStrike" dirty="0"/>
              <a:t>《</a:t>
            </a:r>
            <a:r>
              <a:rPr lang="zh-CN" altLang="en-US" sz="2400" strike="sngStrike" dirty="0"/>
              <a:t>最终幻想战略版</a:t>
            </a:r>
            <a:r>
              <a:rPr lang="en-US" altLang="zh-CN" sz="2400" strike="sngStrike" dirty="0"/>
              <a:t>》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IFFT</a:t>
            </a:r>
            <a:r>
              <a:rPr lang="zh-CN" altLang="en-US" sz="2400" dirty="0"/>
              <a:t>（快速傅里叶</a:t>
            </a:r>
            <a:r>
              <a:rPr lang="zh-CN" altLang="en-US" sz="2400" b="1" dirty="0"/>
              <a:t>逆</a:t>
            </a:r>
            <a:r>
              <a:rPr lang="zh-CN" altLang="en-US" sz="2400" dirty="0"/>
              <a:t>变换）；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0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EB426-58AA-4486-8383-EAAC939D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基础知识：复数的几何表示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7C50E-BBF4-41E0-9F28-C9CA393D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设复数</a:t>
            </a:r>
            <a:r>
              <a:rPr lang="en-US" altLang="zh-CN" dirty="0"/>
              <a:t>a=</a:t>
            </a:r>
            <a:r>
              <a:rPr lang="en-US" altLang="zh-CN" dirty="0" err="1"/>
              <a:t>x+iy</a:t>
            </a:r>
            <a:r>
              <a:rPr lang="zh-CN" altLang="en-US" dirty="0"/>
              <a:t>，则在复平面中，该复数表示为一个坐标为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的向量。这个向量的模长称为这个复数的</a:t>
            </a:r>
            <a:r>
              <a:rPr lang="zh-CN" altLang="en-US" b="1" dirty="0"/>
              <a:t>模长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一个复数与复平面实轴的最小夹角称为该复数的</a:t>
            </a:r>
            <a:r>
              <a:rPr lang="zh-CN" altLang="en-US" b="1" dirty="0"/>
              <a:t>幅角</a:t>
            </a:r>
            <a:r>
              <a:rPr lang="zh-CN" altLang="en-US" dirty="0"/>
              <a:t>，如复数</a:t>
            </a:r>
            <a:r>
              <a:rPr lang="en-US" altLang="zh-CN" dirty="0"/>
              <a:t>1+i</a:t>
            </a:r>
            <a:r>
              <a:rPr lang="zh-CN" altLang="en-US" dirty="0"/>
              <a:t>的幅角为</a:t>
            </a:r>
            <a:r>
              <a:rPr lang="en-US" altLang="zh-CN" dirty="0"/>
              <a:t>45</a:t>
            </a:r>
            <a:r>
              <a:rPr lang="zh-CN" altLang="en-US" dirty="0"/>
              <a:t>度。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复数的乘法运算法则：</a:t>
            </a:r>
            <a:r>
              <a:rPr lang="zh-CN" altLang="en-US" b="1" dirty="0"/>
              <a:t>模长相乘，幅角相加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122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33FBA-D180-4BB2-8046-B9BD71E8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基础知识：欧拉公式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3BF10-F034-40B0-9547-A975E4ECE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e^ix</a:t>
            </a:r>
            <a:r>
              <a:rPr lang="en-US" altLang="zh-CN" dirty="0"/>
              <a:t>=cos(x)+</a:t>
            </a:r>
            <a:r>
              <a:rPr lang="en-US" altLang="zh-CN" dirty="0" err="1"/>
              <a:t>isin</a:t>
            </a:r>
            <a:r>
              <a:rPr lang="en-US" altLang="zh-CN"/>
              <a:t>(x)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50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30D1-1F98-41EE-AAB1-1EE5A476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基础知识：傅里叶变换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FA75FD-205B-43BD-B108-8409C9FD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傅里叶变换：将时域上的的函数</a:t>
            </a:r>
            <a:r>
              <a:rPr lang="en-US" altLang="zh-CN" dirty="0"/>
              <a:t>f(t)</a:t>
            </a:r>
            <a:r>
              <a:rPr lang="zh-CN" altLang="en-US" dirty="0"/>
              <a:t>转化为频域上的函数</a:t>
            </a:r>
            <a:r>
              <a:rPr lang="en-US" altLang="zh-CN" dirty="0"/>
              <a:t>F(w)</a:t>
            </a:r>
            <a:r>
              <a:rPr lang="zh-CN" altLang="en-US" dirty="0"/>
              <a:t>的一种手段。对一个函数进行傅氏变换一般用手写斜体大写</a:t>
            </a:r>
            <a:r>
              <a:rPr lang="en-US" altLang="zh-CN" dirty="0"/>
              <a:t>F</a:t>
            </a:r>
            <a:r>
              <a:rPr lang="zh-CN" altLang="en-US" dirty="0"/>
              <a:t>字母表示。公式：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DFE58A-A3A5-4283-A12A-6AC800EB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46" y="3429000"/>
            <a:ext cx="4363508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58E4B-A1B1-4321-B95F-7155D03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基础知识：多项式的点值表示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4AEB2-EEA5-456B-BA27-1A6EA9B7E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通常，我们在描述一个多项式时，是在使用一种形如</a:t>
            </a:r>
            <a:r>
              <a:rPr lang="en-US" altLang="zh-CN" dirty="0"/>
              <a:t>ax^n1+bx^n2+cx^n3……</a:t>
            </a:r>
            <a:r>
              <a:rPr lang="zh-CN" altLang="en-US" dirty="0"/>
              <a:t>的表达方式。使用这类表达方式时，我们在进行“两个多项式相乘”这一项操作时，其复杂度为</a:t>
            </a:r>
            <a:r>
              <a:rPr lang="en-US" altLang="zh-CN" dirty="0"/>
              <a:t>O(n^2)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zh-CN" altLang="en-US" b="1" dirty="0"/>
              <a:t>多项式的点值表示</a:t>
            </a:r>
            <a:r>
              <a:rPr lang="zh-CN" altLang="en-US" dirty="0"/>
              <a:t>则是指：对于一个</a:t>
            </a:r>
            <a:r>
              <a:rPr lang="en-US" altLang="zh-CN" dirty="0"/>
              <a:t>n-1</a:t>
            </a:r>
            <a:r>
              <a:rPr lang="zh-CN" altLang="en-US" dirty="0"/>
              <a:t>次的多项式，将任意</a:t>
            </a:r>
            <a:r>
              <a:rPr lang="en-US" altLang="zh-CN" dirty="0"/>
              <a:t>n</a:t>
            </a:r>
            <a:r>
              <a:rPr lang="zh-CN" altLang="en-US" dirty="0"/>
              <a:t>个不同的</a:t>
            </a:r>
            <a:r>
              <a:rPr lang="en-US" altLang="zh-CN" dirty="0"/>
              <a:t>x</a:t>
            </a:r>
            <a:r>
              <a:rPr lang="zh-CN" altLang="en-US" dirty="0"/>
              <a:t>值代入其中，我们将得到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y</a:t>
            </a:r>
            <a:r>
              <a:rPr lang="zh-CN" altLang="en-US" dirty="0"/>
              <a:t>值，</a:t>
            </a:r>
            <a:r>
              <a:rPr lang="zh-CN" altLang="en-US" b="1" dirty="0"/>
              <a:t>而这</a:t>
            </a:r>
            <a:r>
              <a:rPr lang="en-US" altLang="zh-CN" b="1" dirty="0"/>
              <a:t>n</a:t>
            </a:r>
            <a:r>
              <a:rPr lang="zh-CN" altLang="en-US" b="1" dirty="0"/>
              <a:t>对</a:t>
            </a:r>
            <a:r>
              <a:rPr lang="en-US" altLang="zh-CN" b="1" dirty="0"/>
              <a:t>(</a:t>
            </a:r>
            <a:r>
              <a:rPr lang="en-US" altLang="zh-CN" b="1" dirty="0" err="1"/>
              <a:t>x,y</a:t>
            </a:r>
            <a:r>
              <a:rPr lang="en-US" altLang="zh-CN" b="1" dirty="0"/>
              <a:t>)</a:t>
            </a:r>
            <a:r>
              <a:rPr lang="zh-CN" altLang="en-US" b="1" dirty="0"/>
              <a:t>即可唯一确认一个多项式。</a:t>
            </a:r>
            <a:r>
              <a:rPr lang="zh-CN" altLang="en-US" dirty="0"/>
              <a:t>需要注意的是，一个多项式可以对应无数种点值表示（显然，你换几个</a:t>
            </a:r>
            <a:r>
              <a:rPr lang="en-US" altLang="zh-CN" dirty="0"/>
              <a:t>x</a:t>
            </a:r>
            <a:r>
              <a:rPr lang="zh-CN" altLang="en-US" dirty="0"/>
              <a:t>代进去就不一样了）。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8205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447F8-5A89-4D0A-935F-819B0BC4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基础知识：多项式的点值表示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08845-58A3-416F-BC28-8B30EDBB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将一个多项式转化为点值表示有什么好处呢？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——</a:t>
            </a:r>
            <a:r>
              <a:rPr lang="zh-CN" altLang="en-US" dirty="0"/>
              <a:t>可以将多项式的乘法操作从</a:t>
            </a:r>
            <a:r>
              <a:rPr lang="en-US" altLang="zh-CN" dirty="0"/>
              <a:t>O(n^2)</a:t>
            </a:r>
            <a:r>
              <a:rPr lang="zh-CN" altLang="en-US" dirty="0"/>
              <a:t>降低为</a:t>
            </a:r>
            <a:r>
              <a:rPr lang="en-US" altLang="zh-CN" dirty="0"/>
              <a:t>O(n)</a:t>
            </a:r>
            <a:r>
              <a:rPr lang="zh-CN" altLang="en-US" dirty="0"/>
              <a:t>线性！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在点值表示下的多项式乘法中，对于两个多项式</a:t>
            </a:r>
            <a:r>
              <a:rPr lang="en-US" altLang="zh-CN" dirty="0"/>
              <a:t>A(x)</a:t>
            </a:r>
            <a:r>
              <a:rPr lang="zh-CN" altLang="en-US" dirty="0"/>
              <a:t>和</a:t>
            </a:r>
            <a:r>
              <a:rPr lang="en-US" altLang="zh-CN" dirty="0"/>
              <a:t>B(x)</a:t>
            </a:r>
            <a:r>
              <a:rPr lang="zh-CN" altLang="en-US" dirty="0"/>
              <a:t>，我们只需要将同样的</a:t>
            </a:r>
            <a:r>
              <a:rPr lang="en-US" altLang="zh-CN" dirty="0"/>
              <a:t>x</a:t>
            </a:r>
            <a:r>
              <a:rPr lang="zh-CN" altLang="en-US" dirty="0"/>
              <a:t>分别代入，然后将对应的</a:t>
            </a:r>
            <a:r>
              <a:rPr lang="en-US" altLang="zh-CN" dirty="0"/>
              <a:t>x</a:t>
            </a:r>
            <a:r>
              <a:rPr lang="zh-CN" altLang="en-US" dirty="0"/>
              <a:t>和得到的对应的</a:t>
            </a:r>
            <a:r>
              <a:rPr lang="en-US" altLang="zh-CN" dirty="0"/>
              <a:t>y</a:t>
            </a:r>
            <a:r>
              <a:rPr lang="zh-CN" altLang="en-US" dirty="0"/>
              <a:t>分别相乘，即可得到两个多项式乘积的点值表示</a:t>
            </a:r>
            <a:r>
              <a:rPr lang="en-US" altLang="zh-CN" dirty="0"/>
              <a:t>C(x)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zh-CN" altLang="en-US" dirty="0"/>
              <a:t>这么牛逼的功能，那么在哪里可以买到呢？</a:t>
            </a:r>
          </a:p>
        </p:txBody>
      </p:sp>
    </p:spTree>
    <p:extLst>
      <p:ext uri="{BB962C8B-B14F-4D97-AF65-F5344CB8AC3E}">
        <p14:creationId xmlns:p14="http://schemas.microsoft.com/office/powerpoint/2010/main" val="99465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3327D-0715-4471-96CE-06DCCB31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前置知识：</a:t>
            </a:r>
            <a:r>
              <a:rPr lang="en-US" altLang="zh-CN" dirty="0"/>
              <a:t>DFT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2A1E-E96C-48B1-AF40-8C9A426F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离散傅里叶变换（</a:t>
            </a:r>
            <a:r>
              <a:rPr lang="en-GB" altLang="zh-CN" sz="2400" dirty="0"/>
              <a:t>Discrete Fourier Transform</a:t>
            </a:r>
            <a:r>
              <a:rPr lang="zh-CN" altLang="en-US" sz="2400" dirty="0"/>
              <a:t>）即是：对于一个</a:t>
            </a:r>
            <a:r>
              <a:rPr lang="en-US" altLang="zh-CN" sz="2400" dirty="0"/>
              <a:t>n-1</a:t>
            </a:r>
            <a:r>
              <a:rPr lang="zh-CN" altLang="en-US" sz="2400" dirty="0"/>
              <a:t>次的多项式</a:t>
            </a:r>
            <a:r>
              <a:rPr lang="en-US" altLang="zh-CN" sz="2400" dirty="0"/>
              <a:t>A(x)</a:t>
            </a:r>
            <a:r>
              <a:rPr lang="zh-CN" altLang="en-US" sz="2400" dirty="0"/>
              <a:t>，将</a:t>
            </a:r>
            <a:r>
              <a:rPr lang="en-US" altLang="zh-CN" sz="2400" dirty="0"/>
              <a:t>n</a:t>
            </a:r>
            <a:r>
              <a:rPr lang="zh-CN" altLang="en-US" sz="2400" dirty="0"/>
              <a:t>个不同的</a:t>
            </a:r>
            <a:r>
              <a:rPr lang="en-US" altLang="zh-CN" sz="2400" dirty="0"/>
              <a:t>x</a:t>
            </a:r>
            <a:r>
              <a:rPr lang="zh-CN" altLang="en-US" sz="2400" dirty="0"/>
              <a:t>分别代入多项式：这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x</a:t>
            </a:r>
            <a:r>
              <a:rPr lang="zh-CN" altLang="en-US" sz="2400" dirty="0"/>
              <a:t>分别是将复平面单位圆（从中间）平均分为</a:t>
            </a:r>
            <a:r>
              <a:rPr lang="en-US" altLang="zh-CN" sz="2400" dirty="0"/>
              <a:t>n</a:t>
            </a:r>
            <a:r>
              <a:rPr lang="zh-CN" altLang="en-US" sz="2400" dirty="0"/>
              <a:t>个部分的</a:t>
            </a:r>
            <a:r>
              <a:rPr lang="en-US" altLang="zh-CN" sz="2400" dirty="0"/>
              <a:t>n</a:t>
            </a:r>
            <a:r>
              <a:rPr lang="zh-CN" altLang="en-US" sz="2400" dirty="0"/>
              <a:t>个复数（如图所示），从而得到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y</a:t>
            </a:r>
            <a:r>
              <a:rPr lang="zh-CN" altLang="en-US" sz="2400" dirty="0"/>
              <a:t>，这一特殊的点值表示即称为一个多项式的</a:t>
            </a:r>
            <a:r>
              <a:rPr lang="en-US" altLang="zh-CN" sz="2400" dirty="0"/>
              <a:t>DFT</a:t>
            </a:r>
            <a:r>
              <a:rPr lang="zh-CN" altLang="en-US" sz="2400" dirty="0"/>
              <a:t>。而这些</a:t>
            </a:r>
            <a:r>
              <a:rPr lang="en-US" altLang="zh-CN" sz="2400" dirty="0"/>
              <a:t>x</a:t>
            </a:r>
            <a:r>
              <a:rPr lang="zh-CN" altLang="en-US" sz="2400" dirty="0"/>
              <a:t>称为</a:t>
            </a:r>
            <a:r>
              <a:rPr lang="en-US" altLang="zh-CN" sz="2400" dirty="0"/>
              <a:t>DFT</a:t>
            </a:r>
            <a:r>
              <a:rPr lang="zh-CN" altLang="en-US" sz="2400" dirty="0"/>
              <a:t>的</a:t>
            </a:r>
            <a:r>
              <a:rPr lang="zh-CN" altLang="en-US" sz="2400" b="1" dirty="0"/>
              <a:t>单位根</a:t>
            </a:r>
            <a:r>
              <a:rPr lang="zh-CN" altLang="en-US" sz="2400" dirty="0"/>
              <a:t>，我们习惯用</a:t>
            </a:r>
            <a:r>
              <a:rPr lang="en-US" altLang="zh-CN" sz="2400" dirty="0"/>
              <a:t>wn^0,wn^1,……</a:t>
            </a:r>
            <a:r>
              <a:rPr lang="en-US" altLang="zh-CN" sz="2400" dirty="0" err="1"/>
              <a:t>wn^n</a:t>
            </a:r>
            <a:r>
              <a:rPr lang="zh-CN" altLang="en-US" sz="2400" dirty="0"/>
              <a:t>来分别表示它们。</a:t>
            </a:r>
            <a:endParaRPr lang="en-US" altLang="zh-CN" sz="2400" dirty="0"/>
          </a:p>
          <a:p>
            <a:r>
              <a:rPr lang="zh-CN" altLang="en-US" sz="2400" dirty="0"/>
              <a:t>当然，直到现在我们还是没有解决一个关键的问题：为什么我们要使用傅里叶变换？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4379DA-1CA3-4DF7-8A69-870077A1C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2" y="4143375"/>
            <a:ext cx="29241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6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80C84-DE96-426F-A711-DC41AF2F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前置知识：</a:t>
            </a:r>
            <a:r>
              <a:rPr lang="en-US" altLang="zh-CN" dirty="0"/>
              <a:t>DFT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743DB-932A-4EA7-A014-5FE6E7FA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不要着急，首先我们要知道，</a:t>
            </a:r>
            <a:r>
              <a:rPr lang="en-US" altLang="zh-CN" dirty="0"/>
              <a:t>DFT</a:t>
            </a:r>
            <a:r>
              <a:rPr lang="zh-CN" altLang="en-US" dirty="0"/>
              <a:t>拥有许多优秀的特殊性质，其中之一便是：</a:t>
            </a:r>
            <a:endParaRPr lang="en-US" altLang="zh-CN" dirty="0"/>
          </a:p>
          <a:p>
            <a:r>
              <a:rPr lang="zh-CN" altLang="en-US" dirty="0"/>
              <a:t>把多项式</a:t>
            </a:r>
            <a:r>
              <a:rPr lang="en-US" altLang="zh-CN" dirty="0"/>
              <a:t>A(x)</a:t>
            </a:r>
            <a:r>
              <a:rPr lang="zh-CN" altLang="en-US" dirty="0"/>
              <a:t>的</a:t>
            </a:r>
            <a:r>
              <a:rPr lang="en-US" altLang="zh-CN" dirty="0"/>
              <a:t>DFT</a:t>
            </a:r>
            <a:r>
              <a:rPr lang="zh-CN" altLang="en-US" dirty="0"/>
              <a:t>结果，作为另一个多项式</a:t>
            </a:r>
            <a:r>
              <a:rPr lang="en-US" altLang="zh-CN" dirty="0"/>
              <a:t>B(x)</a:t>
            </a:r>
            <a:r>
              <a:rPr lang="zh-CN" altLang="en-US" dirty="0"/>
              <a:t>的系数，取单位根的倒数，作为</a:t>
            </a:r>
            <a:r>
              <a:rPr lang="en-US" altLang="zh-CN" dirty="0"/>
              <a:t>x</a:t>
            </a:r>
            <a:r>
              <a:rPr lang="zh-CN" altLang="en-US" dirty="0"/>
              <a:t>代入</a:t>
            </a:r>
            <a:r>
              <a:rPr lang="en-US" altLang="zh-CN" dirty="0"/>
              <a:t>B(x)</a:t>
            </a:r>
            <a:r>
              <a:rPr lang="zh-CN" altLang="en-US" dirty="0"/>
              <a:t>，得到的每个数再除以</a:t>
            </a:r>
            <a:r>
              <a:rPr lang="en-US" altLang="zh-CN" dirty="0"/>
              <a:t>n</a:t>
            </a:r>
            <a:r>
              <a:rPr lang="zh-CN" altLang="en-US" dirty="0"/>
              <a:t>，得到的是</a:t>
            </a:r>
            <a:r>
              <a:rPr lang="en-US" altLang="zh-CN" dirty="0"/>
              <a:t>A(x)</a:t>
            </a:r>
            <a:r>
              <a:rPr lang="zh-CN" altLang="en-US" dirty="0"/>
              <a:t>的各项系数。这实现了傅里叶变换的逆变换：把点值表示转换成多项式系数表示，这就是离散傅里叶变换神奇的特殊性质</a:t>
            </a:r>
            <a:r>
              <a:rPr lang="en-US" altLang="zh-CN" dirty="0"/>
              <a:t>——</a:t>
            </a:r>
            <a:r>
              <a:rPr lang="zh-CN" altLang="en-US" dirty="0"/>
              <a:t>简而言之，你在将一个多项式用</a:t>
            </a:r>
            <a:r>
              <a:rPr lang="en-US" altLang="zh-CN" dirty="0"/>
              <a:t>DFT</a:t>
            </a:r>
            <a:r>
              <a:rPr lang="zh-CN" altLang="en-US" dirty="0"/>
              <a:t>变为点值表示之后，可以非常轻易地将它还原为原来的形式（在代码中只需要一个变量即可实现）。</a:t>
            </a:r>
            <a:endParaRPr lang="en-US" altLang="zh-CN" dirty="0"/>
          </a:p>
          <a:p>
            <a:r>
              <a:rPr lang="zh-CN" altLang="en-US" dirty="0"/>
              <a:t>说了这么多屁话，你应该大概也明白了，将一个多项式利用</a:t>
            </a:r>
            <a:r>
              <a:rPr lang="en-US" altLang="zh-CN" dirty="0"/>
              <a:t>DFT</a:t>
            </a:r>
            <a:r>
              <a:rPr lang="zh-CN" altLang="en-US" dirty="0"/>
              <a:t>的方法转化为点值表示，其复杂度是</a:t>
            </a:r>
            <a:r>
              <a:rPr lang="en-US" altLang="zh-CN" dirty="0"/>
              <a:t>O(n^2)</a:t>
            </a:r>
            <a:r>
              <a:rPr lang="zh-CN" altLang="en-US" dirty="0"/>
              <a:t>的！那么，有没有办法将这个复杂度稍稍降低一点呢？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34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1325</Words>
  <Application>Microsoft Office PowerPoint</Application>
  <PresentationFormat>宽屏</PresentationFormat>
  <Paragraphs>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快速傅氏变换（FFT） 萌新教程</vt:lpstr>
      <vt:lpstr>几个约定</vt:lpstr>
      <vt:lpstr>基础知识：复数的几何表示</vt:lpstr>
      <vt:lpstr>基础知识：欧拉公式</vt:lpstr>
      <vt:lpstr>基础知识：傅里叶变换</vt:lpstr>
      <vt:lpstr>基础知识：多项式的点值表示</vt:lpstr>
      <vt:lpstr>基础知识：多项式的点值表示</vt:lpstr>
      <vt:lpstr>前置知识：DFT</vt:lpstr>
      <vt:lpstr>前置知识：DFT</vt:lpstr>
      <vt:lpstr>终于来了！ FFT！</vt:lpstr>
      <vt:lpstr>PowerPoint 演示文稿</vt:lpstr>
      <vt:lpstr>FFT详细过程</vt:lpstr>
      <vt:lpstr>FFT代码实现</vt:lpstr>
      <vt:lpstr>FFT的优化之一——迭代化</vt:lpstr>
      <vt:lpstr>FFT的优化之一——迭代化</vt:lpstr>
      <vt:lpstr>FFT的优化之二——蝴蝶变换（基于优化1）</vt:lpstr>
      <vt:lpstr>3Q（谢谢），，，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快速傅里叶变换(FFT)入门</dc:title>
  <dc:creator>孟翔 汪</dc:creator>
  <cp:lastModifiedBy>孟翔 汪</cp:lastModifiedBy>
  <cp:revision>28</cp:revision>
  <dcterms:created xsi:type="dcterms:W3CDTF">2019-01-22T07:25:57Z</dcterms:created>
  <dcterms:modified xsi:type="dcterms:W3CDTF">2019-01-24T03:10:45Z</dcterms:modified>
</cp:coreProperties>
</file>