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56DA23-BC92-4E42-ABAE-BB06CCD3DA1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4F1014E-8266-4B51-B3FA-581B48B254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968BA74-8D80-4086-9AC4-5A7A76D209CE}"/>
              </a:ext>
            </a:extLst>
          </p:cNvPr>
          <p:cNvSpPr>
            <a:spLocks noGrp="1"/>
          </p:cNvSpPr>
          <p:nvPr>
            <p:ph type="dt" sz="half" idx="10"/>
          </p:nvPr>
        </p:nvSpPr>
        <p:spPr/>
        <p:txBody>
          <a:bodyPr/>
          <a:lstStyle/>
          <a:p>
            <a:fld id="{1C534A28-9857-4146-9975-2DD2626FA583}" type="datetimeFigureOut">
              <a:rPr lang="zh-CN" altLang="en-US" smtClean="0"/>
              <a:t>2018/7/24</a:t>
            </a:fld>
            <a:endParaRPr lang="zh-CN" altLang="en-US"/>
          </a:p>
        </p:txBody>
      </p:sp>
      <p:sp>
        <p:nvSpPr>
          <p:cNvPr id="5" name="页脚占位符 4">
            <a:extLst>
              <a:ext uri="{FF2B5EF4-FFF2-40B4-BE49-F238E27FC236}">
                <a16:creationId xmlns:a16="http://schemas.microsoft.com/office/drawing/2014/main" id="{5D158E0F-30F8-43B7-86E7-0F4B95C28F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AEAD1D-88D8-4543-8BF0-8B1F5EFFB2DF}"/>
              </a:ext>
            </a:extLst>
          </p:cNvPr>
          <p:cNvSpPr>
            <a:spLocks noGrp="1"/>
          </p:cNvSpPr>
          <p:nvPr>
            <p:ph type="sldNum" sz="quarter" idx="12"/>
          </p:nvPr>
        </p:nvSpPr>
        <p:spPr/>
        <p:txBody>
          <a:bodyPr/>
          <a:lstStyle/>
          <a:p>
            <a:fld id="{B6FA5A59-D547-4048-8CF7-92C7F6699010}" type="slidenum">
              <a:rPr lang="zh-CN" altLang="en-US" smtClean="0"/>
              <a:t>‹#›</a:t>
            </a:fld>
            <a:endParaRPr lang="zh-CN" altLang="en-US"/>
          </a:p>
        </p:txBody>
      </p:sp>
    </p:spTree>
    <p:extLst>
      <p:ext uri="{BB962C8B-B14F-4D97-AF65-F5344CB8AC3E}">
        <p14:creationId xmlns:p14="http://schemas.microsoft.com/office/powerpoint/2010/main" val="2305893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26BE6-AA66-41EF-A3A2-32AF7A7991D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2CCB4E2-4010-4C2A-BFBA-BEFEC41A39E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EFB3B20-1DBA-419A-A062-26EFE42A15EB}"/>
              </a:ext>
            </a:extLst>
          </p:cNvPr>
          <p:cNvSpPr>
            <a:spLocks noGrp="1"/>
          </p:cNvSpPr>
          <p:nvPr>
            <p:ph type="dt" sz="half" idx="10"/>
          </p:nvPr>
        </p:nvSpPr>
        <p:spPr/>
        <p:txBody>
          <a:bodyPr/>
          <a:lstStyle/>
          <a:p>
            <a:fld id="{1C534A28-9857-4146-9975-2DD2626FA583}" type="datetimeFigureOut">
              <a:rPr lang="zh-CN" altLang="en-US" smtClean="0"/>
              <a:t>2018/7/24</a:t>
            </a:fld>
            <a:endParaRPr lang="zh-CN" altLang="en-US"/>
          </a:p>
        </p:txBody>
      </p:sp>
      <p:sp>
        <p:nvSpPr>
          <p:cNvPr id="5" name="页脚占位符 4">
            <a:extLst>
              <a:ext uri="{FF2B5EF4-FFF2-40B4-BE49-F238E27FC236}">
                <a16:creationId xmlns:a16="http://schemas.microsoft.com/office/drawing/2014/main" id="{812CEE96-2488-497E-9ACC-B990D1A54A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427051-74AA-4566-B945-94667B73FC79}"/>
              </a:ext>
            </a:extLst>
          </p:cNvPr>
          <p:cNvSpPr>
            <a:spLocks noGrp="1"/>
          </p:cNvSpPr>
          <p:nvPr>
            <p:ph type="sldNum" sz="quarter" idx="12"/>
          </p:nvPr>
        </p:nvSpPr>
        <p:spPr/>
        <p:txBody>
          <a:bodyPr/>
          <a:lstStyle/>
          <a:p>
            <a:fld id="{B6FA5A59-D547-4048-8CF7-92C7F6699010}" type="slidenum">
              <a:rPr lang="zh-CN" altLang="en-US" smtClean="0"/>
              <a:t>‹#›</a:t>
            </a:fld>
            <a:endParaRPr lang="zh-CN" altLang="en-US"/>
          </a:p>
        </p:txBody>
      </p:sp>
    </p:spTree>
    <p:extLst>
      <p:ext uri="{BB962C8B-B14F-4D97-AF65-F5344CB8AC3E}">
        <p14:creationId xmlns:p14="http://schemas.microsoft.com/office/powerpoint/2010/main" val="3722874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610FAA8-9681-4E18-8A63-76570605263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DA72168-751D-47A2-A29F-F6B02D437BC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8C34E3C-F1EE-4D28-90D4-59D08F1D8B6B}"/>
              </a:ext>
            </a:extLst>
          </p:cNvPr>
          <p:cNvSpPr>
            <a:spLocks noGrp="1"/>
          </p:cNvSpPr>
          <p:nvPr>
            <p:ph type="dt" sz="half" idx="10"/>
          </p:nvPr>
        </p:nvSpPr>
        <p:spPr/>
        <p:txBody>
          <a:bodyPr/>
          <a:lstStyle/>
          <a:p>
            <a:fld id="{1C534A28-9857-4146-9975-2DD2626FA583}" type="datetimeFigureOut">
              <a:rPr lang="zh-CN" altLang="en-US" smtClean="0"/>
              <a:t>2018/7/24</a:t>
            </a:fld>
            <a:endParaRPr lang="zh-CN" altLang="en-US"/>
          </a:p>
        </p:txBody>
      </p:sp>
      <p:sp>
        <p:nvSpPr>
          <p:cNvPr id="5" name="页脚占位符 4">
            <a:extLst>
              <a:ext uri="{FF2B5EF4-FFF2-40B4-BE49-F238E27FC236}">
                <a16:creationId xmlns:a16="http://schemas.microsoft.com/office/drawing/2014/main" id="{3EF92A2E-3A15-40E2-B1BB-D3DDFC89C4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E0528E-052C-40F3-BD8E-C164161BC175}"/>
              </a:ext>
            </a:extLst>
          </p:cNvPr>
          <p:cNvSpPr>
            <a:spLocks noGrp="1"/>
          </p:cNvSpPr>
          <p:nvPr>
            <p:ph type="sldNum" sz="quarter" idx="12"/>
          </p:nvPr>
        </p:nvSpPr>
        <p:spPr/>
        <p:txBody>
          <a:bodyPr/>
          <a:lstStyle/>
          <a:p>
            <a:fld id="{B6FA5A59-D547-4048-8CF7-92C7F6699010}" type="slidenum">
              <a:rPr lang="zh-CN" altLang="en-US" smtClean="0"/>
              <a:t>‹#›</a:t>
            </a:fld>
            <a:endParaRPr lang="zh-CN" altLang="en-US"/>
          </a:p>
        </p:txBody>
      </p:sp>
    </p:spTree>
    <p:extLst>
      <p:ext uri="{BB962C8B-B14F-4D97-AF65-F5344CB8AC3E}">
        <p14:creationId xmlns:p14="http://schemas.microsoft.com/office/powerpoint/2010/main" val="3888644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A81C39-95AF-405E-9DEF-DD957DDDFA0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E3C0567-FADA-4E34-8A2A-40424EE5718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D8B700E-4373-4ABA-82CD-1674E013FD0B}"/>
              </a:ext>
            </a:extLst>
          </p:cNvPr>
          <p:cNvSpPr>
            <a:spLocks noGrp="1"/>
          </p:cNvSpPr>
          <p:nvPr>
            <p:ph type="dt" sz="half" idx="10"/>
          </p:nvPr>
        </p:nvSpPr>
        <p:spPr/>
        <p:txBody>
          <a:bodyPr/>
          <a:lstStyle/>
          <a:p>
            <a:fld id="{1C534A28-9857-4146-9975-2DD2626FA583}" type="datetimeFigureOut">
              <a:rPr lang="zh-CN" altLang="en-US" smtClean="0"/>
              <a:t>2018/7/24</a:t>
            </a:fld>
            <a:endParaRPr lang="zh-CN" altLang="en-US"/>
          </a:p>
        </p:txBody>
      </p:sp>
      <p:sp>
        <p:nvSpPr>
          <p:cNvPr id="5" name="页脚占位符 4">
            <a:extLst>
              <a:ext uri="{FF2B5EF4-FFF2-40B4-BE49-F238E27FC236}">
                <a16:creationId xmlns:a16="http://schemas.microsoft.com/office/drawing/2014/main" id="{6D338589-B4FF-45E8-82B2-E92DF4CCB6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7B51D7-79B3-49BE-BA1D-884CF076E941}"/>
              </a:ext>
            </a:extLst>
          </p:cNvPr>
          <p:cNvSpPr>
            <a:spLocks noGrp="1"/>
          </p:cNvSpPr>
          <p:nvPr>
            <p:ph type="sldNum" sz="quarter" idx="12"/>
          </p:nvPr>
        </p:nvSpPr>
        <p:spPr/>
        <p:txBody>
          <a:bodyPr/>
          <a:lstStyle/>
          <a:p>
            <a:fld id="{B6FA5A59-D547-4048-8CF7-92C7F6699010}" type="slidenum">
              <a:rPr lang="zh-CN" altLang="en-US" smtClean="0"/>
              <a:t>‹#›</a:t>
            </a:fld>
            <a:endParaRPr lang="zh-CN" altLang="en-US"/>
          </a:p>
        </p:txBody>
      </p:sp>
    </p:spTree>
    <p:extLst>
      <p:ext uri="{BB962C8B-B14F-4D97-AF65-F5344CB8AC3E}">
        <p14:creationId xmlns:p14="http://schemas.microsoft.com/office/powerpoint/2010/main" val="299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AA0AB6-5957-4DF9-A640-2A8A73ADEF4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1DA9E7E-3EDD-4B55-9F12-D737DF6A42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3DDE506-C21E-4741-9B08-ECAAC093B11D}"/>
              </a:ext>
            </a:extLst>
          </p:cNvPr>
          <p:cNvSpPr>
            <a:spLocks noGrp="1"/>
          </p:cNvSpPr>
          <p:nvPr>
            <p:ph type="dt" sz="half" idx="10"/>
          </p:nvPr>
        </p:nvSpPr>
        <p:spPr/>
        <p:txBody>
          <a:bodyPr/>
          <a:lstStyle/>
          <a:p>
            <a:fld id="{1C534A28-9857-4146-9975-2DD2626FA583}" type="datetimeFigureOut">
              <a:rPr lang="zh-CN" altLang="en-US" smtClean="0"/>
              <a:t>2018/7/24</a:t>
            </a:fld>
            <a:endParaRPr lang="zh-CN" altLang="en-US"/>
          </a:p>
        </p:txBody>
      </p:sp>
      <p:sp>
        <p:nvSpPr>
          <p:cNvPr id="5" name="页脚占位符 4">
            <a:extLst>
              <a:ext uri="{FF2B5EF4-FFF2-40B4-BE49-F238E27FC236}">
                <a16:creationId xmlns:a16="http://schemas.microsoft.com/office/drawing/2014/main" id="{965AA8D0-50E5-4B0F-997F-9D73AF3162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B68E9F-3DF4-47FD-84E2-B17DBFE0B7D6}"/>
              </a:ext>
            </a:extLst>
          </p:cNvPr>
          <p:cNvSpPr>
            <a:spLocks noGrp="1"/>
          </p:cNvSpPr>
          <p:nvPr>
            <p:ph type="sldNum" sz="quarter" idx="12"/>
          </p:nvPr>
        </p:nvSpPr>
        <p:spPr/>
        <p:txBody>
          <a:bodyPr/>
          <a:lstStyle/>
          <a:p>
            <a:fld id="{B6FA5A59-D547-4048-8CF7-92C7F6699010}" type="slidenum">
              <a:rPr lang="zh-CN" altLang="en-US" smtClean="0"/>
              <a:t>‹#›</a:t>
            </a:fld>
            <a:endParaRPr lang="zh-CN" altLang="en-US"/>
          </a:p>
        </p:txBody>
      </p:sp>
    </p:spTree>
    <p:extLst>
      <p:ext uri="{BB962C8B-B14F-4D97-AF65-F5344CB8AC3E}">
        <p14:creationId xmlns:p14="http://schemas.microsoft.com/office/powerpoint/2010/main" val="194008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5482CD-2BC5-408F-9A28-EF592C35FB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25A76BC-99F8-45BB-9EE8-10CC5222E0F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68724DB-E508-4981-BE30-53CCEFC321C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A3E1DDD-D0EE-4EAC-8ADE-9D1EEB2EC43D}"/>
              </a:ext>
            </a:extLst>
          </p:cNvPr>
          <p:cNvSpPr>
            <a:spLocks noGrp="1"/>
          </p:cNvSpPr>
          <p:nvPr>
            <p:ph type="dt" sz="half" idx="10"/>
          </p:nvPr>
        </p:nvSpPr>
        <p:spPr/>
        <p:txBody>
          <a:bodyPr/>
          <a:lstStyle/>
          <a:p>
            <a:fld id="{1C534A28-9857-4146-9975-2DD2626FA583}" type="datetimeFigureOut">
              <a:rPr lang="zh-CN" altLang="en-US" smtClean="0"/>
              <a:t>2018/7/24</a:t>
            </a:fld>
            <a:endParaRPr lang="zh-CN" altLang="en-US"/>
          </a:p>
        </p:txBody>
      </p:sp>
      <p:sp>
        <p:nvSpPr>
          <p:cNvPr id="6" name="页脚占位符 5">
            <a:extLst>
              <a:ext uri="{FF2B5EF4-FFF2-40B4-BE49-F238E27FC236}">
                <a16:creationId xmlns:a16="http://schemas.microsoft.com/office/drawing/2014/main" id="{65037BCD-2EF4-4AE7-8DA3-4B50DB8C43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71713D-60C9-4AE8-8D03-A0194EE8DCBF}"/>
              </a:ext>
            </a:extLst>
          </p:cNvPr>
          <p:cNvSpPr>
            <a:spLocks noGrp="1"/>
          </p:cNvSpPr>
          <p:nvPr>
            <p:ph type="sldNum" sz="quarter" idx="12"/>
          </p:nvPr>
        </p:nvSpPr>
        <p:spPr/>
        <p:txBody>
          <a:bodyPr/>
          <a:lstStyle/>
          <a:p>
            <a:fld id="{B6FA5A59-D547-4048-8CF7-92C7F6699010}" type="slidenum">
              <a:rPr lang="zh-CN" altLang="en-US" smtClean="0"/>
              <a:t>‹#›</a:t>
            </a:fld>
            <a:endParaRPr lang="zh-CN" altLang="en-US"/>
          </a:p>
        </p:txBody>
      </p:sp>
    </p:spTree>
    <p:extLst>
      <p:ext uri="{BB962C8B-B14F-4D97-AF65-F5344CB8AC3E}">
        <p14:creationId xmlns:p14="http://schemas.microsoft.com/office/powerpoint/2010/main" val="1892800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5E5A88-5BDA-41C4-AC8E-37FCBA5A0C3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27513D4-B6A1-40B7-9E62-724ABEB35E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E632B5CA-F8A2-440A-88EF-121BACF1FF1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B034075-6B07-485C-9691-10C15E2903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0826BED-AAC3-4613-B57C-554003F6CC4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2341056-6828-48B3-A205-05A3542AD4A6}"/>
              </a:ext>
            </a:extLst>
          </p:cNvPr>
          <p:cNvSpPr>
            <a:spLocks noGrp="1"/>
          </p:cNvSpPr>
          <p:nvPr>
            <p:ph type="dt" sz="half" idx="10"/>
          </p:nvPr>
        </p:nvSpPr>
        <p:spPr/>
        <p:txBody>
          <a:bodyPr/>
          <a:lstStyle/>
          <a:p>
            <a:fld id="{1C534A28-9857-4146-9975-2DD2626FA583}" type="datetimeFigureOut">
              <a:rPr lang="zh-CN" altLang="en-US" smtClean="0"/>
              <a:t>2018/7/24</a:t>
            </a:fld>
            <a:endParaRPr lang="zh-CN" altLang="en-US"/>
          </a:p>
        </p:txBody>
      </p:sp>
      <p:sp>
        <p:nvSpPr>
          <p:cNvPr id="8" name="页脚占位符 7">
            <a:extLst>
              <a:ext uri="{FF2B5EF4-FFF2-40B4-BE49-F238E27FC236}">
                <a16:creationId xmlns:a16="http://schemas.microsoft.com/office/drawing/2014/main" id="{B59BB974-3981-4F7B-BA81-FF0A3A58325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F6375CA-1ACA-4F85-B955-AB895EA102DD}"/>
              </a:ext>
            </a:extLst>
          </p:cNvPr>
          <p:cNvSpPr>
            <a:spLocks noGrp="1"/>
          </p:cNvSpPr>
          <p:nvPr>
            <p:ph type="sldNum" sz="quarter" idx="12"/>
          </p:nvPr>
        </p:nvSpPr>
        <p:spPr/>
        <p:txBody>
          <a:bodyPr/>
          <a:lstStyle/>
          <a:p>
            <a:fld id="{B6FA5A59-D547-4048-8CF7-92C7F6699010}" type="slidenum">
              <a:rPr lang="zh-CN" altLang="en-US" smtClean="0"/>
              <a:t>‹#›</a:t>
            </a:fld>
            <a:endParaRPr lang="zh-CN" altLang="en-US"/>
          </a:p>
        </p:txBody>
      </p:sp>
    </p:spTree>
    <p:extLst>
      <p:ext uri="{BB962C8B-B14F-4D97-AF65-F5344CB8AC3E}">
        <p14:creationId xmlns:p14="http://schemas.microsoft.com/office/powerpoint/2010/main" val="1482843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AC432C-801A-45C4-BDCD-391AAD6A2CC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0DB048C-020A-4094-A541-A120D3507163}"/>
              </a:ext>
            </a:extLst>
          </p:cNvPr>
          <p:cNvSpPr>
            <a:spLocks noGrp="1"/>
          </p:cNvSpPr>
          <p:nvPr>
            <p:ph type="dt" sz="half" idx="10"/>
          </p:nvPr>
        </p:nvSpPr>
        <p:spPr/>
        <p:txBody>
          <a:bodyPr/>
          <a:lstStyle/>
          <a:p>
            <a:fld id="{1C534A28-9857-4146-9975-2DD2626FA583}" type="datetimeFigureOut">
              <a:rPr lang="zh-CN" altLang="en-US" smtClean="0"/>
              <a:t>2018/7/24</a:t>
            </a:fld>
            <a:endParaRPr lang="zh-CN" altLang="en-US"/>
          </a:p>
        </p:txBody>
      </p:sp>
      <p:sp>
        <p:nvSpPr>
          <p:cNvPr id="4" name="页脚占位符 3">
            <a:extLst>
              <a:ext uri="{FF2B5EF4-FFF2-40B4-BE49-F238E27FC236}">
                <a16:creationId xmlns:a16="http://schemas.microsoft.com/office/drawing/2014/main" id="{8A7ECE90-16FE-4009-8314-FE011B69D07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F9D09CE-AEC7-41A3-9CEB-B8F2A4D55837}"/>
              </a:ext>
            </a:extLst>
          </p:cNvPr>
          <p:cNvSpPr>
            <a:spLocks noGrp="1"/>
          </p:cNvSpPr>
          <p:nvPr>
            <p:ph type="sldNum" sz="quarter" idx="12"/>
          </p:nvPr>
        </p:nvSpPr>
        <p:spPr/>
        <p:txBody>
          <a:bodyPr/>
          <a:lstStyle/>
          <a:p>
            <a:fld id="{B6FA5A59-D547-4048-8CF7-92C7F6699010}" type="slidenum">
              <a:rPr lang="zh-CN" altLang="en-US" smtClean="0"/>
              <a:t>‹#›</a:t>
            </a:fld>
            <a:endParaRPr lang="zh-CN" altLang="en-US"/>
          </a:p>
        </p:txBody>
      </p:sp>
    </p:spTree>
    <p:extLst>
      <p:ext uri="{BB962C8B-B14F-4D97-AF65-F5344CB8AC3E}">
        <p14:creationId xmlns:p14="http://schemas.microsoft.com/office/powerpoint/2010/main" val="4045143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D77F49A-E06E-49E1-AD0A-D3683751DDE6}"/>
              </a:ext>
            </a:extLst>
          </p:cNvPr>
          <p:cNvSpPr>
            <a:spLocks noGrp="1"/>
          </p:cNvSpPr>
          <p:nvPr>
            <p:ph type="dt" sz="half" idx="10"/>
          </p:nvPr>
        </p:nvSpPr>
        <p:spPr/>
        <p:txBody>
          <a:bodyPr/>
          <a:lstStyle/>
          <a:p>
            <a:fld id="{1C534A28-9857-4146-9975-2DD2626FA583}" type="datetimeFigureOut">
              <a:rPr lang="zh-CN" altLang="en-US" smtClean="0"/>
              <a:t>2018/7/24</a:t>
            </a:fld>
            <a:endParaRPr lang="zh-CN" altLang="en-US"/>
          </a:p>
        </p:txBody>
      </p:sp>
      <p:sp>
        <p:nvSpPr>
          <p:cNvPr id="3" name="页脚占位符 2">
            <a:extLst>
              <a:ext uri="{FF2B5EF4-FFF2-40B4-BE49-F238E27FC236}">
                <a16:creationId xmlns:a16="http://schemas.microsoft.com/office/drawing/2014/main" id="{11AB4B8B-AAA2-4B26-8EEB-A74C1318E85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1C0FDFD-B092-4FDF-BC0F-7BF7AD65F627}"/>
              </a:ext>
            </a:extLst>
          </p:cNvPr>
          <p:cNvSpPr>
            <a:spLocks noGrp="1"/>
          </p:cNvSpPr>
          <p:nvPr>
            <p:ph type="sldNum" sz="quarter" idx="12"/>
          </p:nvPr>
        </p:nvSpPr>
        <p:spPr/>
        <p:txBody>
          <a:bodyPr/>
          <a:lstStyle/>
          <a:p>
            <a:fld id="{B6FA5A59-D547-4048-8CF7-92C7F6699010}" type="slidenum">
              <a:rPr lang="zh-CN" altLang="en-US" smtClean="0"/>
              <a:t>‹#›</a:t>
            </a:fld>
            <a:endParaRPr lang="zh-CN" altLang="en-US"/>
          </a:p>
        </p:txBody>
      </p:sp>
    </p:spTree>
    <p:extLst>
      <p:ext uri="{BB962C8B-B14F-4D97-AF65-F5344CB8AC3E}">
        <p14:creationId xmlns:p14="http://schemas.microsoft.com/office/powerpoint/2010/main" val="108970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88EDCC-5CE9-47F3-AAC7-F1A6D0705CF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909FCCC-CEE8-48B6-8FAD-0AA9793472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9E21594-9AB5-4F4F-AA72-748CE2B543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860BCDC-293A-4E03-8B42-330C836D2241}"/>
              </a:ext>
            </a:extLst>
          </p:cNvPr>
          <p:cNvSpPr>
            <a:spLocks noGrp="1"/>
          </p:cNvSpPr>
          <p:nvPr>
            <p:ph type="dt" sz="half" idx="10"/>
          </p:nvPr>
        </p:nvSpPr>
        <p:spPr/>
        <p:txBody>
          <a:bodyPr/>
          <a:lstStyle/>
          <a:p>
            <a:fld id="{1C534A28-9857-4146-9975-2DD2626FA583}" type="datetimeFigureOut">
              <a:rPr lang="zh-CN" altLang="en-US" smtClean="0"/>
              <a:t>2018/7/24</a:t>
            </a:fld>
            <a:endParaRPr lang="zh-CN" altLang="en-US"/>
          </a:p>
        </p:txBody>
      </p:sp>
      <p:sp>
        <p:nvSpPr>
          <p:cNvPr id="6" name="页脚占位符 5">
            <a:extLst>
              <a:ext uri="{FF2B5EF4-FFF2-40B4-BE49-F238E27FC236}">
                <a16:creationId xmlns:a16="http://schemas.microsoft.com/office/drawing/2014/main" id="{E7DD7458-BF0A-4583-8614-385C32ED110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22EDE5C-A47F-4AF3-AE31-ACB9F9F61BE4}"/>
              </a:ext>
            </a:extLst>
          </p:cNvPr>
          <p:cNvSpPr>
            <a:spLocks noGrp="1"/>
          </p:cNvSpPr>
          <p:nvPr>
            <p:ph type="sldNum" sz="quarter" idx="12"/>
          </p:nvPr>
        </p:nvSpPr>
        <p:spPr/>
        <p:txBody>
          <a:bodyPr/>
          <a:lstStyle/>
          <a:p>
            <a:fld id="{B6FA5A59-D547-4048-8CF7-92C7F6699010}" type="slidenum">
              <a:rPr lang="zh-CN" altLang="en-US" smtClean="0"/>
              <a:t>‹#›</a:t>
            </a:fld>
            <a:endParaRPr lang="zh-CN" altLang="en-US"/>
          </a:p>
        </p:txBody>
      </p:sp>
    </p:spTree>
    <p:extLst>
      <p:ext uri="{BB962C8B-B14F-4D97-AF65-F5344CB8AC3E}">
        <p14:creationId xmlns:p14="http://schemas.microsoft.com/office/powerpoint/2010/main" val="1952137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BDF994-C147-44AE-814F-6FAF9960258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E590F27-3E08-4F2F-A183-F4EF5243A3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D3A1CA6-7DCA-4B61-92C2-0A71A1C533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C91628F-9C8A-45AA-85DF-1345CA7116F8}"/>
              </a:ext>
            </a:extLst>
          </p:cNvPr>
          <p:cNvSpPr>
            <a:spLocks noGrp="1"/>
          </p:cNvSpPr>
          <p:nvPr>
            <p:ph type="dt" sz="half" idx="10"/>
          </p:nvPr>
        </p:nvSpPr>
        <p:spPr/>
        <p:txBody>
          <a:bodyPr/>
          <a:lstStyle/>
          <a:p>
            <a:fld id="{1C534A28-9857-4146-9975-2DD2626FA583}" type="datetimeFigureOut">
              <a:rPr lang="zh-CN" altLang="en-US" smtClean="0"/>
              <a:t>2018/7/24</a:t>
            </a:fld>
            <a:endParaRPr lang="zh-CN" altLang="en-US"/>
          </a:p>
        </p:txBody>
      </p:sp>
      <p:sp>
        <p:nvSpPr>
          <p:cNvPr id="6" name="页脚占位符 5">
            <a:extLst>
              <a:ext uri="{FF2B5EF4-FFF2-40B4-BE49-F238E27FC236}">
                <a16:creationId xmlns:a16="http://schemas.microsoft.com/office/drawing/2014/main" id="{7CF2E43F-4A11-45F5-8DEA-59F474F61EF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C28C46A-B598-497F-9606-A02D4505F824}"/>
              </a:ext>
            </a:extLst>
          </p:cNvPr>
          <p:cNvSpPr>
            <a:spLocks noGrp="1"/>
          </p:cNvSpPr>
          <p:nvPr>
            <p:ph type="sldNum" sz="quarter" idx="12"/>
          </p:nvPr>
        </p:nvSpPr>
        <p:spPr/>
        <p:txBody>
          <a:bodyPr/>
          <a:lstStyle/>
          <a:p>
            <a:fld id="{B6FA5A59-D547-4048-8CF7-92C7F6699010}" type="slidenum">
              <a:rPr lang="zh-CN" altLang="en-US" smtClean="0"/>
              <a:t>‹#›</a:t>
            </a:fld>
            <a:endParaRPr lang="zh-CN" altLang="en-US"/>
          </a:p>
        </p:txBody>
      </p:sp>
    </p:spTree>
    <p:extLst>
      <p:ext uri="{BB962C8B-B14F-4D97-AF65-F5344CB8AC3E}">
        <p14:creationId xmlns:p14="http://schemas.microsoft.com/office/powerpoint/2010/main" val="2142691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8D70C38-9809-42B7-B0C8-6FAE3839A7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A9ED86A-19BE-47B0-B085-008BE2A0A5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D558005-47E8-4B45-9AE9-591E5A4F0C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534A28-9857-4146-9975-2DD2626FA583}" type="datetimeFigureOut">
              <a:rPr lang="zh-CN" altLang="en-US" smtClean="0"/>
              <a:t>2018/7/24</a:t>
            </a:fld>
            <a:endParaRPr lang="zh-CN" altLang="en-US"/>
          </a:p>
        </p:txBody>
      </p:sp>
      <p:sp>
        <p:nvSpPr>
          <p:cNvPr id="5" name="页脚占位符 4">
            <a:extLst>
              <a:ext uri="{FF2B5EF4-FFF2-40B4-BE49-F238E27FC236}">
                <a16:creationId xmlns:a16="http://schemas.microsoft.com/office/drawing/2014/main" id="{8F301E46-B0DF-4DC1-8660-79BEB49A41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193E900-3E88-4FE7-9687-D0FDA62D9B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A5A59-D547-4048-8CF7-92C7F6699010}" type="slidenum">
              <a:rPr lang="zh-CN" altLang="en-US" smtClean="0"/>
              <a:t>‹#›</a:t>
            </a:fld>
            <a:endParaRPr lang="zh-CN" altLang="en-US"/>
          </a:p>
        </p:txBody>
      </p:sp>
    </p:spTree>
    <p:extLst>
      <p:ext uri="{BB962C8B-B14F-4D97-AF65-F5344CB8AC3E}">
        <p14:creationId xmlns:p14="http://schemas.microsoft.com/office/powerpoint/2010/main" val="1596684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vjudge.net/problem/CodeForces-807D"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B5073E-7270-4C8C-8CEE-8937A56FE04E}"/>
              </a:ext>
            </a:extLst>
          </p:cNvPr>
          <p:cNvSpPr>
            <a:spLocks noGrp="1"/>
          </p:cNvSpPr>
          <p:nvPr>
            <p:ph type="ctrTitle"/>
          </p:nvPr>
        </p:nvSpPr>
        <p:spPr/>
        <p:txBody>
          <a:bodyPr/>
          <a:lstStyle/>
          <a:p>
            <a:r>
              <a:rPr lang="en-US" altLang="zh-CN" dirty="0"/>
              <a:t>Problem B</a:t>
            </a:r>
            <a:endParaRPr lang="zh-CN" altLang="en-US" dirty="0"/>
          </a:p>
        </p:txBody>
      </p:sp>
      <p:sp>
        <p:nvSpPr>
          <p:cNvPr id="3" name="副标题 2">
            <a:extLst>
              <a:ext uri="{FF2B5EF4-FFF2-40B4-BE49-F238E27FC236}">
                <a16:creationId xmlns:a16="http://schemas.microsoft.com/office/drawing/2014/main" id="{DADFE2B4-A814-4312-BFBE-F3975973D03D}"/>
              </a:ext>
            </a:extLst>
          </p:cNvPr>
          <p:cNvSpPr>
            <a:spLocks noGrp="1"/>
          </p:cNvSpPr>
          <p:nvPr>
            <p:ph type="subTitle" idx="1"/>
          </p:nvPr>
        </p:nvSpPr>
        <p:spPr/>
        <p:txBody>
          <a:bodyPr/>
          <a:lstStyle/>
          <a:p>
            <a:r>
              <a:rPr lang="en-US" altLang="zh-CN" dirty="0">
                <a:hlinkClick r:id="rId2"/>
              </a:rPr>
              <a:t>Dynamic Problem Scoring</a:t>
            </a:r>
            <a:endParaRPr lang="en-US" altLang="zh-CN" dirty="0"/>
          </a:p>
          <a:p>
            <a:r>
              <a:rPr lang="en-US" altLang="zh-CN" dirty="0"/>
              <a:t>By cortexA233</a:t>
            </a:r>
          </a:p>
          <a:p>
            <a:r>
              <a:rPr lang="en-US" altLang="zh-CN" dirty="0"/>
              <a:t> </a:t>
            </a:r>
            <a:endParaRPr lang="zh-CN" altLang="en-US" dirty="0"/>
          </a:p>
        </p:txBody>
      </p:sp>
    </p:spTree>
    <p:extLst>
      <p:ext uri="{BB962C8B-B14F-4D97-AF65-F5344CB8AC3E}">
        <p14:creationId xmlns:p14="http://schemas.microsoft.com/office/powerpoint/2010/main" val="673957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BBC5C-AAD9-456F-BBFE-6002030CFCF5}"/>
              </a:ext>
            </a:extLst>
          </p:cNvPr>
          <p:cNvSpPr>
            <a:spLocks noGrp="1"/>
          </p:cNvSpPr>
          <p:nvPr>
            <p:ph type="title"/>
          </p:nvPr>
        </p:nvSpPr>
        <p:spPr/>
        <p:txBody>
          <a:bodyPr/>
          <a:lstStyle/>
          <a:p>
            <a:r>
              <a:rPr lang="zh-CN" altLang="en-US" dirty="0"/>
              <a:t>题目摘要</a:t>
            </a:r>
            <a:r>
              <a:rPr lang="en-US" altLang="zh-CN" dirty="0"/>
              <a:t>/</a:t>
            </a:r>
            <a:r>
              <a:rPr lang="zh-CN" altLang="en-US" dirty="0"/>
              <a:t>大意</a:t>
            </a:r>
          </a:p>
        </p:txBody>
      </p:sp>
      <p:sp>
        <p:nvSpPr>
          <p:cNvPr id="3" name="内容占位符 2">
            <a:extLst>
              <a:ext uri="{FF2B5EF4-FFF2-40B4-BE49-F238E27FC236}">
                <a16:creationId xmlns:a16="http://schemas.microsoft.com/office/drawing/2014/main" id="{93E5E455-36BE-426B-88CE-C26597FC99AA}"/>
              </a:ext>
            </a:extLst>
          </p:cNvPr>
          <p:cNvSpPr>
            <a:spLocks noGrp="1"/>
          </p:cNvSpPr>
          <p:nvPr>
            <p:ph idx="1"/>
          </p:nvPr>
        </p:nvSpPr>
        <p:spPr/>
        <p:txBody>
          <a:bodyPr>
            <a:normAutofit lnSpcReduction="10000"/>
          </a:bodyPr>
          <a:lstStyle/>
          <a:p>
            <a:r>
              <a:rPr lang="zh-CN" altLang="en-US" sz="2000" dirty="0"/>
              <a:t>选手</a:t>
            </a:r>
            <a:r>
              <a:rPr lang="en-US" altLang="zh-CN" sz="2000" dirty="0"/>
              <a:t>X</a:t>
            </a:r>
            <a:r>
              <a:rPr lang="zh-CN" altLang="en-US" sz="2000" dirty="0"/>
              <a:t>，选手</a:t>
            </a:r>
            <a:r>
              <a:rPr lang="en-US" altLang="zh-CN" sz="2000" dirty="0"/>
              <a:t>Y</a:t>
            </a:r>
            <a:r>
              <a:rPr lang="zh-CN" altLang="en-US" sz="2000" dirty="0"/>
              <a:t>以及其他</a:t>
            </a:r>
            <a:r>
              <a:rPr lang="en-US" altLang="zh-CN" sz="2000" dirty="0"/>
              <a:t>n-2</a:t>
            </a:r>
            <a:r>
              <a:rPr lang="zh-CN" altLang="en-US" sz="2000" dirty="0"/>
              <a:t>（</a:t>
            </a:r>
            <a:r>
              <a:rPr lang="en-US" altLang="zh-CN" sz="2000" dirty="0"/>
              <a:t>2&lt;=n&lt;=120</a:t>
            </a:r>
            <a:r>
              <a:rPr lang="zh-CN" altLang="en-US" sz="2000" dirty="0"/>
              <a:t>）位选手共同参加了一场</a:t>
            </a:r>
            <a:r>
              <a:rPr lang="en-US" altLang="zh-CN" sz="2000" dirty="0"/>
              <a:t>CF</a:t>
            </a:r>
            <a:r>
              <a:rPr lang="zh-CN" altLang="en-US" sz="2000" dirty="0"/>
              <a:t>比赛，在这次比赛的 </a:t>
            </a:r>
            <a:r>
              <a:rPr lang="en-US" altLang="zh-CN" sz="2000" b="1" dirty="0"/>
              <a:t>5</a:t>
            </a:r>
            <a:r>
              <a:rPr lang="zh-CN" altLang="en-US" sz="2000" b="1" dirty="0"/>
              <a:t>个题目 </a:t>
            </a:r>
            <a:r>
              <a:rPr lang="zh-CN" altLang="en-US" sz="2000" dirty="0"/>
              <a:t>中，对于每道题，每位选手可以获得的分数和 </a:t>
            </a:r>
            <a:r>
              <a:rPr lang="zh-CN" altLang="en-US" sz="2000" b="1" dirty="0"/>
              <a:t>本题通过人数</a:t>
            </a:r>
            <a:r>
              <a:rPr lang="en-US" altLang="zh-CN" sz="2000" b="1" dirty="0"/>
              <a:t>c[</a:t>
            </a:r>
            <a:r>
              <a:rPr lang="en-US" altLang="zh-CN" sz="2000" b="1" dirty="0" err="1"/>
              <a:t>i</a:t>
            </a:r>
            <a:r>
              <a:rPr lang="en-US" altLang="zh-CN" sz="2000" b="1" dirty="0"/>
              <a:t>]/</a:t>
            </a:r>
            <a:r>
              <a:rPr lang="zh-CN" altLang="en-US" sz="2000" b="1" dirty="0"/>
              <a:t>总参赛人数</a:t>
            </a:r>
            <a:r>
              <a:rPr lang="en-US" altLang="zh-CN" sz="2000" b="1" dirty="0"/>
              <a:t>n</a:t>
            </a:r>
            <a:r>
              <a:rPr lang="zh-CN" altLang="en-US" sz="2000" b="1" dirty="0"/>
              <a:t> </a:t>
            </a:r>
            <a:r>
              <a:rPr lang="zh-CN" altLang="en-US" sz="2000" dirty="0"/>
              <a:t>直接相关（具体规则如下表所示）。</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在计算出这个分数之后，每道题可获得的分数还要乘上一个和 </a:t>
            </a:r>
            <a:r>
              <a:rPr lang="zh-CN" altLang="en-US" sz="2000" b="1" dirty="0"/>
              <a:t>该题目通过时间</a:t>
            </a:r>
            <a:r>
              <a:rPr lang="en-US" altLang="zh-CN" sz="2000" b="1" dirty="0"/>
              <a:t>t</a:t>
            </a:r>
            <a:r>
              <a:rPr lang="zh-CN" altLang="en-US" sz="2000" b="1" dirty="0"/>
              <a:t>（分钟） </a:t>
            </a:r>
            <a:r>
              <a:rPr lang="zh-CN" altLang="en-US" sz="2000" dirty="0"/>
              <a:t>相关的系数，此系数为为（</a:t>
            </a:r>
            <a:r>
              <a:rPr lang="en-US" altLang="zh-CN" sz="2000" dirty="0"/>
              <a:t>1-t/250</a:t>
            </a:r>
            <a:r>
              <a:rPr lang="zh-CN" altLang="en-US" sz="2000" dirty="0"/>
              <a:t>）。则每个题目可获得的分数</a:t>
            </a:r>
            <a:r>
              <a:rPr lang="en-US" altLang="zh-CN" sz="2000" dirty="0"/>
              <a:t>s[</a:t>
            </a:r>
            <a:r>
              <a:rPr lang="en-US" altLang="zh-CN" sz="2000" dirty="0" err="1"/>
              <a:t>i</a:t>
            </a:r>
            <a:r>
              <a:rPr lang="en-US" altLang="zh-CN" sz="2000" dirty="0"/>
              <a:t>]</a:t>
            </a:r>
            <a:r>
              <a:rPr lang="zh-CN" altLang="en-US" sz="2000" dirty="0"/>
              <a:t>为：</a:t>
            </a:r>
            <a:endParaRPr lang="en-US" altLang="zh-CN" sz="2000" dirty="0"/>
          </a:p>
          <a:p>
            <a:r>
              <a:rPr lang="en-US" altLang="zh-CN" sz="2000" dirty="0"/>
              <a:t>                                              </a:t>
            </a:r>
            <a:r>
              <a:rPr lang="en-US" altLang="zh-CN" sz="2000" b="1" dirty="0"/>
              <a:t>s[</a:t>
            </a:r>
            <a:r>
              <a:rPr lang="en-US" altLang="zh-CN" sz="2000" b="1" dirty="0" err="1"/>
              <a:t>i</a:t>
            </a:r>
            <a:r>
              <a:rPr lang="en-US" altLang="zh-CN" sz="2000" b="1" dirty="0"/>
              <a:t>] = </a:t>
            </a:r>
            <a:r>
              <a:rPr lang="zh-CN" altLang="en-US" sz="2000" b="1" dirty="0"/>
              <a:t>基础分数*（</a:t>
            </a:r>
            <a:r>
              <a:rPr lang="en-US" altLang="zh-CN" sz="2000" b="1" dirty="0"/>
              <a:t>1-t/250</a:t>
            </a:r>
            <a:r>
              <a:rPr lang="zh-CN" altLang="en-US" sz="2000" b="1" dirty="0"/>
              <a:t>）</a:t>
            </a:r>
            <a:endParaRPr lang="en-US" altLang="zh-CN" sz="2000" b="1" dirty="0"/>
          </a:p>
          <a:p>
            <a:endParaRPr lang="zh-CN" altLang="en-US" sz="2000" dirty="0"/>
          </a:p>
        </p:txBody>
      </p:sp>
      <p:pic>
        <p:nvPicPr>
          <p:cNvPr id="5" name="图片 4">
            <a:extLst>
              <a:ext uri="{FF2B5EF4-FFF2-40B4-BE49-F238E27FC236}">
                <a16:creationId xmlns:a16="http://schemas.microsoft.com/office/drawing/2014/main" id="{C3904E6E-C640-4D9D-84AA-2DF645208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2036" y="2721095"/>
            <a:ext cx="3882005" cy="1974468"/>
          </a:xfrm>
          <a:prstGeom prst="rect">
            <a:avLst/>
          </a:prstGeom>
        </p:spPr>
      </p:pic>
    </p:spTree>
    <p:extLst>
      <p:ext uri="{BB962C8B-B14F-4D97-AF65-F5344CB8AC3E}">
        <p14:creationId xmlns:p14="http://schemas.microsoft.com/office/powerpoint/2010/main" val="2990105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8515B-9647-47BB-A9C1-BC7ADA989574}"/>
              </a:ext>
            </a:extLst>
          </p:cNvPr>
          <p:cNvSpPr>
            <a:spLocks noGrp="1"/>
          </p:cNvSpPr>
          <p:nvPr>
            <p:ph type="title"/>
          </p:nvPr>
        </p:nvSpPr>
        <p:spPr/>
        <p:txBody>
          <a:bodyPr/>
          <a:lstStyle/>
          <a:p>
            <a:r>
              <a:rPr lang="zh-CN" altLang="en-US" dirty="0"/>
              <a:t>题目摘要</a:t>
            </a:r>
            <a:r>
              <a:rPr lang="en-US" altLang="zh-CN" dirty="0"/>
              <a:t>/</a:t>
            </a:r>
            <a:r>
              <a:rPr lang="zh-CN" altLang="en-US" dirty="0"/>
              <a:t>大意</a:t>
            </a:r>
          </a:p>
        </p:txBody>
      </p:sp>
      <p:sp>
        <p:nvSpPr>
          <p:cNvPr id="3" name="内容占位符 2">
            <a:extLst>
              <a:ext uri="{FF2B5EF4-FFF2-40B4-BE49-F238E27FC236}">
                <a16:creationId xmlns:a16="http://schemas.microsoft.com/office/drawing/2014/main" id="{B74C387B-7ECE-468B-9F4D-F570BA8BC396}"/>
              </a:ext>
            </a:extLst>
          </p:cNvPr>
          <p:cNvSpPr>
            <a:spLocks noGrp="1"/>
          </p:cNvSpPr>
          <p:nvPr>
            <p:ph idx="1"/>
          </p:nvPr>
        </p:nvSpPr>
        <p:spPr/>
        <p:txBody>
          <a:bodyPr>
            <a:normAutofit/>
          </a:bodyPr>
          <a:lstStyle/>
          <a:p>
            <a:r>
              <a:rPr lang="zh-CN" altLang="en-US" sz="2000" dirty="0"/>
              <a:t>在本次比赛中，选手</a:t>
            </a:r>
            <a:r>
              <a:rPr lang="en-US" altLang="zh-CN" sz="2000" dirty="0"/>
              <a:t>X</a:t>
            </a:r>
            <a:r>
              <a:rPr lang="zh-CN" altLang="en-US" sz="2000" dirty="0"/>
              <a:t>非常想获得 </a:t>
            </a:r>
            <a:r>
              <a:rPr lang="zh-CN" altLang="en-US" sz="2000" b="1" dirty="0"/>
              <a:t>超过选手</a:t>
            </a:r>
            <a:r>
              <a:rPr lang="en-US" altLang="zh-CN" sz="2000" b="1" dirty="0"/>
              <a:t>Y </a:t>
            </a:r>
            <a:r>
              <a:rPr lang="zh-CN" altLang="en-US" sz="2000" dirty="0"/>
              <a:t>的分数</a:t>
            </a:r>
            <a:r>
              <a:rPr lang="zh-CN" altLang="en-US" sz="2000" b="1" dirty="0"/>
              <a:t>。</a:t>
            </a:r>
            <a:r>
              <a:rPr lang="zh-CN" altLang="en-US" sz="2000" dirty="0"/>
              <a:t>他通过在比赛结束前的两分钟开小号的作弊行为来试图达到这一目的。</a:t>
            </a:r>
            <a:r>
              <a:rPr lang="en-US" altLang="zh-CN" sz="2000" dirty="0"/>
              <a:t>X</a:t>
            </a:r>
            <a:r>
              <a:rPr lang="zh-CN" altLang="en-US" sz="2000" dirty="0"/>
              <a:t>最多可以开</a:t>
            </a:r>
            <a:r>
              <a:rPr lang="en-US" altLang="zh-CN" sz="2000" dirty="0"/>
              <a:t>1e9+7</a:t>
            </a:r>
            <a:r>
              <a:rPr lang="zh-CN" altLang="en-US" sz="2000" dirty="0"/>
              <a:t>个小号（本题中可视为无穷多个），小号交题不需要花费时间，且 </a:t>
            </a:r>
            <a:r>
              <a:rPr lang="zh-CN" altLang="en-US" sz="2000" b="1" dirty="0"/>
              <a:t>小号只能</a:t>
            </a:r>
            <a:r>
              <a:rPr lang="en-US" altLang="zh-CN" sz="2000" b="1" dirty="0"/>
              <a:t>AC</a:t>
            </a:r>
            <a:r>
              <a:rPr lang="zh-CN" altLang="en-US" sz="2000" b="1" dirty="0"/>
              <a:t>选手</a:t>
            </a:r>
            <a:r>
              <a:rPr lang="en-US" altLang="zh-CN" sz="2000" b="1" dirty="0"/>
              <a:t>X</a:t>
            </a:r>
            <a:r>
              <a:rPr lang="zh-CN" altLang="en-US" sz="2000" b="1" dirty="0"/>
              <a:t>已经</a:t>
            </a:r>
            <a:r>
              <a:rPr lang="en-US" altLang="zh-CN" sz="2000" b="1" dirty="0"/>
              <a:t>AC</a:t>
            </a:r>
            <a:r>
              <a:rPr lang="zh-CN" altLang="en-US" sz="2000" b="1" dirty="0"/>
              <a:t>过的题目 </a:t>
            </a:r>
            <a:r>
              <a:rPr lang="zh-CN" altLang="en-US" sz="2000" dirty="0"/>
              <a:t>。请问选手</a:t>
            </a:r>
            <a:r>
              <a:rPr lang="en-US" altLang="zh-CN" sz="2000" dirty="0"/>
              <a:t>X </a:t>
            </a:r>
            <a:r>
              <a:rPr lang="zh-CN" altLang="en-US" sz="2000" b="1" dirty="0"/>
              <a:t>至少 </a:t>
            </a:r>
            <a:r>
              <a:rPr lang="zh-CN" altLang="en-US" sz="2000" dirty="0"/>
              <a:t>要开多少个小号才能达到他的目的？如果开再多的小号也无法达到这一目的，输出</a:t>
            </a:r>
            <a:r>
              <a:rPr lang="en-US" altLang="zh-CN" sz="2000" dirty="0"/>
              <a:t>-1</a:t>
            </a:r>
            <a:r>
              <a:rPr lang="zh-CN" altLang="en-US" sz="2000" dirty="0"/>
              <a:t>。</a:t>
            </a:r>
            <a:endParaRPr lang="en-US" altLang="zh-CN" sz="2000" dirty="0"/>
          </a:p>
          <a:p>
            <a:r>
              <a:rPr lang="zh-CN" altLang="en-US" sz="2000" dirty="0"/>
              <a:t>输入格式：</a:t>
            </a:r>
            <a:endParaRPr lang="en-US" altLang="zh-CN" sz="2000" dirty="0"/>
          </a:p>
          <a:p>
            <a:pPr marL="0" indent="0">
              <a:buNone/>
            </a:pPr>
            <a:r>
              <a:rPr lang="zh-CN" altLang="en-US" sz="2000" dirty="0"/>
              <a:t>   第</a:t>
            </a:r>
            <a:r>
              <a:rPr lang="en-US" altLang="zh-CN" sz="2000" dirty="0"/>
              <a:t>1</a:t>
            </a:r>
            <a:r>
              <a:rPr lang="zh-CN" altLang="en-US" sz="2000" dirty="0"/>
              <a:t>行为</a:t>
            </a:r>
            <a:r>
              <a:rPr lang="en-US" altLang="zh-CN" sz="2000" dirty="0"/>
              <a:t>1</a:t>
            </a:r>
            <a:r>
              <a:rPr lang="zh-CN" altLang="en-US" sz="2000" dirty="0"/>
              <a:t>个整数</a:t>
            </a:r>
            <a:r>
              <a:rPr lang="en-US" altLang="zh-CN" sz="2000" dirty="0"/>
              <a:t>n</a:t>
            </a:r>
            <a:r>
              <a:rPr lang="zh-CN" altLang="en-US" sz="2000" dirty="0"/>
              <a:t>（</a:t>
            </a:r>
            <a:r>
              <a:rPr lang="en-US" altLang="zh-CN" sz="2000" dirty="0"/>
              <a:t>2&lt;=n&lt;=120</a:t>
            </a:r>
            <a:r>
              <a:rPr lang="zh-CN" altLang="en-US" sz="2000" dirty="0"/>
              <a:t>），表示包含</a:t>
            </a:r>
            <a:r>
              <a:rPr lang="en-US" altLang="zh-CN" sz="2000" dirty="0"/>
              <a:t>X</a:t>
            </a:r>
            <a:r>
              <a:rPr lang="zh-CN" altLang="en-US" sz="2000" dirty="0"/>
              <a:t>和</a:t>
            </a:r>
            <a:r>
              <a:rPr lang="en-US" altLang="zh-CN" sz="2000" dirty="0"/>
              <a:t>Y</a:t>
            </a:r>
            <a:r>
              <a:rPr lang="zh-CN" altLang="en-US" sz="2000" dirty="0"/>
              <a:t>在内的参赛人数。</a:t>
            </a:r>
            <a:endParaRPr lang="en-US" altLang="zh-CN" sz="2000" dirty="0"/>
          </a:p>
          <a:p>
            <a:pPr marL="0" indent="0">
              <a:buNone/>
            </a:pPr>
            <a:r>
              <a:rPr lang="zh-CN" altLang="en-US" sz="2000" dirty="0"/>
              <a:t>   第</a:t>
            </a:r>
            <a:r>
              <a:rPr lang="en-US" altLang="zh-CN" sz="2000" dirty="0"/>
              <a:t>2</a:t>
            </a:r>
            <a:r>
              <a:rPr lang="zh-CN" altLang="en-US" sz="2000" dirty="0"/>
              <a:t>行到第</a:t>
            </a:r>
            <a:r>
              <a:rPr lang="en-US" altLang="zh-CN" sz="2000" dirty="0"/>
              <a:t>3</a:t>
            </a:r>
            <a:r>
              <a:rPr lang="zh-CN" altLang="en-US" sz="2000" dirty="0"/>
              <a:t>行，每行</a:t>
            </a:r>
            <a:r>
              <a:rPr lang="en-US" altLang="zh-CN" sz="2000" dirty="0"/>
              <a:t>5</a:t>
            </a:r>
            <a:r>
              <a:rPr lang="zh-CN" altLang="en-US" sz="2000" dirty="0"/>
              <a:t>个整数，分别表示选手</a:t>
            </a:r>
            <a:r>
              <a:rPr lang="en-US" altLang="zh-CN" sz="2000" dirty="0"/>
              <a:t>X</a:t>
            </a:r>
            <a:r>
              <a:rPr lang="zh-CN" altLang="en-US" sz="2000" dirty="0"/>
              <a:t>和选手</a:t>
            </a:r>
            <a:r>
              <a:rPr lang="en-US" altLang="zh-CN" sz="2000" dirty="0"/>
              <a:t>Y</a:t>
            </a:r>
            <a:r>
              <a:rPr lang="zh-CN" altLang="en-US" sz="2000" dirty="0"/>
              <a:t>通过对应题目花费的时间（如未通      过该题目，则时间表示为</a:t>
            </a:r>
            <a:r>
              <a:rPr lang="en-US" altLang="zh-CN" sz="2000" dirty="0"/>
              <a:t>-1</a:t>
            </a:r>
            <a:r>
              <a:rPr lang="zh-CN" altLang="en-US" sz="2000" dirty="0"/>
              <a:t>）。</a:t>
            </a:r>
            <a:endParaRPr lang="en-US" altLang="zh-CN" sz="2000" dirty="0"/>
          </a:p>
          <a:p>
            <a:pPr marL="0" indent="0">
              <a:buNone/>
            </a:pPr>
            <a:r>
              <a:rPr lang="zh-CN" altLang="en-US" sz="2000" dirty="0"/>
              <a:t>   第</a:t>
            </a:r>
            <a:r>
              <a:rPr lang="en-US" altLang="zh-CN" sz="2000" dirty="0"/>
              <a:t>4</a:t>
            </a:r>
            <a:r>
              <a:rPr lang="zh-CN" altLang="en-US" sz="2000" dirty="0"/>
              <a:t>行到第</a:t>
            </a:r>
            <a:r>
              <a:rPr lang="en-US" altLang="zh-CN" sz="2000" dirty="0"/>
              <a:t>n-1</a:t>
            </a:r>
            <a:r>
              <a:rPr lang="zh-CN" altLang="en-US" sz="2000" dirty="0"/>
              <a:t>行，每行</a:t>
            </a:r>
            <a:r>
              <a:rPr lang="en-US" altLang="zh-CN" sz="2000" dirty="0"/>
              <a:t>5</a:t>
            </a:r>
            <a:r>
              <a:rPr lang="zh-CN" altLang="en-US" sz="2000" dirty="0"/>
              <a:t>个整数，分别表示其余选手通过对应题目花费的时间（如未通过该题目，则时间表示为</a:t>
            </a:r>
            <a:r>
              <a:rPr lang="en-US" altLang="zh-CN" sz="2000" dirty="0"/>
              <a:t>-1</a:t>
            </a:r>
            <a:r>
              <a:rPr lang="zh-CN" altLang="en-US" sz="2000" dirty="0"/>
              <a:t>）。</a:t>
            </a:r>
            <a:endParaRPr lang="en-US" altLang="zh-CN" sz="2000" dirty="0"/>
          </a:p>
          <a:p>
            <a:pPr marL="0" indent="0">
              <a:buNone/>
            </a:pPr>
            <a:r>
              <a:rPr lang="zh-CN" altLang="en-US" sz="2000" dirty="0"/>
              <a:t>   输出格式：一个整数，表示至少要开的小号数目，若不存在合适的方案，输出</a:t>
            </a:r>
            <a:r>
              <a:rPr lang="en-US" altLang="zh-CN" sz="2000" dirty="0"/>
              <a:t>-1</a:t>
            </a:r>
            <a:r>
              <a:rPr lang="zh-CN" altLang="en-US" sz="2000" dirty="0"/>
              <a:t>。</a:t>
            </a:r>
            <a:endParaRPr lang="en-US" altLang="zh-CN" sz="2000" dirty="0"/>
          </a:p>
        </p:txBody>
      </p:sp>
    </p:spTree>
    <p:extLst>
      <p:ext uri="{BB962C8B-B14F-4D97-AF65-F5344CB8AC3E}">
        <p14:creationId xmlns:p14="http://schemas.microsoft.com/office/powerpoint/2010/main" val="1187703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EA74DA-5772-4A9F-8010-D484BCFAEFC7}"/>
              </a:ext>
            </a:extLst>
          </p:cNvPr>
          <p:cNvSpPr>
            <a:spLocks noGrp="1"/>
          </p:cNvSpPr>
          <p:nvPr>
            <p:ph type="title"/>
          </p:nvPr>
        </p:nvSpPr>
        <p:spPr/>
        <p:txBody>
          <a:bodyPr/>
          <a:lstStyle/>
          <a:p>
            <a:r>
              <a:rPr lang="zh-CN" altLang="en-US" dirty="0"/>
              <a:t>题解</a:t>
            </a:r>
          </a:p>
        </p:txBody>
      </p:sp>
      <p:sp>
        <p:nvSpPr>
          <p:cNvPr id="3" name="内容占位符 2">
            <a:extLst>
              <a:ext uri="{FF2B5EF4-FFF2-40B4-BE49-F238E27FC236}">
                <a16:creationId xmlns:a16="http://schemas.microsoft.com/office/drawing/2014/main" id="{D5BA9E1A-3548-4769-AE0E-FEC930FCC4FD}"/>
              </a:ext>
            </a:extLst>
          </p:cNvPr>
          <p:cNvSpPr>
            <a:spLocks noGrp="1"/>
          </p:cNvSpPr>
          <p:nvPr>
            <p:ph idx="1"/>
          </p:nvPr>
        </p:nvSpPr>
        <p:spPr/>
        <p:txBody>
          <a:bodyPr/>
          <a:lstStyle/>
          <a:p>
            <a:r>
              <a:rPr lang="zh-CN" altLang="en-US" dirty="0"/>
              <a:t>因为昨天是贪心专题，所以方法肯定是贪心（真理）</a:t>
            </a:r>
            <a:endParaRPr lang="en-US" altLang="zh-CN" dirty="0"/>
          </a:p>
          <a:p>
            <a:r>
              <a:rPr lang="zh-CN" altLang="en-US" sz="2400" dirty="0"/>
              <a:t>贪心策略：</a:t>
            </a:r>
            <a:endParaRPr lang="en-US" altLang="zh-CN" sz="2400" dirty="0"/>
          </a:p>
          <a:p>
            <a:r>
              <a:rPr lang="zh-CN" altLang="en-US" sz="1800" dirty="0"/>
              <a:t>显然可以得到一个结论：</a:t>
            </a:r>
            <a:r>
              <a:rPr lang="zh-CN" altLang="en-US" sz="1800" b="1" dirty="0"/>
              <a:t>小号交题</a:t>
            </a:r>
            <a:r>
              <a:rPr lang="zh-CN" altLang="en-US" sz="1800" dirty="0"/>
              <a:t>并不能增加选手</a:t>
            </a:r>
            <a:r>
              <a:rPr lang="en-US" altLang="zh-CN" sz="1800" dirty="0"/>
              <a:t>X</a:t>
            </a:r>
            <a:r>
              <a:rPr lang="zh-CN" altLang="en-US" sz="1800" dirty="0"/>
              <a:t>本人在任何一个题目上获得的分数。但</a:t>
            </a:r>
            <a:r>
              <a:rPr lang="zh-CN" altLang="en-US" sz="1800" b="1" dirty="0"/>
              <a:t>小号不交题</a:t>
            </a:r>
            <a:r>
              <a:rPr lang="zh-CN" altLang="en-US" sz="1800" dirty="0"/>
              <a:t>则可以。</a:t>
            </a:r>
            <a:endParaRPr lang="en-US" altLang="zh-CN" sz="1800" dirty="0"/>
          </a:p>
          <a:p>
            <a:r>
              <a:rPr lang="zh-CN" altLang="en-US" sz="1800" dirty="0"/>
              <a:t>所以</a:t>
            </a:r>
            <a:r>
              <a:rPr lang="zh-CN" altLang="en-US" sz="1800" b="1" dirty="0"/>
              <a:t>开小号交题</a:t>
            </a:r>
            <a:r>
              <a:rPr lang="zh-CN" altLang="en-US" sz="1800" dirty="0"/>
              <a:t>的作用是 </a:t>
            </a:r>
            <a:r>
              <a:rPr lang="zh-CN" altLang="en-US" sz="1800" b="1" dirty="0"/>
              <a:t>尽可能的减少每一个选手在某个题目上获得的分数， </a:t>
            </a:r>
            <a:r>
              <a:rPr lang="zh-CN" altLang="en-US" sz="1800" dirty="0"/>
              <a:t>即</a:t>
            </a:r>
            <a:r>
              <a:rPr lang="zh-CN" altLang="en-US" sz="1800" b="1" dirty="0"/>
              <a:t> 缩小两人在某个题目上所获得分数的差距 </a:t>
            </a:r>
            <a:r>
              <a:rPr lang="zh-CN" altLang="en-US" sz="1800" dirty="0"/>
              <a:t>；而</a:t>
            </a:r>
            <a:r>
              <a:rPr lang="zh-CN" altLang="en-US" sz="1800" b="1" dirty="0"/>
              <a:t>开小号不交题</a:t>
            </a:r>
            <a:r>
              <a:rPr lang="zh-CN" altLang="en-US" sz="1800" dirty="0"/>
              <a:t>的作用则是 </a:t>
            </a:r>
            <a:r>
              <a:rPr lang="zh-CN" altLang="en-US" sz="1800" b="1" dirty="0"/>
              <a:t>尽可能增加每一个选手在某个题目上获得的分数</a:t>
            </a:r>
            <a:r>
              <a:rPr lang="zh-CN" altLang="en-US" sz="1800" dirty="0"/>
              <a:t>，即</a:t>
            </a:r>
            <a:r>
              <a:rPr lang="zh-CN" altLang="en-US" sz="1800" b="1" dirty="0"/>
              <a:t> 缩小两人在某个题目上所获得分数的差距 </a:t>
            </a:r>
            <a:r>
              <a:rPr lang="zh-CN" altLang="en-US" sz="1800" dirty="0"/>
              <a:t>。</a:t>
            </a:r>
            <a:endParaRPr lang="en-US" altLang="zh-CN" sz="1800" b="1" dirty="0"/>
          </a:p>
          <a:p>
            <a:r>
              <a:rPr lang="zh-CN" altLang="en-US" sz="1800" dirty="0"/>
              <a:t>而根据题意我们可以知道：</a:t>
            </a:r>
            <a:r>
              <a:rPr lang="zh-CN" altLang="en-US" sz="1800" b="1" dirty="0"/>
              <a:t>对于每个题目，花费时间越少，可以获得的分数一定越高</a:t>
            </a:r>
            <a:r>
              <a:rPr lang="zh-CN" altLang="en-US" sz="1800" dirty="0"/>
              <a:t>。</a:t>
            </a:r>
            <a:endParaRPr lang="en-US" altLang="zh-CN" sz="1800" dirty="0"/>
          </a:p>
          <a:p>
            <a:r>
              <a:rPr lang="zh-CN" altLang="en-US" sz="1800" dirty="0"/>
              <a:t>于是有以下结论：</a:t>
            </a:r>
            <a:endParaRPr lang="en-US" altLang="zh-CN" sz="1800" dirty="0"/>
          </a:p>
          <a:p>
            <a:r>
              <a:rPr lang="en-US" altLang="zh-CN" sz="1800" dirty="0"/>
              <a:t>    </a:t>
            </a:r>
            <a:r>
              <a:rPr lang="zh-CN" altLang="en-US" sz="1800" dirty="0"/>
              <a:t>对于一个题目，只要两人都通过了，且选手</a:t>
            </a:r>
            <a:r>
              <a:rPr lang="en-US" altLang="zh-CN" sz="1800" dirty="0"/>
              <a:t>X</a:t>
            </a:r>
            <a:r>
              <a:rPr lang="zh-CN" altLang="en-US" sz="1800" dirty="0"/>
              <a:t>的速度慢于选手</a:t>
            </a:r>
            <a:r>
              <a:rPr lang="en-US" altLang="zh-CN" sz="1800" dirty="0"/>
              <a:t>Y</a:t>
            </a:r>
            <a:r>
              <a:rPr lang="zh-CN" altLang="en-US" sz="1800" dirty="0"/>
              <a:t>，则</a:t>
            </a:r>
            <a:r>
              <a:rPr lang="zh-CN" altLang="en-US" sz="1800" b="1" dirty="0"/>
              <a:t> 小号应该提交这一题，否则小   号不提交这一题</a:t>
            </a:r>
            <a:r>
              <a:rPr lang="zh-CN" altLang="en-US" sz="1800" dirty="0"/>
              <a:t> 。</a:t>
            </a:r>
            <a:endParaRPr lang="en-US" altLang="zh-CN" sz="1800" dirty="0"/>
          </a:p>
          <a:p>
            <a:endParaRPr lang="zh-CN" altLang="en-US" dirty="0"/>
          </a:p>
        </p:txBody>
      </p:sp>
    </p:spTree>
    <p:extLst>
      <p:ext uri="{BB962C8B-B14F-4D97-AF65-F5344CB8AC3E}">
        <p14:creationId xmlns:p14="http://schemas.microsoft.com/office/powerpoint/2010/main" val="2642366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4341DB-C528-4C32-A93B-664467A8A207}"/>
              </a:ext>
            </a:extLst>
          </p:cNvPr>
          <p:cNvSpPr>
            <a:spLocks noGrp="1"/>
          </p:cNvSpPr>
          <p:nvPr>
            <p:ph type="title"/>
          </p:nvPr>
        </p:nvSpPr>
        <p:spPr/>
        <p:txBody>
          <a:bodyPr/>
          <a:lstStyle/>
          <a:p>
            <a:r>
              <a:rPr lang="zh-CN" altLang="en-US" dirty="0"/>
              <a:t>结论简析</a:t>
            </a:r>
          </a:p>
        </p:txBody>
      </p:sp>
      <p:sp>
        <p:nvSpPr>
          <p:cNvPr id="3" name="内容占位符 2">
            <a:extLst>
              <a:ext uri="{FF2B5EF4-FFF2-40B4-BE49-F238E27FC236}">
                <a16:creationId xmlns:a16="http://schemas.microsoft.com/office/drawing/2014/main" id="{0ADD2C66-103F-441F-9EC2-38B6494E1D9D}"/>
              </a:ext>
            </a:extLst>
          </p:cNvPr>
          <p:cNvSpPr>
            <a:spLocks noGrp="1"/>
          </p:cNvSpPr>
          <p:nvPr>
            <p:ph idx="1"/>
          </p:nvPr>
        </p:nvSpPr>
        <p:spPr/>
        <p:txBody>
          <a:bodyPr>
            <a:normAutofit/>
          </a:bodyPr>
          <a:lstStyle/>
          <a:p>
            <a:r>
              <a:rPr lang="zh-CN" altLang="en-US" sz="2000" dirty="0"/>
              <a:t>对于一个题目，可以分为以下几种情况讨论：</a:t>
            </a:r>
            <a:endParaRPr lang="en-US" altLang="zh-CN" sz="2000" dirty="0"/>
          </a:p>
          <a:p>
            <a:r>
              <a:rPr lang="en-US" altLang="zh-CN" sz="1800" dirty="0"/>
              <a:t>1. </a:t>
            </a:r>
            <a:r>
              <a:rPr lang="zh-CN" altLang="en-US" sz="1800" dirty="0"/>
              <a:t>两个人都没过：没过交个</a:t>
            </a:r>
            <a:r>
              <a:rPr lang="en-US" altLang="zh-CN" sz="1800" dirty="0"/>
              <a:t>P</a:t>
            </a:r>
            <a:r>
              <a:rPr lang="zh-CN" altLang="en-US" sz="1800" dirty="0"/>
              <a:t>。</a:t>
            </a:r>
            <a:endParaRPr lang="en-US" altLang="zh-CN" sz="1800" dirty="0"/>
          </a:p>
          <a:p>
            <a:r>
              <a:rPr lang="en-US" altLang="zh-CN" sz="1800" dirty="0"/>
              <a:t>2. X</a:t>
            </a:r>
            <a:r>
              <a:rPr lang="zh-CN" altLang="en-US" sz="1800" dirty="0"/>
              <a:t>过了，</a:t>
            </a:r>
            <a:r>
              <a:rPr lang="en-US" altLang="zh-CN" sz="1800" dirty="0"/>
              <a:t>Y</a:t>
            </a:r>
            <a:r>
              <a:rPr lang="zh-CN" altLang="en-US" sz="1800" dirty="0"/>
              <a:t>没过：这时候小号交这类题目只会减少</a:t>
            </a:r>
            <a:r>
              <a:rPr lang="en-US" altLang="zh-CN" sz="1800" dirty="0"/>
              <a:t>X</a:t>
            </a:r>
            <a:r>
              <a:rPr lang="zh-CN" altLang="en-US" sz="1800" dirty="0"/>
              <a:t>自己的分数，但是如果小号不提交这样的题目，则会增加</a:t>
            </a:r>
            <a:r>
              <a:rPr lang="en-US" altLang="zh-CN" sz="1800" dirty="0"/>
              <a:t>X</a:t>
            </a:r>
            <a:r>
              <a:rPr lang="zh-CN" altLang="en-US" sz="1800" dirty="0"/>
              <a:t>选手所获得的分数（让通过人数的占比更少）。</a:t>
            </a:r>
            <a:endParaRPr lang="en-US" altLang="zh-CN" sz="1800" dirty="0"/>
          </a:p>
          <a:p>
            <a:r>
              <a:rPr lang="en-US" altLang="zh-CN" sz="1800" dirty="0"/>
              <a:t>3. X</a:t>
            </a:r>
            <a:r>
              <a:rPr lang="zh-CN" altLang="en-US" sz="1800" dirty="0"/>
              <a:t>没过，</a:t>
            </a:r>
            <a:r>
              <a:rPr lang="en-US" altLang="zh-CN" sz="1800" dirty="0"/>
              <a:t>Y</a:t>
            </a:r>
            <a:r>
              <a:rPr lang="zh-CN" altLang="en-US" sz="1800" dirty="0"/>
              <a:t>过了：没过交个</a:t>
            </a:r>
            <a:r>
              <a:rPr lang="en-US" altLang="zh-CN" sz="1800" dirty="0"/>
              <a:t>P</a:t>
            </a:r>
            <a:r>
              <a:rPr lang="zh-CN" altLang="en-US" sz="1800" dirty="0"/>
              <a:t>（直球）。</a:t>
            </a:r>
            <a:endParaRPr lang="en-US" altLang="zh-CN" sz="1800" dirty="0"/>
          </a:p>
          <a:p>
            <a:r>
              <a:rPr lang="en-US" altLang="zh-CN" sz="1800" dirty="0"/>
              <a:t>4. </a:t>
            </a:r>
            <a:r>
              <a:rPr lang="zh-CN" altLang="en-US" sz="1800" dirty="0"/>
              <a:t>两人都过了，且</a:t>
            </a:r>
            <a:r>
              <a:rPr lang="en-US" altLang="zh-CN" sz="1800" dirty="0"/>
              <a:t>X</a:t>
            </a:r>
            <a:r>
              <a:rPr lang="zh-CN" altLang="en-US" sz="1800" dirty="0"/>
              <a:t>比</a:t>
            </a:r>
            <a:r>
              <a:rPr lang="en-US" altLang="zh-CN" sz="1800" dirty="0"/>
              <a:t>Y</a:t>
            </a:r>
            <a:r>
              <a:rPr lang="zh-CN" altLang="en-US" sz="1800" dirty="0"/>
              <a:t>的速度快（花费更少时间</a:t>
            </a:r>
            <a:r>
              <a:rPr lang="en-US" altLang="zh-CN" sz="1800" dirty="0"/>
              <a:t>ac</a:t>
            </a:r>
            <a:r>
              <a:rPr lang="zh-CN" altLang="en-US" sz="1800" dirty="0"/>
              <a:t>）：根据上面的讲解和题意，小号交题的目的是为了 </a:t>
            </a:r>
            <a:r>
              <a:rPr lang="zh-CN" altLang="en-US" sz="1800" b="1" dirty="0"/>
              <a:t>减小两个人在这一题获得的分数的差距 </a:t>
            </a:r>
            <a:r>
              <a:rPr lang="zh-CN" altLang="en-US" sz="1800" dirty="0"/>
              <a:t>。既然</a:t>
            </a:r>
            <a:r>
              <a:rPr lang="en-US" altLang="zh-CN" sz="1800" dirty="0"/>
              <a:t>X</a:t>
            </a:r>
            <a:r>
              <a:rPr lang="zh-CN" altLang="en-US" sz="1800" dirty="0"/>
              <a:t>已经相比</a:t>
            </a:r>
            <a:r>
              <a:rPr lang="en-US" altLang="zh-CN" sz="1800" dirty="0"/>
              <a:t>Y</a:t>
            </a:r>
            <a:r>
              <a:rPr lang="zh-CN" altLang="en-US" sz="1800" dirty="0"/>
              <a:t>在这一题上获得了更多的分数，那么小号则应该 </a:t>
            </a:r>
            <a:r>
              <a:rPr lang="zh-CN" altLang="en-US" sz="1800" b="1" dirty="0"/>
              <a:t>不提交这类题目</a:t>
            </a:r>
            <a:r>
              <a:rPr lang="zh-CN" altLang="en-US" sz="1800" dirty="0"/>
              <a:t>，以期获得更大的收益，拉开两人在该题目上的差距。</a:t>
            </a:r>
            <a:endParaRPr lang="en-US" altLang="zh-CN" sz="1800" dirty="0"/>
          </a:p>
          <a:p>
            <a:r>
              <a:rPr lang="en-US" altLang="zh-CN" sz="1800" dirty="0"/>
              <a:t>5. </a:t>
            </a:r>
            <a:r>
              <a:rPr lang="zh-CN" altLang="en-US" sz="1800" dirty="0"/>
              <a:t>两人都过了，且</a:t>
            </a:r>
            <a:r>
              <a:rPr lang="en-US" altLang="zh-CN" sz="1800" dirty="0"/>
              <a:t>X</a:t>
            </a:r>
            <a:r>
              <a:rPr lang="zh-CN" altLang="en-US" sz="1800" dirty="0"/>
              <a:t>比</a:t>
            </a:r>
            <a:r>
              <a:rPr lang="en-US" altLang="zh-CN" sz="1800" dirty="0"/>
              <a:t>Y</a:t>
            </a:r>
            <a:r>
              <a:rPr lang="zh-CN" altLang="en-US" sz="1800" dirty="0"/>
              <a:t>的速度慢（花费更多时间</a:t>
            </a:r>
            <a:r>
              <a:rPr lang="en-US" altLang="zh-CN" sz="1800" dirty="0"/>
              <a:t>ac</a:t>
            </a:r>
            <a:r>
              <a:rPr lang="zh-CN" altLang="en-US" sz="1800" dirty="0"/>
              <a:t>）：同上，这个时候才是小号交题发挥作用的时候，此时</a:t>
            </a:r>
            <a:r>
              <a:rPr lang="en-US" altLang="zh-CN" sz="1800" dirty="0"/>
              <a:t>X</a:t>
            </a:r>
            <a:r>
              <a:rPr lang="zh-CN" altLang="en-US" sz="1800" dirty="0"/>
              <a:t>在本题可获得的分数肯定低于</a:t>
            </a:r>
            <a:r>
              <a:rPr lang="en-US" altLang="zh-CN" sz="1800" dirty="0"/>
              <a:t>Y</a:t>
            </a:r>
            <a:r>
              <a:rPr lang="zh-CN" altLang="en-US" sz="1800" dirty="0"/>
              <a:t>，所以要通过</a:t>
            </a:r>
            <a:r>
              <a:rPr lang="zh-CN" altLang="en-US" sz="1800" b="1" dirty="0"/>
              <a:t>小号交题</a:t>
            </a:r>
            <a:r>
              <a:rPr lang="zh-CN" altLang="en-US" sz="1800" dirty="0"/>
              <a:t>来缩小这个差距。</a:t>
            </a:r>
          </a:p>
        </p:txBody>
      </p:sp>
    </p:spTree>
    <p:extLst>
      <p:ext uri="{BB962C8B-B14F-4D97-AF65-F5344CB8AC3E}">
        <p14:creationId xmlns:p14="http://schemas.microsoft.com/office/powerpoint/2010/main" val="2275297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FCF9C0-B31C-4BB9-8055-31AE624E96E5}"/>
              </a:ext>
            </a:extLst>
          </p:cNvPr>
          <p:cNvSpPr>
            <a:spLocks noGrp="1"/>
          </p:cNvSpPr>
          <p:nvPr>
            <p:ph type="title"/>
          </p:nvPr>
        </p:nvSpPr>
        <p:spPr/>
        <p:txBody>
          <a:bodyPr/>
          <a:lstStyle/>
          <a:p>
            <a:r>
              <a:rPr lang="zh-CN" altLang="en-US" dirty="0"/>
              <a:t>如何实现本贪心策略？</a:t>
            </a:r>
          </a:p>
        </p:txBody>
      </p:sp>
      <p:sp>
        <p:nvSpPr>
          <p:cNvPr id="3" name="内容占位符 2">
            <a:extLst>
              <a:ext uri="{FF2B5EF4-FFF2-40B4-BE49-F238E27FC236}">
                <a16:creationId xmlns:a16="http://schemas.microsoft.com/office/drawing/2014/main" id="{70F08054-1456-48B8-9BE9-7B3D3F0A8B5A}"/>
              </a:ext>
            </a:extLst>
          </p:cNvPr>
          <p:cNvSpPr>
            <a:spLocks noGrp="1"/>
          </p:cNvSpPr>
          <p:nvPr>
            <p:ph idx="1"/>
          </p:nvPr>
        </p:nvSpPr>
        <p:spPr/>
        <p:txBody>
          <a:bodyPr/>
          <a:lstStyle/>
          <a:p>
            <a:r>
              <a:rPr lang="zh-CN" altLang="en-US" dirty="0"/>
              <a:t>暴力（狂乱）！</a:t>
            </a:r>
            <a:endParaRPr lang="en-US" altLang="zh-CN" dirty="0"/>
          </a:p>
          <a:p>
            <a:r>
              <a:rPr lang="zh-CN" altLang="en-US" sz="2000" dirty="0"/>
              <a:t>题目要求 </a:t>
            </a:r>
            <a:r>
              <a:rPr lang="zh-CN" altLang="en-US" sz="2000" b="1" dirty="0"/>
              <a:t>最小需要开的小号的数量</a:t>
            </a:r>
            <a:r>
              <a:rPr lang="zh-CN" altLang="en-US" sz="2000" dirty="0"/>
              <a:t>，所以只需要从小到大枚举小号的数量，并每次都分别计算两人的分数，直到</a:t>
            </a:r>
            <a:r>
              <a:rPr lang="en-US" altLang="zh-CN" sz="2000" dirty="0"/>
              <a:t>X</a:t>
            </a:r>
            <a:r>
              <a:rPr lang="zh-CN" altLang="en-US" sz="2000" dirty="0"/>
              <a:t>的分数大于</a:t>
            </a:r>
            <a:r>
              <a:rPr lang="en-US" altLang="zh-CN" sz="2000" dirty="0"/>
              <a:t>Y</a:t>
            </a:r>
            <a:r>
              <a:rPr lang="zh-CN" altLang="en-US" sz="2000" dirty="0"/>
              <a:t>为止即可。</a:t>
            </a:r>
            <a:endParaRPr lang="en-US" altLang="zh-CN" sz="2000" dirty="0"/>
          </a:p>
          <a:p>
            <a:r>
              <a:rPr lang="zh-CN" altLang="en-US" sz="2000" dirty="0"/>
              <a:t>那么小号的数量要枚举到多大为止呢？</a:t>
            </a:r>
            <a:endParaRPr lang="en-US" altLang="zh-CN" sz="2000" dirty="0"/>
          </a:p>
          <a:p>
            <a:r>
              <a:rPr lang="zh-CN" altLang="en-US" sz="2000" dirty="0"/>
              <a:t>由题意可得，最多有</a:t>
            </a:r>
            <a:r>
              <a:rPr lang="en-US" altLang="zh-CN" sz="2000" dirty="0"/>
              <a:t>120</a:t>
            </a:r>
            <a:r>
              <a:rPr lang="zh-CN" altLang="en-US" sz="2000" dirty="0"/>
              <a:t>位选手参加比赛，对于需要开小号提交的题目，只需要让 </a:t>
            </a:r>
            <a:r>
              <a:rPr lang="zh-CN" altLang="en-US" sz="2000" b="1" dirty="0"/>
              <a:t>本题通过人数与总参赛人数（包括小号）的比值 大于</a:t>
            </a:r>
            <a:r>
              <a:rPr lang="en-US" altLang="zh-CN" sz="2000" dirty="0"/>
              <a:t>1/2</a:t>
            </a:r>
            <a:r>
              <a:rPr lang="zh-CN" altLang="en-US" sz="2000" dirty="0"/>
              <a:t>即可；而对于不需要开小号提交的题目，则 </a:t>
            </a:r>
            <a:r>
              <a:rPr lang="zh-CN" altLang="en-US" sz="2000" b="1" dirty="0"/>
              <a:t>最多需要让本题通过人数与总参赛人数（包括小号）的比值 小于等于</a:t>
            </a:r>
            <a:r>
              <a:rPr lang="en-US" altLang="zh-CN" sz="2000" dirty="0"/>
              <a:t>1/32</a:t>
            </a:r>
            <a:r>
              <a:rPr lang="zh-CN" altLang="en-US" sz="2000" dirty="0"/>
              <a:t>，所以总共需要枚举的小号数量最多只有</a:t>
            </a:r>
            <a:r>
              <a:rPr lang="en-US" altLang="zh-CN" sz="2000" dirty="0"/>
              <a:t>32</a:t>
            </a:r>
            <a:r>
              <a:rPr lang="zh-CN" altLang="en-US" sz="2000" dirty="0"/>
              <a:t>*</a:t>
            </a:r>
            <a:r>
              <a:rPr lang="en-US" altLang="zh-CN" sz="2000" dirty="0"/>
              <a:t>120=3840</a:t>
            </a:r>
            <a:r>
              <a:rPr lang="zh-CN" altLang="en-US" sz="2000" dirty="0"/>
              <a:t>个。</a:t>
            </a:r>
            <a:endParaRPr lang="en-US" altLang="zh-CN" sz="2000" b="1" dirty="0"/>
          </a:p>
        </p:txBody>
      </p:sp>
      <p:pic>
        <p:nvPicPr>
          <p:cNvPr id="4" name="图片 3">
            <a:extLst>
              <a:ext uri="{FF2B5EF4-FFF2-40B4-BE49-F238E27FC236}">
                <a16:creationId xmlns:a16="http://schemas.microsoft.com/office/drawing/2014/main" id="{43582781-25A0-498B-8CD2-92D6B13E5E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4337432"/>
            <a:ext cx="3882005" cy="1974468"/>
          </a:xfrm>
          <a:prstGeom prst="rect">
            <a:avLst/>
          </a:prstGeom>
        </p:spPr>
      </p:pic>
    </p:spTree>
    <p:extLst>
      <p:ext uri="{BB962C8B-B14F-4D97-AF65-F5344CB8AC3E}">
        <p14:creationId xmlns:p14="http://schemas.microsoft.com/office/powerpoint/2010/main" val="4842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12DFC5-3C21-40AF-B970-4375646946A9}"/>
              </a:ext>
            </a:extLst>
          </p:cNvPr>
          <p:cNvSpPr>
            <a:spLocks noGrp="1"/>
          </p:cNvSpPr>
          <p:nvPr>
            <p:ph type="title"/>
          </p:nvPr>
        </p:nvSpPr>
        <p:spPr/>
        <p:txBody>
          <a:bodyPr>
            <a:normAutofit/>
          </a:bodyPr>
          <a:lstStyle/>
          <a:p>
            <a:r>
              <a:rPr lang="zh-CN" altLang="en-US" sz="3200" dirty="0"/>
              <a:t>如果没有听懂刚才的枚举上界分析怎么办呢？</a:t>
            </a:r>
          </a:p>
        </p:txBody>
      </p:sp>
      <p:sp>
        <p:nvSpPr>
          <p:cNvPr id="3" name="内容占位符 2">
            <a:extLst>
              <a:ext uri="{FF2B5EF4-FFF2-40B4-BE49-F238E27FC236}">
                <a16:creationId xmlns:a16="http://schemas.microsoft.com/office/drawing/2014/main" id="{FFFF0CD3-204A-488E-B83E-468EBD96B9DB}"/>
              </a:ext>
            </a:extLst>
          </p:cNvPr>
          <p:cNvSpPr>
            <a:spLocks noGrp="1"/>
          </p:cNvSpPr>
          <p:nvPr>
            <p:ph idx="1"/>
          </p:nvPr>
        </p:nvSpPr>
        <p:spPr/>
        <p:txBody>
          <a:bodyPr/>
          <a:lstStyle/>
          <a:p>
            <a:pPr marL="0" indent="0">
              <a:buNone/>
            </a:pPr>
            <a:r>
              <a:rPr lang="zh-CN" altLang="en-US" dirty="0"/>
              <a:t>                        </a:t>
            </a:r>
            <a:endParaRPr lang="en-US" altLang="zh-CN" dirty="0"/>
          </a:p>
          <a:p>
            <a:pPr marL="0" indent="0">
              <a:buNone/>
            </a:pPr>
            <a:r>
              <a:rPr lang="en-US" altLang="zh-CN" dirty="0"/>
              <a:t>                        </a:t>
            </a:r>
          </a:p>
          <a:p>
            <a:pPr marL="0" indent="0">
              <a:buNone/>
            </a:pPr>
            <a:r>
              <a:rPr lang="en-US" altLang="zh-CN" dirty="0"/>
              <a:t>                            </a:t>
            </a:r>
            <a:r>
              <a:rPr lang="zh-CN" altLang="en-US" dirty="0"/>
              <a:t>人一我百，人十我万。</a:t>
            </a:r>
            <a:r>
              <a:rPr lang="en-US" altLang="zh-CN" dirty="0"/>
              <a:t>——</a:t>
            </a:r>
            <a:r>
              <a:rPr lang="zh-CN" altLang="en-US" dirty="0"/>
              <a:t>邝斌</a:t>
            </a:r>
            <a:endParaRPr lang="en-US" altLang="zh-CN" dirty="0"/>
          </a:p>
          <a:p>
            <a:pPr marL="0" indent="0">
              <a:buNone/>
            </a:pPr>
            <a:endParaRPr lang="en-US" altLang="zh-CN" dirty="0"/>
          </a:p>
          <a:p>
            <a:pPr marL="0" indent="0">
              <a:buNone/>
            </a:pPr>
            <a:endParaRPr lang="en-US" altLang="zh-CN" dirty="0"/>
          </a:p>
          <a:p>
            <a:r>
              <a:rPr lang="zh-CN" altLang="en-US" sz="2000" dirty="0"/>
              <a:t>直接枚举到时间复杂度的上限少一点点就好了。大概</a:t>
            </a:r>
            <a:r>
              <a:rPr lang="en-US" altLang="zh-CN" sz="2000" dirty="0"/>
              <a:t>100</a:t>
            </a:r>
            <a:r>
              <a:rPr lang="zh-CN" altLang="en-US" sz="2000" dirty="0"/>
              <a:t>万个小号左右，我当时急了没时间算上界就这么过的（暴论）。（虽然最后还是没有赶上）</a:t>
            </a:r>
            <a:endParaRPr lang="en-US" altLang="zh-CN" sz="2000" dirty="0"/>
          </a:p>
        </p:txBody>
      </p:sp>
    </p:spTree>
    <p:extLst>
      <p:ext uri="{BB962C8B-B14F-4D97-AF65-F5344CB8AC3E}">
        <p14:creationId xmlns:p14="http://schemas.microsoft.com/office/powerpoint/2010/main" val="3540536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02AAC3-AFCE-4339-A09A-3412548071AC}"/>
              </a:ext>
            </a:extLst>
          </p:cNvPr>
          <p:cNvSpPr>
            <a:spLocks noGrp="1"/>
          </p:cNvSpPr>
          <p:nvPr>
            <p:ph type="title"/>
          </p:nvPr>
        </p:nvSpPr>
        <p:spPr/>
        <p:txBody>
          <a:bodyPr>
            <a:normAutofit/>
          </a:bodyPr>
          <a:lstStyle/>
          <a:p>
            <a:r>
              <a:rPr lang="zh-CN" altLang="en-US" sz="2800" dirty="0"/>
              <a:t>代码实现</a:t>
            </a:r>
          </a:p>
        </p:txBody>
      </p:sp>
      <p:sp>
        <p:nvSpPr>
          <p:cNvPr id="3" name="内容占位符 2">
            <a:extLst>
              <a:ext uri="{FF2B5EF4-FFF2-40B4-BE49-F238E27FC236}">
                <a16:creationId xmlns:a16="http://schemas.microsoft.com/office/drawing/2014/main" id="{6BEC3A17-A4E1-451B-B227-E5A6BD8E1ABB}"/>
              </a:ext>
            </a:extLst>
          </p:cNvPr>
          <p:cNvSpPr>
            <a:spLocks noGrp="1"/>
          </p:cNvSpPr>
          <p:nvPr>
            <p:ph idx="1"/>
          </p:nvPr>
        </p:nvSpPr>
        <p:spPr/>
        <p:txBody>
          <a:bodyPr/>
          <a:lstStyle/>
          <a:p>
            <a:r>
              <a:rPr lang="en-US" altLang="zh-CN" dirty="0"/>
              <a:t>https://paste.ubuntu.com/p/VR6GVGB6bV/</a:t>
            </a:r>
            <a:endParaRPr lang="zh-CN" altLang="en-US" dirty="0"/>
          </a:p>
        </p:txBody>
      </p:sp>
    </p:spTree>
    <p:extLst>
      <p:ext uri="{BB962C8B-B14F-4D97-AF65-F5344CB8AC3E}">
        <p14:creationId xmlns:p14="http://schemas.microsoft.com/office/powerpoint/2010/main" val="3150679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0000B5-FEEA-4CB5-846B-9C9E05D45A2B}"/>
              </a:ext>
            </a:extLst>
          </p:cNvPr>
          <p:cNvSpPr>
            <a:spLocks noGrp="1"/>
          </p:cNvSpPr>
          <p:nvPr>
            <p:ph type="title"/>
          </p:nvPr>
        </p:nvSpPr>
        <p:spPr/>
        <p:txBody>
          <a:bodyPr>
            <a:normAutofit fontScale="90000"/>
          </a:bodyPr>
          <a:lstStyle/>
          <a:p>
            <a:r>
              <a:rPr lang="en-US" altLang="zh-CN" dirty="0"/>
              <a:t>                    </a:t>
            </a:r>
            <a:br>
              <a:rPr lang="en-US" altLang="zh-CN" dirty="0"/>
            </a:br>
            <a:br>
              <a:rPr lang="en-US" altLang="zh-CN" dirty="0"/>
            </a:br>
            <a:br>
              <a:rPr lang="en-US" altLang="zh-CN" dirty="0"/>
            </a:br>
            <a:br>
              <a:rPr lang="en-US" altLang="zh-CN" dirty="0"/>
            </a:br>
            <a:br>
              <a:rPr lang="en-US" altLang="zh-CN" dirty="0"/>
            </a:br>
            <a:br>
              <a:rPr lang="en-US" altLang="zh-CN" dirty="0"/>
            </a:br>
            <a:br>
              <a:rPr lang="en-US" altLang="zh-CN" dirty="0"/>
            </a:br>
            <a:r>
              <a:rPr lang="en-US" altLang="zh-CN" dirty="0"/>
              <a:t>                    </a:t>
            </a:r>
            <a:br>
              <a:rPr lang="en-US" altLang="zh-CN" dirty="0"/>
            </a:br>
            <a:r>
              <a:rPr lang="en-US" altLang="zh-CN" dirty="0"/>
              <a:t>                   </a:t>
            </a:r>
            <a:r>
              <a:rPr lang="zh-CN" altLang="en-US" sz="9600" dirty="0"/>
              <a:t>言射  言射！</a:t>
            </a:r>
          </a:p>
        </p:txBody>
      </p:sp>
      <p:sp>
        <p:nvSpPr>
          <p:cNvPr id="7" name="内容占位符 6">
            <a:extLst>
              <a:ext uri="{FF2B5EF4-FFF2-40B4-BE49-F238E27FC236}">
                <a16:creationId xmlns:a16="http://schemas.microsoft.com/office/drawing/2014/main" id="{C766A835-D00E-4F43-B554-A0741DD919DE}"/>
              </a:ext>
            </a:extLst>
          </p:cNvPr>
          <p:cNvSpPr>
            <a:spLocks noGrp="1"/>
          </p:cNvSpPr>
          <p:nvPr>
            <p:ph idx="1"/>
          </p:nvPr>
        </p:nvSpPr>
        <p:spPr/>
        <p:txBody>
          <a:bodyPr/>
          <a:lstStyle/>
          <a:p>
            <a:pPr marL="0" indent="0">
              <a:buNone/>
            </a:pPr>
            <a:r>
              <a:rPr lang="en-US" altLang="zh-CN" dirty="0"/>
              <a:t>     </a:t>
            </a:r>
            <a:endParaRPr lang="zh-CN" altLang="en-US" dirty="0"/>
          </a:p>
        </p:txBody>
      </p:sp>
    </p:spTree>
    <p:extLst>
      <p:ext uri="{BB962C8B-B14F-4D97-AF65-F5344CB8AC3E}">
        <p14:creationId xmlns:p14="http://schemas.microsoft.com/office/powerpoint/2010/main" val="42562230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1086</Words>
  <Application>Microsoft Office PowerPoint</Application>
  <PresentationFormat>宽屏</PresentationFormat>
  <Paragraphs>52</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等线</vt:lpstr>
      <vt:lpstr>等线 Light</vt:lpstr>
      <vt:lpstr>Arial</vt:lpstr>
      <vt:lpstr>Office 主题​​</vt:lpstr>
      <vt:lpstr>Problem B</vt:lpstr>
      <vt:lpstr>题目摘要/大意</vt:lpstr>
      <vt:lpstr>题目摘要/大意</vt:lpstr>
      <vt:lpstr>题解</vt:lpstr>
      <vt:lpstr>结论简析</vt:lpstr>
      <vt:lpstr>如何实现本贪心策略？</vt:lpstr>
      <vt:lpstr>如果没有听懂刚才的枚举上界分析怎么办呢？</vt:lpstr>
      <vt:lpstr>代码实现</vt:lpstr>
      <vt:lpstr>                                                                   言射  言射！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B</dc:title>
  <dc:creator>汪 孟翔</dc:creator>
  <cp:lastModifiedBy>汪 孟翔</cp:lastModifiedBy>
  <cp:revision>15</cp:revision>
  <dcterms:created xsi:type="dcterms:W3CDTF">2018-07-23T15:24:07Z</dcterms:created>
  <dcterms:modified xsi:type="dcterms:W3CDTF">2018-07-23T18:13:01Z</dcterms:modified>
</cp:coreProperties>
</file>