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sldIdLst>
    <p:sldId id="257" r:id="rId5"/>
    <p:sldId id="291" r:id="rId6"/>
    <p:sldId id="292" r:id="rId7"/>
    <p:sldId id="294" r:id="rId8"/>
    <p:sldId id="295" r:id="rId9"/>
    <p:sldId id="296" r:id="rId10"/>
    <p:sldId id="297" r:id="rId11"/>
    <p:sldId id="293"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yd,Jon Paul,VEVEY,Contractor for Global Business Solutions" initials="BPfGBS" lastIdx="1" clrIdx="0">
    <p:extLst>
      <p:ext uri="{19B8F6BF-5375-455C-9EA6-DF929625EA0E}">
        <p15:presenceInfo xmlns:p15="http://schemas.microsoft.com/office/powerpoint/2012/main" userId="S-1-5-21-1220945662-2111687655-725345543-143410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3F444E"/>
    <a:srgbClr val="993366"/>
    <a:srgbClr val="333366"/>
    <a:srgbClr val="02D35F"/>
    <a:srgbClr val="E554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1168" autoAdjust="0"/>
  </p:normalViewPr>
  <p:slideViewPr>
    <p:cSldViewPr snapToGrid="0">
      <p:cViewPr varScale="1">
        <p:scale>
          <a:sx n="128" d="100"/>
          <a:sy n="128" d="100"/>
        </p:scale>
        <p:origin x="363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65EBE0-3380-4608-8716-D6A8DA8A29CA}" type="datetimeFigureOut">
              <a:rPr lang="fr-CH" smtClean="0"/>
              <a:t>03.09.2020</a:t>
            </a:fld>
            <a:endParaRPr lang="fr-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C60D64-2426-42D4-8C23-000A015DF9FE}" type="slidenum">
              <a:rPr lang="fr-CH" smtClean="0"/>
              <a:t>‹#›</a:t>
            </a:fld>
            <a:endParaRPr lang="fr-CH"/>
          </a:p>
        </p:txBody>
      </p:sp>
    </p:spTree>
    <p:extLst>
      <p:ext uri="{BB962C8B-B14F-4D97-AF65-F5344CB8AC3E}">
        <p14:creationId xmlns:p14="http://schemas.microsoft.com/office/powerpoint/2010/main" val="329383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3C60D64-2426-42D4-8C23-000A015DF9FE}" type="slidenum">
              <a:rPr lang="fr-CH" smtClean="0"/>
              <a:t>1</a:t>
            </a:fld>
            <a:endParaRPr lang="fr-CH"/>
          </a:p>
        </p:txBody>
      </p:sp>
    </p:spTree>
    <p:extLst>
      <p:ext uri="{BB962C8B-B14F-4D97-AF65-F5344CB8AC3E}">
        <p14:creationId xmlns:p14="http://schemas.microsoft.com/office/powerpoint/2010/main" val="4279918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3C60D64-2426-42D4-8C23-000A015DF9FE}" type="slidenum">
              <a:rPr lang="fr-CH" smtClean="0"/>
              <a:t>2</a:t>
            </a:fld>
            <a:endParaRPr lang="fr-CH"/>
          </a:p>
        </p:txBody>
      </p:sp>
    </p:spTree>
    <p:extLst>
      <p:ext uri="{BB962C8B-B14F-4D97-AF65-F5344CB8AC3E}">
        <p14:creationId xmlns:p14="http://schemas.microsoft.com/office/powerpoint/2010/main" val="3561723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3C60D64-2426-42D4-8C23-000A015DF9FE}" type="slidenum">
              <a:rPr lang="fr-CH" smtClean="0"/>
              <a:t>5</a:t>
            </a:fld>
            <a:endParaRPr lang="fr-CH"/>
          </a:p>
        </p:txBody>
      </p:sp>
    </p:spTree>
    <p:extLst>
      <p:ext uri="{BB962C8B-B14F-4D97-AF65-F5344CB8AC3E}">
        <p14:creationId xmlns:p14="http://schemas.microsoft.com/office/powerpoint/2010/main" val="721250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3C60D64-2426-42D4-8C23-000A015DF9FE}" type="slidenum">
              <a:rPr lang="fr-CH" smtClean="0"/>
              <a:t>6</a:t>
            </a:fld>
            <a:endParaRPr lang="fr-CH"/>
          </a:p>
        </p:txBody>
      </p:sp>
    </p:spTree>
    <p:extLst>
      <p:ext uri="{BB962C8B-B14F-4D97-AF65-F5344CB8AC3E}">
        <p14:creationId xmlns:p14="http://schemas.microsoft.com/office/powerpoint/2010/main" val="3915211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3C60D64-2426-42D4-8C23-000A015DF9FE}" type="slidenum">
              <a:rPr lang="fr-CH" smtClean="0"/>
              <a:t>7</a:t>
            </a:fld>
            <a:endParaRPr lang="fr-CH"/>
          </a:p>
        </p:txBody>
      </p:sp>
    </p:spTree>
    <p:extLst>
      <p:ext uri="{BB962C8B-B14F-4D97-AF65-F5344CB8AC3E}">
        <p14:creationId xmlns:p14="http://schemas.microsoft.com/office/powerpoint/2010/main" val="3038175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BFD890E2-ADD7-4E34-8101-8DE1ED00F647}" type="datetimeFigureOut">
              <a:rPr lang="en-GB" smtClean="0">
                <a:solidFill>
                  <a:prstClr val="black">
                    <a:tint val="75000"/>
                  </a:prstClr>
                </a:solidFill>
              </a:rPr>
              <a:pPr/>
              <a:t>03/09/2020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141879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FD890E2-ADD7-4E34-8101-8DE1ED00F647}" type="datetimeFigureOut">
              <a:rPr lang="en-GB" smtClean="0">
                <a:solidFill>
                  <a:prstClr val="black">
                    <a:tint val="75000"/>
                  </a:prstClr>
                </a:solidFill>
              </a:rPr>
              <a:pPr/>
              <a:t>03/09/2020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08326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6"/>
            <a:ext cx="2743200" cy="43894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06376"/>
            <a:ext cx="8026400" cy="43894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FD890E2-ADD7-4E34-8101-8DE1ED00F647}" type="datetimeFigureOut">
              <a:rPr lang="en-GB" smtClean="0">
                <a:solidFill>
                  <a:prstClr val="black">
                    <a:tint val="75000"/>
                  </a:prstClr>
                </a:solidFill>
              </a:rPr>
              <a:pPr/>
              <a:t>03/09/2020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88152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FD890E2-ADD7-4E34-8101-8DE1ED00F647}" type="datetimeFigureOut">
              <a:rPr lang="en-GB" smtClean="0">
                <a:solidFill>
                  <a:prstClr val="black">
                    <a:tint val="75000"/>
                  </a:prstClr>
                </a:solidFill>
              </a:rPr>
              <a:pPr/>
              <a:t>03/09/2020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366620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2"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8"/>
          </a:xfrm>
        </p:spPr>
        <p:txBody>
          <a:bodyPr anchor="b"/>
          <a:lstStyle>
            <a:lvl1pPr marL="0" indent="0">
              <a:buNone/>
              <a:defRPr sz="2666">
                <a:solidFill>
                  <a:schemeClr val="tx1">
                    <a:tint val="75000"/>
                  </a:schemeClr>
                </a:solidFill>
              </a:defRPr>
            </a:lvl1pPr>
            <a:lvl2pPr marL="609402" indent="0">
              <a:buNone/>
              <a:defRPr sz="2399">
                <a:solidFill>
                  <a:schemeClr val="tx1">
                    <a:tint val="75000"/>
                  </a:schemeClr>
                </a:solidFill>
              </a:defRPr>
            </a:lvl2pPr>
            <a:lvl3pPr marL="1218804" indent="0">
              <a:buNone/>
              <a:defRPr sz="2133">
                <a:solidFill>
                  <a:schemeClr val="tx1">
                    <a:tint val="75000"/>
                  </a:schemeClr>
                </a:solidFill>
              </a:defRPr>
            </a:lvl3pPr>
            <a:lvl4pPr marL="1828206" indent="0">
              <a:buNone/>
              <a:defRPr sz="1866">
                <a:solidFill>
                  <a:schemeClr val="tx1">
                    <a:tint val="75000"/>
                  </a:schemeClr>
                </a:solidFill>
              </a:defRPr>
            </a:lvl4pPr>
            <a:lvl5pPr marL="2437608" indent="0">
              <a:buNone/>
              <a:defRPr sz="1866">
                <a:solidFill>
                  <a:schemeClr val="tx1">
                    <a:tint val="75000"/>
                  </a:schemeClr>
                </a:solidFill>
              </a:defRPr>
            </a:lvl5pPr>
            <a:lvl6pPr marL="3047009" indent="0">
              <a:buNone/>
              <a:defRPr sz="1866">
                <a:solidFill>
                  <a:schemeClr val="tx1">
                    <a:tint val="75000"/>
                  </a:schemeClr>
                </a:solidFill>
              </a:defRPr>
            </a:lvl6pPr>
            <a:lvl7pPr marL="3656411" indent="0">
              <a:buNone/>
              <a:defRPr sz="1866">
                <a:solidFill>
                  <a:schemeClr val="tx1">
                    <a:tint val="75000"/>
                  </a:schemeClr>
                </a:solidFill>
              </a:defRPr>
            </a:lvl7pPr>
            <a:lvl8pPr marL="4265813" indent="0">
              <a:buNone/>
              <a:defRPr sz="1866">
                <a:solidFill>
                  <a:schemeClr val="tx1">
                    <a:tint val="75000"/>
                  </a:schemeClr>
                </a:solidFill>
              </a:defRPr>
            </a:lvl8pPr>
            <a:lvl9pPr marL="4875215" indent="0">
              <a:buNone/>
              <a:defRPr sz="186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D890E2-ADD7-4E34-8101-8DE1ED00F647}" type="datetimeFigureOut">
              <a:rPr lang="en-GB" smtClean="0">
                <a:solidFill>
                  <a:prstClr val="black">
                    <a:tint val="75000"/>
                  </a:prstClr>
                </a:solidFill>
              </a:rPr>
              <a:pPr/>
              <a:t>03/09/2020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149868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200151"/>
            <a:ext cx="5384800" cy="3395664"/>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200151"/>
            <a:ext cx="5384800" cy="3395664"/>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BFD890E2-ADD7-4E34-8101-8DE1ED00F647}" type="datetimeFigureOut">
              <a:rPr lang="en-GB" smtClean="0">
                <a:solidFill>
                  <a:prstClr val="black">
                    <a:tint val="75000"/>
                  </a:prstClr>
                </a:solidFill>
              </a:rPr>
              <a:pPr/>
              <a:t>03/09/2020</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55224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6"/>
            <a:ext cx="5386917"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69" y="2174876"/>
            <a:ext cx="5389033"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BFD890E2-ADD7-4E34-8101-8DE1ED00F647}" type="datetimeFigureOut">
              <a:rPr lang="en-GB" smtClean="0">
                <a:solidFill>
                  <a:prstClr val="black">
                    <a:tint val="75000"/>
                  </a:prstClr>
                </a:solidFill>
              </a:rPr>
              <a:pPr/>
              <a:t>03/09/2020</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7585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BFD890E2-ADD7-4E34-8101-8DE1ED00F647}" type="datetimeFigureOut">
              <a:rPr lang="en-GB" smtClean="0">
                <a:solidFill>
                  <a:prstClr val="black">
                    <a:tint val="75000"/>
                  </a:prstClr>
                </a:solidFill>
              </a:rPr>
              <a:pPr/>
              <a:t>03/09/2020</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5929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D890E2-ADD7-4E34-8101-8DE1ED00F647}" type="datetimeFigureOut">
              <a:rPr lang="en-GB" smtClean="0">
                <a:solidFill>
                  <a:prstClr val="black">
                    <a:tint val="75000"/>
                  </a:prstClr>
                </a:solidFill>
              </a:rPr>
              <a:pPr/>
              <a:t>03/09/2020</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210129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1"/>
            <a:ext cx="4011084" cy="1162051"/>
          </a:xfrm>
        </p:spPr>
        <p:txBody>
          <a:bodyPr anchor="b"/>
          <a:lstStyle>
            <a:lvl1pPr algn="l">
              <a:defRPr sz="2666" b="1"/>
            </a:lvl1pPr>
          </a:lstStyle>
          <a:p>
            <a:r>
              <a:rPr lang="en-US"/>
              <a:t>Click to edit Master title style</a:t>
            </a:r>
            <a:endParaRPr lang="en-GB"/>
          </a:p>
        </p:txBody>
      </p:sp>
      <p:sp>
        <p:nvSpPr>
          <p:cNvPr id="3" name="Content Placeholder 2"/>
          <p:cNvSpPr>
            <a:spLocks noGrp="1"/>
          </p:cNvSpPr>
          <p:nvPr>
            <p:ph idx="1"/>
          </p:nvPr>
        </p:nvSpPr>
        <p:spPr>
          <a:xfrm>
            <a:off x="4766733" y="273050"/>
            <a:ext cx="6815667" cy="5853113"/>
          </a:xfrm>
        </p:spPr>
        <p:txBody>
          <a:bodyPr/>
          <a:lstStyle>
            <a:lvl1pPr>
              <a:defRPr sz="4265"/>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2" y="1435102"/>
            <a:ext cx="4011084" cy="4691062"/>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BFD890E2-ADD7-4E34-8101-8DE1ED00F647}" type="datetimeFigureOut">
              <a:rPr lang="en-GB" smtClean="0">
                <a:solidFill>
                  <a:prstClr val="black">
                    <a:tint val="75000"/>
                  </a:prstClr>
                </a:solidFill>
              </a:rPr>
              <a:pPr/>
              <a:t>03/09/2020</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09508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6" b="1"/>
            </a:lvl1pPr>
          </a:lstStyle>
          <a:p>
            <a:r>
              <a:rPr lang="en-US"/>
              <a:t>Click to edit Master title style</a:t>
            </a:r>
            <a:endParaRPr lang="en-GB"/>
          </a:p>
        </p:txBody>
      </p:sp>
      <p:sp>
        <p:nvSpPr>
          <p:cNvPr id="3" name="Picture Placeholder 2"/>
          <p:cNvSpPr>
            <a:spLocks noGrp="1"/>
          </p:cNvSpPr>
          <p:nvPr>
            <p:ph type="pic" idx="1"/>
          </p:nvPr>
        </p:nvSpPr>
        <p:spPr>
          <a:xfrm>
            <a:off x="2389717" y="612776"/>
            <a:ext cx="7315200" cy="4114800"/>
          </a:xfrm>
        </p:spPr>
        <p:txBody>
          <a:bodyPr/>
          <a:lstStyle>
            <a:lvl1pPr marL="0" indent="0">
              <a:buNone/>
              <a:defRPr sz="4265"/>
            </a:lvl1pPr>
            <a:lvl2pPr marL="609402" indent="0">
              <a:buNone/>
              <a:defRPr sz="3732"/>
            </a:lvl2pPr>
            <a:lvl3pPr marL="1218804" indent="0">
              <a:buNone/>
              <a:defRPr sz="3199"/>
            </a:lvl3pPr>
            <a:lvl4pPr marL="1828206" indent="0">
              <a:buNone/>
              <a:defRPr sz="2666"/>
            </a:lvl4pPr>
            <a:lvl5pPr marL="2437608" indent="0">
              <a:buNone/>
              <a:defRPr sz="2666"/>
            </a:lvl5pPr>
            <a:lvl6pPr marL="3047009" indent="0">
              <a:buNone/>
              <a:defRPr sz="2666"/>
            </a:lvl6pPr>
            <a:lvl7pPr marL="3656411" indent="0">
              <a:buNone/>
              <a:defRPr sz="2666"/>
            </a:lvl7pPr>
            <a:lvl8pPr marL="4265813" indent="0">
              <a:buNone/>
              <a:defRPr sz="2666"/>
            </a:lvl8pPr>
            <a:lvl9pPr marL="4875215" indent="0">
              <a:buNone/>
              <a:defRPr sz="2666"/>
            </a:lvl9pPr>
          </a:lstStyle>
          <a:p>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BFD890E2-ADD7-4E34-8101-8DE1ED00F647}" type="datetimeFigureOut">
              <a:rPr lang="en-GB" smtClean="0">
                <a:solidFill>
                  <a:prstClr val="black">
                    <a:tint val="75000"/>
                  </a:prstClr>
                </a:solidFill>
              </a:rPr>
              <a:pPr/>
              <a:t>03/09/2020</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175667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599">
                <a:solidFill>
                  <a:schemeClr val="tx1">
                    <a:tint val="75000"/>
                  </a:schemeClr>
                </a:solidFill>
              </a:defRPr>
            </a:lvl1pPr>
          </a:lstStyle>
          <a:p>
            <a:fld id="{BFD890E2-ADD7-4E34-8101-8DE1ED00F647}" type="datetimeFigureOut">
              <a:rPr lang="en-GB" smtClean="0">
                <a:solidFill>
                  <a:prstClr val="black">
                    <a:tint val="75000"/>
                  </a:prstClr>
                </a:solidFill>
              </a:rPr>
              <a:pPr/>
              <a:t>03/09/2020</a:t>
            </a:fld>
            <a:endParaRPr lang="en-GB">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599">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599">
                <a:solidFill>
                  <a:schemeClr val="tx1">
                    <a:tint val="75000"/>
                  </a:schemeClr>
                </a:solidFill>
              </a:defRPr>
            </a:lvl1p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55631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218804" rtl="0" eaLnBrk="1" latinLnBrk="0" hangingPunct="1">
        <a:spcBef>
          <a:spcPct val="0"/>
        </a:spcBef>
        <a:buNone/>
        <a:defRPr sz="5865" kern="1200">
          <a:solidFill>
            <a:schemeClr val="tx1"/>
          </a:solidFill>
          <a:latin typeface="+mj-lt"/>
          <a:ea typeface="+mj-ea"/>
          <a:cs typeface="+mj-cs"/>
        </a:defRPr>
      </a:lvl1pPr>
    </p:titleStyle>
    <p:bodyStyle>
      <a:lvl1pPr marL="457051" indent="-457051" algn="l" defTabSz="1218804"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278" indent="-380876" algn="l" defTabSz="1218804" rtl="0" eaLnBrk="1" latinLnBrk="0" hangingPunct="1">
        <a:spcBef>
          <a:spcPct val="20000"/>
        </a:spcBef>
        <a:buFont typeface="Arial" panose="020B0604020202020204" pitchFamily="34" charset="0"/>
        <a:buChar char="–"/>
        <a:defRPr sz="3732" kern="1200">
          <a:solidFill>
            <a:schemeClr val="tx1"/>
          </a:solidFill>
          <a:latin typeface="+mn-lt"/>
          <a:ea typeface="+mn-ea"/>
          <a:cs typeface="+mn-cs"/>
        </a:defRPr>
      </a:lvl2pPr>
      <a:lvl3pPr marL="1523505" indent="-304701" algn="l" defTabSz="1218804" rtl="0" eaLnBrk="1" latinLnBrk="0" hangingPunct="1">
        <a:spcBef>
          <a:spcPct val="20000"/>
        </a:spcBef>
        <a:buFont typeface="Arial" panose="020B0604020202020204" pitchFamily="34" charset="0"/>
        <a:buChar char="•"/>
        <a:defRPr sz="3199" kern="1200">
          <a:solidFill>
            <a:schemeClr val="tx1"/>
          </a:solidFill>
          <a:latin typeface="+mn-lt"/>
          <a:ea typeface="+mn-ea"/>
          <a:cs typeface="+mn-cs"/>
        </a:defRPr>
      </a:lvl3pPr>
      <a:lvl4pPr marL="2132907"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4pPr>
      <a:lvl5pPr marL="2742308"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5pPr>
      <a:lvl6pPr marL="3351710"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6pPr>
      <a:lvl7pPr marL="3961112"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7pPr>
      <a:lvl8pPr marL="4570514"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8pPr>
      <a:lvl9pPr marL="5179916"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9pPr>
    </p:bodyStyle>
    <p:otherStyle>
      <a:defPPr>
        <a:defRPr lang="en-US"/>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picture containing cake, table, decorated, swimming&#10;&#10;Description automatically generated">
            <a:extLst>
              <a:ext uri="{FF2B5EF4-FFF2-40B4-BE49-F238E27FC236}">
                <a16:creationId xmlns:a16="http://schemas.microsoft.com/office/drawing/2014/main" id="{6C4EA103-1F7F-4621-B541-462CFD8F8E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 y="0"/>
            <a:ext cx="12193524" cy="6858000"/>
          </a:xfrm>
          <a:prstGeom prst="rect">
            <a:avLst/>
          </a:prstGeom>
        </p:spPr>
      </p:pic>
      <p:sp>
        <p:nvSpPr>
          <p:cNvPr id="7" name="Banner"/>
          <p:cNvSpPr/>
          <p:nvPr/>
        </p:nvSpPr>
        <p:spPr>
          <a:xfrm>
            <a:off x="1880" y="-2"/>
            <a:ext cx="12190119" cy="75565"/>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5276537" y="75563"/>
            <a:ext cx="6913583" cy="1846659"/>
          </a:xfrm>
          <a:prstGeom prst="rect">
            <a:avLst/>
          </a:prstGeom>
        </p:spPr>
        <p:txBody>
          <a:bodyPr wrap="square">
            <a:spAutoFit/>
          </a:bodyPr>
          <a:lstStyle/>
          <a:p>
            <a:r>
              <a:rPr lang="en-GB" sz="2800" b="1" dirty="0">
                <a:solidFill>
                  <a:prstClr val="white"/>
                </a:solidFill>
              </a:rPr>
              <a:t>Masters Thesis Overview</a:t>
            </a:r>
          </a:p>
          <a:p>
            <a:r>
              <a:rPr lang="en-GB" sz="2400" b="1" dirty="0">
                <a:solidFill>
                  <a:prstClr val="white"/>
                </a:solidFill>
              </a:rPr>
              <a:t>AI-Powered COVID-19 Research Cockpit Presentation</a:t>
            </a:r>
            <a:endParaRPr lang="en-GB" sz="2400" dirty="0">
              <a:solidFill>
                <a:prstClr val="white"/>
              </a:solidFill>
            </a:endParaRPr>
          </a:p>
          <a:p>
            <a:r>
              <a:rPr lang="en-GB" sz="2400" dirty="0">
                <a:solidFill>
                  <a:prstClr val="white"/>
                </a:solidFill>
              </a:rPr>
              <a:t>Supplement – CORD-19 Initial Analysis (W.I.P.)</a:t>
            </a:r>
          </a:p>
          <a:p>
            <a:r>
              <a:rPr lang="en-GB" sz="2400" dirty="0">
                <a:solidFill>
                  <a:prstClr val="white"/>
                </a:solidFill>
              </a:rPr>
              <a:t>Jon-Paul Boyd</a:t>
            </a:r>
          </a:p>
          <a:p>
            <a:r>
              <a:rPr lang="en-GB" sz="1200" dirty="0">
                <a:solidFill>
                  <a:prstClr val="white"/>
                </a:solidFill>
              </a:rPr>
              <a:t>3</a:t>
            </a:r>
            <a:r>
              <a:rPr lang="en-GB" sz="1200" baseline="30000" dirty="0">
                <a:solidFill>
                  <a:prstClr val="white"/>
                </a:solidFill>
              </a:rPr>
              <a:t>rd</a:t>
            </a:r>
            <a:r>
              <a:rPr lang="en-GB" sz="1200" dirty="0">
                <a:solidFill>
                  <a:prstClr val="white"/>
                </a:solidFill>
              </a:rPr>
              <a:t> September 2020</a:t>
            </a:r>
            <a:endParaRPr lang="en-GB" sz="1400" dirty="0">
              <a:solidFill>
                <a:prstClr val="white"/>
              </a:solidFill>
            </a:endParaRPr>
          </a:p>
        </p:txBody>
      </p:sp>
      <p:pic>
        <p:nvPicPr>
          <p:cNvPr id="14" name="Picture 13" descr="A picture containing drawing&#10;&#10;Description automatically generated">
            <a:extLst>
              <a:ext uri="{FF2B5EF4-FFF2-40B4-BE49-F238E27FC236}">
                <a16:creationId xmlns:a16="http://schemas.microsoft.com/office/drawing/2014/main" id="{22F4BD17-A590-4FE5-848A-1F0F4AA0D8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1762" y="5305588"/>
            <a:ext cx="3340309" cy="1431561"/>
          </a:xfrm>
          <a:prstGeom prst="rect">
            <a:avLst/>
          </a:prstGeom>
        </p:spPr>
      </p:pic>
    </p:spTree>
    <p:extLst>
      <p:ext uri="{BB962C8B-B14F-4D97-AF65-F5344CB8AC3E}">
        <p14:creationId xmlns:p14="http://schemas.microsoft.com/office/powerpoint/2010/main" val="3575966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584775"/>
          </a:xfrm>
          <a:prstGeom prst="rect">
            <a:avLst/>
          </a:prstGeom>
        </p:spPr>
        <p:txBody>
          <a:bodyPr wrap="square">
            <a:spAutoFit/>
          </a:bodyPr>
          <a:lstStyle/>
          <a:p>
            <a:r>
              <a:rPr lang="en-GB" sz="3200" b="1" dirty="0">
                <a:solidFill>
                  <a:srgbClr val="3F444E"/>
                </a:solidFill>
              </a:rPr>
              <a:t>Pipeline</a:t>
            </a:r>
            <a:r>
              <a:rPr lang="en-GB" sz="3200" b="1" dirty="0">
                <a:solidFill>
                  <a:prstClr val="white"/>
                </a:solidFill>
              </a:rPr>
              <a:t> From Development To Deployment</a:t>
            </a:r>
          </a:p>
        </p:txBody>
      </p:sp>
      <p:sp>
        <p:nvSpPr>
          <p:cNvPr id="35" name="TextBox 34">
            <a:extLst>
              <a:ext uri="{FF2B5EF4-FFF2-40B4-BE49-F238E27FC236}">
                <a16:creationId xmlns:a16="http://schemas.microsoft.com/office/drawing/2014/main" id="{DBF1B25A-BF51-4B2F-85AA-E4A5E4C40A23}"/>
              </a:ext>
            </a:extLst>
          </p:cNvPr>
          <p:cNvSpPr txBox="1"/>
          <p:nvPr/>
        </p:nvSpPr>
        <p:spPr>
          <a:xfrm>
            <a:off x="0" y="509112"/>
            <a:ext cx="11854721" cy="738664"/>
          </a:xfrm>
          <a:prstGeom prst="rect">
            <a:avLst/>
          </a:prstGeom>
          <a:noFill/>
        </p:spPr>
        <p:txBody>
          <a:bodyPr wrap="square" rtlCol="0">
            <a:spAutoFit/>
          </a:bodyPr>
          <a:lstStyle/>
          <a:p>
            <a:pPr algn="just"/>
            <a:r>
              <a:rPr lang="en-GB" sz="2400" b="1" dirty="0">
                <a:solidFill>
                  <a:srgbClr val="FF0066"/>
                </a:solidFill>
              </a:rPr>
              <a:t>Goal</a:t>
            </a:r>
            <a:r>
              <a:rPr lang="en-GB" b="1" dirty="0">
                <a:solidFill>
                  <a:srgbClr val="FF0066"/>
                </a:solidFill>
              </a:rPr>
              <a:t> </a:t>
            </a:r>
            <a:r>
              <a:rPr lang="en-GB" dirty="0">
                <a:solidFill>
                  <a:schemeClr val="bg1"/>
                </a:solidFill>
              </a:rPr>
              <a:t>help medical researchers find answers to their questions from literature, for example searching for better treatments &amp; policy decisions. Interactive analysis of texts with data driven and NLP methods supported by AI techniques.</a:t>
            </a:r>
          </a:p>
        </p:txBody>
      </p:sp>
      <p:grpSp>
        <p:nvGrpSpPr>
          <p:cNvPr id="87" name="Group 86">
            <a:extLst>
              <a:ext uri="{FF2B5EF4-FFF2-40B4-BE49-F238E27FC236}">
                <a16:creationId xmlns:a16="http://schemas.microsoft.com/office/drawing/2014/main" id="{A9655395-3997-44FB-BAE9-5973A918FC91}"/>
              </a:ext>
            </a:extLst>
          </p:cNvPr>
          <p:cNvGrpSpPr/>
          <p:nvPr/>
        </p:nvGrpSpPr>
        <p:grpSpPr>
          <a:xfrm>
            <a:off x="-132095" y="1620661"/>
            <a:ext cx="12303510" cy="5191915"/>
            <a:chOff x="-132095" y="1845511"/>
            <a:chExt cx="12303510" cy="5191915"/>
          </a:xfrm>
        </p:grpSpPr>
        <p:pic>
          <p:nvPicPr>
            <p:cNvPr id="20" name="Picture 19" descr="A close up of a sign&#10;&#10;Description automatically generated">
              <a:extLst>
                <a:ext uri="{FF2B5EF4-FFF2-40B4-BE49-F238E27FC236}">
                  <a16:creationId xmlns:a16="http://schemas.microsoft.com/office/drawing/2014/main" id="{C9F1CD56-A074-426C-9776-61153E1654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23722" y="2695331"/>
              <a:ext cx="944999" cy="540000"/>
            </a:xfrm>
            <a:prstGeom prst="rect">
              <a:avLst/>
            </a:prstGeom>
          </p:spPr>
        </p:pic>
        <p:grpSp>
          <p:nvGrpSpPr>
            <p:cNvPr id="80" name="Group 79">
              <a:extLst>
                <a:ext uri="{FF2B5EF4-FFF2-40B4-BE49-F238E27FC236}">
                  <a16:creationId xmlns:a16="http://schemas.microsoft.com/office/drawing/2014/main" id="{11A48168-9110-4B72-88BD-E8934F4DC864}"/>
                </a:ext>
              </a:extLst>
            </p:cNvPr>
            <p:cNvGrpSpPr/>
            <p:nvPr/>
          </p:nvGrpSpPr>
          <p:grpSpPr>
            <a:xfrm>
              <a:off x="-132095" y="3899619"/>
              <a:ext cx="2392690" cy="1180668"/>
              <a:chOff x="-132095" y="4109479"/>
              <a:chExt cx="2392690" cy="1180668"/>
            </a:xfrm>
          </p:grpSpPr>
          <p:pic>
            <p:nvPicPr>
              <p:cNvPr id="16" name="Picture 15" descr="A picture containing drawing&#10;&#10;Description automatically generated">
                <a:extLst>
                  <a:ext uri="{FF2B5EF4-FFF2-40B4-BE49-F238E27FC236}">
                    <a16:creationId xmlns:a16="http://schemas.microsoft.com/office/drawing/2014/main" id="{6DF1377E-D4C3-4FD8-8987-A50CBFA6603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6327" y="4109479"/>
                <a:ext cx="539646" cy="539646"/>
              </a:xfrm>
              <a:prstGeom prst="rect">
                <a:avLst/>
              </a:prstGeom>
            </p:spPr>
          </p:pic>
          <p:sp>
            <p:nvSpPr>
              <p:cNvPr id="22" name="Title1">
                <a:extLst>
                  <a:ext uri="{FF2B5EF4-FFF2-40B4-BE49-F238E27FC236}">
                    <a16:creationId xmlns:a16="http://schemas.microsoft.com/office/drawing/2014/main" id="{CF5C6085-95F1-4024-A993-888B834E8640}"/>
                  </a:ext>
                </a:extLst>
              </p:cNvPr>
              <p:cNvSpPr/>
              <p:nvPr/>
            </p:nvSpPr>
            <p:spPr>
              <a:xfrm>
                <a:off x="-132095" y="4643816"/>
                <a:ext cx="2392690" cy="646331"/>
              </a:xfrm>
              <a:prstGeom prst="rect">
                <a:avLst/>
              </a:prstGeom>
            </p:spPr>
            <p:txBody>
              <a:bodyPr wrap="square">
                <a:spAutoFit/>
              </a:bodyPr>
              <a:lstStyle/>
              <a:p>
                <a:pPr algn="ctr"/>
                <a:r>
                  <a:rPr lang="en-GB" sz="1200" b="1" dirty="0">
                    <a:solidFill>
                      <a:srgbClr val="FF0066"/>
                    </a:solidFill>
                  </a:rPr>
                  <a:t>Metadata.csv</a:t>
                </a:r>
              </a:p>
              <a:p>
                <a:pPr algn="ctr"/>
                <a:r>
                  <a:rPr lang="en-GB" sz="1200" dirty="0">
                    <a:solidFill>
                      <a:schemeClr val="bg1"/>
                    </a:solidFill>
                  </a:rPr>
                  <a:t>title, author, affiliations, publish date, links to  full body text</a:t>
                </a:r>
              </a:p>
            </p:txBody>
          </p:sp>
        </p:grpSp>
        <p:grpSp>
          <p:nvGrpSpPr>
            <p:cNvPr id="78" name="Group 77">
              <a:extLst>
                <a:ext uri="{FF2B5EF4-FFF2-40B4-BE49-F238E27FC236}">
                  <a16:creationId xmlns:a16="http://schemas.microsoft.com/office/drawing/2014/main" id="{58932CE8-893D-4869-9160-81A50E63F0B2}"/>
                </a:ext>
              </a:extLst>
            </p:cNvPr>
            <p:cNvGrpSpPr/>
            <p:nvPr/>
          </p:nvGrpSpPr>
          <p:grpSpPr>
            <a:xfrm>
              <a:off x="147867" y="2636440"/>
              <a:ext cx="2135213" cy="1247384"/>
              <a:chOff x="147867" y="2197659"/>
              <a:chExt cx="2135213" cy="1247384"/>
            </a:xfrm>
          </p:grpSpPr>
          <p:pic>
            <p:nvPicPr>
              <p:cNvPr id="28" name="Picture 27" descr="A picture containing flower&#10;&#10;Description automatically generated">
                <a:extLst>
                  <a:ext uri="{FF2B5EF4-FFF2-40B4-BE49-F238E27FC236}">
                    <a16:creationId xmlns:a16="http://schemas.microsoft.com/office/drawing/2014/main" id="{997223D1-3F8F-4BD8-B44D-A85B25C1BCF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0894" y="2532563"/>
                <a:ext cx="1622186" cy="912480"/>
              </a:xfrm>
              <a:prstGeom prst="rect">
                <a:avLst/>
              </a:prstGeom>
            </p:spPr>
          </p:pic>
          <p:pic>
            <p:nvPicPr>
              <p:cNvPr id="24" name="Picture 23" descr="A picture containing drawing&#10;&#10;Description automatically generated">
                <a:extLst>
                  <a:ext uri="{FF2B5EF4-FFF2-40B4-BE49-F238E27FC236}">
                    <a16:creationId xmlns:a16="http://schemas.microsoft.com/office/drawing/2014/main" id="{E6A0815B-64F4-4A5C-BE7C-90459E44F5C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45240" y="2221401"/>
                <a:ext cx="708285" cy="590238"/>
              </a:xfrm>
              <a:prstGeom prst="rect">
                <a:avLst/>
              </a:prstGeom>
            </p:spPr>
          </p:pic>
          <p:pic>
            <p:nvPicPr>
              <p:cNvPr id="26" name="Picture 25" descr="A close up of a logo&#10;&#10;Description automatically generated">
                <a:extLst>
                  <a:ext uri="{FF2B5EF4-FFF2-40B4-BE49-F238E27FC236}">
                    <a16:creationId xmlns:a16="http://schemas.microsoft.com/office/drawing/2014/main" id="{88CDA64A-1D35-46B3-B8E3-3EB8BB74837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7867" y="2197659"/>
                <a:ext cx="969497" cy="646331"/>
              </a:xfrm>
              <a:prstGeom prst="rect">
                <a:avLst/>
              </a:prstGeom>
            </p:spPr>
          </p:pic>
          <p:pic>
            <p:nvPicPr>
              <p:cNvPr id="31" name="Picture 30">
                <a:extLst>
                  <a:ext uri="{FF2B5EF4-FFF2-40B4-BE49-F238E27FC236}">
                    <a16:creationId xmlns:a16="http://schemas.microsoft.com/office/drawing/2014/main" id="{1A74F279-F92A-4BB3-B948-DFBE03FD06CC}"/>
                  </a:ext>
                </a:extLst>
              </p:cNvPr>
              <p:cNvPicPr>
                <a:picLocks noChangeAspect="1"/>
              </p:cNvPicPr>
              <p:nvPr/>
            </p:nvPicPr>
            <p:blipFill>
              <a:blip r:embed="rId8"/>
              <a:stretch>
                <a:fillRect/>
              </a:stretch>
            </p:blipFill>
            <p:spPr>
              <a:xfrm>
                <a:off x="170485" y="2842255"/>
                <a:ext cx="875079" cy="285225"/>
              </a:xfrm>
              <a:prstGeom prst="rect">
                <a:avLst/>
              </a:prstGeom>
            </p:spPr>
          </p:pic>
        </p:grpSp>
        <p:grpSp>
          <p:nvGrpSpPr>
            <p:cNvPr id="81" name="Group 80">
              <a:extLst>
                <a:ext uri="{FF2B5EF4-FFF2-40B4-BE49-F238E27FC236}">
                  <a16:creationId xmlns:a16="http://schemas.microsoft.com/office/drawing/2014/main" id="{4FFD8C78-11F1-44E4-B338-F9F3790C4820}"/>
                </a:ext>
              </a:extLst>
            </p:cNvPr>
            <p:cNvGrpSpPr/>
            <p:nvPr/>
          </p:nvGrpSpPr>
          <p:grpSpPr>
            <a:xfrm>
              <a:off x="-109610" y="5240076"/>
              <a:ext cx="2392690" cy="1522250"/>
              <a:chOff x="-109610" y="5367491"/>
              <a:chExt cx="2392690" cy="1522250"/>
            </a:xfrm>
          </p:grpSpPr>
          <p:pic>
            <p:nvPicPr>
              <p:cNvPr id="18" name="Picture 17" descr="A close up of a logo&#10;&#10;Description automatically generated">
                <a:extLst>
                  <a:ext uri="{FF2B5EF4-FFF2-40B4-BE49-F238E27FC236}">
                    <a16:creationId xmlns:a16="http://schemas.microsoft.com/office/drawing/2014/main" id="{EE7DE33D-FB31-4F4C-AD06-98FC389658E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9075" y="5367491"/>
                <a:ext cx="540000" cy="540000"/>
              </a:xfrm>
              <a:prstGeom prst="rect">
                <a:avLst/>
              </a:prstGeom>
            </p:spPr>
          </p:pic>
          <p:sp>
            <p:nvSpPr>
              <p:cNvPr id="33" name="Title1">
                <a:extLst>
                  <a:ext uri="{FF2B5EF4-FFF2-40B4-BE49-F238E27FC236}">
                    <a16:creationId xmlns:a16="http://schemas.microsoft.com/office/drawing/2014/main" id="{8AC44490-B0D5-41A6-888C-6347BC5C48D4}"/>
                  </a:ext>
                </a:extLst>
              </p:cNvPr>
              <p:cNvSpPr/>
              <p:nvPr/>
            </p:nvSpPr>
            <p:spPr>
              <a:xfrm>
                <a:off x="-109610" y="5897162"/>
                <a:ext cx="2392690" cy="992579"/>
              </a:xfrm>
              <a:prstGeom prst="rect">
                <a:avLst/>
              </a:prstGeom>
            </p:spPr>
            <p:txBody>
              <a:bodyPr wrap="square">
                <a:spAutoFit/>
              </a:bodyPr>
              <a:lstStyle/>
              <a:p>
                <a:pPr algn="ctr"/>
                <a:r>
                  <a:rPr lang="en-GB" sz="1200" b="1" dirty="0">
                    <a:solidFill>
                      <a:srgbClr val="FF0066"/>
                    </a:solidFill>
                  </a:rPr>
                  <a:t>PMC_JSON &amp; PDF_JSON </a:t>
                </a:r>
              </a:p>
              <a:p>
                <a:pPr algn="ctr"/>
                <a:r>
                  <a:rPr lang="en-GB" sz="1200" dirty="0">
                    <a:solidFill>
                      <a:schemeClr val="bg1"/>
                    </a:solidFill>
                  </a:rPr>
                  <a:t>full body text including abstract, results, conclusions</a:t>
                </a:r>
              </a:p>
              <a:p>
                <a:pPr algn="ctr"/>
                <a:endParaRPr lang="en-GB" sz="1200" dirty="0">
                  <a:solidFill>
                    <a:schemeClr val="bg1"/>
                  </a:solidFill>
                </a:endParaRPr>
              </a:p>
              <a:p>
                <a:pPr algn="ctr"/>
                <a:r>
                  <a:rPr lang="en-GB" sz="1050" dirty="0">
                    <a:solidFill>
                      <a:schemeClr val="bg1"/>
                    </a:solidFill>
                  </a:rPr>
                  <a:t>* Only PMC is peer-reviewed</a:t>
                </a:r>
              </a:p>
            </p:txBody>
          </p:sp>
        </p:grpSp>
        <p:cxnSp>
          <p:nvCxnSpPr>
            <p:cNvPr id="37" name="Straight Arrow Connector 36">
              <a:extLst>
                <a:ext uri="{FF2B5EF4-FFF2-40B4-BE49-F238E27FC236}">
                  <a16:creationId xmlns:a16="http://schemas.microsoft.com/office/drawing/2014/main" id="{9BB29CEE-8E0D-4A5C-83A8-32E96C40179C}"/>
                </a:ext>
              </a:extLst>
            </p:cNvPr>
            <p:cNvCxnSpPr>
              <a:stCxn id="2" idx="3"/>
              <a:endCxn id="3" idx="1"/>
            </p:cNvCxnSpPr>
            <p:nvPr/>
          </p:nvCxnSpPr>
          <p:spPr>
            <a:xfrm flipV="1">
              <a:off x="1753849" y="2121684"/>
              <a:ext cx="1001844" cy="8768"/>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35F6DF8-49B0-4D11-8251-A70FB5BFE71A}"/>
                </a:ext>
              </a:extLst>
            </p:cNvPr>
            <p:cNvCxnSpPr>
              <a:cxnSpLocks/>
              <a:stCxn id="3" idx="3"/>
              <a:endCxn id="4" idx="1"/>
            </p:cNvCxnSpPr>
            <p:nvPr/>
          </p:nvCxnSpPr>
          <p:spPr>
            <a:xfrm>
              <a:off x="4172263" y="2121684"/>
              <a:ext cx="1001845" cy="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2966BAA-D798-4601-8551-91ADBE697992}"/>
                </a:ext>
              </a:extLst>
            </p:cNvPr>
            <p:cNvCxnSpPr>
              <a:cxnSpLocks/>
              <a:stCxn id="4" idx="3"/>
              <a:endCxn id="6" idx="1"/>
            </p:cNvCxnSpPr>
            <p:nvPr/>
          </p:nvCxnSpPr>
          <p:spPr>
            <a:xfrm>
              <a:off x="6585637" y="2121684"/>
              <a:ext cx="1223013" cy="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67C27AF-73B3-4F11-BB28-1505B1B2BF4C}"/>
                </a:ext>
              </a:extLst>
            </p:cNvPr>
            <p:cNvCxnSpPr>
              <a:cxnSpLocks/>
              <a:stCxn id="6" idx="3"/>
              <a:endCxn id="12" idx="1"/>
            </p:cNvCxnSpPr>
            <p:nvPr/>
          </p:nvCxnSpPr>
          <p:spPr>
            <a:xfrm>
              <a:off x="9220179" y="2121684"/>
              <a:ext cx="1223013" cy="8768"/>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4" name="Title1">
              <a:extLst>
                <a:ext uri="{FF2B5EF4-FFF2-40B4-BE49-F238E27FC236}">
                  <a16:creationId xmlns:a16="http://schemas.microsoft.com/office/drawing/2014/main" id="{2E32C107-3539-4C03-B9D7-6FF42A8E16FD}"/>
                </a:ext>
              </a:extLst>
            </p:cNvPr>
            <p:cNvSpPr/>
            <p:nvPr/>
          </p:nvSpPr>
          <p:spPr>
            <a:xfrm>
              <a:off x="2227760" y="2651610"/>
              <a:ext cx="2541460" cy="4385816"/>
            </a:xfrm>
            <a:prstGeom prst="rect">
              <a:avLst/>
            </a:prstGeom>
          </p:spPr>
          <p:txBody>
            <a:bodyPr wrap="square">
              <a:spAutoFit/>
            </a:bodyPr>
            <a:lstStyle/>
            <a:p>
              <a:pPr algn="ctr"/>
              <a:r>
                <a:rPr lang="en-GB" sz="1200" b="1" dirty="0">
                  <a:solidFill>
                    <a:srgbClr val="FF0066"/>
                  </a:solidFill>
                </a:rPr>
                <a:t># Original Metadata Articles</a:t>
              </a:r>
            </a:p>
            <a:p>
              <a:pPr algn="ctr"/>
              <a:r>
                <a:rPr lang="en-GB" sz="1200" dirty="0">
                  <a:solidFill>
                    <a:schemeClr val="bg1"/>
                  </a:solidFill>
                </a:rPr>
                <a:t>237207</a:t>
              </a:r>
              <a:r>
                <a:rPr lang="en-GB" sz="1050" dirty="0">
                  <a:solidFill>
                    <a:schemeClr val="bg1"/>
                  </a:solidFill>
                </a:rPr>
                <a:t>*</a:t>
              </a:r>
              <a:endParaRPr lang="en-GB" sz="1200" dirty="0">
                <a:solidFill>
                  <a:schemeClr val="bg1"/>
                </a:solidFill>
              </a:endParaRPr>
            </a:p>
            <a:p>
              <a:pPr algn="ctr"/>
              <a:endParaRPr lang="en-GB" sz="500" b="1" dirty="0">
                <a:solidFill>
                  <a:srgbClr val="FF0066"/>
                </a:solidFill>
              </a:endParaRPr>
            </a:p>
            <a:p>
              <a:pPr algn="ctr"/>
              <a:r>
                <a:rPr lang="en-GB" sz="1200" b="1" dirty="0">
                  <a:solidFill>
                    <a:srgbClr val="FF0066"/>
                  </a:solidFill>
                </a:rPr>
                <a:t># Original PMC Articles</a:t>
              </a:r>
            </a:p>
            <a:p>
              <a:pPr algn="ctr"/>
              <a:r>
                <a:rPr lang="en-GB" sz="1200" dirty="0">
                  <a:solidFill>
                    <a:schemeClr val="bg1"/>
                  </a:solidFill>
                </a:rPr>
                <a:t>72916</a:t>
              </a:r>
            </a:p>
            <a:p>
              <a:pPr algn="ctr"/>
              <a:endParaRPr lang="en-GB" sz="500" b="1" dirty="0">
                <a:solidFill>
                  <a:srgbClr val="FF0066"/>
                </a:solidFill>
              </a:endParaRPr>
            </a:p>
            <a:p>
              <a:pPr algn="ctr"/>
              <a:r>
                <a:rPr lang="en-GB" sz="1200" b="1" dirty="0">
                  <a:solidFill>
                    <a:srgbClr val="FF0066"/>
                  </a:solidFill>
                </a:rPr>
                <a:t># Original PDF Articles</a:t>
              </a:r>
            </a:p>
            <a:p>
              <a:pPr algn="ctr"/>
              <a:r>
                <a:rPr lang="en-GB" sz="1200" dirty="0">
                  <a:solidFill>
                    <a:schemeClr val="bg1"/>
                  </a:solidFill>
                </a:rPr>
                <a:t>99336</a:t>
              </a:r>
            </a:p>
            <a:p>
              <a:pPr algn="ctr"/>
              <a:endParaRPr lang="en-GB" sz="500" dirty="0">
                <a:solidFill>
                  <a:schemeClr val="bg1"/>
                </a:solidFill>
              </a:endParaRPr>
            </a:p>
            <a:p>
              <a:pPr algn="ctr"/>
              <a:r>
                <a:rPr lang="en-GB" sz="1200" b="1" dirty="0">
                  <a:solidFill>
                    <a:srgbClr val="FF0066"/>
                  </a:solidFill>
                </a:rPr>
                <a:t>Cleansing</a:t>
              </a:r>
            </a:p>
            <a:p>
              <a:pPr algn="ctr"/>
              <a:r>
                <a:rPr lang="en-GB" sz="1200" dirty="0">
                  <a:solidFill>
                    <a:schemeClr val="bg1"/>
                  </a:solidFill>
                </a:rPr>
                <a:t>Comparison titles/body text/abstract (PMC preferred as peer-reviewed)</a:t>
              </a:r>
            </a:p>
            <a:p>
              <a:pPr algn="ctr"/>
              <a:endParaRPr lang="en-GB" sz="500" dirty="0">
                <a:solidFill>
                  <a:schemeClr val="bg1"/>
                </a:solidFill>
              </a:endParaRPr>
            </a:p>
            <a:p>
              <a:pPr algn="ctr"/>
              <a:r>
                <a:rPr lang="en-GB" sz="1200" b="1" dirty="0">
                  <a:solidFill>
                    <a:srgbClr val="FF0066"/>
                  </a:solidFill>
                </a:rPr>
                <a:t>Duplicate Articles</a:t>
              </a:r>
            </a:p>
            <a:p>
              <a:pPr algn="ctr"/>
              <a:r>
                <a:rPr lang="en-GB" sz="1200" dirty="0">
                  <a:solidFill>
                    <a:schemeClr val="bg1"/>
                  </a:solidFill>
                </a:rPr>
                <a:t>5</a:t>
              </a:r>
            </a:p>
            <a:p>
              <a:pPr algn="ctr"/>
              <a:endParaRPr lang="en-GB" sz="500" dirty="0">
                <a:solidFill>
                  <a:schemeClr val="bg1"/>
                </a:solidFill>
              </a:endParaRPr>
            </a:p>
            <a:p>
              <a:pPr algn="ctr"/>
              <a:r>
                <a:rPr lang="en-GB" sz="1200" b="1" dirty="0">
                  <a:solidFill>
                    <a:srgbClr val="FF0066"/>
                  </a:solidFill>
                </a:rPr>
                <a:t>Documents Per Language</a:t>
              </a:r>
            </a:p>
            <a:p>
              <a:pPr algn="ctr"/>
              <a:r>
                <a:rPr lang="es-ES" sz="1200" dirty="0">
                  <a:solidFill>
                    <a:schemeClr val="bg1"/>
                  </a:solidFill>
                </a:rPr>
                <a:t>en    95796</a:t>
              </a:r>
            </a:p>
            <a:p>
              <a:pPr algn="ctr"/>
              <a:r>
                <a:rPr lang="es-ES" sz="1200" dirty="0">
                  <a:solidFill>
                    <a:schemeClr val="bg1"/>
                  </a:solidFill>
                </a:rPr>
                <a:t>de     1107</a:t>
              </a:r>
            </a:p>
            <a:p>
              <a:pPr algn="ctr"/>
              <a:r>
                <a:rPr lang="es-ES" sz="1200" dirty="0">
                  <a:solidFill>
                    <a:schemeClr val="bg1"/>
                  </a:solidFill>
                </a:rPr>
                <a:t>es      803</a:t>
              </a:r>
            </a:p>
            <a:p>
              <a:pPr algn="ctr"/>
              <a:r>
                <a:rPr lang="es-ES" sz="1200" dirty="0" err="1">
                  <a:solidFill>
                    <a:schemeClr val="bg1"/>
                  </a:solidFill>
                </a:rPr>
                <a:t>fr</a:t>
              </a:r>
              <a:r>
                <a:rPr lang="es-ES" sz="1200" dirty="0">
                  <a:solidFill>
                    <a:schemeClr val="bg1"/>
                  </a:solidFill>
                </a:rPr>
                <a:t>      652</a:t>
              </a:r>
            </a:p>
            <a:p>
              <a:pPr algn="ctr"/>
              <a:r>
                <a:rPr lang="es-ES" sz="1200" dirty="0" err="1">
                  <a:solidFill>
                    <a:schemeClr val="bg1"/>
                  </a:solidFill>
                </a:rPr>
                <a:t>it</a:t>
              </a:r>
              <a:r>
                <a:rPr lang="es-ES" sz="1200" dirty="0">
                  <a:solidFill>
                    <a:schemeClr val="bg1"/>
                  </a:solidFill>
                </a:rPr>
                <a:t>      351</a:t>
              </a:r>
            </a:p>
            <a:p>
              <a:pPr algn="ctr"/>
              <a:endParaRPr lang="es-ES" sz="1200" dirty="0">
                <a:solidFill>
                  <a:schemeClr val="bg1"/>
                </a:solidFill>
              </a:endParaRPr>
            </a:p>
            <a:p>
              <a:pPr algn="ctr"/>
              <a:r>
                <a:rPr lang="es-ES" sz="1200" dirty="0">
                  <a:solidFill>
                    <a:schemeClr val="bg1"/>
                  </a:solidFill>
                </a:rPr>
                <a:t>95796 </a:t>
              </a:r>
              <a:r>
                <a:rPr lang="es-ES" sz="1200" dirty="0" err="1">
                  <a:solidFill>
                    <a:schemeClr val="bg1"/>
                  </a:solidFill>
                </a:rPr>
                <a:t>recs</a:t>
              </a:r>
              <a:r>
                <a:rPr lang="es-ES" sz="1200" dirty="0">
                  <a:solidFill>
                    <a:schemeClr val="bg1"/>
                  </a:solidFill>
                </a:rPr>
                <a:t> </a:t>
              </a:r>
              <a:r>
                <a:rPr lang="es-ES" sz="1200" dirty="0" err="1">
                  <a:solidFill>
                    <a:schemeClr val="bg1"/>
                  </a:solidFill>
                </a:rPr>
                <a:t>remaining</a:t>
              </a:r>
              <a:r>
                <a:rPr lang="es-ES" sz="1200" dirty="0">
                  <a:solidFill>
                    <a:schemeClr val="bg1"/>
                  </a:solidFill>
                </a:rPr>
                <a:t> after </a:t>
              </a:r>
              <a:r>
                <a:rPr lang="es-ES" sz="1200" dirty="0" err="1">
                  <a:solidFill>
                    <a:schemeClr val="bg1"/>
                  </a:solidFill>
                </a:rPr>
                <a:t>cleansing</a:t>
              </a:r>
              <a:endParaRPr lang="es-ES" sz="1200" dirty="0">
                <a:solidFill>
                  <a:schemeClr val="bg1"/>
                </a:solidFill>
              </a:endParaRPr>
            </a:p>
            <a:p>
              <a:pPr algn="ctr"/>
              <a:endParaRPr lang="en-GB" sz="500" dirty="0">
                <a:solidFill>
                  <a:schemeClr val="bg1"/>
                </a:solidFill>
              </a:endParaRPr>
            </a:p>
            <a:p>
              <a:pPr algn="ctr"/>
              <a:r>
                <a:rPr lang="en-GB" sz="1050" dirty="0">
                  <a:solidFill>
                    <a:schemeClr val="bg1"/>
                  </a:solidFill>
                </a:rPr>
                <a:t>* Difference indicates articles with abstracts only </a:t>
              </a:r>
              <a:r>
                <a:rPr lang="en-GB" sz="1050" dirty="0">
                  <a:solidFill>
                    <a:schemeClr val="bg1"/>
                  </a:solidFill>
                  <a:sym typeface="Wingdings" panose="05000000000000000000" pitchFamily="2" charset="2"/>
                </a:rPr>
                <a:t></a:t>
              </a:r>
              <a:endParaRPr lang="es-ES" sz="1050" dirty="0">
                <a:solidFill>
                  <a:schemeClr val="bg1"/>
                </a:solidFill>
              </a:endParaRPr>
            </a:p>
          </p:txBody>
        </p:sp>
        <p:sp>
          <p:nvSpPr>
            <p:cNvPr id="67" name="Title1">
              <a:extLst>
                <a:ext uri="{FF2B5EF4-FFF2-40B4-BE49-F238E27FC236}">
                  <a16:creationId xmlns:a16="http://schemas.microsoft.com/office/drawing/2014/main" id="{12D20F9F-5529-42FE-8C23-E171E56735B4}"/>
                </a:ext>
              </a:extLst>
            </p:cNvPr>
            <p:cNvSpPr/>
            <p:nvPr/>
          </p:nvSpPr>
          <p:spPr>
            <a:xfrm>
              <a:off x="6925601" y="2632135"/>
              <a:ext cx="3293826" cy="1500411"/>
            </a:xfrm>
            <a:prstGeom prst="rect">
              <a:avLst/>
            </a:prstGeom>
          </p:spPr>
          <p:txBody>
            <a:bodyPr wrap="square">
              <a:spAutoFit/>
            </a:bodyPr>
            <a:lstStyle/>
            <a:p>
              <a:pPr algn="ctr"/>
              <a:r>
                <a:rPr lang="en-GB" b="1" dirty="0">
                  <a:solidFill>
                    <a:srgbClr val="FF0066"/>
                  </a:solidFill>
                </a:rPr>
                <a:t>Unsupervised LDA (Latent Dirichlet Allocation)</a:t>
              </a:r>
            </a:p>
            <a:p>
              <a:pPr algn="ctr"/>
              <a:r>
                <a:rPr lang="en-GB" sz="1200" dirty="0">
                  <a:solidFill>
                    <a:schemeClr val="bg1"/>
                  </a:solidFill>
                </a:rPr>
                <a:t>Topic Modelling With </a:t>
              </a:r>
              <a:r>
                <a:rPr lang="en-GB" sz="1200" dirty="0" err="1">
                  <a:solidFill>
                    <a:schemeClr val="bg1"/>
                  </a:solidFill>
                </a:rPr>
                <a:t>Ktrain</a:t>
              </a:r>
              <a:endParaRPr lang="en-GB" sz="1200" dirty="0">
                <a:solidFill>
                  <a:schemeClr val="bg1"/>
                </a:solidFill>
              </a:endParaRPr>
            </a:p>
            <a:p>
              <a:pPr algn="ctr"/>
              <a:endParaRPr lang="en-GB" sz="1200" b="1" dirty="0">
                <a:solidFill>
                  <a:schemeClr val="bg1"/>
                </a:solidFill>
              </a:endParaRPr>
            </a:p>
            <a:p>
              <a:pPr algn="ctr"/>
              <a:r>
                <a:rPr lang="en-GB" sz="1050" dirty="0">
                  <a:solidFill>
                    <a:schemeClr val="bg1"/>
                  </a:solidFill>
                </a:rPr>
                <a:t>* Other modelling approaches to be tested &amp; benchmarked, including variety of LDA implementations &amp; alternatives e.g. lda2vec</a:t>
              </a:r>
            </a:p>
          </p:txBody>
        </p:sp>
        <p:grpSp>
          <p:nvGrpSpPr>
            <p:cNvPr id="86" name="Group 85">
              <a:extLst>
                <a:ext uri="{FF2B5EF4-FFF2-40B4-BE49-F238E27FC236}">
                  <a16:creationId xmlns:a16="http://schemas.microsoft.com/office/drawing/2014/main" id="{A2EBC955-00C3-4E63-96D1-F62ABD5F30C9}"/>
                </a:ext>
              </a:extLst>
            </p:cNvPr>
            <p:cNvGrpSpPr/>
            <p:nvPr/>
          </p:nvGrpSpPr>
          <p:grpSpPr>
            <a:xfrm>
              <a:off x="5003321" y="2593304"/>
              <a:ext cx="1904631" cy="3890523"/>
              <a:chOff x="5075674" y="2743204"/>
              <a:chExt cx="1904631" cy="3890523"/>
            </a:xfrm>
          </p:grpSpPr>
          <p:pic>
            <p:nvPicPr>
              <p:cNvPr id="73" name="Picture 72">
                <a:extLst>
                  <a:ext uri="{FF2B5EF4-FFF2-40B4-BE49-F238E27FC236}">
                    <a16:creationId xmlns:a16="http://schemas.microsoft.com/office/drawing/2014/main" id="{937DE966-6C3C-4CC3-9793-A8F4709D52D4}"/>
                  </a:ext>
                </a:extLst>
              </p:cNvPr>
              <p:cNvPicPr>
                <a:picLocks noChangeAspect="1"/>
              </p:cNvPicPr>
              <p:nvPr/>
            </p:nvPicPr>
            <p:blipFill>
              <a:blip r:embed="rId10"/>
              <a:stretch>
                <a:fillRect/>
              </a:stretch>
            </p:blipFill>
            <p:spPr>
              <a:xfrm>
                <a:off x="5428676" y="3961734"/>
                <a:ext cx="1198627" cy="900000"/>
              </a:xfrm>
              <a:prstGeom prst="rect">
                <a:avLst/>
              </a:prstGeom>
            </p:spPr>
          </p:pic>
          <p:pic>
            <p:nvPicPr>
              <p:cNvPr id="69" name="Picture 68">
                <a:extLst>
                  <a:ext uri="{FF2B5EF4-FFF2-40B4-BE49-F238E27FC236}">
                    <a16:creationId xmlns:a16="http://schemas.microsoft.com/office/drawing/2014/main" id="{43DFED6B-96BA-4798-B11C-968D0ED451B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397989" y="2743204"/>
                <a:ext cx="1260000" cy="1260000"/>
              </a:xfrm>
              <a:prstGeom prst="rect">
                <a:avLst/>
              </a:prstGeom>
            </p:spPr>
          </p:pic>
          <p:pic>
            <p:nvPicPr>
              <p:cNvPr id="71" name="Picture 70">
                <a:extLst>
                  <a:ext uri="{FF2B5EF4-FFF2-40B4-BE49-F238E27FC236}">
                    <a16:creationId xmlns:a16="http://schemas.microsoft.com/office/drawing/2014/main" id="{2724398D-4359-4B6A-A9B4-3D999D687BE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245868" y="5728575"/>
                <a:ext cx="1564242" cy="905152"/>
              </a:xfrm>
              <a:prstGeom prst="rect">
                <a:avLst/>
              </a:prstGeom>
            </p:spPr>
          </p:pic>
          <p:pic>
            <p:nvPicPr>
              <p:cNvPr id="75" name="Picture 74">
                <a:extLst>
                  <a:ext uri="{FF2B5EF4-FFF2-40B4-BE49-F238E27FC236}">
                    <a16:creationId xmlns:a16="http://schemas.microsoft.com/office/drawing/2014/main" id="{C9BC28FB-68CC-451F-94E4-790DCE51E2E6}"/>
                  </a:ext>
                </a:extLst>
              </p:cNvPr>
              <p:cNvPicPr>
                <a:picLocks noChangeAspect="1"/>
              </p:cNvPicPr>
              <p:nvPr/>
            </p:nvPicPr>
            <p:blipFill>
              <a:blip r:embed="rId13"/>
              <a:stretch>
                <a:fillRect/>
              </a:stretch>
            </p:blipFill>
            <p:spPr>
              <a:xfrm>
                <a:off x="5075674" y="5047687"/>
                <a:ext cx="1904631" cy="552343"/>
              </a:xfrm>
              <a:prstGeom prst="rect">
                <a:avLst/>
              </a:prstGeom>
            </p:spPr>
          </p:pic>
        </p:grpSp>
        <p:grpSp>
          <p:nvGrpSpPr>
            <p:cNvPr id="79" name="Group 78">
              <a:extLst>
                <a:ext uri="{FF2B5EF4-FFF2-40B4-BE49-F238E27FC236}">
                  <a16:creationId xmlns:a16="http://schemas.microsoft.com/office/drawing/2014/main" id="{0C781940-4D56-43D4-8BAC-B36F99E7632C}"/>
                </a:ext>
              </a:extLst>
            </p:cNvPr>
            <p:cNvGrpSpPr/>
            <p:nvPr/>
          </p:nvGrpSpPr>
          <p:grpSpPr>
            <a:xfrm>
              <a:off x="337279" y="1845511"/>
              <a:ext cx="11517442" cy="554764"/>
              <a:chOff x="337279" y="1583186"/>
              <a:chExt cx="11517442" cy="554764"/>
            </a:xfrm>
          </p:grpSpPr>
          <p:grpSp>
            <p:nvGrpSpPr>
              <p:cNvPr id="34" name="Group 33">
                <a:extLst>
                  <a:ext uri="{FF2B5EF4-FFF2-40B4-BE49-F238E27FC236}">
                    <a16:creationId xmlns:a16="http://schemas.microsoft.com/office/drawing/2014/main" id="{5B981758-5C82-41E6-8A22-F301673EBB01}"/>
                  </a:ext>
                </a:extLst>
              </p:cNvPr>
              <p:cNvGrpSpPr/>
              <p:nvPr/>
            </p:nvGrpSpPr>
            <p:grpSpPr>
              <a:xfrm>
                <a:off x="337279" y="1589536"/>
                <a:ext cx="11517442" cy="548414"/>
                <a:chOff x="337279" y="724478"/>
                <a:chExt cx="11517442" cy="548414"/>
              </a:xfrm>
            </p:grpSpPr>
            <p:sp>
              <p:nvSpPr>
                <p:cNvPr id="2" name="Rectangle 1">
                  <a:extLst>
                    <a:ext uri="{FF2B5EF4-FFF2-40B4-BE49-F238E27FC236}">
                      <a16:creationId xmlns:a16="http://schemas.microsoft.com/office/drawing/2014/main" id="{AED77942-CA7C-4BD5-A403-881C3D7DB21B}"/>
                    </a:ext>
                  </a:extLst>
                </p:cNvPr>
                <p:cNvSpPr/>
                <p:nvPr/>
              </p:nvSpPr>
              <p:spPr>
                <a:xfrm>
                  <a:off x="337279" y="733246"/>
                  <a:ext cx="1416570" cy="5396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bg1"/>
                      </a:solidFill>
                    </a:rPr>
                    <a:t>Raw Text</a:t>
                  </a:r>
                </a:p>
              </p:txBody>
            </p:sp>
            <p:sp>
              <p:nvSpPr>
                <p:cNvPr id="3" name="Rectangle 2">
                  <a:extLst>
                    <a:ext uri="{FF2B5EF4-FFF2-40B4-BE49-F238E27FC236}">
                      <a16:creationId xmlns:a16="http://schemas.microsoft.com/office/drawing/2014/main" id="{02C687F2-5AAD-46EE-81E1-2AB14F4E2E42}"/>
                    </a:ext>
                  </a:extLst>
                </p:cNvPr>
                <p:cNvSpPr/>
                <p:nvPr/>
              </p:nvSpPr>
              <p:spPr>
                <a:xfrm>
                  <a:off x="2755693" y="724478"/>
                  <a:ext cx="1416570" cy="53964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bg1"/>
                      </a:solidFill>
                    </a:rPr>
                    <a:t>Preprocess</a:t>
                  </a:r>
                </a:p>
              </p:txBody>
            </p:sp>
            <p:sp>
              <p:nvSpPr>
                <p:cNvPr id="4" name="Rectangle 3">
                  <a:extLst>
                    <a:ext uri="{FF2B5EF4-FFF2-40B4-BE49-F238E27FC236}">
                      <a16:creationId xmlns:a16="http://schemas.microsoft.com/office/drawing/2014/main" id="{B390D53A-9396-4438-A32E-206939700AE5}"/>
                    </a:ext>
                  </a:extLst>
                </p:cNvPr>
                <p:cNvSpPr/>
                <p:nvPr/>
              </p:nvSpPr>
              <p:spPr>
                <a:xfrm>
                  <a:off x="5174108" y="724478"/>
                  <a:ext cx="1411529" cy="53964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bg1"/>
                      </a:solidFill>
                    </a:rPr>
                    <a:t>Framework</a:t>
                  </a:r>
                </a:p>
              </p:txBody>
            </p:sp>
            <p:sp>
              <p:nvSpPr>
                <p:cNvPr id="6" name="Rectangle 5">
                  <a:extLst>
                    <a:ext uri="{FF2B5EF4-FFF2-40B4-BE49-F238E27FC236}">
                      <a16:creationId xmlns:a16="http://schemas.microsoft.com/office/drawing/2014/main" id="{23333078-4B69-4464-BE60-F9CBF521EBF7}"/>
                    </a:ext>
                  </a:extLst>
                </p:cNvPr>
                <p:cNvSpPr/>
                <p:nvPr/>
              </p:nvSpPr>
              <p:spPr>
                <a:xfrm>
                  <a:off x="7808650" y="724478"/>
                  <a:ext cx="1411529" cy="539646"/>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bg1"/>
                      </a:solidFill>
                    </a:rPr>
                    <a:t>Model</a:t>
                  </a:r>
                </a:p>
              </p:txBody>
            </p:sp>
            <p:sp>
              <p:nvSpPr>
                <p:cNvPr id="12" name="Rectangle 11">
                  <a:extLst>
                    <a:ext uri="{FF2B5EF4-FFF2-40B4-BE49-F238E27FC236}">
                      <a16:creationId xmlns:a16="http://schemas.microsoft.com/office/drawing/2014/main" id="{0521158A-0DDC-4E3F-8D3E-18EA428EC9EA}"/>
                    </a:ext>
                  </a:extLst>
                </p:cNvPr>
                <p:cNvSpPr/>
                <p:nvPr/>
              </p:nvSpPr>
              <p:spPr>
                <a:xfrm>
                  <a:off x="10443192" y="733246"/>
                  <a:ext cx="1411529" cy="5396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bg1"/>
                      </a:solidFill>
                    </a:rPr>
                    <a:t>Deploy</a:t>
                  </a:r>
                </a:p>
              </p:txBody>
            </p:sp>
          </p:grpSp>
          <p:cxnSp>
            <p:nvCxnSpPr>
              <p:cNvPr id="77" name="Connector: Elbow 76">
                <a:extLst>
                  <a:ext uri="{FF2B5EF4-FFF2-40B4-BE49-F238E27FC236}">
                    <a16:creationId xmlns:a16="http://schemas.microsoft.com/office/drawing/2014/main" id="{710509C0-CCEC-4347-9428-AF441F9CFF5B}"/>
                  </a:ext>
                </a:extLst>
              </p:cNvPr>
              <p:cNvCxnSpPr>
                <a:stCxn id="6" idx="0"/>
                <a:endCxn id="3" idx="0"/>
              </p:cNvCxnSpPr>
              <p:nvPr/>
            </p:nvCxnSpPr>
            <p:spPr>
              <a:xfrm rot="16200000" flipV="1">
                <a:off x="5989197" y="-935683"/>
                <a:ext cx="12700" cy="5050437"/>
              </a:xfrm>
              <a:prstGeom prst="bentConnector3">
                <a:avLst>
                  <a:gd name="adj1" fmla="val 1800000"/>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85" name="Title1">
              <a:extLst>
                <a:ext uri="{FF2B5EF4-FFF2-40B4-BE49-F238E27FC236}">
                  <a16:creationId xmlns:a16="http://schemas.microsoft.com/office/drawing/2014/main" id="{8640C1A0-82A8-4C3F-AE32-4781C01A4F75}"/>
                </a:ext>
              </a:extLst>
            </p:cNvPr>
            <p:cNvSpPr/>
            <p:nvPr/>
          </p:nvSpPr>
          <p:spPr>
            <a:xfrm>
              <a:off x="10102511" y="3364097"/>
              <a:ext cx="2068904" cy="3608680"/>
            </a:xfrm>
            <a:prstGeom prst="rect">
              <a:avLst/>
            </a:prstGeom>
          </p:spPr>
          <p:txBody>
            <a:bodyPr wrap="square">
              <a:spAutoFit/>
            </a:bodyPr>
            <a:lstStyle/>
            <a:p>
              <a:pPr algn="ctr"/>
              <a:r>
                <a:rPr lang="en-GB" sz="1200" b="1" dirty="0">
                  <a:solidFill>
                    <a:schemeClr val="bg1"/>
                  </a:solidFill>
                </a:rPr>
                <a:t>Serverless Backend</a:t>
              </a:r>
            </a:p>
            <a:p>
              <a:pPr algn="ctr"/>
              <a:endParaRPr lang="en-GB" sz="1200" b="1" dirty="0">
                <a:solidFill>
                  <a:srgbClr val="FF0066"/>
                </a:solidFill>
              </a:endParaRPr>
            </a:p>
            <a:p>
              <a:pPr algn="ctr"/>
              <a:r>
                <a:rPr lang="en-GB" sz="1200" b="1" dirty="0">
                  <a:solidFill>
                    <a:schemeClr val="bg1"/>
                  </a:solidFill>
                </a:rPr>
                <a:t>FaaS (Functions As A Service)</a:t>
              </a:r>
            </a:p>
            <a:p>
              <a:pPr algn="ctr"/>
              <a:endParaRPr lang="en-GB" sz="1200" b="1" dirty="0">
                <a:solidFill>
                  <a:srgbClr val="FF0066"/>
                </a:solidFill>
              </a:endParaRPr>
            </a:p>
            <a:p>
              <a:pPr algn="ctr"/>
              <a:r>
                <a:rPr lang="en-GB" sz="1200" b="1" dirty="0">
                  <a:solidFill>
                    <a:schemeClr val="bg1"/>
                  </a:solidFill>
                </a:rPr>
                <a:t>NoSQL Database</a:t>
              </a:r>
            </a:p>
            <a:p>
              <a:pPr algn="ctr"/>
              <a:endParaRPr lang="en-GB" sz="1200" b="1" dirty="0">
                <a:solidFill>
                  <a:schemeClr val="bg1"/>
                </a:solidFill>
              </a:endParaRPr>
            </a:p>
            <a:p>
              <a:pPr algn="ctr"/>
              <a:r>
                <a:rPr lang="en-GB" sz="1200" b="1" dirty="0">
                  <a:solidFill>
                    <a:schemeClr val="bg1"/>
                  </a:solidFill>
                </a:rPr>
                <a:t>Web Server</a:t>
              </a:r>
            </a:p>
            <a:p>
              <a:pPr algn="ctr"/>
              <a:endParaRPr lang="en-GB" sz="1200" b="1" dirty="0">
                <a:solidFill>
                  <a:schemeClr val="bg1"/>
                </a:solidFill>
              </a:endParaRPr>
            </a:p>
            <a:p>
              <a:pPr algn="ctr"/>
              <a:endParaRPr lang="en-GB" sz="1200" b="1" dirty="0">
                <a:solidFill>
                  <a:schemeClr val="bg1"/>
                </a:solidFill>
              </a:endParaRPr>
            </a:p>
            <a:p>
              <a:pPr algn="ctr"/>
              <a:endParaRPr lang="en-GB" sz="1200" b="1" dirty="0">
                <a:solidFill>
                  <a:schemeClr val="bg1"/>
                </a:solidFill>
              </a:endParaRPr>
            </a:p>
            <a:p>
              <a:pPr algn="ctr"/>
              <a:endParaRPr lang="en-GB" sz="1200" b="1" dirty="0">
                <a:solidFill>
                  <a:schemeClr val="bg1"/>
                </a:solidFill>
              </a:endParaRPr>
            </a:p>
            <a:p>
              <a:pPr algn="ctr"/>
              <a:endParaRPr lang="en-GB" sz="1200" b="1" dirty="0">
                <a:solidFill>
                  <a:schemeClr val="bg1"/>
                </a:solidFill>
              </a:endParaRPr>
            </a:p>
            <a:p>
              <a:pPr algn="ctr"/>
              <a:endParaRPr lang="en-GB" sz="1200" b="1" dirty="0">
                <a:solidFill>
                  <a:schemeClr val="bg1"/>
                </a:solidFill>
              </a:endParaRPr>
            </a:p>
            <a:p>
              <a:pPr algn="ctr"/>
              <a:endParaRPr lang="en-GB" sz="1200" b="1" dirty="0">
                <a:solidFill>
                  <a:schemeClr val="bg1"/>
                </a:solidFill>
              </a:endParaRPr>
            </a:p>
            <a:p>
              <a:pPr algn="ctr"/>
              <a:endParaRPr lang="en-GB" sz="1200" b="1" dirty="0">
                <a:solidFill>
                  <a:schemeClr val="bg1"/>
                </a:solidFill>
              </a:endParaRPr>
            </a:p>
            <a:p>
              <a:pPr algn="ctr"/>
              <a:endParaRPr lang="en-GB" sz="1200" b="1" dirty="0">
                <a:solidFill>
                  <a:schemeClr val="bg1"/>
                </a:solidFill>
              </a:endParaRPr>
            </a:p>
            <a:p>
              <a:pPr algn="ctr"/>
              <a:r>
                <a:rPr lang="en-GB" sz="1050" dirty="0">
                  <a:solidFill>
                    <a:schemeClr val="bg1"/>
                  </a:solidFill>
                </a:rPr>
                <a:t>* Estimated cloud costs (5K USD) to be refined following further prototyping</a:t>
              </a:r>
            </a:p>
            <a:p>
              <a:pPr algn="ctr"/>
              <a:endParaRPr lang="en-GB" sz="500" b="1" dirty="0">
                <a:solidFill>
                  <a:srgbClr val="FF0066"/>
                </a:solidFill>
              </a:endParaRPr>
            </a:p>
          </p:txBody>
        </p:sp>
      </p:grpSp>
      <p:sp>
        <p:nvSpPr>
          <p:cNvPr id="5" name="Title1">
            <a:extLst>
              <a:ext uri="{FF2B5EF4-FFF2-40B4-BE49-F238E27FC236}">
                <a16:creationId xmlns:a16="http://schemas.microsoft.com/office/drawing/2014/main" id="{0327079C-EB70-4F12-A707-D6B8B3CF75B0}"/>
              </a:ext>
            </a:extLst>
          </p:cNvPr>
          <p:cNvSpPr/>
          <p:nvPr/>
        </p:nvSpPr>
        <p:spPr>
          <a:xfrm>
            <a:off x="1086735" y="2564962"/>
            <a:ext cx="126632" cy="253916"/>
          </a:xfrm>
          <a:prstGeom prst="rect">
            <a:avLst/>
          </a:prstGeom>
        </p:spPr>
        <p:txBody>
          <a:bodyPr wrap="square">
            <a:spAutoFit/>
          </a:bodyPr>
          <a:lstStyle/>
          <a:p>
            <a:pPr algn="ctr"/>
            <a:r>
              <a:rPr lang="en-GB" sz="1050" dirty="0">
                <a:solidFill>
                  <a:schemeClr val="bg1"/>
                </a:solidFill>
              </a:rPr>
              <a:t>*</a:t>
            </a:r>
          </a:p>
        </p:txBody>
      </p:sp>
      <p:sp>
        <p:nvSpPr>
          <p:cNvPr id="9" name="Title1">
            <a:extLst>
              <a:ext uri="{FF2B5EF4-FFF2-40B4-BE49-F238E27FC236}">
                <a16:creationId xmlns:a16="http://schemas.microsoft.com/office/drawing/2014/main" id="{87408C89-C433-461C-9711-5617233F2B79}"/>
              </a:ext>
            </a:extLst>
          </p:cNvPr>
          <p:cNvSpPr/>
          <p:nvPr/>
        </p:nvSpPr>
        <p:spPr>
          <a:xfrm>
            <a:off x="9476230" y="2691920"/>
            <a:ext cx="126632" cy="253916"/>
          </a:xfrm>
          <a:prstGeom prst="rect">
            <a:avLst/>
          </a:prstGeom>
        </p:spPr>
        <p:txBody>
          <a:bodyPr wrap="square">
            <a:spAutoFit/>
          </a:bodyPr>
          <a:lstStyle/>
          <a:p>
            <a:pPr algn="ctr"/>
            <a:r>
              <a:rPr lang="en-GB" sz="1050" dirty="0">
                <a:solidFill>
                  <a:schemeClr val="bg1"/>
                </a:solidFill>
              </a:rPr>
              <a:t>*</a:t>
            </a:r>
          </a:p>
        </p:txBody>
      </p:sp>
      <p:sp>
        <p:nvSpPr>
          <p:cNvPr id="10" name="Title1">
            <a:extLst>
              <a:ext uri="{FF2B5EF4-FFF2-40B4-BE49-F238E27FC236}">
                <a16:creationId xmlns:a16="http://schemas.microsoft.com/office/drawing/2014/main" id="{B7EC76BA-17D8-42B1-8EDD-55DDA45A418C}"/>
              </a:ext>
            </a:extLst>
          </p:cNvPr>
          <p:cNvSpPr/>
          <p:nvPr/>
        </p:nvSpPr>
        <p:spPr>
          <a:xfrm>
            <a:off x="11450483" y="2470481"/>
            <a:ext cx="126632" cy="253916"/>
          </a:xfrm>
          <a:prstGeom prst="rect">
            <a:avLst/>
          </a:prstGeom>
        </p:spPr>
        <p:txBody>
          <a:bodyPr wrap="square">
            <a:spAutoFit/>
          </a:bodyPr>
          <a:lstStyle/>
          <a:p>
            <a:pPr algn="ctr"/>
            <a:r>
              <a:rPr lang="en-GB" sz="1050" dirty="0">
                <a:solidFill>
                  <a:schemeClr val="bg1"/>
                </a:solidFill>
              </a:rPr>
              <a:t>*</a:t>
            </a:r>
          </a:p>
        </p:txBody>
      </p:sp>
    </p:spTree>
    <p:extLst>
      <p:ext uri="{BB962C8B-B14F-4D97-AF65-F5344CB8AC3E}">
        <p14:creationId xmlns:p14="http://schemas.microsoft.com/office/powerpoint/2010/main" val="1582219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584775"/>
          </a:xfrm>
          <a:prstGeom prst="rect">
            <a:avLst/>
          </a:prstGeom>
        </p:spPr>
        <p:txBody>
          <a:bodyPr wrap="square">
            <a:spAutoFit/>
          </a:bodyPr>
          <a:lstStyle/>
          <a:p>
            <a:r>
              <a:rPr lang="en-GB" sz="3200" b="1" dirty="0">
                <a:solidFill>
                  <a:srgbClr val="3F444E"/>
                </a:solidFill>
              </a:rPr>
              <a:t>Data Analysis</a:t>
            </a:r>
            <a:r>
              <a:rPr lang="en-GB" sz="3200" b="1" dirty="0">
                <a:solidFill>
                  <a:prstClr val="white"/>
                </a:solidFill>
              </a:rPr>
              <a:t> Coronavirus Publication Explosion &amp; Word Significance</a:t>
            </a:r>
          </a:p>
        </p:txBody>
      </p:sp>
      <p:pic>
        <p:nvPicPr>
          <p:cNvPr id="3" name="Picture 2" descr="A screenshot of a cell phone&#10;&#10;Description automatically generated">
            <a:extLst>
              <a:ext uri="{FF2B5EF4-FFF2-40B4-BE49-F238E27FC236}">
                <a16:creationId xmlns:a16="http://schemas.microsoft.com/office/drawing/2014/main" id="{90CE2400-93C8-40DA-9BCA-211A057701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8483" y="584774"/>
            <a:ext cx="7402654" cy="3084439"/>
          </a:xfrm>
          <a:prstGeom prst="rect">
            <a:avLst/>
          </a:prstGeom>
        </p:spPr>
      </p:pic>
      <p:pic>
        <p:nvPicPr>
          <p:cNvPr id="6" name="Picture 5">
            <a:extLst>
              <a:ext uri="{FF2B5EF4-FFF2-40B4-BE49-F238E27FC236}">
                <a16:creationId xmlns:a16="http://schemas.microsoft.com/office/drawing/2014/main" id="{F2EE0C2A-4B39-4334-A04F-1ACCA92F6932}"/>
              </a:ext>
            </a:extLst>
          </p:cNvPr>
          <p:cNvPicPr>
            <a:picLocks noChangeAspect="1"/>
          </p:cNvPicPr>
          <p:nvPr/>
        </p:nvPicPr>
        <p:blipFill>
          <a:blip r:embed="rId3"/>
          <a:stretch>
            <a:fillRect/>
          </a:stretch>
        </p:blipFill>
        <p:spPr>
          <a:xfrm>
            <a:off x="3142863" y="3817856"/>
            <a:ext cx="5906273" cy="2942043"/>
          </a:xfrm>
          <a:prstGeom prst="rect">
            <a:avLst/>
          </a:prstGeom>
        </p:spPr>
      </p:pic>
    </p:spTree>
    <p:extLst>
      <p:ext uri="{BB962C8B-B14F-4D97-AF65-F5344CB8AC3E}">
        <p14:creationId xmlns:p14="http://schemas.microsoft.com/office/powerpoint/2010/main" val="680891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584775"/>
          </a:xfrm>
          <a:prstGeom prst="rect">
            <a:avLst/>
          </a:prstGeom>
        </p:spPr>
        <p:txBody>
          <a:bodyPr wrap="square">
            <a:spAutoFit/>
          </a:bodyPr>
          <a:lstStyle/>
          <a:p>
            <a:r>
              <a:rPr lang="en-GB" sz="3200" b="1" dirty="0">
                <a:solidFill>
                  <a:srgbClr val="3F444E"/>
                </a:solidFill>
              </a:rPr>
              <a:t>Data Analysis</a:t>
            </a:r>
            <a:r>
              <a:rPr lang="en-GB" sz="3200" b="1" dirty="0">
                <a:solidFill>
                  <a:prstClr val="white"/>
                </a:solidFill>
              </a:rPr>
              <a:t> N-Gram Multiword Token Examples</a:t>
            </a:r>
          </a:p>
        </p:txBody>
      </p:sp>
      <p:pic>
        <p:nvPicPr>
          <p:cNvPr id="11" name="Picture 10">
            <a:extLst>
              <a:ext uri="{FF2B5EF4-FFF2-40B4-BE49-F238E27FC236}">
                <a16:creationId xmlns:a16="http://schemas.microsoft.com/office/drawing/2014/main" id="{64731DE9-521B-4F43-A0C2-70071662B488}"/>
              </a:ext>
            </a:extLst>
          </p:cNvPr>
          <p:cNvPicPr>
            <a:picLocks noChangeAspect="1"/>
          </p:cNvPicPr>
          <p:nvPr/>
        </p:nvPicPr>
        <p:blipFill>
          <a:blip r:embed="rId2"/>
          <a:stretch>
            <a:fillRect/>
          </a:stretch>
        </p:blipFill>
        <p:spPr>
          <a:xfrm>
            <a:off x="3541508" y="644097"/>
            <a:ext cx="7473528" cy="2760492"/>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61E59946-6F4C-4231-84C2-C938980AB4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6963" y="3561362"/>
            <a:ext cx="9838073" cy="3148183"/>
          </a:xfrm>
          <a:prstGeom prst="rect">
            <a:avLst/>
          </a:prstGeom>
        </p:spPr>
      </p:pic>
      <p:sp>
        <p:nvSpPr>
          <p:cNvPr id="2" name="Title1">
            <a:extLst>
              <a:ext uri="{FF2B5EF4-FFF2-40B4-BE49-F238E27FC236}">
                <a16:creationId xmlns:a16="http://schemas.microsoft.com/office/drawing/2014/main" id="{E06E89CD-9779-4118-AA0B-68F9618B5247}"/>
              </a:ext>
            </a:extLst>
          </p:cNvPr>
          <p:cNvSpPr/>
          <p:nvPr/>
        </p:nvSpPr>
        <p:spPr>
          <a:xfrm>
            <a:off x="0" y="584774"/>
            <a:ext cx="3368976" cy="1384995"/>
          </a:xfrm>
          <a:prstGeom prst="rect">
            <a:avLst/>
          </a:prstGeom>
        </p:spPr>
        <p:txBody>
          <a:bodyPr wrap="square">
            <a:spAutoFit/>
          </a:bodyPr>
          <a:lstStyle/>
          <a:p>
            <a:pPr algn="just"/>
            <a:r>
              <a:rPr lang="en-GB" sz="1400" dirty="0">
                <a:solidFill>
                  <a:schemeClr val="bg1"/>
                </a:solidFill>
              </a:rPr>
              <a:t>Retain words appearing frequently enough together to include as complete entities.</a:t>
            </a:r>
          </a:p>
          <a:p>
            <a:pPr algn="just"/>
            <a:endParaRPr lang="en-GB" sz="1400" dirty="0">
              <a:solidFill>
                <a:schemeClr val="bg1"/>
              </a:solidFill>
            </a:endParaRPr>
          </a:p>
          <a:p>
            <a:pPr algn="just"/>
            <a:r>
              <a:rPr lang="en-GB" sz="1400" dirty="0">
                <a:solidFill>
                  <a:schemeClr val="bg1"/>
                </a:solidFill>
              </a:rPr>
              <a:t>Can be used for keyword token search, topic association, document categorisation &amp; filtering.</a:t>
            </a:r>
            <a:endParaRPr lang="en-GB" sz="1050" dirty="0">
              <a:solidFill>
                <a:schemeClr val="bg1"/>
              </a:solidFill>
            </a:endParaRPr>
          </a:p>
        </p:txBody>
      </p:sp>
    </p:spTree>
    <p:extLst>
      <p:ext uri="{BB962C8B-B14F-4D97-AF65-F5344CB8AC3E}">
        <p14:creationId xmlns:p14="http://schemas.microsoft.com/office/powerpoint/2010/main" val="1333785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584775"/>
          </a:xfrm>
          <a:prstGeom prst="rect">
            <a:avLst/>
          </a:prstGeom>
        </p:spPr>
        <p:txBody>
          <a:bodyPr wrap="square">
            <a:spAutoFit/>
          </a:bodyPr>
          <a:lstStyle/>
          <a:p>
            <a:r>
              <a:rPr lang="en-GB" sz="3200" b="1" dirty="0">
                <a:solidFill>
                  <a:srgbClr val="3F444E"/>
                </a:solidFill>
              </a:rPr>
              <a:t>Topic Modelling</a:t>
            </a:r>
            <a:r>
              <a:rPr lang="en-GB" sz="3200" b="1" dirty="0">
                <a:solidFill>
                  <a:prstClr val="white"/>
                </a:solidFill>
              </a:rPr>
              <a:t> Dominance *</a:t>
            </a:r>
          </a:p>
        </p:txBody>
      </p:sp>
      <p:pic>
        <p:nvPicPr>
          <p:cNvPr id="3" name="Picture 2" descr="A close up of a logo&#10;&#10;Description automatically generated">
            <a:extLst>
              <a:ext uri="{FF2B5EF4-FFF2-40B4-BE49-F238E27FC236}">
                <a16:creationId xmlns:a16="http://schemas.microsoft.com/office/drawing/2014/main" id="{830C18A7-38C3-426E-A951-CFE37F9414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1182" y="3607051"/>
            <a:ext cx="9205870" cy="2945878"/>
          </a:xfrm>
          <a:prstGeom prst="rect">
            <a:avLst/>
          </a:prstGeom>
        </p:spPr>
      </p:pic>
      <p:grpSp>
        <p:nvGrpSpPr>
          <p:cNvPr id="2" name="Group 1">
            <a:extLst>
              <a:ext uri="{FF2B5EF4-FFF2-40B4-BE49-F238E27FC236}">
                <a16:creationId xmlns:a16="http://schemas.microsoft.com/office/drawing/2014/main" id="{DB2A219F-72FF-41AE-9F0D-B065400157FD}"/>
              </a:ext>
            </a:extLst>
          </p:cNvPr>
          <p:cNvGrpSpPr/>
          <p:nvPr/>
        </p:nvGrpSpPr>
        <p:grpSpPr>
          <a:xfrm>
            <a:off x="655821" y="1064454"/>
            <a:ext cx="11841303" cy="2800767"/>
            <a:chOff x="228604" y="584774"/>
            <a:chExt cx="11841303" cy="2800767"/>
          </a:xfrm>
        </p:grpSpPr>
        <p:sp>
          <p:nvSpPr>
            <p:cNvPr id="5" name="TextBox 4">
              <a:extLst>
                <a:ext uri="{FF2B5EF4-FFF2-40B4-BE49-F238E27FC236}">
                  <a16:creationId xmlns:a16="http://schemas.microsoft.com/office/drawing/2014/main" id="{F3D47875-234E-496B-BCB0-C75368C1CF4B}"/>
                </a:ext>
              </a:extLst>
            </p:cNvPr>
            <p:cNvSpPr txBox="1"/>
            <p:nvPr/>
          </p:nvSpPr>
          <p:spPr>
            <a:xfrm>
              <a:off x="228604" y="584774"/>
              <a:ext cx="1053055" cy="2616101"/>
            </a:xfrm>
            <a:prstGeom prst="rect">
              <a:avLst/>
            </a:prstGeom>
            <a:noFill/>
          </p:spPr>
          <p:txBody>
            <a:bodyPr wrap="square" rtlCol="0">
              <a:spAutoFit/>
            </a:bodyPr>
            <a:lstStyle/>
            <a:p>
              <a:pPr algn="l"/>
              <a:r>
                <a:rPr lang="en-GB" sz="1400" b="1" dirty="0">
                  <a:solidFill>
                    <a:srgbClr val="FF0066"/>
                  </a:solidFill>
                </a:rPr>
                <a:t>Topic 4</a:t>
              </a:r>
            </a:p>
            <a:p>
              <a:pPr algn="l"/>
              <a:r>
                <a:rPr lang="en-GB" sz="1200" b="0" i="0" dirty="0">
                  <a:solidFill>
                    <a:schemeClr val="bg1"/>
                  </a:solidFill>
                  <a:effectLst/>
                  <a:latin typeface="Arial" panose="020B0604020202020204" pitchFamily="34" charset="0"/>
                </a:rPr>
                <a:t>14483 docs</a:t>
              </a:r>
            </a:p>
            <a:p>
              <a:pPr algn="l"/>
              <a:endParaRPr lang="en-GB" sz="1200" b="0" i="0" dirty="0">
                <a:solidFill>
                  <a:schemeClr val="bg1"/>
                </a:solidFill>
                <a:effectLst/>
                <a:latin typeface="Arial" panose="020B0604020202020204" pitchFamily="34" charset="0"/>
              </a:endParaRPr>
            </a:p>
            <a:p>
              <a:pPr algn="l"/>
              <a:r>
                <a:rPr lang="en-GB" sz="1200" b="0" i="0" dirty="0">
                  <a:solidFill>
                    <a:schemeClr val="bg1"/>
                  </a:solidFill>
                  <a:effectLst/>
                  <a:latin typeface="Arial" panose="020B0604020202020204" pitchFamily="34" charset="0"/>
                </a:rPr>
                <a:t>covid-19</a:t>
              </a:r>
            </a:p>
            <a:p>
              <a:pPr algn="l"/>
              <a:r>
                <a:rPr lang="en-GB" sz="1200" b="0" i="0" dirty="0">
                  <a:solidFill>
                    <a:schemeClr val="bg1"/>
                  </a:solidFill>
                  <a:effectLst/>
                  <a:latin typeface="Arial" panose="020B0604020202020204" pitchFamily="34" charset="0"/>
                </a:rPr>
                <a:t>children</a:t>
              </a:r>
            </a:p>
            <a:p>
              <a:pPr algn="l"/>
              <a:r>
                <a:rPr lang="en-GB" sz="1200" dirty="0">
                  <a:solidFill>
                    <a:schemeClr val="bg1"/>
                  </a:solidFill>
                  <a:latin typeface="Arial" panose="020B0604020202020204" pitchFamily="34" charset="0"/>
                </a:rPr>
                <a:t>s</a:t>
              </a:r>
              <a:r>
                <a:rPr lang="en-GB" sz="1200" b="0" i="0" dirty="0">
                  <a:solidFill>
                    <a:schemeClr val="bg1"/>
                  </a:solidFill>
                  <a:effectLst/>
                  <a:latin typeface="Arial" panose="020B0604020202020204" pitchFamily="34" charset="0"/>
                </a:rPr>
                <a:t>ymptoms</a:t>
              </a:r>
            </a:p>
            <a:p>
              <a:pPr algn="l"/>
              <a:r>
                <a:rPr lang="en-GB" sz="1200" dirty="0">
                  <a:solidFill>
                    <a:schemeClr val="bg1"/>
                  </a:solidFill>
                  <a:latin typeface="Arial" panose="020B0604020202020204" pitchFamily="34" charset="0"/>
                </a:rPr>
                <a:t>a</a:t>
              </a:r>
              <a:r>
                <a:rPr lang="en-GB" sz="1200" b="0" i="0" dirty="0">
                  <a:solidFill>
                    <a:schemeClr val="bg1"/>
                  </a:solidFill>
                  <a:effectLst/>
                  <a:latin typeface="Arial" panose="020B0604020202020204" pitchFamily="34" charset="0"/>
                </a:rPr>
                <a:t>ge</a:t>
              </a:r>
            </a:p>
            <a:p>
              <a:pPr algn="l"/>
              <a:r>
                <a:rPr lang="en-GB" sz="1200" dirty="0">
                  <a:solidFill>
                    <a:schemeClr val="bg1"/>
                  </a:solidFill>
                  <a:latin typeface="Arial" panose="020B0604020202020204" pitchFamily="34" charset="0"/>
                </a:rPr>
                <a:t>r</a:t>
              </a:r>
              <a:r>
                <a:rPr lang="en-GB" sz="1200" b="0" i="0" dirty="0">
                  <a:solidFill>
                    <a:schemeClr val="bg1"/>
                  </a:solidFill>
                  <a:effectLst/>
                  <a:latin typeface="Arial" panose="020B0604020202020204" pitchFamily="34" charset="0"/>
                </a:rPr>
                <a:t>isk</a:t>
              </a:r>
            </a:p>
            <a:p>
              <a:pPr algn="l"/>
              <a:r>
                <a:rPr lang="en-GB" sz="1200" b="0" i="0" dirty="0">
                  <a:solidFill>
                    <a:schemeClr val="bg1"/>
                  </a:solidFill>
                  <a:effectLst/>
                  <a:latin typeface="Arial" panose="020B0604020202020204" pitchFamily="34" charset="0"/>
                </a:rPr>
                <a:t>sars-cov-2</a:t>
              </a:r>
            </a:p>
            <a:p>
              <a:pPr algn="l"/>
              <a:r>
                <a:rPr lang="en-GB" sz="1200" b="0" i="0" dirty="0">
                  <a:solidFill>
                    <a:schemeClr val="bg1"/>
                  </a:solidFill>
                  <a:effectLst/>
                  <a:latin typeface="Arial" panose="020B0604020202020204" pitchFamily="34" charset="0"/>
                </a:rPr>
                <a:t>pneumonia</a:t>
              </a:r>
            </a:p>
            <a:p>
              <a:pPr algn="l"/>
              <a:r>
                <a:rPr lang="en-GB" sz="1200" b="0" i="0" dirty="0">
                  <a:solidFill>
                    <a:schemeClr val="bg1"/>
                  </a:solidFill>
                  <a:effectLst/>
                  <a:latin typeface="Arial" panose="020B0604020202020204" pitchFamily="34" charset="0"/>
                </a:rPr>
                <a:t>group </a:t>
              </a:r>
            </a:p>
            <a:p>
              <a:pPr algn="l"/>
              <a:r>
                <a:rPr lang="en-GB" sz="1200" b="0" i="0" dirty="0">
                  <a:solidFill>
                    <a:schemeClr val="bg1"/>
                  </a:solidFill>
                  <a:effectLst/>
                  <a:latin typeface="Arial" panose="020B0604020202020204" pitchFamily="34" charset="0"/>
                </a:rPr>
                <a:t>days </a:t>
              </a:r>
            </a:p>
            <a:p>
              <a:pPr algn="l"/>
              <a:r>
                <a:rPr lang="en-GB" sz="1200" b="0" i="0" dirty="0">
                  <a:solidFill>
                    <a:schemeClr val="bg1"/>
                  </a:solidFill>
                  <a:effectLst/>
                  <a:latin typeface="Arial" panose="020B0604020202020204" pitchFamily="34" charset="0"/>
                </a:rPr>
                <a:t>mortality</a:t>
              </a:r>
              <a:endParaRPr lang="en-GB" dirty="0">
                <a:solidFill>
                  <a:schemeClr val="bg1"/>
                </a:solidFill>
              </a:endParaRPr>
            </a:p>
          </p:txBody>
        </p:sp>
        <p:sp>
          <p:nvSpPr>
            <p:cNvPr id="6" name="TextBox 5">
              <a:extLst>
                <a:ext uri="{FF2B5EF4-FFF2-40B4-BE49-F238E27FC236}">
                  <a16:creationId xmlns:a16="http://schemas.microsoft.com/office/drawing/2014/main" id="{F7BF4A0E-4C8D-4F41-A716-8E355B65E492}"/>
                </a:ext>
              </a:extLst>
            </p:cNvPr>
            <p:cNvSpPr txBox="1"/>
            <p:nvPr/>
          </p:nvSpPr>
          <p:spPr>
            <a:xfrm>
              <a:off x="1355016" y="584774"/>
              <a:ext cx="1114267" cy="2616101"/>
            </a:xfrm>
            <a:prstGeom prst="rect">
              <a:avLst/>
            </a:prstGeom>
            <a:noFill/>
          </p:spPr>
          <p:txBody>
            <a:bodyPr wrap="square" rtlCol="0">
              <a:spAutoFit/>
            </a:bodyPr>
            <a:lstStyle/>
            <a:p>
              <a:pPr algn="l"/>
              <a:r>
                <a:rPr lang="en-GB" sz="1400" b="1" dirty="0">
                  <a:solidFill>
                    <a:srgbClr val="FF0066"/>
                  </a:solidFill>
                </a:rPr>
                <a:t>Topic 7</a:t>
              </a:r>
            </a:p>
            <a:p>
              <a:pPr algn="l"/>
              <a:r>
                <a:rPr lang="en-GB" sz="1200" b="0" i="0" dirty="0">
                  <a:solidFill>
                    <a:schemeClr val="bg1"/>
                  </a:solidFill>
                  <a:effectLst/>
                  <a:latin typeface="Arial" panose="020B0604020202020204" pitchFamily="34" charset="0"/>
                </a:rPr>
                <a:t>13949 docs</a:t>
              </a:r>
            </a:p>
            <a:p>
              <a:pPr algn="l"/>
              <a:endParaRPr lang="en-GB" sz="1200" b="0" i="0" dirty="0">
                <a:solidFill>
                  <a:schemeClr val="bg1"/>
                </a:solidFill>
                <a:effectLst/>
                <a:latin typeface="Arial" panose="020B0604020202020204" pitchFamily="34" charset="0"/>
              </a:endParaRPr>
            </a:p>
            <a:p>
              <a:pPr algn="l"/>
              <a:r>
                <a:rPr lang="en-GB" sz="1200" dirty="0">
                  <a:solidFill>
                    <a:schemeClr val="bg1"/>
                  </a:solidFill>
                  <a:latin typeface="Arial" panose="020B0604020202020204" pitchFamily="34" charset="0"/>
                </a:rPr>
                <a:t>research social</a:t>
              </a:r>
            </a:p>
            <a:p>
              <a:pPr algn="l"/>
              <a:r>
                <a:rPr lang="en-GB" sz="1200" dirty="0">
                  <a:solidFill>
                    <a:schemeClr val="bg1"/>
                  </a:solidFill>
                  <a:latin typeface="Arial" panose="020B0604020202020204" pitchFamily="34" charset="0"/>
                </a:rPr>
                <a:t>public </a:t>
              </a:r>
            </a:p>
            <a:p>
              <a:pPr algn="l"/>
              <a:r>
                <a:rPr lang="en-GB" sz="1200" dirty="0">
                  <a:solidFill>
                    <a:schemeClr val="bg1"/>
                  </a:solidFill>
                  <a:latin typeface="Arial" panose="020B0604020202020204" pitchFamily="34" charset="0"/>
                </a:rPr>
                <a:t>people information work countries global </a:t>
              </a:r>
            </a:p>
            <a:p>
              <a:pPr algn="l"/>
              <a:r>
                <a:rPr lang="en-GB" sz="1200" dirty="0">
                  <a:solidFill>
                    <a:schemeClr val="bg1"/>
                  </a:solidFill>
                  <a:latin typeface="Arial" panose="020B0604020202020204" pitchFamily="34" charset="0"/>
                </a:rPr>
                <a:t>risk development</a:t>
              </a:r>
            </a:p>
          </p:txBody>
        </p:sp>
        <p:sp>
          <p:nvSpPr>
            <p:cNvPr id="13" name="TextBox 12">
              <a:extLst>
                <a:ext uri="{FF2B5EF4-FFF2-40B4-BE49-F238E27FC236}">
                  <a16:creationId xmlns:a16="http://schemas.microsoft.com/office/drawing/2014/main" id="{E21C5CE6-C749-4BA8-974F-B18C4DCFC3D4}"/>
                </a:ext>
              </a:extLst>
            </p:cNvPr>
            <p:cNvSpPr txBox="1"/>
            <p:nvPr/>
          </p:nvSpPr>
          <p:spPr>
            <a:xfrm>
              <a:off x="2542640" y="584774"/>
              <a:ext cx="1315376" cy="2616101"/>
            </a:xfrm>
            <a:prstGeom prst="rect">
              <a:avLst/>
            </a:prstGeom>
            <a:noFill/>
          </p:spPr>
          <p:txBody>
            <a:bodyPr wrap="square" rtlCol="0">
              <a:spAutoFit/>
            </a:bodyPr>
            <a:lstStyle/>
            <a:p>
              <a:pPr algn="l"/>
              <a:r>
                <a:rPr lang="en-GB" sz="1400" b="1" dirty="0">
                  <a:solidFill>
                    <a:srgbClr val="FF0066"/>
                  </a:solidFill>
                </a:rPr>
                <a:t>Topic 5</a:t>
              </a:r>
            </a:p>
            <a:p>
              <a:pPr algn="l"/>
              <a:r>
                <a:rPr lang="en-GB" sz="1200" b="0" i="0" dirty="0">
                  <a:solidFill>
                    <a:schemeClr val="bg1"/>
                  </a:solidFill>
                  <a:effectLst/>
                  <a:latin typeface="Arial" panose="020B0604020202020204" pitchFamily="34" charset="0"/>
                </a:rPr>
                <a:t>12362 docs</a:t>
              </a:r>
            </a:p>
            <a:p>
              <a:pPr algn="l"/>
              <a:endParaRPr lang="en-GB" sz="1200" b="0" i="0" dirty="0">
                <a:solidFill>
                  <a:schemeClr val="bg1"/>
                </a:solidFill>
                <a:effectLst/>
                <a:latin typeface="Arial" panose="020B0604020202020204" pitchFamily="34" charset="0"/>
              </a:endParaRPr>
            </a:p>
            <a:p>
              <a:pPr algn="l"/>
              <a:r>
                <a:rPr lang="en-GB" sz="1200" dirty="0">
                  <a:solidFill>
                    <a:schemeClr val="bg1"/>
                  </a:solidFill>
                  <a:latin typeface="Arial" panose="020B0604020202020204" pitchFamily="34" charset="0"/>
                </a:rPr>
                <a:t>protein</a:t>
              </a:r>
            </a:p>
            <a:p>
              <a:pPr algn="l"/>
              <a:r>
                <a:rPr lang="en-GB" sz="1200" dirty="0" err="1">
                  <a:solidFill>
                    <a:schemeClr val="bg1"/>
                  </a:solidFill>
                  <a:latin typeface="Arial" panose="020B0604020202020204" pitchFamily="34" charset="0"/>
                </a:rPr>
                <a:t>rna</a:t>
              </a:r>
              <a:endParaRPr lang="en-GB" sz="1200" dirty="0">
                <a:solidFill>
                  <a:schemeClr val="bg1"/>
                </a:solidFill>
                <a:latin typeface="Arial" panose="020B0604020202020204" pitchFamily="34" charset="0"/>
              </a:endParaRPr>
            </a:p>
            <a:p>
              <a:pPr algn="l"/>
              <a:r>
                <a:rPr lang="en-GB" sz="1200" dirty="0">
                  <a:solidFill>
                    <a:schemeClr val="bg1"/>
                  </a:solidFill>
                  <a:latin typeface="Arial" panose="020B0604020202020204" pitchFamily="34" charset="0"/>
                </a:rPr>
                <a:t>proteins</a:t>
              </a:r>
            </a:p>
            <a:p>
              <a:pPr algn="l"/>
              <a:r>
                <a:rPr lang="en-GB" sz="1200" dirty="0">
                  <a:solidFill>
                    <a:schemeClr val="bg1"/>
                  </a:solidFill>
                  <a:latin typeface="Arial" panose="020B0604020202020204" pitchFamily="34" charset="0"/>
                </a:rPr>
                <a:t>fig</a:t>
              </a:r>
            </a:p>
            <a:p>
              <a:pPr algn="l"/>
              <a:r>
                <a:rPr lang="en-GB" sz="1200" dirty="0">
                  <a:solidFill>
                    <a:schemeClr val="bg1"/>
                  </a:solidFill>
                  <a:latin typeface="Arial" panose="020B0604020202020204" pitchFamily="34" charset="0"/>
                </a:rPr>
                <a:t>binding sequence activity</a:t>
              </a:r>
            </a:p>
            <a:p>
              <a:pPr algn="l"/>
              <a:r>
                <a:rPr lang="en-GB" sz="1200" dirty="0">
                  <a:solidFill>
                    <a:schemeClr val="bg1"/>
                  </a:solidFill>
                  <a:latin typeface="Arial" panose="020B0604020202020204" pitchFamily="34" charset="0"/>
                </a:rPr>
                <a:t>acid </a:t>
              </a:r>
            </a:p>
            <a:p>
              <a:pPr algn="l"/>
              <a:r>
                <a:rPr lang="en-GB" sz="1200" dirty="0" err="1">
                  <a:solidFill>
                    <a:schemeClr val="bg1"/>
                  </a:solidFill>
                  <a:latin typeface="Arial" panose="020B0604020202020204" pitchFamily="34" charset="0"/>
                </a:rPr>
                <a:t>dna</a:t>
              </a:r>
              <a:endParaRPr lang="en-GB" sz="1200" dirty="0">
                <a:solidFill>
                  <a:schemeClr val="bg1"/>
                </a:solidFill>
                <a:latin typeface="Arial" panose="020B0604020202020204" pitchFamily="34" charset="0"/>
              </a:endParaRPr>
            </a:p>
            <a:p>
              <a:pPr algn="l"/>
              <a:r>
                <a:rPr lang="en-GB" sz="1200" dirty="0">
                  <a:solidFill>
                    <a:schemeClr val="bg1"/>
                  </a:solidFill>
                  <a:latin typeface="Arial" panose="020B0604020202020204" pitchFamily="34" charset="0"/>
                </a:rPr>
                <a:t>sequences</a:t>
              </a:r>
            </a:p>
          </p:txBody>
        </p:sp>
        <p:sp>
          <p:nvSpPr>
            <p:cNvPr id="15" name="TextBox 14">
              <a:extLst>
                <a:ext uri="{FF2B5EF4-FFF2-40B4-BE49-F238E27FC236}">
                  <a16:creationId xmlns:a16="http://schemas.microsoft.com/office/drawing/2014/main" id="{B2307226-4DEC-43A8-BBD5-DF32FE4FD102}"/>
                </a:ext>
              </a:extLst>
            </p:cNvPr>
            <p:cNvSpPr txBox="1"/>
            <p:nvPr/>
          </p:nvSpPr>
          <p:spPr>
            <a:xfrm>
              <a:off x="3931373" y="584774"/>
              <a:ext cx="1053055" cy="2616101"/>
            </a:xfrm>
            <a:prstGeom prst="rect">
              <a:avLst/>
            </a:prstGeom>
            <a:noFill/>
          </p:spPr>
          <p:txBody>
            <a:bodyPr wrap="square" rtlCol="0">
              <a:spAutoFit/>
            </a:bodyPr>
            <a:lstStyle/>
            <a:p>
              <a:pPr algn="l"/>
              <a:r>
                <a:rPr lang="en-GB" sz="1400" b="1" dirty="0">
                  <a:solidFill>
                    <a:srgbClr val="FF0066"/>
                  </a:solidFill>
                </a:rPr>
                <a:t>Topic 6</a:t>
              </a:r>
            </a:p>
            <a:p>
              <a:pPr algn="l"/>
              <a:r>
                <a:rPr lang="en-GB" sz="1200" b="0" i="0" dirty="0">
                  <a:solidFill>
                    <a:schemeClr val="bg1"/>
                  </a:solidFill>
                  <a:effectLst/>
                  <a:latin typeface="Arial" panose="020B0604020202020204" pitchFamily="34" charset="0"/>
                </a:rPr>
                <a:t>11946 docs</a:t>
              </a:r>
            </a:p>
            <a:p>
              <a:pPr algn="l"/>
              <a:endParaRPr lang="en-GB" sz="1200" b="0" i="0" dirty="0">
                <a:solidFill>
                  <a:schemeClr val="bg1"/>
                </a:solidFill>
                <a:effectLst/>
                <a:latin typeface="Arial" panose="020B0604020202020204" pitchFamily="34" charset="0"/>
              </a:endParaRPr>
            </a:p>
            <a:p>
              <a:r>
                <a:rPr lang="fr-FR" sz="1200" dirty="0" err="1">
                  <a:solidFill>
                    <a:schemeClr val="bg1"/>
                  </a:solidFill>
                  <a:latin typeface="Arial" panose="020B0604020202020204" pitchFamily="34" charset="0"/>
                </a:rPr>
                <a:t>cells</a:t>
              </a:r>
              <a:endParaRPr lang="fr-FR" sz="1200" dirty="0">
                <a:solidFill>
                  <a:schemeClr val="bg1"/>
                </a:solidFill>
                <a:latin typeface="Arial" panose="020B0604020202020204" pitchFamily="34" charset="0"/>
              </a:endParaRPr>
            </a:p>
            <a:p>
              <a:r>
                <a:rPr lang="fr-FR" sz="1200" dirty="0" err="1">
                  <a:solidFill>
                    <a:schemeClr val="bg1"/>
                  </a:solidFill>
                  <a:latin typeface="Arial" panose="020B0604020202020204" pitchFamily="34" charset="0"/>
                </a:rPr>
                <a:t>cell</a:t>
              </a:r>
              <a:r>
                <a:rPr lang="fr-FR" sz="1200" dirty="0">
                  <a:solidFill>
                    <a:schemeClr val="bg1"/>
                  </a:solidFill>
                  <a:latin typeface="Arial" panose="020B0604020202020204" pitchFamily="34" charset="0"/>
                </a:rPr>
                <a:t> expression </a:t>
              </a:r>
              <a:r>
                <a:rPr lang="fr-FR" sz="1200" dirty="0" err="1">
                  <a:solidFill>
                    <a:schemeClr val="bg1"/>
                  </a:solidFill>
                  <a:latin typeface="Arial" panose="020B0604020202020204" pitchFamily="34" charset="0"/>
                </a:rPr>
                <a:t>mice</a:t>
              </a:r>
              <a:endParaRPr lang="fr-FR" sz="1200" dirty="0">
                <a:solidFill>
                  <a:schemeClr val="bg1"/>
                </a:solidFill>
                <a:latin typeface="Arial" panose="020B0604020202020204" pitchFamily="34" charset="0"/>
              </a:endParaRPr>
            </a:p>
            <a:p>
              <a:r>
                <a:rPr lang="fr-FR" sz="1200" dirty="0">
                  <a:solidFill>
                    <a:schemeClr val="bg1"/>
                  </a:solidFill>
                  <a:latin typeface="Arial" panose="020B0604020202020204" pitchFamily="34" charset="0"/>
                </a:rPr>
                <a:t>immune </a:t>
              </a:r>
              <a:r>
                <a:rPr lang="fr-FR" sz="1200" dirty="0" err="1">
                  <a:solidFill>
                    <a:schemeClr val="bg1"/>
                  </a:solidFill>
                  <a:latin typeface="Arial" panose="020B0604020202020204" pitchFamily="34" charset="0"/>
                </a:rPr>
                <a:t>response</a:t>
              </a:r>
              <a:r>
                <a:rPr lang="fr-FR" sz="1200" dirty="0">
                  <a:solidFill>
                    <a:schemeClr val="bg1"/>
                  </a:solidFill>
                  <a:latin typeface="Arial" panose="020B0604020202020204" pitchFamily="34" charset="0"/>
                </a:rPr>
                <a:t> </a:t>
              </a:r>
              <a:r>
                <a:rPr lang="fr-FR" sz="1200" dirty="0" err="1">
                  <a:solidFill>
                    <a:schemeClr val="bg1"/>
                  </a:solidFill>
                  <a:latin typeface="Arial" panose="020B0604020202020204" pitchFamily="34" charset="0"/>
                </a:rPr>
                <a:t>protein</a:t>
              </a:r>
              <a:endParaRPr lang="fr-FR" sz="1200" dirty="0">
                <a:solidFill>
                  <a:schemeClr val="bg1"/>
                </a:solidFill>
                <a:latin typeface="Arial" panose="020B0604020202020204" pitchFamily="34" charset="0"/>
              </a:endParaRPr>
            </a:p>
            <a:p>
              <a:r>
                <a:rPr lang="fr-FR" sz="1200" dirty="0" err="1">
                  <a:solidFill>
                    <a:schemeClr val="bg1"/>
                  </a:solidFill>
                  <a:latin typeface="Arial" panose="020B0604020202020204" pitchFamily="34" charset="0"/>
                </a:rPr>
                <a:t>levels</a:t>
              </a:r>
              <a:endParaRPr lang="fr-FR" sz="1200" dirty="0">
                <a:solidFill>
                  <a:schemeClr val="bg1"/>
                </a:solidFill>
                <a:latin typeface="Arial" panose="020B0604020202020204" pitchFamily="34" charset="0"/>
              </a:endParaRPr>
            </a:p>
            <a:p>
              <a:r>
                <a:rPr lang="fr-FR" sz="1200" dirty="0" err="1">
                  <a:solidFill>
                    <a:schemeClr val="bg1"/>
                  </a:solidFill>
                  <a:latin typeface="Arial" panose="020B0604020202020204" pitchFamily="34" charset="0"/>
                </a:rPr>
                <a:t>fig</a:t>
              </a:r>
              <a:r>
                <a:rPr lang="fr-FR" sz="1200" dirty="0">
                  <a:solidFill>
                    <a:schemeClr val="bg1"/>
                  </a:solidFill>
                  <a:latin typeface="Arial" panose="020B0604020202020204" pitchFamily="34" charset="0"/>
                </a:rPr>
                <a:t> </a:t>
              </a:r>
            </a:p>
            <a:p>
              <a:r>
                <a:rPr lang="fr-FR" sz="1200" dirty="0">
                  <a:solidFill>
                    <a:schemeClr val="bg1"/>
                  </a:solidFill>
                  <a:latin typeface="Arial" panose="020B0604020202020204" pitchFamily="34" charset="0"/>
                </a:rPr>
                <a:t>activation</a:t>
              </a:r>
              <a:endParaRPr lang="en-GB" sz="1200" dirty="0">
                <a:solidFill>
                  <a:schemeClr val="bg1"/>
                </a:solidFill>
                <a:latin typeface="Arial" panose="020B0604020202020204" pitchFamily="34" charset="0"/>
              </a:endParaRPr>
            </a:p>
          </p:txBody>
        </p:sp>
        <p:sp>
          <p:nvSpPr>
            <p:cNvPr id="17" name="TextBox 16">
              <a:extLst>
                <a:ext uri="{FF2B5EF4-FFF2-40B4-BE49-F238E27FC236}">
                  <a16:creationId xmlns:a16="http://schemas.microsoft.com/office/drawing/2014/main" id="{EDABE9A3-E82C-4F4F-AB3A-FC7F4861DC1E}"/>
                </a:ext>
              </a:extLst>
            </p:cNvPr>
            <p:cNvSpPr txBox="1"/>
            <p:nvPr/>
          </p:nvSpPr>
          <p:spPr>
            <a:xfrm>
              <a:off x="5057785" y="584774"/>
              <a:ext cx="1015012" cy="2616101"/>
            </a:xfrm>
            <a:prstGeom prst="rect">
              <a:avLst/>
            </a:prstGeom>
            <a:noFill/>
          </p:spPr>
          <p:txBody>
            <a:bodyPr wrap="square" rtlCol="0">
              <a:spAutoFit/>
            </a:bodyPr>
            <a:lstStyle/>
            <a:p>
              <a:pPr algn="l"/>
              <a:r>
                <a:rPr lang="en-GB" sz="1400" b="1" dirty="0">
                  <a:solidFill>
                    <a:srgbClr val="FF0066"/>
                  </a:solidFill>
                </a:rPr>
                <a:t>Topic 1</a:t>
              </a:r>
            </a:p>
            <a:p>
              <a:pPr algn="l"/>
              <a:r>
                <a:rPr lang="en-GB" sz="1200" dirty="0">
                  <a:solidFill>
                    <a:schemeClr val="bg1"/>
                  </a:solidFill>
                  <a:latin typeface="Arial" panose="020B0604020202020204" pitchFamily="34" charset="0"/>
                </a:rPr>
                <a:t>10781</a:t>
              </a:r>
              <a:r>
                <a:rPr lang="en-GB" sz="1200" b="0" i="0" dirty="0">
                  <a:solidFill>
                    <a:schemeClr val="bg1"/>
                  </a:solidFill>
                  <a:effectLst/>
                  <a:latin typeface="Arial" panose="020B0604020202020204" pitchFamily="34" charset="0"/>
                </a:rPr>
                <a:t> docs</a:t>
              </a:r>
            </a:p>
            <a:p>
              <a:pPr algn="l"/>
              <a:endParaRPr lang="en-GB" sz="1200" b="0" i="0" dirty="0">
                <a:solidFill>
                  <a:schemeClr val="bg1"/>
                </a:solidFill>
                <a:effectLst/>
                <a:latin typeface="Arial" panose="020B0604020202020204" pitchFamily="34" charset="0"/>
              </a:endParaRPr>
            </a:p>
            <a:p>
              <a:r>
                <a:rPr lang="en-GB" sz="1200" dirty="0">
                  <a:solidFill>
                    <a:schemeClr val="bg1"/>
                  </a:solidFill>
                  <a:latin typeface="Arial" panose="020B0604020202020204" pitchFamily="34" charset="0"/>
                </a:rPr>
                <a:t>care </a:t>
              </a:r>
            </a:p>
            <a:p>
              <a:r>
                <a:rPr lang="en-GB" sz="1200" dirty="0">
                  <a:solidFill>
                    <a:schemeClr val="bg1"/>
                  </a:solidFill>
                  <a:latin typeface="Arial" panose="020B0604020202020204" pitchFamily="34" charset="0"/>
                </a:rPr>
                <a:t>covid-19 patient medical pandemic risk</a:t>
              </a:r>
            </a:p>
            <a:p>
              <a:r>
                <a:rPr lang="en-GB" sz="1200" dirty="0">
                  <a:solidFill>
                    <a:schemeClr val="bg1"/>
                  </a:solidFill>
                  <a:latin typeface="Arial" panose="020B0604020202020204" pitchFamily="34" charset="0"/>
                </a:rPr>
                <a:t>hospital healthcare testing</a:t>
              </a:r>
            </a:p>
            <a:p>
              <a:r>
                <a:rPr lang="en-GB" sz="1200" dirty="0">
                  <a:solidFill>
                    <a:schemeClr val="bg1"/>
                  </a:solidFill>
                  <a:latin typeface="Arial" panose="020B0604020202020204" pitchFamily="34" charset="0"/>
                </a:rPr>
                <a:t>staff</a:t>
              </a:r>
            </a:p>
          </p:txBody>
        </p:sp>
        <p:sp>
          <p:nvSpPr>
            <p:cNvPr id="19" name="TextBox 18">
              <a:extLst>
                <a:ext uri="{FF2B5EF4-FFF2-40B4-BE49-F238E27FC236}">
                  <a16:creationId xmlns:a16="http://schemas.microsoft.com/office/drawing/2014/main" id="{1F6EB3D0-0982-464E-B6FC-99C0AFCF5F98}"/>
                </a:ext>
              </a:extLst>
            </p:cNvPr>
            <p:cNvSpPr txBox="1"/>
            <p:nvPr/>
          </p:nvSpPr>
          <p:spPr>
            <a:xfrm>
              <a:off x="6146154" y="584774"/>
              <a:ext cx="976618" cy="2616101"/>
            </a:xfrm>
            <a:prstGeom prst="rect">
              <a:avLst/>
            </a:prstGeom>
            <a:noFill/>
          </p:spPr>
          <p:txBody>
            <a:bodyPr wrap="square" rtlCol="0">
              <a:spAutoFit/>
            </a:bodyPr>
            <a:lstStyle/>
            <a:p>
              <a:pPr algn="l"/>
              <a:r>
                <a:rPr lang="en-GB" sz="1400" b="1" dirty="0">
                  <a:solidFill>
                    <a:srgbClr val="FF0066"/>
                  </a:solidFill>
                </a:rPr>
                <a:t>Topic 3</a:t>
              </a:r>
            </a:p>
            <a:p>
              <a:pPr algn="l"/>
              <a:r>
                <a:rPr lang="en-GB" sz="1200" dirty="0">
                  <a:solidFill>
                    <a:schemeClr val="bg1"/>
                  </a:solidFill>
                  <a:latin typeface="Arial" panose="020B0604020202020204" pitchFamily="34" charset="0"/>
                </a:rPr>
                <a:t>10534</a:t>
              </a:r>
              <a:r>
                <a:rPr lang="en-GB" sz="1200" b="0" i="0" dirty="0">
                  <a:solidFill>
                    <a:schemeClr val="bg1"/>
                  </a:solidFill>
                  <a:effectLst/>
                  <a:latin typeface="Arial" panose="020B0604020202020204" pitchFamily="34" charset="0"/>
                </a:rPr>
                <a:t> docs</a:t>
              </a:r>
            </a:p>
            <a:p>
              <a:pPr algn="l"/>
              <a:endParaRPr lang="en-GB" sz="1200" b="0" i="0" dirty="0">
                <a:solidFill>
                  <a:schemeClr val="bg1"/>
                </a:solidFill>
                <a:effectLst/>
                <a:latin typeface="Arial" panose="020B0604020202020204" pitchFamily="34" charset="0"/>
              </a:endParaRPr>
            </a:p>
            <a:p>
              <a:r>
                <a:rPr lang="en-GB" sz="1200" dirty="0">
                  <a:solidFill>
                    <a:schemeClr val="bg1"/>
                  </a:solidFill>
                  <a:latin typeface="Arial" panose="020B0604020202020204" pitchFamily="34" charset="0"/>
                </a:rPr>
                <a:t>viruses samples vaccine species influenza strains animals infections detected infected</a:t>
              </a:r>
            </a:p>
          </p:txBody>
        </p:sp>
        <p:sp>
          <p:nvSpPr>
            <p:cNvPr id="21" name="TextBox 20">
              <a:extLst>
                <a:ext uri="{FF2B5EF4-FFF2-40B4-BE49-F238E27FC236}">
                  <a16:creationId xmlns:a16="http://schemas.microsoft.com/office/drawing/2014/main" id="{3E0C8A11-C9CE-4B00-9C34-4DE8C645273A}"/>
                </a:ext>
              </a:extLst>
            </p:cNvPr>
            <p:cNvSpPr txBox="1"/>
            <p:nvPr/>
          </p:nvSpPr>
          <p:spPr>
            <a:xfrm>
              <a:off x="7196129" y="584774"/>
              <a:ext cx="1047565" cy="2616101"/>
            </a:xfrm>
            <a:prstGeom prst="rect">
              <a:avLst/>
            </a:prstGeom>
            <a:noFill/>
          </p:spPr>
          <p:txBody>
            <a:bodyPr wrap="square" rtlCol="0">
              <a:spAutoFit/>
            </a:bodyPr>
            <a:lstStyle/>
            <a:p>
              <a:pPr algn="l"/>
              <a:r>
                <a:rPr lang="en-GB" sz="1400" b="1" dirty="0">
                  <a:solidFill>
                    <a:srgbClr val="FF0066"/>
                  </a:solidFill>
                </a:rPr>
                <a:t>Topic 2</a:t>
              </a:r>
            </a:p>
            <a:p>
              <a:pPr algn="l"/>
              <a:r>
                <a:rPr lang="en-GB" sz="1200" b="0" i="0" dirty="0">
                  <a:solidFill>
                    <a:schemeClr val="bg1"/>
                  </a:solidFill>
                  <a:effectLst/>
                  <a:latin typeface="Arial" panose="020B0604020202020204" pitchFamily="34" charset="0"/>
                </a:rPr>
                <a:t>7661 docs</a:t>
              </a:r>
            </a:p>
            <a:p>
              <a:pPr algn="l"/>
              <a:endParaRPr lang="en-GB" sz="1200" b="0" i="0" dirty="0">
                <a:solidFill>
                  <a:schemeClr val="bg1"/>
                </a:solidFill>
                <a:effectLst/>
                <a:latin typeface="Arial" panose="020B0604020202020204" pitchFamily="34" charset="0"/>
              </a:endParaRPr>
            </a:p>
            <a:p>
              <a:r>
                <a:rPr lang="en-GB" sz="1200" dirty="0">
                  <a:solidFill>
                    <a:schemeClr val="bg1"/>
                  </a:solidFill>
                  <a:latin typeface="Arial" panose="020B0604020202020204" pitchFamily="34" charset="0"/>
                </a:rPr>
                <a:t>preprint covid-19 license </a:t>
              </a:r>
              <a:r>
                <a:rPr lang="en-GB" sz="1200" dirty="0" err="1">
                  <a:solidFill>
                    <a:schemeClr val="bg1"/>
                  </a:solidFill>
                  <a:latin typeface="Arial" panose="020B0604020202020204" pitchFamily="34" charset="0"/>
                </a:rPr>
                <a:t>medrxiv</a:t>
              </a:r>
              <a:r>
                <a:rPr lang="en-GB" sz="1200" dirty="0">
                  <a:solidFill>
                    <a:schemeClr val="bg1"/>
                  </a:solidFill>
                  <a:latin typeface="Arial" panose="020B0604020202020204" pitchFamily="34" charset="0"/>
                </a:rPr>
                <a:t> population model epidemic infected</a:t>
              </a:r>
            </a:p>
            <a:p>
              <a:r>
                <a:rPr lang="en-GB" sz="1200" dirty="0" err="1">
                  <a:solidFill>
                    <a:schemeClr val="bg1"/>
                  </a:solidFill>
                  <a:latin typeface="Arial" panose="020B0604020202020204" pitchFamily="34" charset="0"/>
                </a:rPr>
                <a:t>doi</a:t>
              </a:r>
              <a:endParaRPr lang="en-GB" sz="1200" dirty="0">
                <a:solidFill>
                  <a:schemeClr val="bg1"/>
                </a:solidFill>
                <a:latin typeface="Arial" panose="020B0604020202020204" pitchFamily="34" charset="0"/>
              </a:endParaRPr>
            </a:p>
            <a:p>
              <a:r>
                <a:rPr lang="en-GB" sz="1200" dirty="0">
                  <a:solidFill>
                    <a:schemeClr val="bg1"/>
                  </a:solidFill>
                  <a:latin typeface="Arial" panose="020B0604020202020204" pitchFamily="34" charset="0"/>
                </a:rPr>
                <a:t>copyright</a:t>
              </a:r>
            </a:p>
          </p:txBody>
        </p:sp>
        <p:sp>
          <p:nvSpPr>
            <p:cNvPr id="23" name="TextBox 22">
              <a:extLst>
                <a:ext uri="{FF2B5EF4-FFF2-40B4-BE49-F238E27FC236}">
                  <a16:creationId xmlns:a16="http://schemas.microsoft.com/office/drawing/2014/main" id="{1D0FD4C8-AC23-45E0-9B48-CC7FBC02B2CB}"/>
                </a:ext>
              </a:extLst>
            </p:cNvPr>
            <p:cNvSpPr txBox="1"/>
            <p:nvPr/>
          </p:nvSpPr>
          <p:spPr>
            <a:xfrm>
              <a:off x="8317051" y="584774"/>
              <a:ext cx="1047566" cy="2616101"/>
            </a:xfrm>
            <a:prstGeom prst="rect">
              <a:avLst/>
            </a:prstGeom>
            <a:noFill/>
          </p:spPr>
          <p:txBody>
            <a:bodyPr wrap="square" rtlCol="0">
              <a:spAutoFit/>
            </a:bodyPr>
            <a:lstStyle/>
            <a:p>
              <a:pPr algn="l"/>
              <a:r>
                <a:rPr lang="en-GB" sz="1400" b="1" dirty="0">
                  <a:solidFill>
                    <a:srgbClr val="FF0066"/>
                  </a:solidFill>
                </a:rPr>
                <a:t>Topic 0</a:t>
              </a:r>
            </a:p>
            <a:p>
              <a:pPr algn="l"/>
              <a:r>
                <a:rPr lang="en-GB" sz="1200" dirty="0">
                  <a:solidFill>
                    <a:schemeClr val="bg1"/>
                  </a:solidFill>
                  <a:latin typeface="Arial" panose="020B0604020202020204" pitchFamily="34" charset="0"/>
                </a:rPr>
                <a:t>6314</a:t>
              </a:r>
              <a:r>
                <a:rPr lang="en-GB" sz="1200" b="0" i="0" dirty="0">
                  <a:solidFill>
                    <a:schemeClr val="bg1"/>
                  </a:solidFill>
                  <a:effectLst/>
                  <a:latin typeface="Arial" panose="020B0604020202020204" pitchFamily="34" charset="0"/>
                </a:rPr>
                <a:t> docs</a:t>
              </a:r>
            </a:p>
            <a:p>
              <a:pPr algn="l"/>
              <a:endParaRPr lang="en-GB" sz="1200" b="0" i="0" dirty="0">
                <a:solidFill>
                  <a:schemeClr val="bg1"/>
                </a:solidFill>
                <a:effectLst/>
                <a:latin typeface="Arial" panose="020B0604020202020204" pitchFamily="34" charset="0"/>
              </a:endParaRPr>
            </a:p>
            <a:p>
              <a:r>
                <a:rPr lang="en-GB" sz="1200" dirty="0">
                  <a:solidFill>
                    <a:schemeClr val="bg1"/>
                  </a:solidFill>
                  <a:latin typeface="Arial" panose="020B0604020202020204" pitchFamily="34" charset="0"/>
                </a:rPr>
                <a:t>model models</a:t>
              </a:r>
            </a:p>
            <a:p>
              <a:r>
                <a:rPr lang="en-GB" sz="1200" dirty="0">
                  <a:solidFill>
                    <a:schemeClr val="bg1"/>
                  </a:solidFill>
                  <a:latin typeface="Arial" panose="020B0604020202020204" pitchFamily="34" charset="0"/>
                </a:rPr>
                <a:t>fig</a:t>
              </a:r>
            </a:p>
            <a:p>
              <a:r>
                <a:rPr lang="en-GB" sz="1200" dirty="0">
                  <a:solidFill>
                    <a:schemeClr val="bg1"/>
                  </a:solidFill>
                  <a:latin typeface="Arial" panose="020B0604020202020204" pitchFamily="34" charset="0"/>
                </a:rPr>
                <a:t>set</a:t>
              </a:r>
            </a:p>
            <a:p>
              <a:r>
                <a:rPr lang="en-GB" sz="1200" dirty="0">
                  <a:solidFill>
                    <a:schemeClr val="bg1"/>
                  </a:solidFill>
                  <a:latin typeface="Arial" panose="020B0604020202020204" pitchFamily="34" charset="0"/>
                </a:rPr>
                <a:t>method network information values methods value</a:t>
              </a:r>
            </a:p>
          </p:txBody>
        </p:sp>
        <p:sp>
          <p:nvSpPr>
            <p:cNvPr id="25" name="TextBox 24">
              <a:extLst>
                <a:ext uri="{FF2B5EF4-FFF2-40B4-BE49-F238E27FC236}">
                  <a16:creationId xmlns:a16="http://schemas.microsoft.com/office/drawing/2014/main" id="{AD1FF5A2-A1A2-4EE2-BAF7-7AE787315D80}"/>
                </a:ext>
              </a:extLst>
            </p:cNvPr>
            <p:cNvSpPr txBox="1"/>
            <p:nvPr/>
          </p:nvSpPr>
          <p:spPr>
            <a:xfrm>
              <a:off x="9437974" y="584774"/>
              <a:ext cx="958956" cy="2616101"/>
            </a:xfrm>
            <a:prstGeom prst="rect">
              <a:avLst/>
            </a:prstGeom>
            <a:noFill/>
          </p:spPr>
          <p:txBody>
            <a:bodyPr wrap="square" rtlCol="0">
              <a:spAutoFit/>
            </a:bodyPr>
            <a:lstStyle/>
            <a:p>
              <a:pPr algn="l"/>
              <a:r>
                <a:rPr lang="en-GB" sz="1400" b="1" dirty="0">
                  <a:solidFill>
                    <a:srgbClr val="FF0066"/>
                  </a:solidFill>
                </a:rPr>
                <a:t>Topic 8</a:t>
              </a:r>
            </a:p>
            <a:p>
              <a:pPr algn="l"/>
              <a:r>
                <a:rPr lang="en-GB" sz="1200" b="0" i="0" dirty="0">
                  <a:solidFill>
                    <a:schemeClr val="bg1"/>
                  </a:solidFill>
                  <a:effectLst/>
                  <a:latin typeface="Arial" panose="020B0604020202020204" pitchFamily="34" charset="0"/>
                </a:rPr>
                <a:t>5924 docs</a:t>
              </a:r>
            </a:p>
            <a:p>
              <a:pPr algn="l"/>
              <a:endParaRPr lang="en-GB" sz="1200" b="0" i="0" dirty="0">
                <a:solidFill>
                  <a:schemeClr val="bg1"/>
                </a:solidFill>
                <a:effectLst/>
                <a:latin typeface="Arial" panose="020B0604020202020204" pitchFamily="34" charset="0"/>
              </a:endParaRPr>
            </a:p>
            <a:p>
              <a:r>
                <a:rPr lang="en-GB" sz="1200" dirty="0">
                  <a:solidFill>
                    <a:schemeClr val="bg1"/>
                  </a:solidFill>
                  <a:latin typeface="Arial" panose="020B0604020202020204" pitchFamily="34" charset="0"/>
                </a:rPr>
                <a:t>blood</a:t>
              </a:r>
            </a:p>
            <a:p>
              <a:r>
                <a:rPr lang="en-GB" sz="1200" dirty="0">
                  <a:solidFill>
                    <a:schemeClr val="bg1"/>
                  </a:solidFill>
                  <a:latin typeface="Arial" panose="020B0604020202020204" pitchFamily="34" charset="0"/>
                </a:rPr>
                <a:t>group</a:t>
              </a:r>
            </a:p>
            <a:p>
              <a:r>
                <a:rPr lang="en-GB" sz="1200" dirty="0">
                  <a:solidFill>
                    <a:schemeClr val="bg1"/>
                  </a:solidFill>
                  <a:latin typeface="Arial" panose="020B0604020202020204" pitchFamily="34" charset="0"/>
                </a:rPr>
                <a:t>patient therapy</a:t>
              </a:r>
            </a:p>
            <a:p>
              <a:r>
                <a:rPr lang="en-GB" sz="1200" dirty="0">
                  <a:solidFill>
                    <a:schemeClr val="bg1"/>
                  </a:solidFill>
                  <a:latin typeface="Arial" panose="020B0604020202020204" pitchFamily="34" charset="0"/>
                </a:rPr>
                <a:t>lung</a:t>
              </a:r>
            </a:p>
            <a:p>
              <a:r>
                <a:rPr lang="en-GB" sz="1200" dirty="0">
                  <a:solidFill>
                    <a:schemeClr val="bg1"/>
                  </a:solidFill>
                  <a:latin typeface="Arial" panose="020B0604020202020204" pitchFamily="34" charset="0"/>
                </a:rPr>
                <a:t>liver normal diagnosis cancer</a:t>
              </a:r>
            </a:p>
            <a:p>
              <a:r>
                <a:rPr lang="en-GB" sz="1200" dirty="0">
                  <a:solidFill>
                    <a:schemeClr val="bg1"/>
                  </a:solidFill>
                  <a:latin typeface="Arial" panose="020B0604020202020204" pitchFamily="34" charset="0"/>
                </a:rPr>
                <a:t>years</a:t>
              </a:r>
            </a:p>
          </p:txBody>
        </p:sp>
        <p:sp>
          <p:nvSpPr>
            <p:cNvPr id="27" name="TextBox 26">
              <a:extLst>
                <a:ext uri="{FF2B5EF4-FFF2-40B4-BE49-F238E27FC236}">
                  <a16:creationId xmlns:a16="http://schemas.microsoft.com/office/drawing/2014/main" id="{616B4F28-4E18-46D5-BC9F-6EB85BAEC55C}"/>
                </a:ext>
              </a:extLst>
            </p:cNvPr>
            <p:cNvSpPr txBox="1"/>
            <p:nvPr/>
          </p:nvSpPr>
          <p:spPr>
            <a:xfrm>
              <a:off x="10470285" y="584774"/>
              <a:ext cx="1599622" cy="2800767"/>
            </a:xfrm>
            <a:prstGeom prst="rect">
              <a:avLst/>
            </a:prstGeom>
            <a:noFill/>
          </p:spPr>
          <p:txBody>
            <a:bodyPr wrap="square" rtlCol="0">
              <a:spAutoFit/>
            </a:bodyPr>
            <a:lstStyle/>
            <a:p>
              <a:pPr algn="l"/>
              <a:r>
                <a:rPr lang="en-GB" sz="1400" b="1" dirty="0">
                  <a:solidFill>
                    <a:srgbClr val="FF0066"/>
                  </a:solidFill>
                </a:rPr>
                <a:t>Topic 9</a:t>
              </a:r>
            </a:p>
            <a:p>
              <a:pPr algn="l"/>
              <a:r>
                <a:rPr lang="en-GB" sz="1200" dirty="0">
                  <a:solidFill>
                    <a:schemeClr val="bg1"/>
                  </a:solidFill>
                  <a:latin typeface="Arial" panose="020B0604020202020204" pitchFamily="34" charset="0"/>
                </a:rPr>
                <a:t>1490</a:t>
              </a:r>
              <a:r>
                <a:rPr lang="en-GB" sz="1200" b="0" i="0" dirty="0">
                  <a:solidFill>
                    <a:schemeClr val="bg1"/>
                  </a:solidFill>
                  <a:effectLst/>
                  <a:latin typeface="Arial" panose="020B0604020202020204" pitchFamily="34" charset="0"/>
                </a:rPr>
                <a:t> docs</a:t>
              </a:r>
            </a:p>
            <a:p>
              <a:pPr algn="l"/>
              <a:endParaRPr lang="en-GB" sz="1200" b="0" i="0" dirty="0">
                <a:solidFill>
                  <a:schemeClr val="bg1"/>
                </a:solidFill>
                <a:effectLst/>
                <a:latin typeface="Arial" panose="020B0604020202020204" pitchFamily="34" charset="0"/>
              </a:endParaRPr>
            </a:p>
            <a:p>
              <a:r>
                <a:rPr lang="en-GB" sz="1200" dirty="0">
                  <a:solidFill>
                    <a:schemeClr val="bg1"/>
                  </a:solidFill>
                  <a:latin typeface="Arial" panose="020B0604020202020204" pitchFamily="34" charset="0"/>
                </a:rPr>
                <a:t>use</a:t>
              </a:r>
            </a:p>
            <a:p>
              <a:r>
                <a:rPr lang="en-GB" sz="1200" dirty="0">
                  <a:solidFill>
                    <a:schemeClr val="bg1"/>
                  </a:solidFill>
                  <a:latin typeface="Arial" panose="020B0604020202020204" pitchFamily="34" charset="0"/>
                </a:rPr>
                <a:t>package</a:t>
              </a:r>
            </a:p>
            <a:p>
              <a:r>
                <a:rPr lang="en-GB" sz="1200" dirty="0">
                  <a:solidFill>
                    <a:schemeClr val="bg1"/>
                  </a:solidFill>
                  <a:latin typeface="Arial" panose="020B0604020202020204" pitchFamily="34" charset="0"/>
                </a:rPr>
                <a:t>document</a:t>
              </a:r>
            </a:p>
            <a:p>
              <a:r>
                <a:rPr lang="en-GB" sz="1200" dirty="0">
                  <a:solidFill>
                    <a:schemeClr val="bg1"/>
                  </a:solidFill>
                  <a:latin typeface="Arial" panose="020B0604020202020204" pitchFamily="34" charset="0"/>
                </a:rPr>
                <a:t>end</a:t>
              </a:r>
            </a:p>
            <a:p>
              <a:r>
                <a:rPr lang="en-GB" sz="1200" dirty="0">
                  <a:solidFill>
                    <a:schemeClr val="bg1"/>
                  </a:solidFill>
                  <a:latin typeface="Arial" panose="020B0604020202020204" pitchFamily="34" charset="0"/>
                </a:rPr>
                <a:t>begin</a:t>
              </a:r>
            </a:p>
            <a:p>
              <a:r>
                <a:rPr lang="en-GB" sz="1200" dirty="0">
                  <a:solidFill>
                    <a:schemeClr val="bg1"/>
                  </a:solidFill>
                  <a:latin typeface="Arial" panose="020B0604020202020204" pitchFamily="34" charset="0"/>
                </a:rPr>
                <a:t>minimal</a:t>
              </a:r>
            </a:p>
            <a:p>
              <a:r>
                <a:rPr lang="en-GB" sz="1200" dirty="0" err="1">
                  <a:solidFill>
                    <a:schemeClr val="bg1"/>
                  </a:solidFill>
                  <a:latin typeface="Arial" panose="020B0604020202020204" pitchFamily="34" charset="0"/>
                </a:rPr>
                <a:t>amssymb</a:t>
              </a:r>
              <a:endParaRPr lang="en-GB" sz="1200" dirty="0">
                <a:solidFill>
                  <a:schemeClr val="bg1"/>
                </a:solidFill>
                <a:latin typeface="Arial" panose="020B0604020202020204" pitchFamily="34" charset="0"/>
              </a:endParaRPr>
            </a:p>
            <a:p>
              <a:r>
                <a:rPr lang="en-GB" sz="1200" dirty="0" err="1">
                  <a:solidFill>
                    <a:schemeClr val="bg1"/>
                  </a:solidFill>
                  <a:latin typeface="Arial" panose="020B0604020202020204" pitchFamily="34" charset="0"/>
                </a:rPr>
                <a:t>amsfonts</a:t>
              </a:r>
              <a:r>
                <a:rPr lang="en-GB" sz="1200" dirty="0">
                  <a:solidFill>
                    <a:schemeClr val="bg1"/>
                  </a:solidFill>
                  <a:latin typeface="Arial" panose="020B0604020202020204" pitchFamily="34" charset="0"/>
                </a:rPr>
                <a:t> </a:t>
              </a:r>
              <a:r>
                <a:rPr lang="en-GB" sz="1200" dirty="0" err="1">
                  <a:solidFill>
                    <a:schemeClr val="bg1"/>
                  </a:solidFill>
                  <a:latin typeface="Arial" panose="020B0604020202020204" pitchFamily="34" charset="0"/>
                </a:rPr>
                <a:t>documentclass</a:t>
              </a:r>
              <a:r>
                <a:rPr lang="en-GB" sz="1200" dirty="0">
                  <a:solidFill>
                    <a:schemeClr val="bg1"/>
                  </a:solidFill>
                  <a:latin typeface="Arial" panose="020B0604020202020204" pitchFamily="34" charset="0"/>
                </a:rPr>
                <a:t> </a:t>
              </a:r>
              <a:r>
                <a:rPr lang="en-GB" sz="1200" dirty="0" err="1">
                  <a:solidFill>
                    <a:schemeClr val="bg1"/>
                  </a:solidFill>
                  <a:latin typeface="Arial" panose="020B0604020202020204" pitchFamily="34" charset="0"/>
                </a:rPr>
                <a:t>amsmath</a:t>
              </a:r>
              <a:endParaRPr lang="en-GB" sz="1200" dirty="0">
                <a:solidFill>
                  <a:schemeClr val="bg1"/>
                </a:solidFill>
                <a:latin typeface="Arial" panose="020B0604020202020204" pitchFamily="34" charset="0"/>
              </a:endParaRPr>
            </a:p>
            <a:p>
              <a:r>
                <a:rPr lang="en-GB" sz="1200" dirty="0" err="1">
                  <a:solidFill>
                    <a:schemeClr val="bg1"/>
                  </a:solidFill>
                  <a:latin typeface="Arial" panose="020B0604020202020204" pitchFamily="34" charset="0"/>
                </a:rPr>
                <a:t>amsbsy</a:t>
              </a:r>
              <a:endParaRPr lang="en-GB" sz="1200" dirty="0">
                <a:solidFill>
                  <a:schemeClr val="bg1"/>
                </a:solidFill>
                <a:latin typeface="Arial" panose="020B0604020202020204" pitchFamily="34" charset="0"/>
              </a:endParaRPr>
            </a:p>
          </p:txBody>
        </p:sp>
      </p:grpSp>
      <p:sp>
        <p:nvSpPr>
          <p:cNvPr id="4" name="Title1">
            <a:extLst>
              <a:ext uri="{FF2B5EF4-FFF2-40B4-BE49-F238E27FC236}">
                <a16:creationId xmlns:a16="http://schemas.microsoft.com/office/drawing/2014/main" id="{F9C3F8C3-3A72-4A87-9B0A-F8542D9A030B}"/>
              </a:ext>
            </a:extLst>
          </p:cNvPr>
          <p:cNvSpPr/>
          <p:nvPr/>
        </p:nvSpPr>
        <p:spPr>
          <a:xfrm>
            <a:off x="122781" y="6602688"/>
            <a:ext cx="11397160" cy="246221"/>
          </a:xfrm>
          <a:prstGeom prst="rect">
            <a:avLst/>
          </a:prstGeom>
        </p:spPr>
        <p:txBody>
          <a:bodyPr wrap="square">
            <a:spAutoFit/>
          </a:bodyPr>
          <a:lstStyle/>
          <a:p>
            <a:pPr algn="just"/>
            <a:r>
              <a:rPr lang="en-GB" sz="1000" dirty="0">
                <a:solidFill>
                  <a:schemeClr val="bg1"/>
                </a:solidFill>
              </a:rPr>
              <a:t>* W.I.P. Additional </a:t>
            </a:r>
            <a:r>
              <a:rPr lang="en-GB" sz="1000" dirty="0" err="1">
                <a:solidFill>
                  <a:schemeClr val="bg1"/>
                </a:solidFill>
              </a:rPr>
              <a:t>stopword</a:t>
            </a:r>
            <a:r>
              <a:rPr lang="en-GB" sz="1000" dirty="0">
                <a:solidFill>
                  <a:schemeClr val="bg1"/>
                </a:solidFill>
              </a:rPr>
              <a:t> &amp; lemmatization work required to remove &amp; group words (e.g. remove fig, group cell/cells &amp; protein/proteins). Also consider including n-grams e.g. blood group/liver cancer/lung cancer</a:t>
            </a:r>
            <a:endParaRPr lang="en-GB" sz="700" dirty="0">
              <a:solidFill>
                <a:schemeClr val="bg1"/>
              </a:solidFill>
            </a:endParaRPr>
          </a:p>
        </p:txBody>
      </p:sp>
      <p:sp>
        <p:nvSpPr>
          <p:cNvPr id="9" name="Title1">
            <a:extLst>
              <a:ext uri="{FF2B5EF4-FFF2-40B4-BE49-F238E27FC236}">
                <a16:creationId xmlns:a16="http://schemas.microsoft.com/office/drawing/2014/main" id="{EA5C5E49-55D2-44E1-BB13-4827067AB845}"/>
              </a:ext>
            </a:extLst>
          </p:cNvPr>
          <p:cNvSpPr/>
          <p:nvPr/>
        </p:nvSpPr>
        <p:spPr>
          <a:xfrm>
            <a:off x="56216" y="520943"/>
            <a:ext cx="12132019" cy="600164"/>
          </a:xfrm>
          <a:prstGeom prst="rect">
            <a:avLst/>
          </a:prstGeom>
        </p:spPr>
        <p:txBody>
          <a:bodyPr wrap="square">
            <a:spAutoFit/>
          </a:bodyPr>
          <a:lstStyle/>
          <a:p>
            <a:pPr algn="just"/>
            <a:r>
              <a:rPr lang="en-GB" sz="1100" dirty="0">
                <a:solidFill>
                  <a:schemeClr val="bg1"/>
                </a:solidFill>
              </a:rPr>
              <a:t>Topic modelling is fully automated &amp; extracts underlying semantic structure of documents to help shape their meaning. Each topic is a collection of words. Words belonging to topics have weights, so can be used to infer dominance, &amp; perhaps also a single subfield of study a given article can be associated with e.g. virology, immunology, genetics etc. Topic models can be trained on any problem domain corpus of text. Once trained, a TM can topic classify a new document without further training. In this example, training the TM took 37 minutes, processing 95K full article texts on a 6-core desktop CPU.</a:t>
            </a:r>
            <a:endParaRPr lang="en-GB" sz="900" dirty="0">
              <a:solidFill>
                <a:schemeClr val="bg1"/>
              </a:solidFill>
            </a:endParaRPr>
          </a:p>
        </p:txBody>
      </p:sp>
    </p:spTree>
    <p:extLst>
      <p:ext uri="{BB962C8B-B14F-4D97-AF65-F5344CB8AC3E}">
        <p14:creationId xmlns:p14="http://schemas.microsoft.com/office/powerpoint/2010/main" val="752171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584775"/>
          </a:xfrm>
          <a:prstGeom prst="rect">
            <a:avLst/>
          </a:prstGeom>
        </p:spPr>
        <p:txBody>
          <a:bodyPr wrap="square">
            <a:spAutoFit/>
          </a:bodyPr>
          <a:lstStyle/>
          <a:p>
            <a:r>
              <a:rPr lang="en-GB" sz="3200" b="1" dirty="0">
                <a:solidFill>
                  <a:srgbClr val="3F444E"/>
                </a:solidFill>
              </a:rPr>
              <a:t>Topic Modelling</a:t>
            </a:r>
            <a:r>
              <a:rPr lang="en-GB" sz="3200" b="1" dirty="0">
                <a:solidFill>
                  <a:prstClr val="white"/>
                </a:solidFill>
              </a:rPr>
              <a:t> Visualisation</a:t>
            </a:r>
          </a:p>
        </p:txBody>
      </p:sp>
      <p:pic>
        <p:nvPicPr>
          <p:cNvPr id="4" name="Picture 3" descr="A close up of a map&#10;&#10;Description automatically generated">
            <a:extLst>
              <a:ext uri="{FF2B5EF4-FFF2-40B4-BE49-F238E27FC236}">
                <a16:creationId xmlns:a16="http://schemas.microsoft.com/office/drawing/2014/main" id="{9965AB41-D439-4542-B05A-E8DB4174D7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775" y="881282"/>
            <a:ext cx="5335883" cy="5510570"/>
          </a:xfrm>
          <a:prstGeom prst="rect">
            <a:avLst/>
          </a:prstGeom>
        </p:spPr>
      </p:pic>
      <p:sp>
        <p:nvSpPr>
          <p:cNvPr id="9" name="TextBox 8">
            <a:extLst>
              <a:ext uri="{FF2B5EF4-FFF2-40B4-BE49-F238E27FC236}">
                <a16:creationId xmlns:a16="http://schemas.microsoft.com/office/drawing/2014/main" id="{1E9D32DB-5243-4103-B638-1EE09E0CE658}"/>
              </a:ext>
            </a:extLst>
          </p:cNvPr>
          <p:cNvSpPr txBox="1"/>
          <p:nvPr/>
        </p:nvSpPr>
        <p:spPr>
          <a:xfrm>
            <a:off x="7892321" y="3013023"/>
            <a:ext cx="184731" cy="369332"/>
          </a:xfrm>
          <a:prstGeom prst="rect">
            <a:avLst/>
          </a:prstGeom>
          <a:noFill/>
        </p:spPr>
        <p:txBody>
          <a:bodyPr wrap="none" rtlCol="0">
            <a:spAutoFit/>
          </a:bodyPr>
          <a:lstStyle/>
          <a:p>
            <a:endParaRPr lang="en-GB" dirty="0"/>
          </a:p>
        </p:txBody>
      </p:sp>
      <p:sp>
        <p:nvSpPr>
          <p:cNvPr id="10" name="TextBox 9">
            <a:extLst>
              <a:ext uri="{FF2B5EF4-FFF2-40B4-BE49-F238E27FC236}">
                <a16:creationId xmlns:a16="http://schemas.microsoft.com/office/drawing/2014/main" id="{5ED5FAE1-B262-40DA-B0CA-914D46877D9F}"/>
              </a:ext>
            </a:extLst>
          </p:cNvPr>
          <p:cNvSpPr txBox="1"/>
          <p:nvPr/>
        </p:nvSpPr>
        <p:spPr>
          <a:xfrm>
            <a:off x="6096001" y="881282"/>
            <a:ext cx="5483902" cy="2616101"/>
          </a:xfrm>
          <a:prstGeom prst="rect">
            <a:avLst/>
          </a:prstGeom>
          <a:noFill/>
        </p:spPr>
        <p:txBody>
          <a:bodyPr wrap="square" rtlCol="0">
            <a:spAutoFit/>
          </a:bodyPr>
          <a:lstStyle/>
          <a:p>
            <a:pPr algn="ctr"/>
            <a:r>
              <a:rPr lang="en-GB" sz="2000" b="1" dirty="0">
                <a:solidFill>
                  <a:srgbClr val="FF0066"/>
                </a:solidFill>
              </a:rPr>
              <a:t>PCA (Principal Component Analysis) </a:t>
            </a:r>
          </a:p>
          <a:p>
            <a:pPr algn="just"/>
            <a:endParaRPr lang="en-GB" sz="1200" dirty="0">
              <a:solidFill>
                <a:schemeClr val="bg1"/>
              </a:solidFill>
            </a:endParaRPr>
          </a:p>
          <a:p>
            <a:pPr algn="just"/>
            <a:r>
              <a:rPr lang="en-GB" sz="1200" dirty="0">
                <a:solidFill>
                  <a:schemeClr val="bg1"/>
                </a:solidFill>
              </a:rPr>
              <a:t>There are 10 topics. Each is represented by a different colour.</a:t>
            </a:r>
          </a:p>
          <a:p>
            <a:pPr algn="just"/>
            <a:endParaRPr lang="en-GB" sz="1200" dirty="0">
              <a:solidFill>
                <a:schemeClr val="bg1"/>
              </a:solidFill>
            </a:endParaRPr>
          </a:p>
          <a:p>
            <a:pPr algn="just"/>
            <a:r>
              <a:rPr lang="en-GB" sz="1200" dirty="0">
                <a:solidFill>
                  <a:schemeClr val="bg1"/>
                </a:solidFill>
              </a:rPr>
              <a:t>Each dot is a document in the corpus, coloured to indicate the topic it is assigned to.</a:t>
            </a:r>
          </a:p>
          <a:p>
            <a:pPr algn="just"/>
            <a:endParaRPr lang="en-GB" sz="1200" dirty="0">
              <a:solidFill>
                <a:schemeClr val="bg1"/>
              </a:solidFill>
            </a:endParaRPr>
          </a:p>
          <a:p>
            <a:pPr algn="just"/>
            <a:r>
              <a:rPr lang="en-GB" sz="1200" dirty="0">
                <a:solidFill>
                  <a:schemeClr val="bg1"/>
                </a:solidFill>
              </a:rPr>
              <a:t>PCA reduces the 10-dimensional topic word vectors to 2 dimensions to support visualisation. </a:t>
            </a:r>
          </a:p>
          <a:p>
            <a:pPr algn="just"/>
            <a:endParaRPr lang="en-GB" sz="1200" dirty="0">
              <a:solidFill>
                <a:schemeClr val="bg1"/>
              </a:solidFill>
            </a:endParaRPr>
          </a:p>
          <a:p>
            <a:pPr algn="just"/>
            <a:r>
              <a:rPr lang="en-GB" sz="1200" dirty="0">
                <a:solidFill>
                  <a:schemeClr val="bg1"/>
                </a:solidFill>
              </a:rPr>
              <a:t>PCA also facilitates measuring distance between document vectors, for example by using Euclidean geometry, to indicates nearest neighbours, even if they belong to a different topic. This helps support discovery and new insights (especially if snippet summarisation of documents can directly answer the question being asked).</a:t>
            </a:r>
            <a:endParaRPr lang="en-GB" sz="2000" b="1" dirty="0">
              <a:solidFill>
                <a:schemeClr val="bg1"/>
              </a:solidFill>
            </a:endParaRPr>
          </a:p>
        </p:txBody>
      </p:sp>
    </p:spTree>
    <p:extLst>
      <p:ext uri="{BB962C8B-B14F-4D97-AF65-F5344CB8AC3E}">
        <p14:creationId xmlns:p14="http://schemas.microsoft.com/office/powerpoint/2010/main" val="396771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584775"/>
          </a:xfrm>
          <a:prstGeom prst="rect">
            <a:avLst/>
          </a:prstGeom>
        </p:spPr>
        <p:txBody>
          <a:bodyPr wrap="square">
            <a:spAutoFit/>
          </a:bodyPr>
          <a:lstStyle/>
          <a:p>
            <a:r>
              <a:rPr lang="en-GB" sz="3200" b="1" dirty="0">
                <a:solidFill>
                  <a:srgbClr val="3F444E"/>
                </a:solidFill>
              </a:rPr>
              <a:t>Topic Modelling</a:t>
            </a:r>
            <a:r>
              <a:rPr lang="en-GB" sz="3200" b="1" dirty="0">
                <a:solidFill>
                  <a:prstClr val="white"/>
                </a:solidFill>
              </a:rPr>
              <a:t> Recommender Example</a:t>
            </a:r>
          </a:p>
        </p:txBody>
      </p:sp>
      <p:sp>
        <p:nvSpPr>
          <p:cNvPr id="9" name="TextBox 8">
            <a:extLst>
              <a:ext uri="{FF2B5EF4-FFF2-40B4-BE49-F238E27FC236}">
                <a16:creationId xmlns:a16="http://schemas.microsoft.com/office/drawing/2014/main" id="{1E9D32DB-5243-4103-B638-1EE09E0CE658}"/>
              </a:ext>
            </a:extLst>
          </p:cNvPr>
          <p:cNvSpPr txBox="1"/>
          <p:nvPr/>
        </p:nvSpPr>
        <p:spPr>
          <a:xfrm>
            <a:off x="7892321" y="3013023"/>
            <a:ext cx="184731" cy="369332"/>
          </a:xfrm>
          <a:prstGeom prst="rect">
            <a:avLst/>
          </a:prstGeom>
          <a:noFill/>
        </p:spPr>
        <p:txBody>
          <a:bodyPr wrap="none" rtlCol="0">
            <a:spAutoFit/>
          </a:bodyPr>
          <a:lstStyle/>
          <a:p>
            <a:endParaRPr lang="en-GB" dirty="0"/>
          </a:p>
        </p:txBody>
      </p:sp>
      <p:sp>
        <p:nvSpPr>
          <p:cNvPr id="2" name="TextBox 1">
            <a:extLst>
              <a:ext uri="{FF2B5EF4-FFF2-40B4-BE49-F238E27FC236}">
                <a16:creationId xmlns:a16="http://schemas.microsoft.com/office/drawing/2014/main" id="{FD3137F1-3B88-4FCA-BA3B-53BF137DDBB8}"/>
              </a:ext>
            </a:extLst>
          </p:cNvPr>
          <p:cNvSpPr txBox="1"/>
          <p:nvPr/>
        </p:nvSpPr>
        <p:spPr>
          <a:xfrm>
            <a:off x="228604" y="584774"/>
            <a:ext cx="11658596" cy="5755422"/>
          </a:xfrm>
          <a:prstGeom prst="rect">
            <a:avLst/>
          </a:prstGeom>
          <a:noFill/>
        </p:spPr>
        <p:txBody>
          <a:bodyPr wrap="square" rtlCol="0">
            <a:spAutoFit/>
          </a:bodyPr>
          <a:lstStyle/>
          <a:p>
            <a:pPr algn="just"/>
            <a:r>
              <a:rPr lang="en-GB" b="1" dirty="0" err="1">
                <a:solidFill>
                  <a:schemeClr val="bg1"/>
                </a:solidFill>
              </a:rPr>
              <a:t>Ktrain</a:t>
            </a:r>
            <a:r>
              <a:rPr lang="en-GB" b="1" dirty="0">
                <a:solidFill>
                  <a:schemeClr val="bg1"/>
                </a:solidFill>
              </a:rPr>
              <a:t> topic modelling also provides a recommendation engine that can recommend documents from the corpus that are semantically related to the question being asked. It surfaces scored documents from each topic with index allowing retrieval of original text.</a:t>
            </a:r>
          </a:p>
          <a:p>
            <a:pPr algn="l"/>
            <a:endParaRPr lang="en-GB" sz="2000" b="1" dirty="0">
              <a:solidFill>
                <a:srgbClr val="FF0066"/>
              </a:solidFill>
            </a:endParaRPr>
          </a:p>
          <a:p>
            <a:pPr algn="l"/>
            <a:r>
              <a:rPr lang="en-GB" sz="2000" b="1" dirty="0">
                <a:solidFill>
                  <a:srgbClr val="FF0066"/>
                </a:solidFill>
              </a:rPr>
              <a:t>Question</a:t>
            </a:r>
          </a:p>
          <a:p>
            <a:r>
              <a:rPr lang="en-GB" sz="1200" dirty="0">
                <a:solidFill>
                  <a:schemeClr val="bg1"/>
                </a:solidFill>
                <a:latin typeface="Arial" panose="020B0604020202020204" pitchFamily="34" charset="0"/>
              </a:rPr>
              <a:t>What do we know about therapeutics, interventions, and clinical studies?</a:t>
            </a:r>
          </a:p>
          <a:p>
            <a:endParaRPr lang="en-GB" sz="1200" dirty="0">
              <a:solidFill>
                <a:schemeClr val="bg1"/>
              </a:solidFill>
              <a:latin typeface="Arial" panose="020B0604020202020204" pitchFamily="34" charset="0"/>
            </a:endParaRPr>
          </a:p>
          <a:p>
            <a:r>
              <a:rPr lang="en-GB" sz="2000" b="1" dirty="0">
                <a:solidFill>
                  <a:srgbClr val="FF0066"/>
                </a:solidFill>
              </a:rPr>
              <a:t>Answer</a:t>
            </a:r>
          </a:p>
          <a:p>
            <a:endParaRPr lang="en-GB" sz="1200" dirty="0">
              <a:solidFill>
                <a:schemeClr val="bg1"/>
              </a:solidFill>
              <a:latin typeface="Arial" panose="020B0604020202020204" pitchFamily="34" charset="0"/>
            </a:endParaRPr>
          </a:p>
          <a:p>
            <a:pPr algn="l"/>
            <a:r>
              <a:rPr lang="en-GB" sz="1600" b="1" dirty="0">
                <a:solidFill>
                  <a:srgbClr val="FF0066"/>
                </a:solidFill>
                <a:latin typeface="Arial" panose="020B0604020202020204" pitchFamily="34" charset="0"/>
              </a:rPr>
              <a:t>--- Topic id 1 </a:t>
            </a:r>
            <a:r>
              <a:rPr lang="en-GB" sz="1600" dirty="0">
                <a:solidFill>
                  <a:schemeClr val="bg1"/>
                </a:solidFill>
                <a:latin typeface="Arial" panose="020B0604020202020204" pitchFamily="34" charset="0"/>
              </a:rPr>
              <a:t>(care covid-19 patient medical pandemic risk hospital healthcare testing staff)</a:t>
            </a:r>
            <a:br>
              <a:rPr lang="en-GB" sz="1600" dirty="0">
                <a:solidFill>
                  <a:schemeClr val="bg1"/>
                </a:solidFill>
                <a:latin typeface="Arial" panose="020B0604020202020204" pitchFamily="34" charset="0"/>
              </a:rPr>
            </a:br>
            <a:r>
              <a:rPr lang="en-GB" sz="1200" dirty="0">
                <a:solidFill>
                  <a:srgbClr val="FF0066"/>
                </a:solidFill>
                <a:latin typeface="Arial" panose="020B0604020202020204" pitchFamily="34" charset="0"/>
              </a:rPr>
              <a:t>Number of topic docs</a:t>
            </a:r>
            <a:r>
              <a:rPr lang="en-GB" sz="1200" dirty="0">
                <a:solidFill>
                  <a:schemeClr val="bg1"/>
                </a:solidFill>
                <a:latin typeface="Arial" panose="020B0604020202020204" pitchFamily="34" charset="0"/>
              </a:rPr>
              <a:t> 10781</a:t>
            </a:r>
            <a:br>
              <a:rPr lang="en-GB" sz="1200" dirty="0">
                <a:solidFill>
                  <a:schemeClr val="bg1"/>
                </a:solidFill>
                <a:latin typeface="Arial" panose="020B0604020202020204" pitchFamily="34" charset="0"/>
              </a:rPr>
            </a:br>
            <a:r>
              <a:rPr lang="en-GB" sz="1200" dirty="0">
                <a:solidFill>
                  <a:srgbClr val="FF0066"/>
                </a:solidFill>
                <a:latin typeface="Arial" panose="020B0604020202020204" pitchFamily="34" charset="0"/>
              </a:rPr>
              <a:t>Most relevant document index </a:t>
            </a:r>
            <a:r>
              <a:rPr lang="en-GB" sz="1200" dirty="0">
                <a:solidFill>
                  <a:schemeClr val="bg1"/>
                </a:solidFill>
                <a:latin typeface="Arial" panose="020B0604020202020204" pitchFamily="34" charset="0"/>
              </a:rPr>
              <a:t>32074</a:t>
            </a:r>
            <a:br>
              <a:rPr lang="en-GB" sz="1200" dirty="0">
                <a:solidFill>
                  <a:schemeClr val="bg1"/>
                </a:solidFill>
                <a:latin typeface="Arial" panose="020B0604020202020204" pitchFamily="34" charset="0"/>
              </a:rPr>
            </a:br>
            <a:r>
              <a:rPr lang="en-GB" sz="1200" dirty="0">
                <a:solidFill>
                  <a:srgbClr val="FF0066"/>
                </a:solidFill>
                <a:latin typeface="Arial" panose="020B0604020202020204" pitchFamily="34" charset="0"/>
              </a:rPr>
              <a:t>Score</a:t>
            </a:r>
            <a:r>
              <a:rPr lang="en-GB" sz="1200" dirty="0">
                <a:solidFill>
                  <a:schemeClr val="bg1"/>
                </a:solidFill>
                <a:latin typeface="Arial" panose="020B0604020202020204" pitchFamily="34" charset="0"/>
              </a:rPr>
              <a:t> 0.9737986869576298</a:t>
            </a:r>
            <a:br>
              <a:rPr lang="en-GB" sz="1200" dirty="0">
                <a:solidFill>
                  <a:schemeClr val="bg1"/>
                </a:solidFill>
                <a:latin typeface="Arial" panose="020B0604020202020204" pitchFamily="34" charset="0"/>
              </a:rPr>
            </a:br>
            <a:r>
              <a:rPr lang="en-GB" sz="1200" dirty="0">
                <a:solidFill>
                  <a:srgbClr val="FF0066"/>
                </a:solidFill>
                <a:latin typeface="Arial" panose="020B0604020202020204" pitchFamily="34" charset="0"/>
              </a:rPr>
              <a:t>Text:</a:t>
            </a:r>
            <a:r>
              <a:rPr lang="en-GB" sz="1200" dirty="0">
                <a:solidFill>
                  <a:schemeClr val="bg1"/>
                </a:solidFill>
                <a:latin typeface="Arial" panose="020B0604020202020204" pitchFamily="34" charset="0"/>
              </a:rPr>
              <a:t> The source of infection is a person with SARS-CoV-2 infection. The number of patients attending healthcare facilities should be minimized by (1) advising persons with mild symptoms to be tested safely and then isolate, monitor their condition, and only seek in-person care if symptoms worsen; and (2) using telemedicine to provide care for patients whose medical needs can be addressed remotely. For</a:t>
            </a:r>
            <a:br>
              <a:rPr lang="en-GB" sz="1200" dirty="0">
                <a:solidFill>
                  <a:schemeClr val="bg1"/>
                </a:solidFill>
                <a:latin typeface="Arial" panose="020B0604020202020204" pitchFamily="34" charset="0"/>
              </a:rPr>
            </a:br>
            <a:r>
              <a:rPr lang="en-GB" sz="1200" dirty="0">
                <a:solidFill>
                  <a:schemeClr val="bg1"/>
                </a:solidFill>
                <a:latin typeface="Arial" panose="020B0604020202020204" pitchFamily="34" charset="0"/>
              </a:rPr>
              <a:t> </a:t>
            </a:r>
            <a:br>
              <a:rPr lang="en-GB" sz="1200" dirty="0">
                <a:solidFill>
                  <a:schemeClr val="bg1"/>
                </a:solidFill>
                <a:latin typeface="Arial" panose="020B0604020202020204" pitchFamily="34" charset="0"/>
              </a:rPr>
            </a:br>
            <a:endParaRPr lang="en-GB" sz="1200" dirty="0">
              <a:solidFill>
                <a:schemeClr val="bg1"/>
              </a:solidFill>
              <a:latin typeface="Arial" panose="020B0604020202020204" pitchFamily="34" charset="0"/>
            </a:endParaRPr>
          </a:p>
          <a:p>
            <a:pPr algn="l"/>
            <a:r>
              <a:rPr lang="en-GB" sz="1200" dirty="0">
                <a:solidFill>
                  <a:schemeClr val="bg1"/>
                </a:solidFill>
                <a:latin typeface="Arial" panose="020B0604020202020204" pitchFamily="34" charset="0"/>
              </a:rPr>
              <a:t> </a:t>
            </a:r>
            <a:br>
              <a:rPr lang="en-GB" sz="1200" dirty="0">
                <a:solidFill>
                  <a:schemeClr val="bg1"/>
                </a:solidFill>
                <a:latin typeface="Arial" panose="020B0604020202020204" pitchFamily="34" charset="0"/>
              </a:rPr>
            </a:br>
            <a:r>
              <a:rPr lang="en-GB" sz="1600" b="1" dirty="0">
                <a:solidFill>
                  <a:srgbClr val="FF0066"/>
                </a:solidFill>
                <a:latin typeface="Arial" panose="020B0604020202020204" pitchFamily="34" charset="0"/>
              </a:rPr>
              <a:t>--- Topic id 3 </a:t>
            </a:r>
            <a:r>
              <a:rPr lang="en-GB" sz="1600" dirty="0">
                <a:solidFill>
                  <a:schemeClr val="bg1"/>
                </a:solidFill>
                <a:latin typeface="Arial" panose="020B0604020202020204" pitchFamily="34" charset="0"/>
              </a:rPr>
              <a:t>(viruses samples vaccine species influenza strains animals infections detected infected)</a:t>
            </a:r>
            <a:br>
              <a:rPr lang="en-GB" sz="1600" dirty="0">
                <a:solidFill>
                  <a:schemeClr val="bg1"/>
                </a:solidFill>
                <a:latin typeface="Arial" panose="020B0604020202020204" pitchFamily="34" charset="0"/>
              </a:rPr>
            </a:br>
            <a:r>
              <a:rPr lang="en-GB" sz="1200" dirty="0">
                <a:solidFill>
                  <a:srgbClr val="FF0066"/>
                </a:solidFill>
                <a:latin typeface="Arial" panose="020B0604020202020204" pitchFamily="34" charset="0"/>
              </a:rPr>
              <a:t>Number of topic docs </a:t>
            </a:r>
            <a:r>
              <a:rPr lang="en-GB" sz="1200" dirty="0">
                <a:solidFill>
                  <a:schemeClr val="bg1"/>
                </a:solidFill>
                <a:latin typeface="Arial" panose="020B0604020202020204" pitchFamily="34" charset="0"/>
              </a:rPr>
              <a:t>10534</a:t>
            </a:r>
            <a:br>
              <a:rPr lang="en-GB" sz="1200" dirty="0">
                <a:solidFill>
                  <a:schemeClr val="bg1"/>
                </a:solidFill>
                <a:latin typeface="Arial" panose="020B0604020202020204" pitchFamily="34" charset="0"/>
              </a:rPr>
            </a:br>
            <a:r>
              <a:rPr lang="en-GB" sz="1200" dirty="0">
                <a:solidFill>
                  <a:srgbClr val="FF0066"/>
                </a:solidFill>
                <a:latin typeface="Arial" panose="020B0604020202020204" pitchFamily="34" charset="0"/>
              </a:rPr>
              <a:t>Most relevant document index </a:t>
            </a:r>
            <a:r>
              <a:rPr lang="en-GB" sz="1200" dirty="0">
                <a:solidFill>
                  <a:schemeClr val="bg1"/>
                </a:solidFill>
                <a:latin typeface="Arial" panose="020B0604020202020204" pitchFamily="34" charset="0"/>
              </a:rPr>
              <a:t>79628</a:t>
            </a:r>
            <a:br>
              <a:rPr lang="en-GB" sz="1200" dirty="0">
                <a:solidFill>
                  <a:schemeClr val="bg1"/>
                </a:solidFill>
                <a:latin typeface="Arial" panose="020B0604020202020204" pitchFamily="34" charset="0"/>
              </a:rPr>
            </a:br>
            <a:r>
              <a:rPr lang="en-GB" sz="1200" dirty="0">
                <a:solidFill>
                  <a:srgbClr val="FF0066"/>
                </a:solidFill>
                <a:latin typeface="Arial" panose="020B0604020202020204" pitchFamily="34" charset="0"/>
              </a:rPr>
              <a:t>Score</a:t>
            </a:r>
            <a:r>
              <a:rPr lang="en-GB" sz="1200" dirty="0">
                <a:solidFill>
                  <a:schemeClr val="bg1"/>
                </a:solidFill>
                <a:latin typeface="Arial" panose="020B0604020202020204" pitchFamily="34" charset="0"/>
              </a:rPr>
              <a:t> 0.981071403441446</a:t>
            </a:r>
            <a:br>
              <a:rPr lang="en-GB" sz="1200" dirty="0">
                <a:solidFill>
                  <a:schemeClr val="bg1"/>
                </a:solidFill>
                <a:latin typeface="Arial" panose="020B0604020202020204" pitchFamily="34" charset="0"/>
              </a:rPr>
            </a:br>
            <a:r>
              <a:rPr lang="en-GB" sz="1200" dirty="0">
                <a:solidFill>
                  <a:srgbClr val="FF0066"/>
                </a:solidFill>
                <a:latin typeface="Arial" panose="020B0604020202020204" pitchFamily="34" charset="0"/>
              </a:rPr>
              <a:t>Text:</a:t>
            </a:r>
            <a:r>
              <a:rPr lang="en-GB" sz="1200" dirty="0">
                <a:solidFill>
                  <a:schemeClr val="bg1"/>
                </a:solidFill>
                <a:latin typeface="Arial" panose="020B0604020202020204" pitchFamily="34" charset="0"/>
              </a:rPr>
              <a:t> Wildlife diseases may represent a potential threat not only to local wildlife populations but also to domestic animals and humans. Various studies have been carried out to analyse the prevalence of pathogens in wild boar populations and the role of these populations as reservoir for pathogens or a source of infection for domestic pigs (Kaden et al. 2009). Wild boar (Sus </a:t>
            </a:r>
            <a:r>
              <a:rPr lang="en-GB" sz="1200" dirty="0" err="1">
                <a:solidFill>
                  <a:schemeClr val="bg1"/>
                </a:solidFill>
                <a:latin typeface="Arial" panose="020B0604020202020204" pitchFamily="34" charset="0"/>
              </a:rPr>
              <a:t>scrofa</a:t>
            </a:r>
            <a:r>
              <a:rPr lang="en-GB" sz="1200" dirty="0">
                <a:solidFill>
                  <a:schemeClr val="bg1"/>
                </a:solidFill>
                <a:latin typeface="Arial" panose="020B0604020202020204" pitchFamily="34" charset="0"/>
              </a:rPr>
              <a:t>) populations are </a:t>
            </a:r>
            <a:r>
              <a:rPr lang="en-GB" sz="1200" dirty="0" err="1">
                <a:solidFill>
                  <a:schemeClr val="bg1"/>
                </a:solidFill>
                <a:latin typeface="Arial" panose="020B0604020202020204" pitchFamily="34" charset="0"/>
              </a:rPr>
              <a:t>fou</a:t>
            </a:r>
            <a:endParaRPr lang="en-GB" sz="1200" dirty="0">
              <a:solidFill>
                <a:schemeClr val="bg1"/>
              </a:solidFill>
              <a:latin typeface="Arial" panose="020B0604020202020204" pitchFamily="34" charset="0"/>
            </a:endParaRPr>
          </a:p>
        </p:txBody>
      </p:sp>
    </p:spTree>
    <p:extLst>
      <p:ext uri="{BB962C8B-B14F-4D97-AF65-F5344CB8AC3E}">
        <p14:creationId xmlns:p14="http://schemas.microsoft.com/office/powerpoint/2010/main" val="2608978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6863417"/>
          </a:xfrm>
          <a:prstGeom prst="rect">
            <a:avLst/>
          </a:prstGeom>
        </p:spPr>
        <p:txBody>
          <a:bodyPr wrap="square">
            <a:spAutoFit/>
          </a:bodyPr>
          <a:lstStyle/>
          <a:p>
            <a:r>
              <a:rPr lang="en-GB" sz="3200" b="1" dirty="0">
                <a:solidFill>
                  <a:srgbClr val="3F444E"/>
                </a:solidFill>
              </a:rPr>
              <a:t>Further Thoughts</a:t>
            </a:r>
            <a:endParaRPr lang="en-GB" sz="3200" b="1" dirty="0">
              <a:solidFill>
                <a:prstClr val="white"/>
              </a:solidFill>
            </a:endParaRPr>
          </a:p>
          <a:p>
            <a:endParaRPr lang="en-GB" sz="800" dirty="0">
              <a:solidFill>
                <a:schemeClr val="bg1"/>
              </a:solidFill>
            </a:endParaRPr>
          </a:p>
          <a:p>
            <a:pPr algn="just"/>
            <a:r>
              <a:rPr lang="en-GB" sz="1600" b="1" dirty="0">
                <a:solidFill>
                  <a:srgbClr val="FF0066"/>
                </a:solidFill>
              </a:rPr>
              <a:t>Q. How do you see the potential of NLP-based systems in helping your medical experts?</a:t>
            </a:r>
          </a:p>
          <a:p>
            <a:pPr algn="just"/>
            <a:r>
              <a:rPr lang="en-GB" sz="1600" dirty="0">
                <a:solidFill>
                  <a:schemeClr val="bg1"/>
                </a:solidFill>
              </a:rPr>
              <a:t>How successful are any of your current solutions in helping retrieve the right papers or answering questions correctly?</a:t>
            </a:r>
          </a:p>
          <a:p>
            <a:pPr algn="just"/>
            <a:endParaRPr lang="en-GB" sz="1600" b="1" dirty="0">
              <a:solidFill>
                <a:srgbClr val="FF0066"/>
              </a:solidFill>
            </a:endParaRPr>
          </a:p>
          <a:p>
            <a:pPr algn="just"/>
            <a:r>
              <a:rPr lang="en-GB" sz="1600" b="1" dirty="0">
                <a:solidFill>
                  <a:srgbClr val="FF0066"/>
                </a:solidFill>
              </a:rPr>
              <a:t>Q. What user experience are you looking for?</a:t>
            </a:r>
          </a:p>
          <a:p>
            <a:pPr algn="just"/>
            <a:r>
              <a:rPr lang="en-GB" sz="1600" dirty="0">
                <a:solidFill>
                  <a:schemeClr val="bg1"/>
                </a:solidFill>
              </a:rPr>
              <a:t>For example, a simple search bar with document retrieval ordered from most to least relevant? Or something further supported with information extraction and visualisation to explain ranking and generate insight? How important is including a snippet of text to directly answer the query?</a:t>
            </a:r>
          </a:p>
          <a:p>
            <a:pPr algn="just"/>
            <a:endParaRPr lang="en-GB" sz="1600" b="1" dirty="0">
              <a:solidFill>
                <a:srgbClr val="FF0066"/>
              </a:solidFill>
            </a:endParaRPr>
          </a:p>
          <a:p>
            <a:pPr algn="just"/>
            <a:r>
              <a:rPr lang="en-GB" sz="1600" b="1" dirty="0">
                <a:solidFill>
                  <a:srgbClr val="FF0066"/>
                </a:solidFill>
              </a:rPr>
              <a:t>Q. What unstructured data sources do you have access to?</a:t>
            </a:r>
          </a:p>
          <a:p>
            <a:pPr algn="just"/>
            <a:r>
              <a:rPr lang="en-GB" sz="1600" dirty="0">
                <a:solidFill>
                  <a:schemeClr val="bg1"/>
                </a:solidFill>
              </a:rPr>
              <a:t>Internal/external? Format? Volumes? Datasets available now? Licenses to academic publication servers? Do you extract from social media? </a:t>
            </a:r>
          </a:p>
          <a:p>
            <a:pPr algn="just"/>
            <a:endParaRPr lang="en-GB" sz="1600" b="1" dirty="0">
              <a:solidFill>
                <a:srgbClr val="FF0066"/>
              </a:solidFill>
            </a:endParaRPr>
          </a:p>
          <a:p>
            <a:pPr algn="just"/>
            <a:r>
              <a:rPr lang="en-GB" sz="1600" b="1" dirty="0">
                <a:solidFill>
                  <a:srgbClr val="FF0066"/>
                </a:solidFill>
              </a:rPr>
              <a:t>Q. Would you recommend including non-peer reviewed sources? </a:t>
            </a:r>
          </a:p>
          <a:p>
            <a:pPr algn="just"/>
            <a:r>
              <a:rPr lang="en-GB" sz="1600" dirty="0">
                <a:solidFill>
                  <a:schemeClr val="bg1"/>
                </a:solidFill>
              </a:rPr>
              <a:t>Should there be a weighting to prefer reviewed sources?</a:t>
            </a:r>
          </a:p>
          <a:p>
            <a:pPr algn="just"/>
            <a:endParaRPr lang="en-GB" sz="1600" b="1" dirty="0">
              <a:solidFill>
                <a:srgbClr val="FF0066"/>
              </a:solidFill>
            </a:endParaRPr>
          </a:p>
          <a:p>
            <a:pPr algn="just"/>
            <a:r>
              <a:rPr lang="en-GB" sz="1600" b="1" dirty="0">
                <a:solidFill>
                  <a:srgbClr val="FF0066"/>
                </a:solidFill>
              </a:rPr>
              <a:t>Q. How best to assess paper quality?</a:t>
            </a:r>
          </a:p>
          <a:p>
            <a:pPr algn="just"/>
            <a:r>
              <a:rPr lang="en-GB" sz="1600" dirty="0">
                <a:solidFill>
                  <a:schemeClr val="bg1"/>
                </a:solidFill>
              </a:rPr>
              <a:t>This is a tough problem that is also dangerous where using WHO trials, citations, social media critique could introduce bias. Thoughts?</a:t>
            </a:r>
          </a:p>
          <a:p>
            <a:pPr algn="just"/>
            <a:endParaRPr lang="en-GB" sz="1600" dirty="0">
              <a:solidFill>
                <a:schemeClr val="bg1"/>
              </a:solidFill>
            </a:endParaRPr>
          </a:p>
          <a:p>
            <a:pPr algn="just"/>
            <a:r>
              <a:rPr lang="en-GB" sz="1600" b="1" dirty="0">
                <a:solidFill>
                  <a:srgbClr val="FF0066"/>
                </a:solidFill>
              </a:rPr>
              <a:t>Q. How should such NLP-based systems be measured for accuracy?</a:t>
            </a:r>
          </a:p>
          <a:p>
            <a:pPr algn="just"/>
            <a:r>
              <a:rPr lang="en-GB" sz="1600" dirty="0">
                <a:solidFill>
                  <a:schemeClr val="bg1"/>
                </a:solidFill>
              </a:rPr>
              <a:t>In typical classification &amp; regression, performance evaluation is straight-forward by calculating loss from the ground truth. Given number of dimensions in unstructured text, how best to measure the effectiveness of a Q&amp;A system? Manual evaluation requires experts and very time consuming? A golden ranking benchmark still requires manual assembly. Existing benchmarks (e.g. Stanford Question Answering Dataset, Machine Reading Comprehension Dataset, General Language Understanding Evaluation) relate to different, non-medical domains.</a:t>
            </a:r>
          </a:p>
          <a:p>
            <a:pPr algn="just"/>
            <a:endParaRPr lang="en-GB" sz="1600" dirty="0">
              <a:solidFill>
                <a:schemeClr val="bg1"/>
              </a:solidFill>
            </a:endParaRPr>
          </a:p>
          <a:p>
            <a:pPr algn="just"/>
            <a:r>
              <a:rPr lang="en-GB" sz="1600" b="1" dirty="0">
                <a:solidFill>
                  <a:srgbClr val="FF0066"/>
                </a:solidFill>
              </a:rPr>
              <a:t>Q. What are your thoughts on our relationship and expected deliverables going forward?</a:t>
            </a:r>
          </a:p>
          <a:p>
            <a:pPr algn="just"/>
            <a:endParaRPr lang="en-GB" sz="1600" dirty="0">
              <a:solidFill>
                <a:schemeClr val="bg1"/>
              </a:solidFill>
            </a:endParaRPr>
          </a:p>
        </p:txBody>
      </p:sp>
    </p:spTree>
    <p:extLst>
      <p:ext uri="{BB962C8B-B14F-4D97-AF65-F5344CB8AC3E}">
        <p14:creationId xmlns:p14="http://schemas.microsoft.com/office/powerpoint/2010/main" val="386966387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E7116CF2ACD1B49AD73FD6E59CDD597" ma:contentTypeVersion="1" ma:contentTypeDescription="Create a new document." ma:contentTypeScope="" ma:versionID="72bf3f12221f2bd978d60472ba775759">
  <xsd:schema xmlns:xsd="http://www.w3.org/2001/XMLSchema" xmlns:p="http://schemas.microsoft.com/office/2006/metadata/properties" targetNamespace="http://schemas.microsoft.com/office/2006/metadata/properties" ma:root="true" ma:fieldsID="54cdae859f44ac3acdb7285e96c8ed0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D44EE68D-88EC-4D16-8BCE-34AF1A8C2E9D}">
  <ds:schemaRefs>
    <ds:schemaRef ds:uri="http://schemas.microsoft.com/sharepoint/v3/contenttype/forms"/>
  </ds:schemaRefs>
</ds:datastoreItem>
</file>

<file path=customXml/itemProps2.xml><?xml version="1.0" encoding="utf-8"?>
<ds:datastoreItem xmlns:ds="http://schemas.openxmlformats.org/officeDocument/2006/customXml" ds:itemID="{262513DA-3F13-4F82-B954-40139325D779}">
  <ds:schemaRefs>
    <ds:schemaRef ds:uri="http://schemas.microsoft.com/office/2006/documentManagement/types"/>
    <ds:schemaRef ds:uri="http://purl.org/dc/terms/"/>
    <ds:schemaRef ds:uri="http://www.w3.org/XML/1998/namespace"/>
    <ds:schemaRef ds:uri="http://purl.org/dc/elements/1.1/"/>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C26A1512-674B-407E-9125-A001EB637C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4704</TotalTime>
  <Words>1273</Words>
  <Application>Microsoft Office PowerPoint</Application>
  <PresentationFormat>Widescreen</PresentationFormat>
  <Paragraphs>206</Paragraphs>
  <Slides>8</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Nestle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Boyd,Jon Paul,VEVEY,Contractor for Global Business Solutions</dc:creator>
  <cp:lastModifiedBy>Jon-Paul Boyd</cp:lastModifiedBy>
  <cp:revision>359</cp:revision>
  <dcterms:created xsi:type="dcterms:W3CDTF">2015-12-02T05:33:31Z</dcterms:created>
  <dcterms:modified xsi:type="dcterms:W3CDTF">2020-09-03T16:59:01Z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0x0101008E7116CF2ACD1B49AD73FD6E59CDD597</vt:lpwstr>
  </property>
</Properties>
</file>