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7" r:id="rId5"/>
    <p:sldId id="291" r:id="rId6"/>
    <p:sldId id="287" r:id="rId7"/>
    <p:sldId id="292" r:id="rId8"/>
    <p:sldId id="293" r:id="rId9"/>
    <p:sldId id="29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1168" autoAdjust="0"/>
  </p:normalViewPr>
  <p:slideViewPr>
    <p:cSldViewPr snapToGrid="0">
      <p:cViewPr varScale="1">
        <p:scale>
          <a:sx n="128" d="100"/>
          <a:sy n="128" d="100"/>
        </p:scale>
        <p:origin x="363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20.08.2020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5321508" y="75563"/>
            <a:ext cx="6868612" cy="1785104"/>
          </a:xfrm>
          <a:prstGeom prst="rect">
            <a:avLst/>
          </a:prstGeom>
        </p:spPr>
        <p:txBody>
          <a:bodyPr wrap="square">
            <a:spAutoFit/>
          </a:bodyPr>
          <a:lstStyle/>
          <a:p>
            <a:r>
              <a:rPr lang="en-GB" sz="3600" b="1" dirty="0">
                <a:solidFill>
                  <a:prstClr val="white"/>
                </a:solidFill>
              </a:rPr>
              <a:t>Masters Thesis Overview</a:t>
            </a:r>
          </a:p>
          <a:p>
            <a:r>
              <a:rPr lang="en-GB" sz="3200" b="1" dirty="0">
                <a:solidFill>
                  <a:prstClr val="white"/>
                </a:solidFill>
              </a:rPr>
              <a:t>COVID-19 AI-Powered Research Cockpit</a:t>
            </a:r>
            <a:endParaRPr lang="en-GB" sz="3200" dirty="0">
              <a:solidFill>
                <a:prstClr val="white"/>
              </a:solidFill>
            </a:endParaRPr>
          </a:p>
          <a:p>
            <a:r>
              <a:rPr lang="en-GB" sz="2800" dirty="0">
                <a:solidFill>
                  <a:prstClr val="white"/>
                </a:solidFill>
              </a:rPr>
              <a:t>Jon-Paul Boyd</a:t>
            </a:r>
          </a:p>
          <a:p>
            <a:r>
              <a:rPr lang="en-GB" sz="1400" dirty="0">
                <a:solidFill>
                  <a:prstClr val="white"/>
                </a:solidFill>
              </a:rPr>
              <a:t>18</a:t>
            </a:r>
            <a:r>
              <a:rPr lang="en-GB" sz="1400" baseline="30000" dirty="0">
                <a:solidFill>
                  <a:prstClr val="white"/>
                </a:solidFill>
              </a:rPr>
              <a:t>th</a:t>
            </a:r>
            <a:r>
              <a:rPr lang="en-GB" sz="1400" dirty="0">
                <a:solidFill>
                  <a:prstClr val="white"/>
                </a:solidFill>
              </a:rPr>
              <a:t> August 2020</a:t>
            </a: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3908762"/>
          </a:xfrm>
          <a:prstGeom prst="rect">
            <a:avLst/>
          </a:prstGeom>
        </p:spPr>
        <p:txBody>
          <a:bodyPr wrap="square">
            <a:spAutoFit/>
          </a:bodyPr>
          <a:lstStyle/>
          <a:p>
            <a:r>
              <a:rPr lang="en-GB" sz="3200" b="1" dirty="0">
                <a:solidFill>
                  <a:srgbClr val="3F444E"/>
                </a:solidFill>
              </a:rPr>
              <a:t>Introduction</a:t>
            </a:r>
            <a:r>
              <a:rPr lang="en-GB" sz="3200" b="1" dirty="0">
                <a:solidFill>
                  <a:prstClr val="white"/>
                </a:solidFill>
              </a:rPr>
              <a:t> About Me &amp; Project</a:t>
            </a:r>
          </a:p>
          <a:p>
            <a:endParaRPr lang="en-GB" sz="800" dirty="0">
              <a:solidFill>
                <a:schemeClr val="bg1"/>
              </a:solidFill>
            </a:endParaRPr>
          </a:p>
          <a:p>
            <a:pPr algn="just"/>
            <a:r>
              <a:rPr lang="en-GB" sz="1600" b="1" dirty="0">
                <a:solidFill>
                  <a:srgbClr val="FF0066"/>
                </a:solidFill>
              </a:rPr>
              <a:t>Experienced lead software developer and technical architect</a:t>
            </a:r>
            <a:r>
              <a:rPr lang="en-GB" sz="1600" dirty="0">
                <a:solidFill>
                  <a:schemeClr val="bg1"/>
                </a:solidFill>
              </a:rPr>
              <a:t> with successful track record delivering complex solutions for large enterprise</a:t>
            </a:r>
          </a:p>
          <a:p>
            <a:pPr algn="just"/>
            <a:endParaRPr lang="en-GB" sz="1600" dirty="0">
              <a:solidFill>
                <a:schemeClr val="bg1"/>
              </a:solidFill>
            </a:endParaRPr>
          </a:p>
          <a:p>
            <a:pPr algn="just"/>
            <a:r>
              <a:rPr lang="en-GB" sz="1600" b="1" dirty="0">
                <a:solidFill>
                  <a:srgbClr val="FF0066"/>
                </a:solidFill>
              </a:rPr>
              <a:t>Successfully completed all 8 Masters Intelligent Systems modules</a:t>
            </a:r>
            <a:r>
              <a:rPr lang="en-GB" sz="1600" dirty="0">
                <a:solidFill>
                  <a:schemeClr val="bg1"/>
                </a:solidFill>
              </a:rPr>
              <a:t> all graded distinction</a:t>
            </a:r>
          </a:p>
          <a:p>
            <a:pPr algn="just"/>
            <a:endParaRPr lang="en-GB" sz="1600" dirty="0">
              <a:solidFill>
                <a:schemeClr val="bg1"/>
              </a:solidFill>
            </a:endParaRPr>
          </a:p>
          <a:p>
            <a:pPr algn="just"/>
            <a:r>
              <a:rPr lang="en-GB" sz="1600" b="1" dirty="0">
                <a:solidFill>
                  <a:srgbClr val="FF0066"/>
                </a:solidFill>
              </a:rPr>
              <a:t>Passion for A.I. in health sciences</a:t>
            </a:r>
            <a:r>
              <a:rPr lang="en-GB" sz="1600" dirty="0">
                <a:solidFill>
                  <a:schemeClr val="bg1"/>
                </a:solidFill>
              </a:rPr>
              <a:t> with paper classifying breast cancer tumours using fuzzy logic (outperforming neural networks and other ML approaches) being submitted to journal “</a:t>
            </a:r>
            <a:r>
              <a:rPr lang="en-GB" sz="1600" i="1" dirty="0">
                <a:solidFill>
                  <a:schemeClr val="bg1"/>
                </a:solidFill>
              </a:rPr>
              <a:t>Applied Soft Computing</a:t>
            </a:r>
            <a:r>
              <a:rPr lang="en-GB" sz="1600" dirty="0">
                <a:solidFill>
                  <a:schemeClr val="bg1"/>
                </a:solidFill>
              </a:rPr>
              <a:t>” for publication</a:t>
            </a:r>
          </a:p>
          <a:p>
            <a:pPr algn="just"/>
            <a:endParaRPr lang="en-GB" sz="1600" b="1" dirty="0">
              <a:solidFill>
                <a:srgbClr val="FF0066"/>
              </a:solidFill>
            </a:endParaRPr>
          </a:p>
          <a:p>
            <a:pPr algn="just"/>
            <a:r>
              <a:rPr lang="en-GB" sz="1600" b="1" dirty="0">
                <a:solidFill>
                  <a:srgbClr val="FF0066"/>
                </a:solidFill>
              </a:rPr>
              <a:t>Be part of the fight</a:t>
            </a:r>
            <a:r>
              <a:rPr lang="en-GB" sz="1600" dirty="0">
                <a:solidFill>
                  <a:schemeClr val="bg1"/>
                </a:solidFill>
              </a:rPr>
              <a:t> hence I want to use skills and effort for something good, worthy and helpful by choosing a meaningful problem domain</a:t>
            </a:r>
          </a:p>
          <a:p>
            <a:pPr algn="just"/>
            <a:endParaRPr lang="en-GB" sz="1600" b="1" dirty="0">
              <a:solidFill>
                <a:srgbClr val="FF0066"/>
              </a:solidFill>
            </a:endParaRPr>
          </a:p>
          <a:p>
            <a:pPr algn="just"/>
            <a:r>
              <a:rPr lang="en-GB" sz="1600" b="1" dirty="0">
                <a:solidFill>
                  <a:srgbClr val="FF0066"/>
                </a:solidFill>
              </a:rPr>
              <a:t>Project status</a:t>
            </a:r>
            <a:r>
              <a:rPr lang="en-GB" sz="1600" dirty="0">
                <a:solidFill>
                  <a:schemeClr val="bg1"/>
                </a:solidFill>
              </a:rPr>
              <a:t> terms of reference complete, knowledge review in progress</a:t>
            </a:r>
          </a:p>
          <a:p>
            <a:pPr algn="just"/>
            <a:endParaRPr lang="en-GB" sz="1600" b="1" dirty="0">
              <a:solidFill>
                <a:srgbClr val="FF0066"/>
              </a:solidFill>
            </a:endParaRPr>
          </a:p>
          <a:p>
            <a:pPr algn="just"/>
            <a:r>
              <a:rPr lang="en-GB" sz="1600" b="1" dirty="0">
                <a:solidFill>
                  <a:srgbClr val="FF0066"/>
                </a:solidFill>
              </a:rPr>
              <a:t>Welcome support for scientific advice </a:t>
            </a:r>
            <a:r>
              <a:rPr lang="en-GB" sz="1600" dirty="0">
                <a:solidFill>
                  <a:schemeClr val="bg1"/>
                </a:solidFill>
              </a:rPr>
              <a:t>(understand medical research ways of working, semantics, other information sources), </a:t>
            </a:r>
            <a:r>
              <a:rPr lang="en-GB" sz="1600" b="1" dirty="0">
                <a:solidFill>
                  <a:srgbClr val="FF0066"/>
                </a:solidFill>
              </a:rPr>
              <a:t>design validation </a:t>
            </a:r>
            <a:r>
              <a:rPr lang="en-GB" sz="1600" dirty="0">
                <a:solidFill>
                  <a:schemeClr val="bg1"/>
                </a:solidFill>
              </a:rPr>
              <a:t>(results, UX), </a:t>
            </a:r>
            <a:r>
              <a:rPr lang="en-GB" sz="1600" b="1" dirty="0">
                <a:solidFill>
                  <a:srgbClr val="FF0066"/>
                </a:solidFill>
              </a:rPr>
              <a:t>cloud costs </a:t>
            </a:r>
            <a:r>
              <a:rPr lang="en-GB" sz="1600" dirty="0">
                <a:solidFill>
                  <a:schemeClr val="bg1"/>
                </a:solidFill>
              </a:rPr>
              <a:t>(estimated 5K USD for project lifetime to May 2021, including design, development, deploy, validate and demonstrate)</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2"/>
            <a:ext cx="12190119" cy="6745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570756"/>
          </a:xfrm>
          <a:prstGeom prst="rect">
            <a:avLst/>
          </a:prstGeom>
        </p:spPr>
        <p:txBody>
          <a:bodyPr wrap="square">
            <a:spAutoFit/>
          </a:bodyPr>
          <a:lstStyle/>
          <a:p>
            <a:r>
              <a:rPr lang="en-GB" sz="3200" b="1" dirty="0">
                <a:solidFill>
                  <a:srgbClr val="3F444E"/>
                </a:solidFill>
              </a:rPr>
              <a:t>Background</a:t>
            </a:r>
            <a:r>
              <a:rPr lang="en-GB" sz="3200" b="1" dirty="0">
                <a:solidFill>
                  <a:prstClr val="white"/>
                </a:solidFill>
              </a:rPr>
              <a:t> The COVID-19 Pandemic</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Causes respiratory infections</a:t>
            </a:r>
            <a:r>
              <a:rPr lang="en-GB" sz="1600" dirty="0">
                <a:solidFill>
                  <a:srgbClr val="993366"/>
                </a:solidFill>
              </a:rPr>
              <a:t> </a:t>
            </a:r>
            <a:r>
              <a:rPr lang="en-GB" sz="1600" dirty="0">
                <a:solidFill>
                  <a:schemeClr val="bg1"/>
                </a:solidFill>
              </a:rPr>
              <a:t>with common symptoms fever, dry cough and tiredness</a:t>
            </a:r>
          </a:p>
          <a:p>
            <a:pPr algn="just"/>
            <a:endParaRPr lang="en-GB" sz="1600" b="1" dirty="0">
              <a:solidFill>
                <a:srgbClr val="FF0066"/>
              </a:solidFill>
            </a:endParaRPr>
          </a:p>
          <a:p>
            <a:pPr algn="just"/>
            <a:r>
              <a:rPr lang="en-GB" sz="1600" b="1" dirty="0">
                <a:solidFill>
                  <a:srgbClr val="FF0066"/>
                </a:solidFill>
              </a:rPr>
              <a:t>Outbreak in Wuhan, China in December 2019</a:t>
            </a:r>
            <a:r>
              <a:rPr lang="en-GB" sz="1600" dirty="0">
                <a:solidFill>
                  <a:schemeClr val="bg1"/>
                </a:solidFill>
              </a:rPr>
              <a:t> and now a pandemic affecting 188 countries globally (JHU)</a:t>
            </a:r>
          </a:p>
          <a:p>
            <a:pPr algn="just"/>
            <a:endParaRPr lang="en-GB" sz="1600" dirty="0">
              <a:solidFill>
                <a:schemeClr val="bg1"/>
              </a:solidFill>
            </a:endParaRPr>
          </a:p>
          <a:p>
            <a:pPr algn="just"/>
            <a:r>
              <a:rPr lang="en-GB" sz="1600" b="1" dirty="0">
                <a:solidFill>
                  <a:srgbClr val="FF0066"/>
                </a:solidFill>
              </a:rPr>
              <a:t>774,379 deaths and 21,903,341 confirmed cases globally</a:t>
            </a:r>
            <a:r>
              <a:rPr lang="en-GB" sz="1600" dirty="0">
                <a:solidFill>
                  <a:srgbClr val="993366"/>
                </a:solidFill>
              </a:rPr>
              <a:t> </a:t>
            </a:r>
            <a:r>
              <a:rPr lang="en-GB" sz="1600" dirty="0">
                <a:solidFill>
                  <a:schemeClr val="bg1"/>
                </a:solidFill>
              </a:rPr>
              <a:t>as reported by JHU (18</a:t>
            </a:r>
            <a:r>
              <a:rPr lang="en-GB" sz="1600" baseline="30000" dirty="0">
                <a:solidFill>
                  <a:schemeClr val="bg1"/>
                </a:solidFill>
              </a:rPr>
              <a:t>th</a:t>
            </a:r>
            <a:r>
              <a:rPr lang="en-GB" sz="1600" dirty="0">
                <a:solidFill>
                  <a:schemeClr val="bg1"/>
                </a:solidFill>
              </a:rPr>
              <a:t> August 2020)</a:t>
            </a:r>
          </a:p>
          <a:p>
            <a:pPr algn="just"/>
            <a:endParaRPr lang="en-GB" sz="1600" dirty="0">
              <a:solidFill>
                <a:schemeClr val="bg1"/>
              </a:solidFill>
            </a:endParaRPr>
          </a:p>
          <a:p>
            <a:pPr algn="just"/>
            <a:r>
              <a:rPr lang="en-GB" sz="1600" b="1" dirty="0">
                <a:solidFill>
                  <a:srgbClr val="FF0066"/>
                </a:solidFill>
              </a:rPr>
              <a:t>Outcomes</a:t>
            </a:r>
            <a:r>
              <a:rPr lang="en-GB" sz="1600" dirty="0">
                <a:solidFill>
                  <a:schemeClr val="bg1"/>
                </a:solidFill>
              </a:rPr>
              <a:t> range from truly asymptomatic to mild, months-long complications and death</a:t>
            </a:r>
          </a:p>
          <a:p>
            <a:pPr algn="just"/>
            <a:endParaRPr lang="en-GB" sz="1600" dirty="0">
              <a:solidFill>
                <a:schemeClr val="bg1"/>
              </a:solidFill>
            </a:endParaRPr>
          </a:p>
          <a:p>
            <a:pPr algn="just"/>
            <a:r>
              <a:rPr lang="en-GB" sz="1600" b="1" dirty="0">
                <a:solidFill>
                  <a:srgbClr val="FF0066"/>
                </a:solidFill>
              </a:rPr>
              <a:t>High risk individuals</a:t>
            </a:r>
            <a:r>
              <a:rPr lang="en-GB" sz="1600" dirty="0">
                <a:solidFill>
                  <a:schemeClr val="bg1"/>
                </a:solidFill>
              </a:rPr>
              <a:t> include the elderly and those with existing conditions ranging from cancer to obesity to sickle cell disease</a:t>
            </a:r>
          </a:p>
          <a:p>
            <a:pPr algn="just"/>
            <a:endParaRPr lang="en-GB" sz="1600" dirty="0">
              <a:solidFill>
                <a:schemeClr val="bg1"/>
              </a:solidFill>
            </a:endParaRPr>
          </a:p>
          <a:p>
            <a:pPr algn="just"/>
            <a:r>
              <a:rPr lang="en-GB" sz="1600" b="1" dirty="0">
                <a:solidFill>
                  <a:srgbClr val="FF0066"/>
                </a:solidFill>
              </a:rPr>
              <a:t>Covid-19 is complicated</a:t>
            </a:r>
            <a:r>
              <a:rPr lang="en-GB" sz="1600" b="1" dirty="0">
                <a:solidFill>
                  <a:schemeClr val="bg1"/>
                </a:solidFill>
              </a:rPr>
              <a:t> </a:t>
            </a:r>
            <a:r>
              <a:rPr lang="en-GB" sz="1600" dirty="0">
                <a:solidFill>
                  <a:schemeClr val="bg1"/>
                </a:solidFill>
              </a:rPr>
              <a:t>low child deaths, increased blood stickiness, weakened heart muscles, smell/taste loss, autoimmune and mood disorders </a:t>
            </a:r>
          </a:p>
          <a:p>
            <a:pPr algn="just"/>
            <a:endParaRPr lang="en-GB" sz="1600" dirty="0">
              <a:solidFill>
                <a:schemeClr val="bg1"/>
              </a:solidFill>
            </a:endParaRPr>
          </a:p>
          <a:p>
            <a:pPr algn="just"/>
            <a:r>
              <a:rPr lang="en-GB" sz="1600" b="1" dirty="0">
                <a:solidFill>
                  <a:srgbClr val="FF0066"/>
                </a:solidFill>
              </a:rPr>
              <a:t>Some immunity against reinfection </a:t>
            </a:r>
            <a:r>
              <a:rPr lang="en-GB" sz="1600" dirty="0">
                <a:solidFill>
                  <a:schemeClr val="bg1"/>
                </a:solidFill>
              </a:rPr>
              <a:t>however unknown how long the immune response lasts. Individuals can be infected more than once</a:t>
            </a:r>
          </a:p>
          <a:p>
            <a:pPr algn="just"/>
            <a:endParaRPr lang="en-GB" sz="1600" dirty="0">
              <a:solidFill>
                <a:schemeClr val="bg1"/>
              </a:solidFill>
            </a:endParaRPr>
          </a:p>
          <a:p>
            <a:pPr algn="just"/>
            <a:r>
              <a:rPr lang="en-GB" sz="1600" b="1" dirty="0">
                <a:solidFill>
                  <a:srgbClr val="FF0066"/>
                </a:solidFill>
              </a:rPr>
              <a:t>Vaccine development is accelerating</a:t>
            </a:r>
            <a:r>
              <a:rPr lang="en-GB" sz="1600" dirty="0">
                <a:solidFill>
                  <a:schemeClr val="bg1"/>
                </a:solidFill>
              </a:rPr>
              <a:t> with compressed and overlapping trials, emergency use licenses</a:t>
            </a:r>
          </a:p>
          <a:p>
            <a:pPr algn="just"/>
            <a:endParaRPr lang="en-GB" sz="1600" dirty="0">
              <a:solidFill>
                <a:schemeClr val="bg1"/>
              </a:solidFill>
            </a:endParaRPr>
          </a:p>
          <a:p>
            <a:pPr algn="just"/>
            <a:r>
              <a:rPr lang="en-GB" sz="1600" b="1" dirty="0">
                <a:solidFill>
                  <a:srgbClr val="FF0066"/>
                </a:solidFill>
              </a:rPr>
              <a:t>Global Recession</a:t>
            </a:r>
            <a:r>
              <a:rPr lang="en-GB" sz="1600" b="1" dirty="0">
                <a:solidFill>
                  <a:schemeClr val="bg1"/>
                </a:solidFill>
              </a:rPr>
              <a:t> </a:t>
            </a:r>
            <a:r>
              <a:rPr lang="en-GB" sz="1600" dirty="0">
                <a:solidFill>
                  <a:schemeClr val="bg1"/>
                </a:solidFill>
              </a:rPr>
              <a:t>third of population into lockdown to slow spread. Economy shrinks 5.2%, deepest recession since WWII (World Bank)</a:t>
            </a:r>
          </a:p>
          <a:p>
            <a:pPr algn="just"/>
            <a:endParaRPr lang="en-GB" sz="1600" dirty="0">
              <a:solidFill>
                <a:schemeClr val="bg1"/>
              </a:solidFill>
            </a:endParaRPr>
          </a:p>
          <a:p>
            <a:pPr algn="just"/>
            <a:r>
              <a:rPr lang="en-GB" sz="1600" b="1" dirty="0">
                <a:solidFill>
                  <a:srgbClr val="FF0066"/>
                </a:solidFill>
              </a:rPr>
              <a:t>Winter could be worse </a:t>
            </a:r>
            <a:r>
              <a:rPr lang="en-GB" sz="1600" dirty="0">
                <a:solidFill>
                  <a:schemeClr val="bg1"/>
                </a:solidFill>
              </a:rPr>
              <a:t>with second wave expected given more contact in enclosed spaces, overlap with flu</a:t>
            </a:r>
          </a:p>
        </p:txBody>
      </p:sp>
    </p:spTree>
    <p:extLst>
      <p:ext uri="{BB962C8B-B14F-4D97-AF65-F5344CB8AC3E}">
        <p14:creationId xmlns:p14="http://schemas.microsoft.com/office/powerpoint/2010/main" val="262409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1"/>
            <a:ext cx="12190119" cy="5996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2369880"/>
          </a:xfrm>
          <a:prstGeom prst="rect">
            <a:avLst/>
          </a:prstGeom>
        </p:spPr>
        <p:txBody>
          <a:bodyPr wrap="square">
            <a:spAutoFit/>
          </a:bodyPr>
          <a:lstStyle/>
          <a:p>
            <a:r>
              <a:rPr lang="en-GB" sz="3200" b="1" dirty="0">
                <a:solidFill>
                  <a:srgbClr val="3F444E"/>
                </a:solidFill>
              </a:rPr>
              <a:t>Problems</a:t>
            </a:r>
            <a:r>
              <a:rPr lang="en-GB" sz="3200" b="1" dirty="0">
                <a:solidFill>
                  <a:prstClr val="white"/>
                </a:solidFill>
              </a:rPr>
              <a:t> COVID-19 Research</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Analysis paralysis </a:t>
            </a:r>
            <a:r>
              <a:rPr lang="en-GB" sz="1600" dirty="0">
                <a:solidFill>
                  <a:schemeClr val="bg1"/>
                </a:solidFill>
              </a:rPr>
              <a:t>due to volume of COVID-19 research literature doubling every 20 days, causing over-analysis, indecision and fear of mistakes</a:t>
            </a:r>
          </a:p>
          <a:p>
            <a:pPr algn="just"/>
            <a:endParaRPr lang="en-GB" sz="1600" b="1" dirty="0">
              <a:solidFill>
                <a:srgbClr val="FF0066"/>
              </a:solidFill>
            </a:endParaRPr>
          </a:p>
          <a:p>
            <a:pPr algn="just"/>
            <a:r>
              <a:rPr lang="en-GB" sz="1600" b="1" dirty="0">
                <a:solidFill>
                  <a:srgbClr val="FF0066"/>
                </a:solidFill>
              </a:rPr>
              <a:t>Rush to publication impacts quality </a:t>
            </a:r>
            <a:r>
              <a:rPr lang="en-GB" sz="1600" dirty="0">
                <a:solidFill>
                  <a:schemeClr val="bg1"/>
                </a:solidFill>
              </a:rPr>
              <a:t>with many papers only commentaries, pre-prints not peer reviewed, unoriginal or poor quality</a:t>
            </a:r>
          </a:p>
          <a:p>
            <a:pPr algn="just"/>
            <a:endParaRPr lang="en-GB" sz="1600" dirty="0">
              <a:solidFill>
                <a:schemeClr val="bg1"/>
              </a:solidFill>
            </a:endParaRPr>
          </a:p>
          <a:p>
            <a:pPr algn="just"/>
            <a:r>
              <a:rPr lang="en-GB" sz="1600" b="1" dirty="0">
                <a:solidFill>
                  <a:srgbClr val="FF0066"/>
                </a:solidFill>
              </a:rPr>
              <a:t>Traditional search engines struggle</a:t>
            </a:r>
            <a:r>
              <a:rPr lang="en-GB" sz="1600" dirty="0">
                <a:solidFill>
                  <a:schemeClr val="bg1"/>
                </a:solidFill>
              </a:rPr>
              <a:t> as research-driven queries need to go beyond surface level keyword matching over documents only, with word meaning and order important</a:t>
            </a:r>
          </a:p>
        </p:txBody>
      </p:sp>
    </p:spTree>
    <p:extLst>
      <p:ext uri="{BB962C8B-B14F-4D97-AF65-F5344CB8AC3E}">
        <p14:creationId xmlns:p14="http://schemas.microsoft.com/office/powerpoint/2010/main" val="18366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2"/>
            <a:ext cx="12190119" cy="8244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6063198"/>
          </a:xfrm>
          <a:prstGeom prst="rect">
            <a:avLst/>
          </a:prstGeom>
        </p:spPr>
        <p:txBody>
          <a:bodyPr wrap="square">
            <a:spAutoFit/>
          </a:bodyPr>
          <a:lstStyle/>
          <a:p>
            <a:r>
              <a:rPr lang="en-GB" sz="3200" b="1" dirty="0">
                <a:solidFill>
                  <a:srgbClr val="3F444E"/>
                </a:solidFill>
              </a:rPr>
              <a:t>Solution </a:t>
            </a:r>
            <a:r>
              <a:rPr lang="en-GB" sz="3200" b="1" dirty="0">
                <a:solidFill>
                  <a:prstClr val="white"/>
                </a:solidFill>
              </a:rPr>
              <a:t>Build An AI-Powered COVID-19 Research Cockpit</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Help researchers focus their efforts </a:t>
            </a:r>
            <a:r>
              <a:rPr lang="en-GB" sz="1600" dirty="0">
                <a:solidFill>
                  <a:schemeClr val="bg1"/>
                </a:solidFill>
              </a:rPr>
              <a:t>with a Q&amp;A solution that finds studies most relevant to them, going beyond keyword search only</a:t>
            </a:r>
          </a:p>
          <a:p>
            <a:pPr algn="just"/>
            <a:endParaRPr lang="en-GB" sz="1600" dirty="0">
              <a:solidFill>
                <a:schemeClr val="bg1"/>
              </a:solidFill>
            </a:endParaRPr>
          </a:p>
          <a:p>
            <a:pPr algn="just"/>
            <a:r>
              <a:rPr lang="en-GB" sz="1600" b="1" dirty="0">
                <a:solidFill>
                  <a:srgbClr val="FF0066"/>
                </a:solidFill>
              </a:rPr>
              <a:t>Connect insights across multiple siloed sources</a:t>
            </a:r>
            <a:r>
              <a:rPr lang="en-GB" sz="1600" dirty="0">
                <a:solidFill>
                  <a:schemeClr val="bg1"/>
                </a:solidFill>
              </a:rPr>
              <a:t> to support the medical community finding best answers to questions about the pandemic</a:t>
            </a:r>
          </a:p>
          <a:p>
            <a:pPr algn="just"/>
            <a:endParaRPr lang="en-GB" sz="1600" dirty="0">
              <a:solidFill>
                <a:schemeClr val="bg1"/>
              </a:solidFill>
            </a:endParaRPr>
          </a:p>
          <a:p>
            <a:pPr algn="just"/>
            <a:r>
              <a:rPr lang="en-GB" sz="1600" b="1" dirty="0">
                <a:solidFill>
                  <a:srgbClr val="FF0066"/>
                </a:solidFill>
              </a:rPr>
              <a:t>Enable next stage actions and decision-making support </a:t>
            </a:r>
            <a:r>
              <a:rPr lang="en-GB" sz="1600" dirty="0">
                <a:solidFill>
                  <a:schemeClr val="bg1"/>
                </a:solidFill>
              </a:rPr>
              <a:t>by complimenting article retrieval with information extraction</a:t>
            </a:r>
          </a:p>
          <a:p>
            <a:pPr algn="just"/>
            <a:endParaRPr lang="en-GB" sz="1600" dirty="0">
              <a:solidFill>
                <a:schemeClr val="bg1"/>
              </a:solidFill>
            </a:endParaRPr>
          </a:p>
          <a:p>
            <a:pPr algn="just"/>
            <a:r>
              <a:rPr lang="en-GB" sz="1600" b="1" dirty="0">
                <a:solidFill>
                  <a:srgbClr val="FF0066"/>
                </a:solidFill>
              </a:rPr>
              <a:t>Composite ranking</a:t>
            </a:r>
            <a:r>
              <a:rPr lang="en-GB" sz="1600" dirty="0">
                <a:solidFill>
                  <a:schemeClr val="bg1"/>
                </a:solidFill>
              </a:rPr>
              <a:t> from blending data sources to determine best quality articles</a:t>
            </a:r>
          </a:p>
          <a:p>
            <a:pPr algn="just"/>
            <a:endParaRPr lang="en-GB" sz="1600" b="1" dirty="0">
              <a:solidFill>
                <a:srgbClr val="FF0066"/>
              </a:solidFill>
            </a:endParaRPr>
          </a:p>
          <a:p>
            <a:pPr algn="just"/>
            <a:r>
              <a:rPr lang="en-GB" sz="1600" b="1" dirty="0">
                <a:solidFill>
                  <a:srgbClr val="FF0066"/>
                </a:solidFill>
              </a:rPr>
              <a:t>Automated literature summarization </a:t>
            </a:r>
            <a:r>
              <a:rPr lang="en-GB" sz="1600" dirty="0">
                <a:solidFill>
                  <a:schemeClr val="bg1"/>
                </a:solidFill>
              </a:rPr>
              <a:t>generates an article summary relevant to the question, supporting new insight discovery</a:t>
            </a:r>
          </a:p>
          <a:p>
            <a:pPr algn="just"/>
            <a:endParaRPr lang="en-GB" sz="1600" dirty="0">
              <a:solidFill>
                <a:schemeClr val="bg1"/>
              </a:solidFill>
            </a:endParaRPr>
          </a:p>
          <a:p>
            <a:pPr algn="just"/>
            <a:r>
              <a:rPr lang="en-GB" sz="1600" b="1" dirty="0">
                <a:solidFill>
                  <a:srgbClr val="FF0066"/>
                </a:solidFill>
              </a:rPr>
              <a:t>Topic classification</a:t>
            </a:r>
            <a:r>
              <a:rPr lang="en-GB" sz="1600" dirty="0">
                <a:solidFill>
                  <a:schemeClr val="bg1"/>
                </a:solidFill>
              </a:rPr>
              <a:t> will automate association of multiple topics to an article. A word bubble charts common terms across all result documents sized by frequency</a:t>
            </a:r>
          </a:p>
          <a:p>
            <a:pPr algn="just"/>
            <a:endParaRPr lang="en-GB" sz="1600" dirty="0">
              <a:solidFill>
                <a:schemeClr val="bg1"/>
              </a:solidFill>
            </a:endParaRPr>
          </a:p>
          <a:p>
            <a:pPr algn="just"/>
            <a:r>
              <a:rPr lang="en-GB" sz="1600" b="1" dirty="0">
                <a:solidFill>
                  <a:srgbClr val="FF0066"/>
                </a:solidFill>
              </a:rPr>
              <a:t>Topic clustering</a:t>
            </a:r>
            <a:r>
              <a:rPr lang="en-GB" sz="1600" dirty="0">
                <a:solidFill>
                  <a:schemeClr val="bg1"/>
                </a:solidFill>
              </a:rPr>
              <a:t> will support intuition and analysis of similarity and distance between topics</a:t>
            </a:r>
          </a:p>
          <a:p>
            <a:pPr algn="just"/>
            <a:endParaRPr lang="en-GB" sz="1600" dirty="0">
              <a:solidFill>
                <a:schemeClr val="bg1"/>
              </a:solidFill>
            </a:endParaRPr>
          </a:p>
          <a:p>
            <a:pPr algn="just"/>
            <a:r>
              <a:rPr lang="en-GB" sz="1600" b="1" dirty="0">
                <a:solidFill>
                  <a:srgbClr val="FF0066"/>
                </a:solidFill>
              </a:rPr>
              <a:t>Filters</a:t>
            </a:r>
            <a:r>
              <a:rPr lang="en-GB" sz="1600" dirty="0">
                <a:solidFill>
                  <a:schemeClr val="bg1"/>
                </a:solidFill>
              </a:rPr>
              <a:t> for journal, topics, terms, author, affiliation will facilitate iterated refinement of results</a:t>
            </a:r>
          </a:p>
          <a:p>
            <a:pPr algn="just"/>
            <a:endParaRPr lang="en-GB" sz="1600" dirty="0">
              <a:solidFill>
                <a:schemeClr val="bg1"/>
              </a:solidFill>
            </a:endParaRPr>
          </a:p>
          <a:p>
            <a:pPr algn="just"/>
            <a:r>
              <a:rPr lang="en-GB" sz="1600" b="1" dirty="0">
                <a:solidFill>
                  <a:srgbClr val="FF0066"/>
                </a:solidFill>
              </a:rPr>
              <a:t>Entity graph analysis</a:t>
            </a:r>
            <a:r>
              <a:rPr lang="en-GB" sz="1600" dirty="0">
                <a:solidFill>
                  <a:srgbClr val="FF0066"/>
                </a:solidFill>
              </a:rPr>
              <a:t> </a:t>
            </a:r>
            <a:r>
              <a:rPr lang="en-GB" sz="1600" dirty="0">
                <a:solidFill>
                  <a:schemeClr val="bg1"/>
                </a:solidFill>
              </a:rPr>
              <a:t>will show connections between topics, institution affiliation, authors, vaccines etc</a:t>
            </a:r>
          </a:p>
          <a:p>
            <a:pPr algn="just"/>
            <a:endParaRPr lang="en-GB" sz="1600" dirty="0">
              <a:solidFill>
                <a:schemeClr val="bg1"/>
              </a:solidFill>
            </a:endParaRPr>
          </a:p>
          <a:p>
            <a:pPr algn="just"/>
            <a:r>
              <a:rPr lang="en-GB" sz="1600" b="1" dirty="0">
                <a:solidFill>
                  <a:srgbClr val="FF0066"/>
                </a:solidFill>
              </a:rPr>
              <a:t>Time series visualisation</a:t>
            </a:r>
            <a:r>
              <a:rPr lang="en-GB" sz="1600" dirty="0">
                <a:solidFill>
                  <a:schemeClr val="bg1"/>
                </a:solidFill>
              </a:rPr>
              <a:t> showing number of articles published over time according to selected facets (topics, terms, journal, affiliation, author etc). Indicates emerging trends and directions. Adjusting the timeline (from/to date) updates article inclusion and associated facet lists</a:t>
            </a:r>
          </a:p>
        </p:txBody>
      </p:sp>
    </p:spTree>
    <p:extLst>
      <p:ext uri="{BB962C8B-B14F-4D97-AF65-F5344CB8AC3E}">
        <p14:creationId xmlns:p14="http://schemas.microsoft.com/office/powerpoint/2010/main" val="382165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7048083"/>
          </a:xfrm>
          <a:prstGeom prst="rect">
            <a:avLst/>
          </a:prstGeom>
        </p:spPr>
        <p:txBody>
          <a:bodyPr wrap="square">
            <a:spAutoFit/>
          </a:bodyPr>
          <a:lstStyle/>
          <a:p>
            <a:r>
              <a:rPr lang="en-GB" sz="3200" b="1" dirty="0">
                <a:solidFill>
                  <a:srgbClr val="3F444E"/>
                </a:solidFill>
              </a:rPr>
              <a:t>Technical </a:t>
            </a:r>
            <a:r>
              <a:rPr lang="en-GB" sz="3200" b="1" dirty="0">
                <a:solidFill>
                  <a:prstClr val="white"/>
                </a:solidFill>
              </a:rPr>
              <a:t>Highlights *</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CORD-19 dataset </a:t>
            </a:r>
            <a:r>
              <a:rPr lang="en-GB" sz="1600" dirty="0">
                <a:solidFill>
                  <a:schemeClr val="bg1"/>
                </a:solidFill>
              </a:rPr>
              <a:t>of 68K published academic articles on coronaviruses compiled by Google, Allen Institute for AI and other partners</a:t>
            </a:r>
          </a:p>
          <a:p>
            <a:pPr algn="just"/>
            <a:endParaRPr lang="en-GB" sz="1600" b="1" dirty="0">
              <a:solidFill>
                <a:srgbClr val="FF0066"/>
              </a:solidFill>
            </a:endParaRPr>
          </a:p>
          <a:p>
            <a:pPr algn="just"/>
            <a:r>
              <a:rPr lang="en-GB" sz="1600" b="1" dirty="0">
                <a:solidFill>
                  <a:srgbClr val="FF0066"/>
                </a:solidFill>
              </a:rPr>
              <a:t>Augment CORD-19 </a:t>
            </a:r>
            <a:r>
              <a:rPr lang="en-GB" sz="1600" dirty="0">
                <a:solidFill>
                  <a:schemeClr val="bg1"/>
                </a:solidFill>
              </a:rPr>
              <a:t>articles with other sources by linking article clinical trial ids to WHO International Clinical Trials Registry Platform (ICTRP), ResearchGate, Google Scholar, social media, news outlets etc. Provides complementary information and supports ranking mechanisms with quality indicators (citations, date published, critique)</a:t>
            </a:r>
          </a:p>
          <a:p>
            <a:pPr algn="just"/>
            <a:endParaRPr lang="en-GB" sz="1600" dirty="0">
              <a:solidFill>
                <a:schemeClr val="bg1"/>
              </a:solidFill>
            </a:endParaRPr>
          </a:p>
          <a:p>
            <a:pPr algn="just"/>
            <a:r>
              <a:rPr lang="en-GB" sz="1600" b="1" dirty="0">
                <a:solidFill>
                  <a:srgbClr val="FF0066"/>
                </a:solidFill>
              </a:rPr>
              <a:t>Pre-processing</a:t>
            </a:r>
            <a:r>
              <a:rPr lang="en-GB" sz="1600" dirty="0">
                <a:solidFill>
                  <a:schemeClr val="bg1"/>
                </a:solidFill>
              </a:rPr>
              <a:t> remove duplicates, irrelevant documents without key terms, abstracts only, non-English language, stop words. Tokenization (segment into words) and lemmatization (root word). Create metadata for journal, year published, peer review status etc</a:t>
            </a:r>
          </a:p>
          <a:p>
            <a:pPr algn="just"/>
            <a:endParaRPr lang="en-GB" sz="1600" dirty="0">
              <a:solidFill>
                <a:schemeClr val="bg1"/>
              </a:solidFill>
            </a:endParaRPr>
          </a:p>
          <a:p>
            <a:pPr algn="just"/>
            <a:r>
              <a:rPr lang="en-GB" sz="1600" b="1" dirty="0">
                <a:solidFill>
                  <a:srgbClr val="FF0066"/>
                </a:solidFill>
              </a:rPr>
              <a:t>Leverage </a:t>
            </a:r>
            <a:r>
              <a:rPr lang="en-GB" sz="1600" b="1" dirty="0" err="1">
                <a:solidFill>
                  <a:srgbClr val="FF0066"/>
                </a:solidFill>
              </a:rPr>
              <a:t>scispacy</a:t>
            </a:r>
            <a:r>
              <a:rPr lang="en-GB" sz="1600" b="1" dirty="0">
                <a:solidFill>
                  <a:srgbClr val="FF0066"/>
                </a:solidFill>
              </a:rPr>
              <a:t> </a:t>
            </a:r>
            <a:r>
              <a:rPr lang="en-GB" sz="1600" dirty="0">
                <a:solidFill>
                  <a:schemeClr val="bg1"/>
                </a:solidFill>
              </a:rPr>
              <a:t>a specialized package to process scientific text, able to normalize technical names including chemical elements and drug names</a:t>
            </a:r>
          </a:p>
          <a:p>
            <a:pPr algn="just"/>
            <a:endParaRPr lang="en-GB" sz="1600" dirty="0">
              <a:solidFill>
                <a:schemeClr val="bg1"/>
              </a:solidFill>
            </a:endParaRPr>
          </a:p>
          <a:p>
            <a:pPr algn="just"/>
            <a:r>
              <a:rPr lang="en-GB" sz="1600" b="1" dirty="0">
                <a:solidFill>
                  <a:srgbClr val="FF0066"/>
                </a:solidFill>
              </a:rPr>
              <a:t>Keyword search engine</a:t>
            </a:r>
            <a:r>
              <a:rPr lang="en-GB" sz="1600" dirty="0">
                <a:solidFill>
                  <a:schemeClr val="bg1"/>
                </a:solidFill>
              </a:rPr>
              <a:t> allows complex queries with Boolean operators and search on specific fields (title, authors etc). Ranking function such as Okapi BM25 estimates relevance of documents to given query</a:t>
            </a:r>
          </a:p>
          <a:p>
            <a:pPr algn="just"/>
            <a:endParaRPr lang="en-GB" sz="1600" dirty="0">
              <a:solidFill>
                <a:schemeClr val="bg1"/>
              </a:solidFill>
            </a:endParaRPr>
          </a:p>
          <a:p>
            <a:pPr algn="just"/>
            <a:r>
              <a:rPr lang="en-GB" sz="1600" b="1" dirty="0">
                <a:solidFill>
                  <a:srgbClr val="FF0066"/>
                </a:solidFill>
              </a:rPr>
              <a:t>Unsupervised topic modelling</a:t>
            </a:r>
            <a:r>
              <a:rPr lang="en-GB" sz="1600" dirty="0">
                <a:solidFill>
                  <a:schemeClr val="bg1"/>
                </a:solidFill>
              </a:rPr>
              <a:t> to mine the digital article collection for hidden semantic structure. Learns the abstract topics, where a topic is a distribution over words and each document is a mix of a number of topics. Algorithms might include LDA (Latent </a:t>
            </a:r>
            <a:r>
              <a:rPr lang="en-GB" sz="1600" dirty="0" err="1">
                <a:solidFill>
                  <a:schemeClr val="bg1"/>
                </a:solidFill>
              </a:rPr>
              <a:t>Derilicht</a:t>
            </a:r>
            <a:r>
              <a:rPr lang="en-GB" sz="1600" dirty="0">
                <a:solidFill>
                  <a:schemeClr val="bg1"/>
                </a:solidFill>
              </a:rPr>
              <a:t> Analysis) and NMF (Non-negative Matrix Factorization)</a:t>
            </a:r>
          </a:p>
          <a:p>
            <a:pPr algn="just"/>
            <a:endParaRPr lang="en-GB" sz="1600" dirty="0">
              <a:solidFill>
                <a:schemeClr val="bg1"/>
              </a:solidFill>
            </a:endParaRPr>
          </a:p>
          <a:p>
            <a:pPr algn="just"/>
            <a:r>
              <a:rPr lang="en-GB" sz="1600" b="1" dirty="0">
                <a:solidFill>
                  <a:srgbClr val="FF0066"/>
                </a:solidFill>
              </a:rPr>
              <a:t>Composite ranking further augmented</a:t>
            </a:r>
            <a:r>
              <a:rPr lang="en-GB" sz="1600" dirty="0">
                <a:solidFill>
                  <a:schemeClr val="bg1"/>
                </a:solidFill>
              </a:rPr>
              <a:t> by including additional documents with neighbouring topic distribution to document list generated by keyword search engine</a:t>
            </a:r>
          </a:p>
          <a:p>
            <a:pPr algn="just"/>
            <a:endParaRPr lang="en-GB" sz="1600" dirty="0">
              <a:solidFill>
                <a:schemeClr val="bg1"/>
              </a:solidFill>
            </a:endParaRPr>
          </a:p>
          <a:p>
            <a:pPr algn="just"/>
            <a:r>
              <a:rPr lang="en-GB" sz="1600" b="1" dirty="0">
                <a:solidFill>
                  <a:srgbClr val="FF0066"/>
                </a:solidFill>
              </a:rPr>
              <a:t>Generic design</a:t>
            </a:r>
            <a:r>
              <a:rPr lang="en-GB" sz="1600" dirty="0">
                <a:solidFill>
                  <a:schemeClr val="bg1"/>
                </a:solidFill>
              </a:rPr>
              <a:t> facilitates exploration of other research problem domains (e.g. upload documents/datasets, alternative topic model plug-ins)</a:t>
            </a:r>
          </a:p>
          <a:p>
            <a:pPr algn="just"/>
            <a:endParaRPr lang="en-GB" sz="1600" b="1" dirty="0">
              <a:solidFill>
                <a:schemeClr val="bg1"/>
              </a:solidFill>
            </a:endParaRPr>
          </a:p>
          <a:p>
            <a:pPr algn="just"/>
            <a:r>
              <a:rPr lang="en-GB" sz="1600" b="1" dirty="0">
                <a:solidFill>
                  <a:srgbClr val="FF0066"/>
                </a:solidFill>
              </a:rPr>
              <a:t>Cloud-hosted application</a:t>
            </a:r>
            <a:r>
              <a:rPr lang="en-GB" sz="1600" dirty="0">
                <a:solidFill>
                  <a:schemeClr val="bg1"/>
                </a:solidFill>
              </a:rPr>
              <a:t> on the Microsoft Azure platform. Persist digital collection, accessibility, scale topic model training, functions </a:t>
            </a:r>
            <a:r>
              <a:rPr lang="en-GB" sz="1600">
                <a:solidFill>
                  <a:schemeClr val="bg1"/>
                </a:solidFill>
              </a:rPr>
              <a:t>as services</a:t>
            </a:r>
            <a:endParaRPr lang="en-GB" sz="1600" dirty="0">
              <a:solidFill>
                <a:schemeClr val="bg1"/>
              </a:solidFill>
            </a:endParaRPr>
          </a:p>
        </p:txBody>
      </p:sp>
    </p:spTree>
    <p:extLst>
      <p:ext uri="{BB962C8B-B14F-4D97-AF65-F5344CB8AC3E}">
        <p14:creationId xmlns:p14="http://schemas.microsoft.com/office/powerpoint/2010/main" val="36763409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D44EE68D-88EC-4D16-8BCE-34AF1A8C2E9D}">
  <ds:schemaRefs>
    <ds:schemaRef ds:uri="http://schemas.microsoft.com/sharepoint/v3/contenttype/forms"/>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4351</TotalTime>
  <Words>925</Words>
  <Application>Microsoft Office PowerPoint</Application>
  <PresentationFormat>Widescreen</PresentationFormat>
  <Paragraphs>90</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329</cp:revision>
  <dcterms:created xsi:type="dcterms:W3CDTF">2015-12-02T05:33:31Z</dcterms:created>
  <dcterms:modified xsi:type="dcterms:W3CDTF">2020-08-20T07:50:56Z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