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62" r:id="rId3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2651" autoAdjust="0"/>
  </p:normalViewPr>
  <p:slideViewPr>
    <p:cSldViewPr snapToGrid="0">
      <p:cViewPr>
        <p:scale>
          <a:sx n="400" d="100"/>
          <a:sy n="400" d="100"/>
        </p:scale>
        <p:origin x="-30" y="-1883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4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821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31/07/2021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" y="-370"/>
            <a:ext cx="1561261" cy="12490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05742" y="-38750"/>
            <a:ext cx="5187310" cy="1260212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3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experienced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8822729" y="7567826"/>
            <a:ext cx="1042700" cy="910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838" y="1734557"/>
            <a:ext cx="6857162" cy="1626975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/>
              </a:rPr>
              <a:t>25 years I.T. experience </a:t>
            </a:r>
            <a:r>
              <a:rPr lang="en-US" sz="800" dirty="0">
                <a:latin typeface="Futura (Light)" panose="020B7200000000000000"/>
              </a:rPr>
              <a:t>as a software engineer, technical solutions architect &amp; development team lead, designing solutions &amp; executing to delivery into production for data-driven decision making.</a:t>
            </a:r>
          </a:p>
          <a:p>
            <a:pPr algn="just"/>
            <a:endParaRPr lang="en-US" sz="400" dirty="0">
              <a:latin typeface="Futura (Light)" panose="020B720000000000000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/>
              </a:rPr>
              <a:t>23 LinkedIn recommendations </a:t>
            </a:r>
            <a:r>
              <a:rPr lang="en-US" sz="800" dirty="0">
                <a:latin typeface="Futura (Light)" panose="020B7200000000000000"/>
              </a:rPr>
              <a:t>from providing client-centric expertise to 37 global companies.</a:t>
            </a:r>
          </a:p>
          <a:p>
            <a:pPr algn="just"/>
            <a:endParaRPr lang="en-US" sz="400" dirty="0">
              <a:latin typeface="Futura (Light)" panose="020B720000000000000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/>
              </a:rPr>
              <a:t>Graduated as </a:t>
            </a:r>
            <a:r>
              <a:rPr lang="en-US" sz="800" b="1" dirty="0">
                <a:latin typeface="Futura (Light)" panose="020B7200000000000000"/>
              </a:rPr>
              <a:t>Master of Intelligent Systems, with distinction</a:t>
            </a:r>
            <a:r>
              <a:rPr lang="en-US" sz="800" dirty="0">
                <a:latin typeface="Futura (Light)" panose="020B7200000000000000"/>
              </a:rPr>
              <a:t>, from De Montfort University, Leicester, U.K. (2017-2021).</a:t>
            </a:r>
          </a:p>
          <a:p>
            <a:pPr algn="just"/>
            <a:endParaRPr lang="en-US" sz="400" dirty="0">
              <a:latin typeface="Futura (Light)" panose="020B720000000000000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/>
              </a:rPr>
              <a:t>Extensive experience </a:t>
            </a:r>
            <a:r>
              <a:rPr lang="en-US" sz="800" dirty="0">
                <a:latin typeface="Futura (Light)" panose="020B7200000000000000"/>
              </a:rPr>
              <a:t>modelling, cleansing, mining, &amp; visualizing large data collections, including on cloud platforms.</a:t>
            </a:r>
          </a:p>
          <a:p>
            <a:pPr algn="just"/>
            <a:endParaRPr lang="en-US" sz="400" dirty="0">
              <a:latin typeface="Futura (Light)" panose="020B720000000000000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/>
              </a:rPr>
              <a:t>4 years experience applying machine learning, deep learning, &amp; heuristics </a:t>
            </a:r>
            <a:r>
              <a:rPr lang="en-US" sz="800" dirty="0">
                <a:latin typeface="Futura (Light)" panose="020B7200000000000000"/>
              </a:rPr>
              <a:t>to real-world problems including customer churn, breast cancer </a:t>
            </a:r>
            <a:r>
              <a:rPr lang="en-US" sz="800" dirty="0" err="1">
                <a:latin typeface="Futura (Light)" panose="020B7200000000000000"/>
              </a:rPr>
              <a:t>tumour</a:t>
            </a:r>
            <a:r>
              <a:rPr lang="en-US" sz="800" dirty="0">
                <a:latin typeface="Futura (Light)" panose="020B7200000000000000"/>
              </a:rPr>
              <a:t> classification, &amp; manufacturing optimization.</a:t>
            </a:r>
          </a:p>
          <a:p>
            <a:pPr algn="just"/>
            <a:endParaRPr lang="en-US" sz="400" dirty="0">
              <a:latin typeface="Futura (Light)" panose="020B720000000000000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/>
              </a:rPr>
              <a:t>Extensive natural language processing experience</a:t>
            </a:r>
            <a:r>
              <a:rPr lang="en-US" sz="800" dirty="0">
                <a:latin typeface="Futura (Light)" panose="020B7200000000000000"/>
              </a:rPr>
              <a:t>, building &amp; evaluating state-of-the-art language models for highly relevant retrieval of biomedical information, topic modelling, named entity recognition, &amp; pattern matching.</a:t>
            </a:r>
          </a:p>
          <a:p>
            <a:pPr algn="just"/>
            <a:endParaRPr lang="en-US" sz="300" dirty="0">
              <a:latin typeface="Futura (Light)" panose="020B7200000000000000"/>
            </a:endParaRPr>
          </a:p>
          <a:p>
            <a:pPr algn="just"/>
            <a:endParaRPr lang="en-US" sz="300" dirty="0">
              <a:latin typeface="Futura (Light)" panose="020B720000000000000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-1" y="1484312"/>
            <a:ext cx="6858001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SUMMARY</a:t>
            </a:r>
            <a:r>
              <a:rPr lang="en-GB" sz="10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247885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99EBE2-EA6F-473A-B241-60360BFB2973}"/>
              </a:ext>
            </a:extLst>
          </p:cNvPr>
          <p:cNvSpPr txBox="1"/>
          <p:nvPr/>
        </p:nvSpPr>
        <p:spPr>
          <a:xfrm>
            <a:off x="-838" y="3496427"/>
            <a:ext cx="6857162" cy="6740307"/>
          </a:xfrm>
          <a:prstGeom prst="rect">
            <a:avLst/>
          </a:prstGeom>
          <a:solidFill>
            <a:srgbClr val="E8EEF7"/>
          </a:solidFill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Advanced Analytics Specialist</a:t>
            </a:r>
          </a:p>
          <a:p>
            <a:r>
              <a:rPr lang="en-GB" sz="1000" dirty="0">
                <a:latin typeface="Futura LtCn BT" panose="020B0408020204030204" pitchFamily="34" charset="0"/>
              </a:rPr>
              <a:t>AC Immune | Lausanne, CH | 2020 – 2021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Driving scientific &amp; business impact on a </a:t>
            </a:r>
            <a:r>
              <a:rPr lang="en-GB" sz="800" dirty="0">
                <a:latin typeface="Futura (Light)" panose="020B7200000000000000" pitchFamily="34" charset="0"/>
              </a:rPr>
              <a:t>6-month contract, leading ACI’s first exploration of cloud-hosted data management, machine &amp; deep learning technologies to advance their data-driven agenda. Learned value of human-in-the-loop evaluation of A.I. solutions.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Automated tracking &amp; visualization of the highly dynamic COVID-19 vaccine landscape </a:t>
            </a:r>
            <a:r>
              <a:rPr lang="en-US" sz="800" dirty="0">
                <a:latin typeface="Futura (Light)" panose="020B7200000000000000" pitchFamily="34" charset="0"/>
              </a:rPr>
              <a:t>for informed decision making. Clinical trial knowledge aggregation from multiple sources using Airflow &amp; Azure ML platform pipelines, with persistence into an Azure </a:t>
            </a:r>
            <a:r>
              <a:rPr lang="en-US" sz="800" dirty="0" err="1">
                <a:latin typeface="Futura (Light)" panose="020B7200000000000000" pitchFamily="34" charset="0"/>
              </a:rPr>
              <a:t>PostegreSQL</a:t>
            </a:r>
            <a:r>
              <a:rPr lang="en-US" sz="800" dirty="0">
                <a:latin typeface="Futura (Light)" panose="020B7200000000000000" pitchFamily="34" charset="0"/>
              </a:rPr>
              <a:t> database for dashboarding &amp; reporting with Power BI &amp; </a:t>
            </a:r>
            <a:r>
              <a:rPr lang="en-US" sz="800" dirty="0" err="1">
                <a:latin typeface="Futura (Light)" panose="020B7200000000000000" pitchFamily="34" charset="0"/>
              </a:rPr>
              <a:t>Streamlit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</a:p>
          <a:p>
            <a:pPr algn="just"/>
            <a:endParaRPr lang="en-US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Prototyped knowledge base supporting time-pressured researchers with more effective information retrieval </a:t>
            </a:r>
            <a:r>
              <a:rPr lang="en-GB" sz="800" dirty="0">
                <a:latin typeface="Futura (Light)" panose="020B7200000000000000" pitchFamily="34" charset="0"/>
              </a:rPr>
              <a:t>using large academic literature collection (400K coronavirus papers). Airflow &amp; Azure ML pipelines automate corpus ingestion &amp; cleansing. Heuristics &amp; topic modelling for metadata extraction &amp; document clustering. </a:t>
            </a:r>
            <a:r>
              <a:rPr lang="en-GB" sz="800" dirty="0" err="1">
                <a:latin typeface="Futura (Light)" panose="020B7200000000000000" pitchFamily="34" charset="0"/>
              </a:rPr>
              <a:t>ElasticSearch</a:t>
            </a:r>
            <a:r>
              <a:rPr lang="en-GB" sz="800" dirty="0">
                <a:latin typeface="Futura (Light)" panose="020B7200000000000000" pitchFamily="34" charset="0"/>
              </a:rPr>
              <a:t> for 4.7M paragraph repository. Fine-tuned BERT-based neural network search strategies calibrated to COVID-19 for more relevant results. </a:t>
            </a:r>
            <a:r>
              <a:rPr lang="en-GB" sz="800" dirty="0" err="1">
                <a:latin typeface="Futura (Light)" panose="020B7200000000000000" pitchFamily="34" charset="0"/>
              </a:rPr>
              <a:t>Streamlit</a:t>
            </a:r>
            <a:r>
              <a:rPr lang="en-GB" sz="800" dirty="0">
                <a:latin typeface="Futura (Light)" panose="020B7200000000000000" pitchFamily="34" charset="0"/>
              </a:rPr>
              <a:t> with Python for web front-end.</a:t>
            </a:r>
            <a:endParaRPr lang="en-US" sz="800" dirty="0">
              <a:latin typeface="Futura (Light)" panose="020B7200000000000000" pitchFamily="34" charset="0"/>
            </a:endParaRPr>
          </a:p>
          <a:p>
            <a:pPr algn="just"/>
            <a:endParaRPr lang="en-US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Proven ability to engage with different stakeholders, </a:t>
            </a:r>
            <a:r>
              <a:rPr lang="en-US" sz="800" dirty="0">
                <a:latin typeface="Futura (Light)" panose="020B7200000000000000" pitchFamily="34" charset="0"/>
              </a:rPr>
              <a:t>working with biomedical researchers to understand their workflow, &amp;  presentations “</a:t>
            </a:r>
            <a:r>
              <a:rPr lang="en-US" sz="800" i="1" dirty="0">
                <a:latin typeface="Futura (Light)" panose="020B7200000000000000" pitchFamily="34" charset="0"/>
              </a:rPr>
              <a:t>An introduction to NLP for biomedical research</a:t>
            </a:r>
            <a:r>
              <a:rPr lang="en-US" sz="800" dirty="0">
                <a:latin typeface="Futura (Light)" panose="020B7200000000000000" pitchFamily="34" charset="0"/>
              </a:rPr>
              <a:t>” to the scientific community &amp; solutions to the CSO &amp; CEO.</a:t>
            </a:r>
          </a:p>
          <a:p>
            <a:endParaRPr lang="en-GB" sz="800" dirty="0">
              <a:latin typeface="Futura LtCn BT" panose="020B0408020204030204" pitchFamily="34" charset="0"/>
            </a:endParaRPr>
          </a:p>
          <a:p>
            <a:r>
              <a:rPr lang="en-GB" sz="1000" b="1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1000" dirty="0">
                <a:latin typeface="Futura LtCn BT" panose="020B0408020204030204" pitchFamily="34" charset="0"/>
              </a:rPr>
              <a:t>Nestle | Vevey, CH | 2014 – 2017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analytics solution. Empowered 3000 users with recipe search to answer regulatory compliance, quantity &amp; procurement questions previously impossible. Learned I’m still hungry for technical challenges.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Resolved SAP product shortcomings</a:t>
            </a:r>
            <a:r>
              <a:rPr lang="en-US" sz="800" dirty="0">
                <a:latin typeface="Futura (Light)" panose="020B7200000000000000" pitchFamily="34" charset="0"/>
              </a:rPr>
              <a:t>, developing tool for analytic privileges build &amp; assign, enabling project go-live.</a:t>
            </a:r>
          </a:p>
          <a:p>
            <a:pPr algn="just"/>
            <a:endParaRPr lang="en-US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Quantified performance</a:t>
            </a:r>
            <a:r>
              <a:rPr lang="en-US" sz="800" dirty="0">
                <a:latin typeface="Futura (Light)" panose="020B7200000000000000" pitchFamily="34" charset="0"/>
              </a:rPr>
              <a:t>, developing tool measuring query times vs KPIs for user experience/expectation mgmt.</a:t>
            </a:r>
          </a:p>
          <a:p>
            <a:pPr algn="just"/>
            <a:endParaRPr lang="en-US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Acquired new skillsets </a:t>
            </a:r>
            <a:r>
              <a:rPr lang="en-US" sz="800" dirty="0">
                <a:latin typeface="Futura (Light)" panose="020B7200000000000000" pitchFamily="34" charset="0"/>
              </a:rPr>
              <a:t>to configure HANA workload management, HALM &amp; HRF, then shared with team.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endParaRPr lang="en-US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Formalized SAP HANA development best practices </a:t>
            </a:r>
            <a:r>
              <a:rPr lang="en-US" sz="800" dirty="0">
                <a:latin typeface="Futura (Light)" panose="020B7200000000000000" pitchFamily="34" charset="0"/>
              </a:rPr>
              <a:t>for Nestle application development group.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endParaRPr lang="en-US" sz="400" dirty="0">
              <a:latin typeface="Futura (Light)" panose="020B7200000000000000" pitchFamily="34" charset="0"/>
            </a:endParaRPr>
          </a:p>
          <a:p>
            <a:pPr marL="171450" indent="-17145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Executed 5 HANA major upgrades </a:t>
            </a:r>
            <a:r>
              <a:rPr lang="en-US" sz="800" dirty="0">
                <a:latin typeface="Futura (Light)" panose="020B7200000000000000" pitchFamily="34" charset="0"/>
              </a:rPr>
              <a:t>&amp; migration of analytics sidecar to embedded NetWeaver/HANA dual stack.</a:t>
            </a:r>
            <a:endParaRPr lang="en-US" sz="400" dirty="0">
              <a:latin typeface="Futura (Light)" panose="020B7200000000000000" pitchFamily="34" charset="0"/>
            </a:endParaRPr>
          </a:p>
          <a:p>
            <a:endParaRPr lang="en-GB" sz="800" dirty="0">
              <a:latin typeface="Futura LtCn BT" panose="020B0408020204030204"/>
            </a:endParaRPr>
          </a:p>
          <a:p>
            <a:r>
              <a:rPr lang="en-GB" sz="1000" b="1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1000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 Learned trust won on transparency &amp; keeping delivery promises goes a long way.</a:t>
            </a:r>
          </a:p>
          <a:p>
            <a:pPr algn="just"/>
            <a:endParaRPr lang="en-US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b="1" dirty="0">
                <a:latin typeface="Futura (Light)" panose="020B7200000000000000" pitchFamily="34" charset="0"/>
              </a:rPr>
              <a:t>Developed new P&amp;L</a:t>
            </a:r>
            <a:r>
              <a:rPr lang="en-US" sz="800" dirty="0">
                <a:latin typeface="Futura (Light)" panose="020B7200000000000000" pitchFamily="34" charset="0"/>
              </a:rPr>
              <a:t>, achieving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item drill-down.</a:t>
            </a:r>
          </a:p>
          <a:p>
            <a:endParaRPr lang="en-GB" sz="800" dirty="0"/>
          </a:p>
          <a:p>
            <a:r>
              <a:rPr lang="en-GB" sz="1000" b="1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1000" dirty="0">
                <a:latin typeface="Futura LtCn BT" panose="020B0408020204030204" pitchFamily="34" charset="0"/>
              </a:rPr>
              <a:t>HANA Propulsion Laboratory| </a:t>
            </a:r>
            <a:r>
              <a:rPr lang="en-GB" sz="1000" dirty="0" err="1">
                <a:latin typeface="Futura LtCn BT" panose="020B0408020204030204" pitchFamily="34" charset="0"/>
              </a:rPr>
              <a:t>Blonay</a:t>
            </a:r>
            <a:r>
              <a:rPr lang="en-GB" sz="1000" dirty="0">
                <a:latin typeface="Futura LtCn BT" panose="020B0408020204030204" pitchFamily="34" charset="0"/>
              </a:rPr>
              <a:t>, CH |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Learned HANA by engineering piloted vehicle, with real time telemetry to cloud-hosted dB for analytics &amp; vehicle control via openUI5 cockpit. Realised benefits of deep &amp; wide research.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Developed data mining for game analytics &amp; reward system </a:t>
            </a:r>
            <a:r>
              <a:rPr lang="en-GB" sz="800" dirty="0">
                <a:latin typeface="Futura (Light)" panose="020B7200000000000000" pitchFamily="34" charset="0"/>
              </a:rPr>
              <a:t>tied to mission objectives &amp; pilot behaviour.</a:t>
            </a:r>
          </a:p>
          <a:p>
            <a:pPr algn="just"/>
            <a:endParaRPr lang="en-GB" sz="800" dirty="0">
              <a:latin typeface="Futura (Light)" panose="020B7200000000000000" pitchFamily="34" charset="0"/>
            </a:endParaRPr>
          </a:p>
          <a:p>
            <a:pPr algn="just"/>
            <a:r>
              <a:rPr lang="en-GB" sz="1000" b="1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10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Revitalized team, solving skillset deficit, &amp; guided complex dev, problem-solving &amp; upgrades. Learned greater self-belief &amp; improved interpersonal skills through learning from others.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Redesigned recipe change documents </a:t>
            </a:r>
            <a:r>
              <a:rPr lang="en-GB" sz="800" dirty="0">
                <a:latin typeface="Futura (Light)" panose="020B7200000000000000" pitchFamily="34" charset="0"/>
              </a:rPr>
              <a:t>with new concept driven by simplicity, familiarity &amp; customisation.</a:t>
            </a:r>
          </a:p>
          <a:p>
            <a:pPr algn="just"/>
            <a:endParaRPr lang="en-GB" sz="800" b="1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Cultivated offshore dev capability </a:t>
            </a:r>
            <a:r>
              <a:rPr lang="en-GB" sz="800" dirty="0">
                <a:latin typeface="Futura (Light)" panose="020B7200000000000000" pitchFamily="34" charset="0"/>
              </a:rPr>
              <a:t>with technical training.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800" dirty="0">
              <a:latin typeface="Futura (Light)" panose="020B7200000000000000" pitchFamily="34" charset="0"/>
            </a:endParaRPr>
          </a:p>
          <a:p>
            <a:pPr algn="just"/>
            <a:endParaRPr lang="en-GB" sz="800" dirty="0">
              <a:latin typeface="Futura (Light)" panose="020B7200000000000000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FD0E6B-41AA-4C5B-B8F1-5531B409AE81}"/>
              </a:ext>
            </a:extLst>
          </p:cNvPr>
          <p:cNvSpPr txBox="1"/>
          <p:nvPr/>
        </p:nvSpPr>
        <p:spPr>
          <a:xfrm>
            <a:off x="0" y="3248682"/>
            <a:ext cx="6858001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CAREER HIGHLIGHTS</a:t>
            </a:r>
            <a:r>
              <a:rPr lang="en-GB" sz="10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7315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0" y="9442892"/>
            <a:ext cx="6858000" cy="549757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59246" y="1467360"/>
            <a:ext cx="6131786" cy="183143"/>
            <a:chOff x="59246" y="1549910"/>
            <a:chExt cx="6131786" cy="183143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99EBE2-EA6F-473A-B241-60360BFB2973}"/>
              </a:ext>
            </a:extLst>
          </p:cNvPr>
          <p:cNvSpPr txBox="1"/>
          <p:nvPr/>
        </p:nvSpPr>
        <p:spPr>
          <a:xfrm>
            <a:off x="-4067" y="0"/>
            <a:ext cx="6857162" cy="7478970"/>
          </a:xfrm>
          <a:prstGeom prst="rect">
            <a:avLst/>
          </a:prstGeom>
          <a:solidFill>
            <a:srgbClr val="E8EEF7"/>
          </a:solidFill>
        </p:spPr>
        <p:txBody>
          <a:bodyPr wrap="square" rtlCol="0">
            <a:spAutoFit/>
          </a:bodyPr>
          <a:lstStyle/>
          <a:p>
            <a:endParaRPr lang="en-GB" sz="300" dirty="0">
              <a:latin typeface="Futura LtCn BT" panose="020B0408020204030204" pitchFamily="34" charset="0"/>
            </a:endParaRPr>
          </a:p>
          <a:p>
            <a:r>
              <a:rPr lang="en-GB" sz="1000" b="1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1000" b="1" dirty="0">
                <a:latin typeface="Futura LtCn BT" panose="020B0408020204030204" pitchFamily="34" charset="0"/>
              </a:rPr>
              <a:t>Belgian Railways| Brussels, BB | 2008 – 2010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Mobilized to successfully guide &amp; rescue a failing technical project integrating RF scanning into warehouse management shipment handling. Learned love of OO dev &amp; software in physical systems.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algn="just"/>
            <a:endParaRPr lang="en-GB" sz="800" dirty="0">
              <a:latin typeface="Futura LtCn BT" panose="020B0408020204030204" pitchFamily="34" charset="0"/>
            </a:endParaRPr>
          </a:p>
          <a:p>
            <a:r>
              <a:rPr lang="en-GB" sz="1000" b="1" dirty="0">
                <a:latin typeface="Futura LtCn BT" panose="020B0408020204030204" pitchFamily="34" charset="0"/>
              </a:rPr>
              <a:t>Senior SAP ABAP Consultant</a:t>
            </a:r>
          </a:p>
          <a:p>
            <a:r>
              <a:rPr lang="en-GB" sz="1000" b="1" dirty="0">
                <a:latin typeface="Futura LtCn BT" panose="020B0408020204030204" pitchFamily="34" charset="0"/>
              </a:rPr>
              <a:t>Cap Gemini| Middlesbrough, UK | 2000 – 2008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Analysed customer systems from ABAP perspective to enable the smooth transitioning into SAP competency centre flagship nearshoring service. Demonstrated technical &amp; client-facing capability by delivering additional revenue earning on-site consultancy &amp; training. Learned rewards of coaching juniors.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Supervised 3 ABAP developer colleagues, managing work pipeline and continuous coaching.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  <a:endParaRPr lang="en-GB" sz="900" dirty="0">
              <a:latin typeface="Futura (Light)" panose="020B7200000000000000" pitchFamily="34" charset="0"/>
            </a:endParaRPr>
          </a:p>
          <a:p>
            <a:pPr algn="just"/>
            <a:endParaRPr lang="en-GB" sz="3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pPr marL="90488" indent="-90488" algn="just">
              <a:buFont typeface="Wingdings" panose="05000000000000000000" pitchFamily="2" charset="2"/>
              <a:buChar char="§"/>
            </a:pPr>
            <a:endParaRPr lang="en-GB" sz="900" dirty="0">
              <a:latin typeface="Futura (Light)" panose="020B7200000000000000" pitchFamily="34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392DA-C223-4D90-82D1-FB0BDF634E5C}"/>
              </a:ext>
            </a:extLst>
          </p:cNvPr>
          <p:cNvSpPr txBox="1"/>
          <p:nvPr/>
        </p:nvSpPr>
        <p:spPr>
          <a:xfrm>
            <a:off x="3229" y="2267809"/>
            <a:ext cx="6858838" cy="4858629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0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10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Thesis Project (90%)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Addressed 2 objectives: </a:t>
            </a:r>
            <a:r>
              <a:rPr lang="en-GB" sz="800" b="1" dirty="0">
                <a:latin typeface="Futura (Light)" panose="020B7200000000000000" pitchFamily="34" charset="0"/>
              </a:rPr>
              <a:t>Support decision-making </a:t>
            </a:r>
            <a:r>
              <a:rPr lang="en-GB" sz="800" dirty="0">
                <a:latin typeface="Futura (Light)" panose="020B7200000000000000" pitchFamily="34" charset="0"/>
              </a:rPr>
              <a:t>with timely &amp; highly visual summarisation of the COVID-19 vaccine development landscape. </a:t>
            </a:r>
            <a:r>
              <a:rPr lang="en-GB" sz="800" b="1" dirty="0">
                <a:latin typeface="Futura (Light)" panose="020B7200000000000000" pitchFamily="34" charset="0"/>
              </a:rPr>
              <a:t>Support time-pressured researchers </a:t>
            </a:r>
            <a:r>
              <a:rPr lang="en-GB" sz="800" dirty="0">
                <a:latin typeface="Futura (Light)" panose="020B7200000000000000" pitchFamily="34" charset="0"/>
              </a:rPr>
              <a:t>with more effective information retrieval. Designed, developed &amp; deployed a  cloud-hosted knowledge base of coronavirus research &amp; vaccine clinical trial information. Automated orchestration of high-volume structured &amp; unstructured data aggregation, cleansing, classification, metadata creation &amp; persistence. Automated state-of-the-art BERT-transformer model calibration to complex COVID-19 semantics &amp; embedding of paragraph text sequences into </a:t>
            </a:r>
            <a:r>
              <a:rPr lang="en-GB" sz="800" dirty="0" err="1">
                <a:latin typeface="Futura (Light)" panose="020B7200000000000000" pitchFamily="34" charset="0"/>
              </a:rPr>
              <a:t>ElasticSearch</a:t>
            </a:r>
            <a:r>
              <a:rPr lang="en-GB" sz="800" dirty="0">
                <a:latin typeface="Futura (Light)" panose="020B7200000000000000" pitchFamily="34" charset="0"/>
              </a:rPr>
              <a:t>. Highly visual exploration &amp; search with </a:t>
            </a:r>
            <a:r>
              <a:rPr lang="en-GB" sz="800" dirty="0" err="1">
                <a:latin typeface="Futura (Light)" panose="020B7200000000000000" pitchFamily="34" charset="0"/>
              </a:rPr>
              <a:t>Streamlit</a:t>
            </a:r>
            <a:r>
              <a:rPr lang="en-GB" sz="800" dirty="0">
                <a:latin typeface="Futura (Light)" panose="020B7200000000000000" pitchFamily="34" charset="0"/>
              </a:rPr>
              <a:t>. Search results outperformed </a:t>
            </a:r>
            <a:r>
              <a:rPr lang="en-GB" sz="800" dirty="0" err="1">
                <a:latin typeface="Futura (Light)" panose="020B7200000000000000" pitchFamily="34" charset="0"/>
              </a:rPr>
              <a:t>PubMedCentral</a:t>
            </a:r>
            <a:r>
              <a:rPr lang="en-GB" sz="800" dirty="0">
                <a:latin typeface="Futura (Light)" panose="020B7200000000000000" pitchFamily="34" charset="0"/>
              </a:rPr>
              <a:t> as evaluated by a medical expert.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machine learning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inference, outperforming neural networks. Authored paper submitted to journal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algn="just"/>
            <a:endParaRPr lang="en-GB" sz="4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algn="just"/>
            <a:endParaRPr lang="en-GB" sz="300" dirty="0">
              <a:latin typeface="Futura (Light)" panose="020B7200000000000000" pitchFamily="34" charset="0"/>
            </a:endParaRPr>
          </a:p>
          <a:p>
            <a:pPr algn="just"/>
            <a:endParaRPr lang="en-GB" sz="800" dirty="0">
              <a:latin typeface="Futura (Light)" panose="020B7200000000000000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A1BA73-6D25-4ED8-96EF-C296281D9295}"/>
              </a:ext>
            </a:extLst>
          </p:cNvPr>
          <p:cNvSpPr txBox="1"/>
          <p:nvPr/>
        </p:nvSpPr>
        <p:spPr>
          <a:xfrm>
            <a:off x="838" y="2019465"/>
            <a:ext cx="6857162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4BC79C-FD8D-41FA-B96A-63B58DDDF113}"/>
              </a:ext>
            </a:extLst>
          </p:cNvPr>
          <p:cNvSpPr txBox="1"/>
          <p:nvPr/>
        </p:nvSpPr>
        <p:spPr>
          <a:xfrm>
            <a:off x="0" y="7017287"/>
            <a:ext cx="6858838" cy="102681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US" sz="800" b="1" dirty="0">
                <a:latin typeface="Futura (Light)" panose="020B7200000000000000" pitchFamily="34" charset="0"/>
              </a:rPr>
              <a:t>Machine Learning &amp; Deep Learning:</a:t>
            </a:r>
            <a:r>
              <a:rPr lang="en-US" sz="800" dirty="0">
                <a:latin typeface="Futura (Light)" panose="020B7200000000000000" pitchFamily="34" charset="0"/>
              </a:rPr>
              <a:t> regression, decision tree, random forest, boosting, classification, clustering, neural networks </a:t>
            </a:r>
          </a:p>
          <a:p>
            <a:r>
              <a:rPr lang="en-US" sz="800" b="1" dirty="0">
                <a:latin typeface="Futura (Light)" panose="020B7200000000000000" pitchFamily="34" charset="0"/>
              </a:rPr>
              <a:t>Heuristics:</a:t>
            </a:r>
            <a:r>
              <a:rPr lang="en-US" sz="800" dirty="0">
                <a:latin typeface="Futura (Light)" panose="020B7200000000000000" pitchFamily="34" charset="0"/>
              </a:rPr>
              <a:t> regular expressions, annealing, genetic, evolution, swarm, hyper</a:t>
            </a:r>
          </a:p>
          <a:p>
            <a:r>
              <a:rPr lang="en-US" sz="800" b="1" dirty="0">
                <a:latin typeface="Futura (Light)" panose="020B7200000000000000" pitchFamily="34" charset="0"/>
              </a:rPr>
              <a:t>Programming &amp; scripting:</a:t>
            </a:r>
            <a:r>
              <a:rPr lang="en-US" sz="800" dirty="0">
                <a:latin typeface="Futura (Light)" panose="020B7200000000000000" pitchFamily="34" charset="0"/>
              </a:rPr>
              <a:t> Python, JavaScript, SQL, Pandas, </a:t>
            </a:r>
            <a:r>
              <a:rPr lang="en-GB" sz="800" dirty="0">
                <a:latin typeface="Futura (Light)" panose="020B7200000000000000" pitchFamily="34" charset="0"/>
              </a:rPr>
              <a:t>Numpy, </a:t>
            </a:r>
            <a:r>
              <a:rPr lang="en-GB" sz="800" dirty="0" err="1">
                <a:latin typeface="Futura (Light)" panose="020B7200000000000000" pitchFamily="34" charset="0"/>
              </a:rPr>
              <a:t>spaCY</a:t>
            </a:r>
            <a:r>
              <a:rPr lang="en-GB" sz="800" dirty="0">
                <a:latin typeface="Futura (Light)" panose="020B7200000000000000" pitchFamily="34" charset="0"/>
              </a:rPr>
              <a:t>, Scikit-Learn, Keras, NLTK, HTML/CSS3, SAP ABAP</a:t>
            </a:r>
          </a:p>
          <a:p>
            <a:r>
              <a:rPr lang="en-US" sz="800" b="1" dirty="0">
                <a:latin typeface="Futura (Light)" panose="020B7200000000000000" pitchFamily="34" charset="0"/>
              </a:rPr>
              <a:t>Database:</a:t>
            </a:r>
            <a:r>
              <a:rPr lang="en-US" sz="800" dirty="0">
                <a:latin typeface="Futura (Light)" panose="020B7200000000000000" pitchFamily="34" charset="0"/>
              </a:rPr>
              <a:t> </a:t>
            </a:r>
            <a:r>
              <a:rPr lang="en-US" sz="800" dirty="0" err="1">
                <a:latin typeface="Futura (Light)" panose="020B7200000000000000" pitchFamily="34" charset="0"/>
              </a:rPr>
              <a:t>PostegreSQL</a:t>
            </a:r>
            <a:r>
              <a:rPr lang="en-US" sz="800" dirty="0">
                <a:latin typeface="Futura (Light)" panose="020B7200000000000000" pitchFamily="34" charset="0"/>
              </a:rPr>
              <a:t>, MySQL, MongoDB, </a:t>
            </a:r>
            <a:r>
              <a:rPr lang="en-US" sz="800" dirty="0" err="1">
                <a:latin typeface="Futura (Light)" panose="020B7200000000000000" pitchFamily="34" charset="0"/>
              </a:rPr>
              <a:t>ElasticSearch</a:t>
            </a:r>
            <a:r>
              <a:rPr lang="en-US" sz="800" dirty="0">
                <a:latin typeface="Futura (Light)" panose="020B7200000000000000" pitchFamily="34" charset="0"/>
              </a:rPr>
              <a:t>, SAP HANA</a:t>
            </a:r>
          </a:p>
          <a:p>
            <a:r>
              <a:rPr lang="en-US" sz="800" b="1" dirty="0">
                <a:latin typeface="Futura (Light)" panose="020B7200000000000000" pitchFamily="34" charset="0"/>
              </a:rPr>
              <a:t>Cloud:</a:t>
            </a:r>
            <a:r>
              <a:rPr lang="en-US" sz="800" dirty="0">
                <a:latin typeface="Futura (Light)" panose="020B7200000000000000" pitchFamily="34" charset="0"/>
              </a:rPr>
              <a:t> Azure Machine Learning, blob store, compute clusters, networking, security, </a:t>
            </a:r>
            <a:r>
              <a:rPr lang="en-US" sz="800" dirty="0" err="1">
                <a:latin typeface="Futura (Light)" panose="020B7200000000000000" pitchFamily="34" charset="0"/>
              </a:rPr>
              <a:t>keyvaults</a:t>
            </a:r>
            <a:r>
              <a:rPr lang="en-US" sz="800" dirty="0">
                <a:latin typeface="Futura (Light)" panose="020B7200000000000000" pitchFamily="34" charset="0"/>
              </a:rPr>
              <a:t>, container registries</a:t>
            </a:r>
          </a:p>
          <a:p>
            <a:r>
              <a:rPr lang="en-US" sz="800" b="1" dirty="0">
                <a:latin typeface="Futura (Light)" panose="020B7200000000000000" pitchFamily="34" charset="0"/>
              </a:rPr>
              <a:t>Frontend:</a:t>
            </a:r>
            <a:r>
              <a:rPr lang="en-US" sz="800" dirty="0">
                <a:latin typeface="Futura (Light)" panose="020B7200000000000000" pitchFamily="34" charset="0"/>
              </a:rPr>
              <a:t> Power BI, </a:t>
            </a:r>
            <a:r>
              <a:rPr lang="en-US" sz="800" dirty="0" err="1">
                <a:latin typeface="Futura (Light)" panose="020B7200000000000000" pitchFamily="34" charset="0"/>
              </a:rPr>
              <a:t>Streamlit</a:t>
            </a:r>
            <a:endParaRPr lang="en-US" sz="800" dirty="0">
              <a:latin typeface="Futura (Light)" panose="020B7200000000000000" pitchFamily="34" charset="0"/>
            </a:endParaRPr>
          </a:p>
          <a:p>
            <a:r>
              <a:rPr lang="en-US" sz="800" b="1" dirty="0">
                <a:latin typeface="Futura (Light)" panose="020B7200000000000000" pitchFamily="34" charset="0"/>
              </a:rPr>
              <a:t>Other:</a:t>
            </a:r>
            <a:r>
              <a:rPr lang="en-US" sz="800" dirty="0">
                <a:latin typeface="Futura (Light)" panose="020B7200000000000000" pitchFamily="34" charset="0"/>
              </a:rPr>
              <a:t> Docker, Linux, GitHub, Apache Airflow, Jira</a:t>
            </a:r>
          </a:p>
          <a:p>
            <a:endParaRPr lang="en-GB" sz="300" dirty="0">
              <a:latin typeface="Futura (Light)" panose="020B7200000000000000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8915DC-FB6A-476E-B0F9-70A1987F3D16}"/>
              </a:ext>
            </a:extLst>
          </p:cNvPr>
          <p:cNvSpPr txBox="1"/>
          <p:nvPr/>
        </p:nvSpPr>
        <p:spPr>
          <a:xfrm>
            <a:off x="-4067" y="6770889"/>
            <a:ext cx="6857162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FDBD6F-A43E-4812-B57D-EFE4A1FC592A}"/>
              </a:ext>
            </a:extLst>
          </p:cNvPr>
          <p:cNvSpPr txBox="1"/>
          <p:nvPr/>
        </p:nvSpPr>
        <p:spPr>
          <a:xfrm>
            <a:off x="0" y="8229511"/>
            <a:ext cx="6862068" cy="1016464"/>
          </a:xfrm>
          <a:prstGeom prst="rect">
            <a:avLst/>
          </a:prstGeom>
          <a:solidFill>
            <a:srgbClr val="E8EEF7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80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  <a:p>
            <a:endParaRPr lang="en-GB" sz="300" dirty="0">
              <a:latin typeface="Futura (Light)" panose="020B7200000000000000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6B0FFF-28B4-49D6-BCB7-6234A9D15577}"/>
              </a:ext>
            </a:extLst>
          </p:cNvPr>
          <p:cNvSpPr txBox="1"/>
          <p:nvPr/>
        </p:nvSpPr>
        <p:spPr>
          <a:xfrm>
            <a:off x="3229" y="7981463"/>
            <a:ext cx="6857162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US" sz="1000" b="1" dirty="0">
                <a:latin typeface="Futura LtCn BT" panose="020B0408020204030204" pitchFamily="34" charset="0"/>
              </a:rPr>
              <a:t>P</a:t>
            </a:r>
            <a:r>
              <a:rPr lang="en-GB" sz="1000" b="1" dirty="0">
                <a:latin typeface="Futura LtCn BT" panose="020B0408020204030204" pitchFamily="34" charset="0"/>
              </a:rPr>
              <a:t>RAISE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538E6C-3D5C-4B48-BF63-E5227C51AF34}"/>
              </a:ext>
            </a:extLst>
          </p:cNvPr>
          <p:cNvSpPr txBox="1"/>
          <p:nvPr/>
        </p:nvSpPr>
        <p:spPr>
          <a:xfrm>
            <a:off x="838" y="9195087"/>
            <a:ext cx="6857162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US" sz="1000" b="1" dirty="0">
                <a:latin typeface="Futura LtCn BT" panose="020B0408020204030204" pitchFamily="34" charset="0"/>
              </a:rPr>
              <a:t>AWARDS</a:t>
            </a:r>
            <a:endParaRPr lang="en-GB" sz="1000" b="1" dirty="0">
              <a:latin typeface="Futura LtCn BT" panose="020B0408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19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</TotalTime>
  <Words>1474</Words>
  <Application>Microsoft Office PowerPoint</Application>
  <PresentationFormat>A4 Paper (210x297 mm)</PresentationFormat>
  <Paragraphs>159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Futura (Light)</vt:lpstr>
      <vt:lpstr>Futura LtCn BT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461</cp:revision>
  <cp:lastPrinted>2014-04-29T10:45:37Z</cp:lastPrinted>
  <dcterms:created xsi:type="dcterms:W3CDTF">2014-04-27T07:17:40Z</dcterms:created>
  <dcterms:modified xsi:type="dcterms:W3CDTF">2021-07-31T11:50:10Z</dcterms:modified>
</cp:coreProperties>
</file>