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7" r:id="rId5"/>
    <p:sldId id="291" r:id="rId6"/>
    <p:sldId id="298" r:id="rId7"/>
    <p:sldId id="300" r:id="rId8"/>
    <p:sldId id="301" r:id="rId9"/>
    <p:sldId id="303" r:id="rId10"/>
    <p:sldId id="302" r:id="rId11"/>
    <p:sldId id="304" r:id="rId12"/>
    <p:sldId id="299"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19.10.2020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3</a:t>
            </a:fld>
            <a:endParaRPr lang="fr-CH"/>
          </a:p>
        </p:txBody>
      </p:sp>
    </p:spTree>
    <p:extLst>
      <p:ext uri="{BB962C8B-B14F-4D97-AF65-F5344CB8AC3E}">
        <p14:creationId xmlns:p14="http://schemas.microsoft.com/office/powerpoint/2010/main" val="185803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4</a:t>
            </a:fld>
            <a:endParaRPr lang="fr-CH"/>
          </a:p>
        </p:txBody>
      </p:sp>
    </p:spTree>
    <p:extLst>
      <p:ext uri="{BB962C8B-B14F-4D97-AF65-F5344CB8AC3E}">
        <p14:creationId xmlns:p14="http://schemas.microsoft.com/office/powerpoint/2010/main" val="1089934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80330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375876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49956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8</a:t>
            </a:fld>
            <a:endParaRPr lang="fr-CH"/>
          </a:p>
        </p:txBody>
      </p:sp>
    </p:spTree>
    <p:extLst>
      <p:ext uri="{BB962C8B-B14F-4D97-AF65-F5344CB8AC3E}">
        <p14:creationId xmlns:p14="http://schemas.microsoft.com/office/powerpoint/2010/main" val="54454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19/10/2020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426439" y="-2"/>
            <a:ext cx="6868612" cy="2277547"/>
          </a:xfrm>
          <a:prstGeom prst="rect">
            <a:avLst/>
          </a:prstGeom>
        </p:spPr>
        <p:txBody>
          <a:bodyPr wrap="square">
            <a:spAutoFit/>
          </a:bodyPr>
          <a:lstStyle/>
          <a:p>
            <a:r>
              <a:rPr lang="en-GB" sz="3600" b="1" dirty="0">
                <a:solidFill>
                  <a:prstClr val="white"/>
                </a:solidFill>
              </a:rPr>
              <a:t>Masters Thesis</a:t>
            </a:r>
          </a:p>
          <a:p>
            <a:r>
              <a:rPr lang="en-GB" sz="3200" b="1" dirty="0">
                <a:solidFill>
                  <a:prstClr val="white"/>
                </a:solidFill>
              </a:rPr>
              <a:t>AI-Powered COVID-19 Research Cockpit</a:t>
            </a:r>
            <a:endParaRPr lang="en-GB" sz="3200" dirty="0">
              <a:solidFill>
                <a:prstClr val="white"/>
              </a:solidFill>
            </a:endParaRPr>
          </a:p>
          <a:p>
            <a:r>
              <a:rPr lang="en-GB" sz="3200" b="1" dirty="0">
                <a:solidFill>
                  <a:prstClr val="white"/>
                </a:solidFill>
              </a:rPr>
              <a:t>Feature &amp; Concept Prototyping</a:t>
            </a:r>
          </a:p>
          <a:p>
            <a:r>
              <a:rPr lang="en-GB" sz="2800" dirty="0">
                <a:solidFill>
                  <a:prstClr val="white"/>
                </a:solidFill>
              </a:rPr>
              <a:t>Jon-Paul Boyd</a:t>
            </a:r>
          </a:p>
          <a:p>
            <a:r>
              <a:rPr lang="en-GB" sz="1400" dirty="0">
                <a:solidFill>
                  <a:prstClr val="white"/>
                </a:solidFill>
              </a:rPr>
              <a:t>18</a:t>
            </a:r>
            <a:r>
              <a:rPr lang="en-GB" sz="1400" baseline="30000" dirty="0">
                <a:solidFill>
                  <a:prstClr val="white"/>
                </a:solidFill>
              </a:rPr>
              <a:t>th</a:t>
            </a:r>
            <a:r>
              <a:rPr lang="en-GB" sz="1400" dirty="0">
                <a:solidFill>
                  <a:prstClr val="white"/>
                </a:solidFill>
              </a:rPr>
              <a:t> October 2020</a:t>
            </a: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Overview</a:t>
            </a:r>
            <a:r>
              <a:rPr lang="en-GB" sz="3200" b="1" dirty="0">
                <a:solidFill>
                  <a:prstClr val="white"/>
                </a:solidFill>
              </a:rPr>
              <a:t> Feature &amp; Concept Prototyping</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569072"/>
            <a:ext cx="12188235" cy="646331"/>
          </a:xfrm>
          <a:prstGeom prst="rect">
            <a:avLst/>
          </a:prstGeom>
          <a:noFill/>
        </p:spPr>
        <p:txBody>
          <a:bodyPr wrap="square" rtlCol="0">
            <a:spAutoFit/>
          </a:bodyPr>
          <a:lstStyle/>
          <a:p>
            <a:pPr algn="just"/>
            <a:r>
              <a:rPr lang="en-GB" b="1" dirty="0">
                <a:solidFill>
                  <a:srgbClr val="FF0066"/>
                </a:solidFill>
              </a:rPr>
              <a:t>Assessing viability of a cockpit empowering COVID-19 medical research using pillars of A.I. </a:t>
            </a:r>
            <a:r>
              <a:rPr lang="en-GB" dirty="0">
                <a:solidFill>
                  <a:schemeClr val="bg1"/>
                </a:solidFill>
              </a:rPr>
              <a:t>Essential features including information extraction, literature clustering, search &amp; summarization are prototyped in Jupyter notebooks, with results provided.</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Paper Ranking Metrics</a:t>
            </a:r>
            <a:r>
              <a:rPr lang="en-GB" sz="3200" b="1" dirty="0">
                <a:solidFill>
                  <a:prstClr val="white"/>
                </a:solidFill>
              </a:rPr>
              <a:t> With Author Influence &amp; Paper Citations</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494122"/>
            <a:ext cx="12188235" cy="646331"/>
          </a:xfrm>
          <a:prstGeom prst="rect">
            <a:avLst/>
          </a:prstGeom>
          <a:noFill/>
        </p:spPr>
        <p:txBody>
          <a:bodyPr wrap="square" rtlCol="0">
            <a:spAutoFit/>
          </a:bodyPr>
          <a:lstStyle/>
          <a:p>
            <a:pPr algn="just"/>
            <a:r>
              <a:rPr lang="en-GB" b="1" dirty="0">
                <a:solidFill>
                  <a:srgbClr val="FF0066"/>
                </a:solidFill>
              </a:rPr>
              <a:t>Several custom metrics enable paper importance weighting, </a:t>
            </a:r>
            <a:r>
              <a:rPr lang="en-GB" dirty="0">
                <a:solidFill>
                  <a:schemeClr val="bg1"/>
                </a:solidFill>
              </a:rPr>
              <a:t>formulated using paper author &amp; citation counts/ratios,  the PageRank algorithm applied to assembled network graphs of authors &amp; papers. Such metrics can weight paper scores in search.</a:t>
            </a:r>
          </a:p>
        </p:txBody>
      </p:sp>
      <p:pic>
        <p:nvPicPr>
          <p:cNvPr id="1026" name="Picture 2">
            <a:extLst>
              <a:ext uri="{FF2B5EF4-FFF2-40B4-BE49-F238E27FC236}">
                <a16:creationId xmlns:a16="http://schemas.microsoft.com/office/drawing/2014/main" id="{549ED9A7-8656-4D40-B4F0-3266D0EBE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07" y="1207908"/>
            <a:ext cx="11513219" cy="12487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83E9F5-909E-48AB-9086-720E31A51ADE}"/>
              </a:ext>
            </a:extLst>
          </p:cNvPr>
          <p:cNvSpPr txBox="1"/>
          <p:nvPr/>
        </p:nvSpPr>
        <p:spPr>
          <a:xfrm>
            <a:off x="-2" y="2568069"/>
            <a:ext cx="12188235" cy="369332"/>
          </a:xfrm>
          <a:prstGeom prst="rect">
            <a:avLst/>
          </a:prstGeom>
          <a:noFill/>
        </p:spPr>
        <p:txBody>
          <a:bodyPr wrap="square" rtlCol="0">
            <a:spAutoFit/>
          </a:bodyPr>
          <a:lstStyle/>
          <a:p>
            <a:pPr algn="just"/>
            <a:r>
              <a:rPr lang="en-GB" b="1" dirty="0">
                <a:solidFill>
                  <a:srgbClr val="FF0066"/>
                </a:solidFill>
              </a:rPr>
              <a:t>Distribution of several ranking approaches across corpus, </a:t>
            </a:r>
            <a:r>
              <a:rPr lang="en-GB" dirty="0">
                <a:solidFill>
                  <a:schemeClr val="bg1"/>
                </a:solidFill>
              </a:rPr>
              <a:t>can be used to fine-tune metrics</a:t>
            </a:r>
          </a:p>
        </p:txBody>
      </p:sp>
      <p:pic>
        <p:nvPicPr>
          <p:cNvPr id="10" name="Picture 9">
            <a:extLst>
              <a:ext uri="{FF2B5EF4-FFF2-40B4-BE49-F238E27FC236}">
                <a16:creationId xmlns:a16="http://schemas.microsoft.com/office/drawing/2014/main" id="{D6567CB1-B13E-4E12-A672-3388508BAEB5}"/>
              </a:ext>
            </a:extLst>
          </p:cNvPr>
          <p:cNvPicPr>
            <a:picLocks noChangeAspect="1"/>
          </p:cNvPicPr>
          <p:nvPr/>
        </p:nvPicPr>
        <p:blipFill>
          <a:blip r:embed="rId4"/>
          <a:stretch>
            <a:fillRect/>
          </a:stretch>
        </p:blipFill>
        <p:spPr>
          <a:xfrm>
            <a:off x="3417985" y="4639412"/>
            <a:ext cx="2539456" cy="2103630"/>
          </a:xfrm>
          <a:prstGeom prst="rect">
            <a:avLst/>
          </a:prstGeom>
        </p:spPr>
      </p:pic>
      <p:pic>
        <p:nvPicPr>
          <p:cNvPr id="11" name="Picture 10">
            <a:extLst>
              <a:ext uri="{FF2B5EF4-FFF2-40B4-BE49-F238E27FC236}">
                <a16:creationId xmlns:a16="http://schemas.microsoft.com/office/drawing/2014/main" id="{AC030D84-5109-49AC-BD02-28BD5CC18289}"/>
              </a:ext>
            </a:extLst>
          </p:cNvPr>
          <p:cNvPicPr>
            <a:picLocks noChangeAspect="1"/>
          </p:cNvPicPr>
          <p:nvPr/>
        </p:nvPicPr>
        <p:blipFill>
          <a:blip r:embed="rId5"/>
          <a:stretch>
            <a:fillRect/>
          </a:stretch>
        </p:blipFill>
        <p:spPr>
          <a:xfrm>
            <a:off x="337506" y="2937401"/>
            <a:ext cx="11513219" cy="1073658"/>
          </a:xfrm>
          <a:prstGeom prst="rect">
            <a:avLst/>
          </a:prstGeom>
        </p:spPr>
      </p:pic>
      <p:pic>
        <p:nvPicPr>
          <p:cNvPr id="13" name="Picture 12">
            <a:extLst>
              <a:ext uri="{FF2B5EF4-FFF2-40B4-BE49-F238E27FC236}">
                <a16:creationId xmlns:a16="http://schemas.microsoft.com/office/drawing/2014/main" id="{EB77F164-E752-4C36-951F-32A6D307F1F1}"/>
              </a:ext>
            </a:extLst>
          </p:cNvPr>
          <p:cNvPicPr>
            <a:picLocks noChangeAspect="1"/>
          </p:cNvPicPr>
          <p:nvPr/>
        </p:nvPicPr>
        <p:blipFill>
          <a:blip r:embed="rId6"/>
          <a:stretch>
            <a:fillRect/>
          </a:stretch>
        </p:blipFill>
        <p:spPr>
          <a:xfrm>
            <a:off x="6234561" y="4639412"/>
            <a:ext cx="2540882" cy="2103630"/>
          </a:xfrm>
          <a:prstGeom prst="rect">
            <a:avLst/>
          </a:prstGeom>
        </p:spPr>
      </p:pic>
      <p:sp>
        <p:nvSpPr>
          <p:cNvPr id="14" name="TextBox 13">
            <a:extLst>
              <a:ext uri="{FF2B5EF4-FFF2-40B4-BE49-F238E27FC236}">
                <a16:creationId xmlns:a16="http://schemas.microsoft.com/office/drawing/2014/main" id="{F3BD29EA-EECA-4B13-B43B-EB5DEC3A8775}"/>
              </a:ext>
            </a:extLst>
          </p:cNvPr>
          <p:cNvSpPr txBox="1"/>
          <p:nvPr/>
        </p:nvSpPr>
        <p:spPr>
          <a:xfrm>
            <a:off x="-3" y="4198965"/>
            <a:ext cx="12188235" cy="369332"/>
          </a:xfrm>
          <a:prstGeom prst="rect">
            <a:avLst/>
          </a:prstGeom>
          <a:noFill/>
        </p:spPr>
        <p:txBody>
          <a:bodyPr wrap="square" rtlCol="0">
            <a:spAutoFit/>
          </a:bodyPr>
          <a:lstStyle/>
          <a:p>
            <a:pPr algn="just"/>
            <a:r>
              <a:rPr lang="en-GB" b="1" dirty="0">
                <a:solidFill>
                  <a:srgbClr val="FF0066"/>
                </a:solidFill>
              </a:rPr>
              <a:t>Subset of paper &amp; author network, </a:t>
            </a:r>
            <a:r>
              <a:rPr lang="en-GB" dirty="0">
                <a:solidFill>
                  <a:schemeClr val="bg1"/>
                </a:solidFill>
              </a:rPr>
              <a:t>deeper colours indicate greater influence</a:t>
            </a:r>
          </a:p>
        </p:txBody>
      </p:sp>
      <p:sp>
        <p:nvSpPr>
          <p:cNvPr id="15" name="TextBox 14">
            <a:extLst>
              <a:ext uri="{FF2B5EF4-FFF2-40B4-BE49-F238E27FC236}">
                <a16:creationId xmlns:a16="http://schemas.microsoft.com/office/drawing/2014/main" id="{41E9819B-2E58-4FBD-B8FE-9E3D91C3608E}"/>
              </a:ext>
            </a:extLst>
          </p:cNvPr>
          <p:cNvSpPr txBox="1"/>
          <p:nvPr/>
        </p:nvSpPr>
        <p:spPr>
          <a:xfrm>
            <a:off x="2664680" y="5537338"/>
            <a:ext cx="695370" cy="307777"/>
          </a:xfrm>
          <a:prstGeom prst="rect">
            <a:avLst/>
          </a:prstGeom>
          <a:noFill/>
        </p:spPr>
        <p:txBody>
          <a:bodyPr wrap="square" rtlCol="0">
            <a:spAutoFit/>
          </a:bodyPr>
          <a:lstStyle/>
          <a:p>
            <a:pPr algn="just"/>
            <a:r>
              <a:rPr lang="en-GB" sz="1400" dirty="0">
                <a:solidFill>
                  <a:schemeClr val="bg1"/>
                </a:solidFill>
              </a:rPr>
              <a:t>Papers</a:t>
            </a:r>
          </a:p>
        </p:txBody>
      </p:sp>
      <p:sp>
        <p:nvSpPr>
          <p:cNvPr id="17" name="TextBox 16">
            <a:extLst>
              <a:ext uri="{FF2B5EF4-FFF2-40B4-BE49-F238E27FC236}">
                <a16:creationId xmlns:a16="http://schemas.microsoft.com/office/drawing/2014/main" id="{A4031709-D2D5-45BD-A483-CC20A771E141}"/>
              </a:ext>
            </a:extLst>
          </p:cNvPr>
          <p:cNvSpPr txBox="1"/>
          <p:nvPr/>
        </p:nvSpPr>
        <p:spPr>
          <a:xfrm>
            <a:off x="8833378" y="5593638"/>
            <a:ext cx="835278" cy="307777"/>
          </a:xfrm>
          <a:prstGeom prst="rect">
            <a:avLst/>
          </a:prstGeom>
          <a:noFill/>
        </p:spPr>
        <p:txBody>
          <a:bodyPr wrap="square" rtlCol="0">
            <a:spAutoFit/>
          </a:bodyPr>
          <a:lstStyle/>
          <a:p>
            <a:pPr algn="just"/>
            <a:r>
              <a:rPr lang="en-GB" sz="1400" dirty="0">
                <a:solidFill>
                  <a:schemeClr val="bg1"/>
                </a:solidFill>
              </a:rPr>
              <a:t>Authors</a:t>
            </a:r>
          </a:p>
        </p:txBody>
      </p:sp>
    </p:spTree>
    <p:extLst>
      <p:ext uri="{BB962C8B-B14F-4D97-AF65-F5344CB8AC3E}">
        <p14:creationId xmlns:p14="http://schemas.microsoft.com/office/powerpoint/2010/main" val="74997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Enriching CORD-19 Dataset </a:t>
            </a:r>
            <a:r>
              <a:rPr lang="en-GB" sz="3200" b="1" dirty="0">
                <a:solidFill>
                  <a:prstClr val="white"/>
                </a:solidFill>
              </a:rPr>
              <a:t>ResearchGate Web Scraping</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494122"/>
            <a:ext cx="12188235" cy="646331"/>
          </a:xfrm>
          <a:prstGeom prst="rect">
            <a:avLst/>
          </a:prstGeom>
          <a:noFill/>
        </p:spPr>
        <p:txBody>
          <a:bodyPr wrap="square" rtlCol="0">
            <a:spAutoFit/>
          </a:bodyPr>
          <a:lstStyle/>
          <a:p>
            <a:pPr algn="just"/>
            <a:r>
              <a:rPr lang="en-GB" b="1" dirty="0">
                <a:solidFill>
                  <a:srgbClr val="FF0066"/>
                </a:solidFill>
              </a:rPr>
              <a:t>Sourcing useful additional article data </a:t>
            </a:r>
            <a:r>
              <a:rPr lang="en-GB" dirty="0">
                <a:solidFill>
                  <a:schemeClr val="bg1"/>
                </a:solidFill>
              </a:rPr>
              <a:t>from 3</a:t>
            </a:r>
            <a:r>
              <a:rPr lang="en-GB" baseline="30000" dirty="0">
                <a:solidFill>
                  <a:schemeClr val="bg1"/>
                </a:solidFill>
              </a:rPr>
              <a:t>rd</a:t>
            </a:r>
            <a:r>
              <a:rPr lang="en-GB" dirty="0">
                <a:solidFill>
                  <a:schemeClr val="bg1"/>
                </a:solidFill>
              </a:rPr>
              <a:t>-party sources such as ResearchGate, which indicates each paper’s research interest, citation count, recommendations &amp; number of reads. Can be integrated into scoring metrics and filtering.</a:t>
            </a:r>
          </a:p>
        </p:txBody>
      </p:sp>
      <p:pic>
        <p:nvPicPr>
          <p:cNvPr id="4" name="Picture 3">
            <a:extLst>
              <a:ext uri="{FF2B5EF4-FFF2-40B4-BE49-F238E27FC236}">
                <a16:creationId xmlns:a16="http://schemas.microsoft.com/office/drawing/2014/main" id="{F99D1EB3-0081-4087-AFD8-BC4E1689CA84}"/>
              </a:ext>
            </a:extLst>
          </p:cNvPr>
          <p:cNvPicPr>
            <a:picLocks noChangeAspect="1"/>
          </p:cNvPicPr>
          <p:nvPr/>
        </p:nvPicPr>
        <p:blipFill>
          <a:blip r:embed="rId3"/>
          <a:stretch>
            <a:fillRect/>
          </a:stretch>
        </p:blipFill>
        <p:spPr>
          <a:xfrm>
            <a:off x="1374476" y="4291853"/>
            <a:ext cx="9343491" cy="1721927"/>
          </a:xfrm>
          <a:prstGeom prst="rect">
            <a:avLst/>
          </a:prstGeom>
        </p:spPr>
      </p:pic>
      <p:pic>
        <p:nvPicPr>
          <p:cNvPr id="2050" name="Picture 2">
            <a:extLst>
              <a:ext uri="{FF2B5EF4-FFF2-40B4-BE49-F238E27FC236}">
                <a16:creationId xmlns:a16="http://schemas.microsoft.com/office/drawing/2014/main" id="{311672E7-2A1B-4F96-98F4-C1A0E25A6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476" y="1205016"/>
            <a:ext cx="9439275" cy="2000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FC414B-F078-480C-B1E8-8F69C9B4B5FE}"/>
              </a:ext>
            </a:extLst>
          </p:cNvPr>
          <p:cNvSpPr txBox="1"/>
          <p:nvPr/>
        </p:nvSpPr>
        <p:spPr>
          <a:xfrm>
            <a:off x="-1" y="3847570"/>
            <a:ext cx="5626309" cy="369332"/>
          </a:xfrm>
          <a:prstGeom prst="rect">
            <a:avLst/>
          </a:prstGeom>
          <a:noFill/>
        </p:spPr>
        <p:txBody>
          <a:bodyPr wrap="square" rtlCol="0">
            <a:spAutoFit/>
          </a:bodyPr>
          <a:lstStyle/>
          <a:p>
            <a:pPr algn="just"/>
            <a:r>
              <a:rPr lang="en-GB" b="1" dirty="0">
                <a:solidFill>
                  <a:srgbClr val="FF0066"/>
                </a:solidFill>
              </a:rPr>
              <a:t>Web page data scraped </a:t>
            </a:r>
            <a:r>
              <a:rPr lang="en-GB" dirty="0">
                <a:solidFill>
                  <a:schemeClr val="bg1"/>
                </a:solidFill>
              </a:rPr>
              <a:t>and added to article metadata.</a:t>
            </a:r>
          </a:p>
        </p:txBody>
      </p:sp>
    </p:spTree>
    <p:extLst>
      <p:ext uri="{BB962C8B-B14F-4D97-AF65-F5344CB8AC3E}">
        <p14:creationId xmlns:p14="http://schemas.microsoft.com/office/powerpoint/2010/main" val="16137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Enriching CORD-19 Dataset </a:t>
            </a:r>
            <a:r>
              <a:rPr lang="en-GB" sz="3200" b="1" dirty="0">
                <a:solidFill>
                  <a:schemeClr val="bg1"/>
                </a:solidFill>
              </a:rPr>
              <a:t>Adding </a:t>
            </a:r>
            <a:r>
              <a:rPr lang="en-GB" sz="3200" b="1" dirty="0">
                <a:solidFill>
                  <a:prstClr val="white"/>
                </a:solidFill>
              </a:rPr>
              <a:t>Clinical Trial Information</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494122"/>
            <a:ext cx="12188235" cy="369332"/>
          </a:xfrm>
          <a:prstGeom prst="rect">
            <a:avLst/>
          </a:prstGeom>
          <a:noFill/>
        </p:spPr>
        <p:txBody>
          <a:bodyPr wrap="square" rtlCol="0">
            <a:spAutoFit/>
          </a:bodyPr>
          <a:lstStyle/>
          <a:p>
            <a:pPr algn="just"/>
            <a:r>
              <a:rPr lang="en-GB" b="1" dirty="0">
                <a:solidFill>
                  <a:srgbClr val="FF0066"/>
                </a:solidFill>
              </a:rPr>
              <a:t>Sourcing useful clinical trial data </a:t>
            </a:r>
            <a:r>
              <a:rPr lang="en-GB" dirty="0">
                <a:solidFill>
                  <a:schemeClr val="bg1"/>
                </a:solidFill>
              </a:rPr>
              <a:t>including study type &amp; design, trial phase, intervention, sponsor and outcome.</a:t>
            </a:r>
          </a:p>
        </p:txBody>
      </p:sp>
      <p:sp>
        <p:nvSpPr>
          <p:cNvPr id="5" name="TextBox 4">
            <a:extLst>
              <a:ext uri="{FF2B5EF4-FFF2-40B4-BE49-F238E27FC236}">
                <a16:creationId xmlns:a16="http://schemas.microsoft.com/office/drawing/2014/main" id="{A7FC414B-F078-480C-B1E8-8F69C9B4B5FE}"/>
              </a:ext>
            </a:extLst>
          </p:cNvPr>
          <p:cNvSpPr txBox="1"/>
          <p:nvPr/>
        </p:nvSpPr>
        <p:spPr>
          <a:xfrm>
            <a:off x="-1" y="3847570"/>
            <a:ext cx="5626309" cy="369332"/>
          </a:xfrm>
          <a:prstGeom prst="rect">
            <a:avLst/>
          </a:prstGeom>
          <a:noFill/>
        </p:spPr>
        <p:txBody>
          <a:bodyPr wrap="square" rtlCol="0">
            <a:spAutoFit/>
          </a:bodyPr>
          <a:lstStyle/>
          <a:p>
            <a:pPr algn="just"/>
            <a:r>
              <a:rPr lang="en-GB" b="1" dirty="0">
                <a:solidFill>
                  <a:srgbClr val="FF0066"/>
                </a:solidFill>
              </a:rPr>
              <a:t>Multiple trials per paper</a:t>
            </a:r>
            <a:r>
              <a:rPr lang="en-GB" b="1" dirty="0">
                <a:solidFill>
                  <a:schemeClr val="bg1"/>
                </a:solidFill>
              </a:rPr>
              <a:t> </a:t>
            </a:r>
            <a:r>
              <a:rPr lang="en-GB" dirty="0">
                <a:solidFill>
                  <a:schemeClr val="bg1"/>
                </a:solidFill>
              </a:rPr>
              <a:t>is managed.</a:t>
            </a:r>
          </a:p>
        </p:txBody>
      </p:sp>
      <p:pic>
        <p:nvPicPr>
          <p:cNvPr id="2" name="Picture 1">
            <a:extLst>
              <a:ext uri="{FF2B5EF4-FFF2-40B4-BE49-F238E27FC236}">
                <a16:creationId xmlns:a16="http://schemas.microsoft.com/office/drawing/2014/main" id="{1DAC5102-87CF-4CD6-991F-9E7E52687CF4}"/>
              </a:ext>
            </a:extLst>
          </p:cNvPr>
          <p:cNvPicPr>
            <a:picLocks noChangeAspect="1"/>
          </p:cNvPicPr>
          <p:nvPr/>
        </p:nvPicPr>
        <p:blipFill>
          <a:blip r:embed="rId3"/>
          <a:stretch>
            <a:fillRect/>
          </a:stretch>
        </p:blipFill>
        <p:spPr>
          <a:xfrm>
            <a:off x="989966" y="913027"/>
            <a:ext cx="10208302" cy="1958676"/>
          </a:xfrm>
          <a:prstGeom prst="rect">
            <a:avLst/>
          </a:prstGeom>
        </p:spPr>
      </p:pic>
      <p:pic>
        <p:nvPicPr>
          <p:cNvPr id="3" name="Picture 2">
            <a:extLst>
              <a:ext uri="{FF2B5EF4-FFF2-40B4-BE49-F238E27FC236}">
                <a16:creationId xmlns:a16="http://schemas.microsoft.com/office/drawing/2014/main" id="{22E7AB53-3A75-4AE7-9450-FD5B43CB2909}"/>
              </a:ext>
            </a:extLst>
          </p:cNvPr>
          <p:cNvPicPr>
            <a:picLocks noChangeAspect="1"/>
          </p:cNvPicPr>
          <p:nvPr/>
        </p:nvPicPr>
        <p:blipFill>
          <a:blip r:embed="rId4"/>
          <a:stretch>
            <a:fillRect/>
          </a:stretch>
        </p:blipFill>
        <p:spPr>
          <a:xfrm>
            <a:off x="2583804" y="4298592"/>
            <a:ext cx="6885714" cy="1504762"/>
          </a:xfrm>
          <a:prstGeom prst="rect">
            <a:avLst/>
          </a:prstGeom>
        </p:spPr>
      </p:pic>
    </p:spTree>
    <p:extLst>
      <p:ext uri="{BB962C8B-B14F-4D97-AF65-F5344CB8AC3E}">
        <p14:creationId xmlns:p14="http://schemas.microsoft.com/office/powerpoint/2010/main" val="182323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Named Entity Recognition </a:t>
            </a:r>
            <a:r>
              <a:rPr lang="en-GB" sz="3200" b="1" dirty="0">
                <a:solidFill>
                  <a:schemeClr val="bg1"/>
                </a:solidFill>
              </a:rPr>
              <a:t>For Entity Classification</a:t>
            </a:r>
            <a:endParaRPr lang="en-GB" sz="3200" b="1" dirty="0">
              <a:solidFill>
                <a:prstClr val="white"/>
              </a:solidFill>
            </a:endParaRPr>
          </a:p>
        </p:txBody>
      </p:sp>
      <p:pic>
        <p:nvPicPr>
          <p:cNvPr id="4" name="Picture 3">
            <a:extLst>
              <a:ext uri="{FF2B5EF4-FFF2-40B4-BE49-F238E27FC236}">
                <a16:creationId xmlns:a16="http://schemas.microsoft.com/office/drawing/2014/main" id="{E6D24132-823B-4B94-8D0D-844B6F6BE9F8}"/>
              </a:ext>
            </a:extLst>
          </p:cNvPr>
          <p:cNvPicPr>
            <a:picLocks noChangeAspect="1"/>
          </p:cNvPicPr>
          <p:nvPr/>
        </p:nvPicPr>
        <p:blipFill>
          <a:blip r:embed="rId3"/>
          <a:stretch>
            <a:fillRect/>
          </a:stretch>
        </p:blipFill>
        <p:spPr>
          <a:xfrm>
            <a:off x="312295" y="2135403"/>
            <a:ext cx="5895367" cy="4132210"/>
          </a:xfrm>
          <a:prstGeom prst="rect">
            <a:avLst/>
          </a:prstGeom>
        </p:spPr>
      </p:pic>
      <p:sp>
        <p:nvSpPr>
          <p:cNvPr id="10" name="TextBox 9">
            <a:extLst>
              <a:ext uri="{FF2B5EF4-FFF2-40B4-BE49-F238E27FC236}">
                <a16:creationId xmlns:a16="http://schemas.microsoft.com/office/drawing/2014/main" id="{7FABD208-4DE1-4ABE-A5C7-45DC08F33FBB}"/>
              </a:ext>
            </a:extLst>
          </p:cNvPr>
          <p:cNvSpPr txBox="1"/>
          <p:nvPr/>
        </p:nvSpPr>
        <p:spPr>
          <a:xfrm>
            <a:off x="3765" y="491070"/>
            <a:ext cx="12188235" cy="1200329"/>
          </a:xfrm>
          <a:prstGeom prst="rect">
            <a:avLst/>
          </a:prstGeom>
          <a:noFill/>
        </p:spPr>
        <p:txBody>
          <a:bodyPr wrap="square" rtlCol="0">
            <a:spAutoFit/>
          </a:bodyPr>
          <a:lstStyle/>
          <a:p>
            <a:pPr algn="just"/>
            <a:r>
              <a:rPr lang="en-GB" b="1" dirty="0">
                <a:solidFill>
                  <a:srgbClr val="FF0066"/>
                </a:solidFill>
              </a:rPr>
              <a:t>Used to classify text entities into categories. </a:t>
            </a:r>
            <a:r>
              <a:rPr lang="en-GB" b="1" dirty="0">
                <a:solidFill>
                  <a:schemeClr val="bg1"/>
                </a:solidFill>
              </a:rPr>
              <a:t>U</a:t>
            </a:r>
            <a:r>
              <a:rPr lang="en-GB" dirty="0">
                <a:solidFill>
                  <a:schemeClr val="bg1"/>
                </a:solidFill>
              </a:rPr>
              <a:t>seful in providing a summary overview of the article, clustering documents by entities, used as selectable facets in document filtering etc.</a:t>
            </a:r>
          </a:p>
          <a:p>
            <a:pPr algn="just"/>
            <a:endParaRPr lang="en-GB" dirty="0">
              <a:solidFill>
                <a:schemeClr val="bg1"/>
              </a:solidFill>
            </a:endParaRPr>
          </a:p>
          <a:p>
            <a:pPr algn="just"/>
            <a:r>
              <a:rPr lang="en-GB" dirty="0">
                <a:solidFill>
                  <a:schemeClr val="bg1"/>
                </a:solidFill>
              </a:rPr>
              <a:t>The examples below show the same article abstract processed through 2 different NER models.</a:t>
            </a:r>
          </a:p>
        </p:txBody>
      </p:sp>
      <p:pic>
        <p:nvPicPr>
          <p:cNvPr id="13" name="Picture 12">
            <a:extLst>
              <a:ext uri="{FF2B5EF4-FFF2-40B4-BE49-F238E27FC236}">
                <a16:creationId xmlns:a16="http://schemas.microsoft.com/office/drawing/2014/main" id="{6ED78DAA-17E9-4E9B-A1AA-C918E7E8DCA9}"/>
              </a:ext>
            </a:extLst>
          </p:cNvPr>
          <p:cNvPicPr>
            <a:picLocks noChangeAspect="1"/>
          </p:cNvPicPr>
          <p:nvPr/>
        </p:nvPicPr>
        <p:blipFill>
          <a:blip r:embed="rId4"/>
          <a:stretch>
            <a:fillRect/>
          </a:stretch>
        </p:blipFill>
        <p:spPr>
          <a:xfrm>
            <a:off x="7045512" y="2151092"/>
            <a:ext cx="4834193" cy="4100832"/>
          </a:xfrm>
          <a:prstGeom prst="rect">
            <a:avLst/>
          </a:prstGeom>
        </p:spPr>
      </p:pic>
    </p:spTree>
    <p:extLst>
      <p:ext uri="{BB962C8B-B14F-4D97-AF65-F5344CB8AC3E}">
        <p14:creationId xmlns:p14="http://schemas.microsoft.com/office/powerpoint/2010/main" val="9488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Improved Topic Modelling </a:t>
            </a:r>
            <a:r>
              <a:rPr lang="en-GB" sz="3200" b="1" dirty="0">
                <a:solidFill>
                  <a:schemeClr val="bg1"/>
                </a:solidFill>
              </a:rPr>
              <a:t>For Document Categorisation &amp; Clustering</a:t>
            </a:r>
            <a:endParaRPr lang="en-GB" sz="3200" b="1" dirty="0">
              <a:solidFill>
                <a:prstClr val="white"/>
              </a:solidFill>
            </a:endParaRPr>
          </a:p>
        </p:txBody>
      </p:sp>
      <p:sp>
        <p:nvSpPr>
          <p:cNvPr id="9" name="TextBox 8">
            <a:extLst>
              <a:ext uri="{FF2B5EF4-FFF2-40B4-BE49-F238E27FC236}">
                <a16:creationId xmlns:a16="http://schemas.microsoft.com/office/drawing/2014/main" id="{18056935-BE6E-4890-BC36-51D39CF37FAA}"/>
              </a:ext>
            </a:extLst>
          </p:cNvPr>
          <p:cNvSpPr txBox="1"/>
          <p:nvPr/>
        </p:nvSpPr>
        <p:spPr>
          <a:xfrm>
            <a:off x="0" y="494122"/>
            <a:ext cx="12188235" cy="1754326"/>
          </a:xfrm>
          <a:prstGeom prst="rect">
            <a:avLst/>
          </a:prstGeom>
          <a:noFill/>
        </p:spPr>
        <p:txBody>
          <a:bodyPr wrap="square" rtlCol="0">
            <a:spAutoFit/>
          </a:bodyPr>
          <a:lstStyle/>
          <a:p>
            <a:pPr algn="just"/>
            <a:r>
              <a:rPr lang="en-GB" b="1" dirty="0">
                <a:solidFill>
                  <a:srgbClr val="FF0066"/>
                </a:solidFill>
              </a:rPr>
              <a:t>Refined over previous feature presentation. </a:t>
            </a:r>
            <a:r>
              <a:rPr lang="en-GB" dirty="0">
                <a:solidFill>
                  <a:schemeClr val="bg1"/>
                </a:solidFill>
              </a:rPr>
              <a:t>For purposes of demo, example illustrates a 2-layer topic modelling design over 50K Cord-19 article abstracts. First, 3 main topic themes are generated, followed by 10 sub-topic themes. Each document is categorised with both a main &amp; sub-theme topic. This provides a hierarchical topic model that can be drilled down. In reality, sub-themes could comprise hundreds of topics to facilitate exploration by topic filter &amp; determining related articles during search result compilation. The inter-topic distance map, reducing topics to 2 dimensions using PCA, shows good cluster separation (except 6 &amp; 10, ), one tool to help determine best number of topics in each layer.</a:t>
            </a:r>
          </a:p>
        </p:txBody>
      </p:sp>
      <p:grpSp>
        <p:nvGrpSpPr>
          <p:cNvPr id="50" name="Group 49">
            <a:extLst>
              <a:ext uri="{FF2B5EF4-FFF2-40B4-BE49-F238E27FC236}">
                <a16:creationId xmlns:a16="http://schemas.microsoft.com/office/drawing/2014/main" id="{A0895D75-F496-4644-B182-74FBA914AB04}"/>
              </a:ext>
            </a:extLst>
          </p:cNvPr>
          <p:cNvGrpSpPr/>
          <p:nvPr/>
        </p:nvGrpSpPr>
        <p:grpSpPr>
          <a:xfrm>
            <a:off x="813567" y="2786222"/>
            <a:ext cx="5853337" cy="1249544"/>
            <a:chOff x="0" y="2042352"/>
            <a:chExt cx="5853337" cy="1249544"/>
          </a:xfrm>
        </p:grpSpPr>
        <p:pic>
          <p:nvPicPr>
            <p:cNvPr id="6" name="Picture 5">
              <a:extLst>
                <a:ext uri="{FF2B5EF4-FFF2-40B4-BE49-F238E27FC236}">
                  <a16:creationId xmlns:a16="http://schemas.microsoft.com/office/drawing/2014/main" id="{F44643DC-5724-4983-823D-EA6EE30D0C17}"/>
                </a:ext>
              </a:extLst>
            </p:cNvPr>
            <p:cNvPicPr>
              <a:picLocks noChangeAspect="1"/>
            </p:cNvPicPr>
            <p:nvPr/>
          </p:nvPicPr>
          <p:blipFill>
            <a:blip r:embed="rId3"/>
            <a:stretch>
              <a:fillRect/>
            </a:stretch>
          </p:blipFill>
          <p:spPr>
            <a:xfrm>
              <a:off x="4006677" y="2368566"/>
              <a:ext cx="1846660" cy="923330"/>
            </a:xfrm>
            <a:prstGeom prst="rect">
              <a:avLst/>
            </a:prstGeom>
          </p:spPr>
        </p:pic>
        <p:sp>
          <p:nvSpPr>
            <p:cNvPr id="11" name="TextBox 10">
              <a:extLst>
                <a:ext uri="{FF2B5EF4-FFF2-40B4-BE49-F238E27FC236}">
                  <a16:creationId xmlns:a16="http://schemas.microsoft.com/office/drawing/2014/main" id="{16B7DD9F-97A4-4C78-A1A7-CD40CDB7E566}"/>
                </a:ext>
              </a:extLst>
            </p:cNvPr>
            <p:cNvSpPr txBox="1"/>
            <p:nvPr/>
          </p:nvSpPr>
          <p:spPr>
            <a:xfrm>
              <a:off x="0" y="2042352"/>
              <a:ext cx="5741233" cy="307777"/>
            </a:xfrm>
            <a:prstGeom prst="rect">
              <a:avLst/>
            </a:prstGeom>
            <a:noFill/>
          </p:spPr>
          <p:txBody>
            <a:bodyPr wrap="square" rtlCol="0">
              <a:spAutoFit/>
            </a:bodyPr>
            <a:lstStyle/>
            <a:p>
              <a:pPr algn="just"/>
              <a:r>
                <a:rPr lang="en-GB" sz="1400" b="1" dirty="0">
                  <a:solidFill>
                    <a:srgbClr val="FF0066"/>
                  </a:solidFill>
                </a:rPr>
                <a:t>           Main Topic 1                            Main Topic 2                          Main Topic 3</a:t>
              </a:r>
              <a:endParaRPr lang="en-GB" sz="1400" dirty="0">
                <a:solidFill>
                  <a:schemeClr val="bg1"/>
                </a:solidFill>
              </a:endParaRPr>
            </a:p>
          </p:txBody>
        </p:sp>
        <p:pic>
          <p:nvPicPr>
            <p:cNvPr id="13" name="Picture 12">
              <a:extLst>
                <a:ext uri="{FF2B5EF4-FFF2-40B4-BE49-F238E27FC236}">
                  <a16:creationId xmlns:a16="http://schemas.microsoft.com/office/drawing/2014/main" id="{438E5844-7BEA-4624-A57D-86BCD7A6D58E}"/>
                </a:ext>
              </a:extLst>
            </p:cNvPr>
            <p:cNvPicPr>
              <a:picLocks noChangeAspect="1"/>
            </p:cNvPicPr>
            <p:nvPr/>
          </p:nvPicPr>
          <p:blipFill>
            <a:blip r:embed="rId4"/>
            <a:stretch>
              <a:fillRect/>
            </a:stretch>
          </p:blipFill>
          <p:spPr>
            <a:xfrm>
              <a:off x="2040280" y="2355830"/>
              <a:ext cx="1846660" cy="919342"/>
            </a:xfrm>
            <a:prstGeom prst="rect">
              <a:avLst/>
            </a:prstGeom>
          </p:spPr>
        </p:pic>
        <p:pic>
          <p:nvPicPr>
            <p:cNvPr id="14" name="Picture 13">
              <a:extLst>
                <a:ext uri="{FF2B5EF4-FFF2-40B4-BE49-F238E27FC236}">
                  <a16:creationId xmlns:a16="http://schemas.microsoft.com/office/drawing/2014/main" id="{D6E7DD5A-5F54-48D5-A6E8-9DD5A1B094A1}"/>
                </a:ext>
              </a:extLst>
            </p:cNvPr>
            <p:cNvPicPr>
              <a:picLocks noChangeAspect="1"/>
            </p:cNvPicPr>
            <p:nvPr/>
          </p:nvPicPr>
          <p:blipFill>
            <a:blip r:embed="rId5"/>
            <a:stretch>
              <a:fillRect/>
            </a:stretch>
          </p:blipFill>
          <p:spPr>
            <a:xfrm>
              <a:off x="73883" y="2368566"/>
              <a:ext cx="1846660" cy="923330"/>
            </a:xfrm>
            <a:prstGeom prst="rect">
              <a:avLst/>
            </a:prstGeom>
          </p:spPr>
        </p:pic>
      </p:grpSp>
      <p:grpSp>
        <p:nvGrpSpPr>
          <p:cNvPr id="36" name="Group 35">
            <a:extLst>
              <a:ext uri="{FF2B5EF4-FFF2-40B4-BE49-F238E27FC236}">
                <a16:creationId xmlns:a16="http://schemas.microsoft.com/office/drawing/2014/main" id="{9B6C2DF5-500E-4656-AF5D-18FFEB8AF7C3}"/>
              </a:ext>
            </a:extLst>
          </p:cNvPr>
          <p:cNvGrpSpPr/>
          <p:nvPr/>
        </p:nvGrpSpPr>
        <p:grpSpPr>
          <a:xfrm>
            <a:off x="433110" y="4619794"/>
            <a:ext cx="11841303" cy="2215991"/>
            <a:chOff x="228604" y="584774"/>
            <a:chExt cx="11841303" cy="2215991"/>
          </a:xfrm>
        </p:grpSpPr>
        <p:sp>
          <p:nvSpPr>
            <p:cNvPr id="15" name="TextBox 14">
              <a:extLst>
                <a:ext uri="{FF2B5EF4-FFF2-40B4-BE49-F238E27FC236}">
                  <a16:creationId xmlns:a16="http://schemas.microsoft.com/office/drawing/2014/main" id="{FE35E4F8-A7A5-4E53-9033-33FDF1831FCB}"/>
                </a:ext>
              </a:extLst>
            </p:cNvPr>
            <p:cNvSpPr txBox="1"/>
            <p:nvPr/>
          </p:nvSpPr>
          <p:spPr>
            <a:xfrm>
              <a:off x="228604" y="584774"/>
              <a:ext cx="1053055" cy="2215991"/>
            </a:xfrm>
            <a:prstGeom prst="rect">
              <a:avLst/>
            </a:prstGeom>
            <a:noFill/>
          </p:spPr>
          <p:txBody>
            <a:bodyPr wrap="square" rtlCol="0">
              <a:spAutoFit/>
            </a:bodyPr>
            <a:lstStyle/>
            <a:p>
              <a:pPr algn="l"/>
              <a:r>
                <a:rPr lang="en-GB" sz="1400" b="1" dirty="0">
                  <a:solidFill>
                    <a:srgbClr val="FF0066"/>
                  </a:solidFill>
                </a:rPr>
                <a:t>Sub Topic 7</a:t>
              </a:r>
            </a:p>
            <a:p>
              <a:pPr algn="l"/>
              <a:r>
                <a:rPr lang="en-GB" sz="1200" dirty="0">
                  <a:solidFill>
                    <a:schemeClr val="bg1"/>
                  </a:solidFill>
                  <a:latin typeface="Arial" panose="020B0604020202020204" pitchFamily="34" charset="0"/>
                </a:rPr>
                <a:t>7803</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care </a:t>
              </a:r>
            </a:p>
            <a:p>
              <a:r>
                <a:rPr lang="en-GB" sz="1000" dirty="0">
                  <a:solidFill>
                    <a:schemeClr val="bg1"/>
                  </a:solidFill>
                  <a:latin typeface="Arial" panose="020B0604020202020204" pitchFamily="34" charset="0"/>
                </a:rPr>
                <a:t>covid-19 hospital pandemic medical</a:t>
              </a:r>
            </a:p>
            <a:p>
              <a:r>
                <a:rPr lang="en-GB" sz="1000" dirty="0">
                  <a:solidFill>
                    <a:schemeClr val="bg1"/>
                  </a:solidFill>
                  <a:latin typeface="Arial" panose="020B0604020202020204" pitchFamily="34" charset="0"/>
                </a:rPr>
                <a:t>staff </a:t>
              </a:r>
            </a:p>
            <a:p>
              <a:r>
                <a:rPr lang="en-GB" sz="1000" dirty="0">
                  <a:solidFill>
                    <a:schemeClr val="bg1"/>
                  </a:solidFill>
                  <a:latin typeface="Arial" panose="020B0604020202020204" pitchFamily="34" charset="0"/>
                </a:rPr>
                <a:t>contact healthcare participant work</a:t>
              </a:r>
            </a:p>
          </p:txBody>
        </p:sp>
        <p:sp>
          <p:nvSpPr>
            <p:cNvPr id="17" name="TextBox 16">
              <a:extLst>
                <a:ext uri="{FF2B5EF4-FFF2-40B4-BE49-F238E27FC236}">
                  <a16:creationId xmlns:a16="http://schemas.microsoft.com/office/drawing/2014/main" id="{D378D11F-659C-472E-8011-09FA9C8ADCA5}"/>
                </a:ext>
              </a:extLst>
            </p:cNvPr>
            <p:cNvSpPr txBox="1"/>
            <p:nvPr/>
          </p:nvSpPr>
          <p:spPr>
            <a:xfrm>
              <a:off x="1355016" y="584774"/>
              <a:ext cx="1114267" cy="2215991"/>
            </a:xfrm>
            <a:prstGeom prst="rect">
              <a:avLst/>
            </a:prstGeom>
            <a:noFill/>
          </p:spPr>
          <p:txBody>
            <a:bodyPr wrap="square" rtlCol="0">
              <a:spAutoFit/>
            </a:bodyPr>
            <a:lstStyle/>
            <a:p>
              <a:pPr algn="l"/>
              <a:r>
                <a:rPr lang="en-GB" sz="1400" b="1" dirty="0">
                  <a:solidFill>
                    <a:srgbClr val="FF0066"/>
                  </a:solidFill>
                </a:rPr>
                <a:t>Sub Topic 4</a:t>
              </a:r>
            </a:p>
            <a:p>
              <a:pPr algn="l"/>
              <a:r>
                <a:rPr lang="en-GB" sz="1200" dirty="0">
                  <a:solidFill>
                    <a:schemeClr val="bg1"/>
                  </a:solidFill>
                  <a:latin typeface="Arial" panose="020B0604020202020204" pitchFamily="34" charset="0"/>
                </a:rPr>
                <a:t>7047</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pPr algn="l"/>
              <a:r>
                <a:rPr lang="en-GB" sz="1000" dirty="0">
                  <a:solidFill>
                    <a:schemeClr val="bg1"/>
                  </a:solidFill>
                  <a:latin typeface="Arial" panose="020B0604020202020204" pitchFamily="34" charset="0"/>
                </a:rPr>
                <a:t>covid-19</a:t>
              </a:r>
            </a:p>
            <a:p>
              <a:pPr algn="l"/>
              <a:r>
                <a:rPr lang="en-GB" sz="1000" dirty="0">
                  <a:solidFill>
                    <a:schemeClr val="bg1"/>
                  </a:solidFill>
                  <a:latin typeface="Arial" panose="020B0604020202020204" pitchFamily="34" charset="0"/>
                </a:rPr>
                <a:t>sars-cov-2 mortality symptom</a:t>
              </a:r>
            </a:p>
            <a:p>
              <a:pPr algn="l"/>
              <a:r>
                <a:rPr lang="en-GB" sz="1000" dirty="0">
                  <a:solidFill>
                    <a:schemeClr val="bg1"/>
                  </a:solidFill>
                  <a:latin typeface="Arial" panose="020B0604020202020204" pitchFamily="34" charset="0"/>
                </a:rPr>
                <a:t>trial</a:t>
              </a:r>
            </a:p>
            <a:p>
              <a:pPr algn="l"/>
              <a:r>
                <a:rPr lang="en-GB" sz="1000" dirty="0" err="1">
                  <a:solidFill>
                    <a:schemeClr val="bg1"/>
                  </a:solidFill>
                  <a:latin typeface="Arial" panose="020B0604020202020204" pitchFamily="34" charset="0"/>
                </a:rPr>
                <a:t>sars</a:t>
              </a:r>
              <a:endParaRPr lang="en-GB" sz="1000" dirty="0">
                <a:solidFill>
                  <a:schemeClr val="bg1"/>
                </a:solidFill>
                <a:latin typeface="Arial" panose="020B0604020202020204" pitchFamily="34" charset="0"/>
              </a:endParaRPr>
            </a:p>
            <a:p>
              <a:pPr algn="l"/>
              <a:r>
                <a:rPr lang="en-GB" sz="1000" dirty="0">
                  <a:solidFill>
                    <a:schemeClr val="bg1"/>
                  </a:solidFill>
                  <a:latin typeface="Arial" panose="020B0604020202020204" pitchFamily="34" charset="0"/>
                </a:rPr>
                <a:t>ace2</a:t>
              </a:r>
            </a:p>
            <a:p>
              <a:pPr algn="l"/>
              <a:r>
                <a:rPr lang="en-GB" sz="1000" dirty="0">
                  <a:solidFill>
                    <a:schemeClr val="bg1"/>
                  </a:solidFill>
                  <a:latin typeface="Arial" panose="020B0604020202020204" pitchFamily="34" charset="0"/>
                </a:rPr>
                <a:t>outcome</a:t>
              </a:r>
            </a:p>
            <a:p>
              <a:pPr algn="l"/>
              <a:r>
                <a:rPr lang="en-GB" sz="1000" dirty="0">
                  <a:solidFill>
                    <a:schemeClr val="bg1"/>
                  </a:solidFill>
                  <a:latin typeface="Arial" panose="020B0604020202020204" pitchFamily="34" charset="0"/>
                </a:rPr>
                <a:t>lung </a:t>
              </a:r>
            </a:p>
            <a:p>
              <a:pPr algn="l"/>
              <a:r>
                <a:rPr lang="en-GB" sz="1000" dirty="0">
                  <a:solidFill>
                    <a:schemeClr val="bg1"/>
                  </a:solidFill>
                  <a:latin typeface="Arial" panose="020B0604020202020204" pitchFamily="34" charset="0"/>
                </a:rPr>
                <a:t>therapy</a:t>
              </a:r>
              <a:endParaRPr lang="en-GB" sz="1200" dirty="0">
                <a:solidFill>
                  <a:schemeClr val="bg1"/>
                </a:solidFill>
                <a:latin typeface="Arial" panose="020B0604020202020204" pitchFamily="34" charset="0"/>
              </a:endParaRPr>
            </a:p>
          </p:txBody>
        </p:sp>
        <p:sp>
          <p:nvSpPr>
            <p:cNvPr id="19" name="TextBox 18">
              <a:extLst>
                <a:ext uri="{FF2B5EF4-FFF2-40B4-BE49-F238E27FC236}">
                  <a16:creationId xmlns:a16="http://schemas.microsoft.com/office/drawing/2014/main" id="{4C16669F-A004-46DE-973F-78A51CDD5B0C}"/>
                </a:ext>
              </a:extLst>
            </p:cNvPr>
            <p:cNvSpPr txBox="1"/>
            <p:nvPr/>
          </p:nvSpPr>
          <p:spPr>
            <a:xfrm>
              <a:off x="2542640" y="584774"/>
              <a:ext cx="1315376" cy="2215991"/>
            </a:xfrm>
            <a:prstGeom prst="rect">
              <a:avLst/>
            </a:prstGeom>
            <a:noFill/>
          </p:spPr>
          <p:txBody>
            <a:bodyPr wrap="square" rtlCol="0">
              <a:spAutoFit/>
            </a:bodyPr>
            <a:lstStyle/>
            <a:p>
              <a:pPr algn="l"/>
              <a:r>
                <a:rPr lang="en-GB" sz="1400" b="1" dirty="0">
                  <a:solidFill>
                    <a:srgbClr val="FF0066"/>
                  </a:solidFill>
                </a:rPr>
                <a:t>Sub Topic 2</a:t>
              </a:r>
            </a:p>
            <a:p>
              <a:pPr algn="l"/>
              <a:r>
                <a:rPr lang="en-GB" sz="1200" dirty="0">
                  <a:solidFill>
                    <a:schemeClr val="bg1"/>
                  </a:solidFill>
                  <a:latin typeface="Arial" panose="020B0604020202020204" pitchFamily="34" charset="0"/>
                </a:rPr>
                <a:t>6762</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pPr algn="l"/>
              <a:r>
                <a:rPr lang="en-GB" sz="1000" dirty="0">
                  <a:solidFill>
                    <a:schemeClr val="bg1"/>
                  </a:solidFill>
                  <a:latin typeface="Arial" panose="020B0604020202020204" pitchFamily="34" charset="0"/>
                </a:rPr>
                <a:t>public</a:t>
              </a:r>
            </a:p>
            <a:p>
              <a:pPr algn="l"/>
              <a:r>
                <a:rPr lang="en-GB" sz="1000" dirty="0">
                  <a:solidFill>
                    <a:schemeClr val="bg1"/>
                  </a:solidFill>
                  <a:latin typeface="Arial" panose="020B0604020202020204" pitchFamily="34" charset="0"/>
                </a:rPr>
                <a:t>country</a:t>
              </a:r>
            </a:p>
            <a:p>
              <a:pPr algn="l"/>
              <a:r>
                <a:rPr lang="en-GB" sz="1000" dirty="0">
                  <a:solidFill>
                    <a:schemeClr val="bg1"/>
                  </a:solidFill>
                  <a:latin typeface="Arial" panose="020B0604020202020204" pitchFamily="34" charset="0"/>
                </a:rPr>
                <a:t>social</a:t>
              </a:r>
            </a:p>
            <a:p>
              <a:pPr algn="l"/>
              <a:r>
                <a:rPr lang="en-GB" sz="1000" dirty="0">
                  <a:solidFill>
                    <a:schemeClr val="bg1"/>
                  </a:solidFill>
                  <a:latin typeface="Arial" panose="020B0604020202020204" pitchFamily="34" charset="0"/>
                </a:rPr>
                <a:t>people</a:t>
              </a:r>
            </a:p>
            <a:p>
              <a:pPr algn="l"/>
              <a:r>
                <a:rPr lang="en-GB" sz="1000" dirty="0">
                  <a:solidFill>
                    <a:schemeClr val="bg1"/>
                  </a:solidFill>
                  <a:latin typeface="Arial" panose="020B0604020202020204" pitchFamily="34" charset="0"/>
                </a:rPr>
                <a:t>global</a:t>
              </a:r>
            </a:p>
            <a:p>
              <a:pPr algn="l"/>
              <a:r>
                <a:rPr lang="en-GB" sz="1000" dirty="0">
                  <a:solidFill>
                    <a:schemeClr val="bg1"/>
                  </a:solidFill>
                  <a:latin typeface="Arial" panose="020B0604020202020204" pitchFamily="34" charset="0"/>
                </a:rPr>
                <a:t>development</a:t>
              </a:r>
            </a:p>
            <a:p>
              <a:pPr algn="l"/>
              <a:r>
                <a:rPr lang="en-GB" sz="1000" dirty="0">
                  <a:solidFill>
                    <a:schemeClr val="bg1"/>
                  </a:solidFill>
                  <a:latin typeface="Arial" panose="020B0604020202020204" pitchFamily="34" charset="0"/>
                </a:rPr>
                <a:t>work</a:t>
              </a:r>
            </a:p>
            <a:p>
              <a:pPr algn="l"/>
              <a:r>
                <a:rPr lang="en-GB" sz="1000" dirty="0">
                  <a:solidFill>
                    <a:schemeClr val="bg1"/>
                  </a:solidFill>
                  <a:latin typeface="Arial" panose="020B0604020202020204" pitchFamily="34" charset="0"/>
                </a:rPr>
                <a:t>policy</a:t>
              </a:r>
            </a:p>
            <a:p>
              <a:pPr algn="l"/>
              <a:r>
                <a:rPr lang="en-GB" sz="1000" dirty="0">
                  <a:solidFill>
                    <a:schemeClr val="bg1"/>
                  </a:solidFill>
                  <a:latin typeface="Arial" panose="020B0604020202020204" pitchFamily="34" charset="0"/>
                </a:rPr>
                <a:t>government community</a:t>
              </a:r>
            </a:p>
          </p:txBody>
        </p:sp>
        <p:sp>
          <p:nvSpPr>
            <p:cNvPr id="21" name="TextBox 20">
              <a:extLst>
                <a:ext uri="{FF2B5EF4-FFF2-40B4-BE49-F238E27FC236}">
                  <a16:creationId xmlns:a16="http://schemas.microsoft.com/office/drawing/2014/main" id="{0413E075-98AE-4677-BCF1-7DD7D6BD64F1}"/>
                </a:ext>
              </a:extLst>
            </p:cNvPr>
            <p:cNvSpPr txBox="1"/>
            <p:nvPr/>
          </p:nvSpPr>
          <p:spPr>
            <a:xfrm>
              <a:off x="3931373" y="584774"/>
              <a:ext cx="1053055" cy="2215991"/>
            </a:xfrm>
            <a:prstGeom prst="rect">
              <a:avLst/>
            </a:prstGeom>
            <a:noFill/>
          </p:spPr>
          <p:txBody>
            <a:bodyPr wrap="square" rtlCol="0">
              <a:spAutoFit/>
            </a:bodyPr>
            <a:lstStyle/>
            <a:p>
              <a:pPr algn="l"/>
              <a:r>
                <a:rPr lang="en-GB" sz="1400" b="1" dirty="0">
                  <a:solidFill>
                    <a:srgbClr val="FF0066"/>
                  </a:solidFill>
                </a:rPr>
                <a:t>Sub Topic 9</a:t>
              </a:r>
            </a:p>
            <a:p>
              <a:pPr algn="l"/>
              <a:r>
                <a:rPr lang="en-GB" sz="1200" dirty="0">
                  <a:solidFill>
                    <a:schemeClr val="bg1"/>
                  </a:solidFill>
                  <a:latin typeface="Arial" panose="020B0604020202020204" pitchFamily="34" charset="0"/>
                </a:rPr>
                <a:t>5156</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fr-FR" sz="1000" dirty="0" err="1">
                  <a:solidFill>
                    <a:schemeClr val="bg1"/>
                  </a:solidFill>
                  <a:latin typeface="Arial" panose="020B0604020202020204" pitchFamily="34" charset="0"/>
                </a:rPr>
                <a:t>protein</a:t>
              </a:r>
              <a:r>
                <a:rPr lang="fr-FR" sz="1000" dirty="0">
                  <a:solidFill>
                    <a:schemeClr val="bg1"/>
                  </a:solidFill>
                  <a:latin typeface="Arial" panose="020B0604020202020204" pitchFamily="34" charset="0"/>
                </a:rPr>
                <a:t> </a:t>
              </a:r>
              <a:r>
                <a:rPr lang="fr-FR" sz="1000" dirty="0" err="1">
                  <a:solidFill>
                    <a:schemeClr val="bg1"/>
                  </a:solidFill>
                  <a:latin typeface="Arial" panose="020B0604020202020204" pitchFamily="34" charset="0"/>
                </a:rPr>
                <a:t>sequence</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rna</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bind</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gene</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acid</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genome</a:t>
              </a:r>
              <a:r>
                <a:rPr lang="fr-FR" sz="1000" dirty="0">
                  <a:solidFill>
                    <a:schemeClr val="bg1"/>
                  </a:solidFill>
                  <a:latin typeface="Arial" panose="020B0604020202020204" pitchFamily="34" charset="0"/>
                </a:rPr>
                <a:t> structure</a:t>
              </a:r>
            </a:p>
            <a:p>
              <a:r>
                <a:rPr lang="fr-FR" sz="1000" dirty="0">
                  <a:solidFill>
                    <a:schemeClr val="bg1"/>
                  </a:solidFill>
                  <a:latin typeface="Arial" panose="020B0604020202020204" pitchFamily="34" charset="0"/>
                </a:rPr>
                <a:t>site</a:t>
              </a:r>
            </a:p>
            <a:p>
              <a:r>
                <a:rPr lang="fr-FR" sz="1000" dirty="0" err="1">
                  <a:solidFill>
                    <a:schemeClr val="bg1"/>
                  </a:solidFill>
                  <a:latin typeface="Arial" panose="020B0604020202020204" pitchFamily="34" charset="0"/>
                </a:rPr>
                <a:t>domain</a:t>
              </a:r>
              <a:endParaRPr lang="en-GB" sz="1200" dirty="0">
                <a:solidFill>
                  <a:schemeClr val="bg1"/>
                </a:solidFill>
                <a:latin typeface="Arial" panose="020B0604020202020204" pitchFamily="34" charset="0"/>
              </a:endParaRPr>
            </a:p>
          </p:txBody>
        </p:sp>
        <p:sp>
          <p:nvSpPr>
            <p:cNvPr id="23" name="TextBox 22">
              <a:extLst>
                <a:ext uri="{FF2B5EF4-FFF2-40B4-BE49-F238E27FC236}">
                  <a16:creationId xmlns:a16="http://schemas.microsoft.com/office/drawing/2014/main" id="{21DCAF81-3429-4989-804D-7250A7F2853A}"/>
                </a:ext>
              </a:extLst>
            </p:cNvPr>
            <p:cNvSpPr txBox="1"/>
            <p:nvPr/>
          </p:nvSpPr>
          <p:spPr>
            <a:xfrm>
              <a:off x="5057785" y="584774"/>
              <a:ext cx="1015012" cy="2215991"/>
            </a:xfrm>
            <a:prstGeom prst="rect">
              <a:avLst/>
            </a:prstGeom>
            <a:noFill/>
          </p:spPr>
          <p:txBody>
            <a:bodyPr wrap="square" rtlCol="0">
              <a:spAutoFit/>
            </a:bodyPr>
            <a:lstStyle/>
            <a:p>
              <a:pPr algn="l"/>
              <a:r>
                <a:rPr lang="en-GB" sz="1400" b="1" dirty="0">
                  <a:solidFill>
                    <a:srgbClr val="FF0066"/>
                  </a:solidFill>
                </a:rPr>
                <a:t>Sub Topic 8</a:t>
              </a:r>
            </a:p>
            <a:p>
              <a:pPr algn="l"/>
              <a:r>
                <a:rPr lang="en-GB" sz="1200" b="0" i="0" dirty="0">
                  <a:solidFill>
                    <a:schemeClr val="bg1"/>
                  </a:solidFill>
                  <a:effectLst/>
                  <a:latin typeface="Arial" panose="020B0604020202020204" pitchFamily="34" charset="0"/>
                </a:rPr>
                <a:t>4659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expression activity</a:t>
              </a:r>
            </a:p>
            <a:p>
              <a:r>
                <a:rPr lang="en-GB" sz="1000" dirty="0">
                  <a:solidFill>
                    <a:schemeClr val="bg1"/>
                  </a:solidFill>
                  <a:latin typeface="Arial" panose="020B0604020202020204" pitchFamily="34" charset="0"/>
                </a:rPr>
                <a:t>protein immune mouse</a:t>
              </a:r>
            </a:p>
            <a:p>
              <a:r>
                <a:rPr lang="en-GB" sz="1000" dirty="0">
                  <a:solidFill>
                    <a:schemeClr val="bg1"/>
                  </a:solidFill>
                  <a:latin typeface="Arial" panose="020B0604020202020204" pitchFamily="34" charset="0"/>
                </a:rPr>
                <a:t>gene</a:t>
              </a:r>
            </a:p>
            <a:p>
              <a:r>
                <a:rPr lang="en-GB" sz="1000" dirty="0">
                  <a:solidFill>
                    <a:schemeClr val="bg1"/>
                  </a:solidFill>
                  <a:latin typeface="Arial" panose="020B0604020202020204" pitchFamily="34" charset="0"/>
                </a:rPr>
                <a:t>receptor</a:t>
              </a:r>
            </a:p>
            <a:p>
              <a:r>
                <a:rPr lang="en-GB" sz="1000" dirty="0" err="1">
                  <a:solidFill>
                    <a:schemeClr val="bg1"/>
                  </a:solidFill>
                  <a:latin typeface="Arial" panose="020B0604020202020204" pitchFamily="34" charset="0"/>
                </a:rPr>
                <a:t>Ifn</a:t>
              </a:r>
              <a:endParaRPr lang="en-GB" sz="1000" dirty="0">
                <a:solidFill>
                  <a:schemeClr val="bg1"/>
                </a:solidFill>
                <a:latin typeface="Arial" panose="020B0604020202020204" pitchFamily="34" charset="0"/>
              </a:endParaRPr>
            </a:p>
            <a:p>
              <a:r>
                <a:rPr lang="en-GB" sz="1000" dirty="0">
                  <a:solidFill>
                    <a:schemeClr val="bg1"/>
                  </a:solidFill>
                  <a:latin typeface="Arial" panose="020B0604020202020204" pitchFamily="34" charset="0"/>
                </a:rPr>
                <a:t>pathway induce</a:t>
              </a:r>
            </a:p>
          </p:txBody>
        </p:sp>
        <p:sp>
          <p:nvSpPr>
            <p:cNvPr id="25" name="TextBox 24">
              <a:extLst>
                <a:ext uri="{FF2B5EF4-FFF2-40B4-BE49-F238E27FC236}">
                  <a16:creationId xmlns:a16="http://schemas.microsoft.com/office/drawing/2014/main" id="{FE6FCCCB-FD9D-427B-9916-404ED87DBB97}"/>
                </a:ext>
              </a:extLst>
            </p:cNvPr>
            <p:cNvSpPr txBox="1"/>
            <p:nvPr/>
          </p:nvSpPr>
          <p:spPr>
            <a:xfrm>
              <a:off x="6146153" y="584774"/>
              <a:ext cx="1015011" cy="2215991"/>
            </a:xfrm>
            <a:prstGeom prst="rect">
              <a:avLst/>
            </a:prstGeom>
            <a:noFill/>
          </p:spPr>
          <p:txBody>
            <a:bodyPr wrap="square" rtlCol="0">
              <a:spAutoFit/>
            </a:bodyPr>
            <a:lstStyle/>
            <a:p>
              <a:pPr algn="l"/>
              <a:r>
                <a:rPr lang="en-GB" sz="1400" b="1" dirty="0">
                  <a:solidFill>
                    <a:srgbClr val="FF0066"/>
                  </a:solidFill>
                </a:rPr>
                <a:t>Sub Topic 6</a:t>
              </a:r>
            </a:p>
            <a:p>
              <a:pPr algn="l"/>
              <a:r>
                <a:rPr lang="en-GB" sz="1200" b="0" i="0" dirty="0">
                  <a:solidFill>
                    <a:schemeClr val="bg1"/>
                  </a:solidFill>
                  <a:effectLst/>
                  <a:latin typeface="Arial" panose="020B0604020202020204" pitchFamily="34" charset="0"/>
                </a:rPr>
                <a:t>3978 docs</a:t>
              </a:r>
            </a:p>
            <a:p>
              <a:pPr algn="l"/>
              <a:endParaRPr lang="en-GB" sz="1200" b="0" i="0" dirty="0">
                <a:solidFill>
                  <a:schemeClr val="bg1"/>
                </a:solidFill>
                <a:effectLst/>
                <a:latin typeface="Arial" panose="020B0604020202020204" pitchFamily="34" charset="0"/>
              </a:endParaRPr>
            </a:p>
            <a:p>
              <a:r>
                <a:rPr lang="fr-FR" sz="1000" dirty="0">
                  <a:solidFill>
                    <a:schemeClr val="bg1"/>
                  </a:solidFill>
                  <a:latin typeface="Arial" panose="020B0604020202020204" pitchFamily="34" charset="0"/>
                </a:rPr>
                <a:t>solution concentration</a:t>
              </a:r>
            </a:p>
            <a:p>
              <a:r>
                <a:rPr lang="fr-FR" sz="1000" dirty="0">
                  <a:solidFill>
                    <a:schemeClr val="bg1"/>
                  </a:solidFill>
                  <a:latin typeface="Arial" panose="020B0604020202020204" pitchFamily="34" charset="0"/>
                </a:rPr>
                <a:t>data</a:t>
              </a:r>
            </a:p>
            <a:p>
              <a:r>
                <a:rPr lang="fr-FR" sz="1000" dirty="0">
                  <a:solidFill>
                    <a:schemeClr val="bg1"/>
                  </a:solidFill>
                  <a:latin typeface="Arial" panose="020B0604020202020204" pitchFamily="34" charset="0"/>
                </a:rPr>
                <a:t>point</a:t>
              </a:r>
            </a:p>
            <a:p>
              <a:r>
                <a:rPr lang="fr-FR" sz="1000" dirty="0">
                  <a:solidFill>
                    <a:schemeClr val="bg1"/>
                  </a:solidFill>
                  <a:latin typeface="Arial" panose="020B0604020202020204" pitchFamily="34" charset="0"/>
                </a:rPr>
                <a:t>air</a:t>
              </a:r>
            </a:p>
            <a:p>
              <a:r>
                <a:rPr lang="fr-FR" sz="1000" dirty="0" err="1">
                  <a:solidFill>
                    <a:schemeClr val="bg1"/>
                  </a:solidFill>
                  <a:latin typeface="Arial" panose="020B0604020202020204" pitchFamily="34" charset="0"/>
                </a:rPr>
                <a:t>particle</a:t>
              </a:r>
              <a:r>
                <a:rPr lang="fr-FR" sz="1000" dirty="0">
                  <a:solidFill>
                    <a:schemeClr val="bg1"/>
                  </a:solidFill>
                  <a:latin typeface="Arial" panose="020B0604020202020204" pitchFamily="34" charset="0"/>
                </a:rPr>
                <a:t> structure </a:t>
              </a:r>
              <a:r>
                <a:rPr lang="fr-FR" sz="1000" dirty="0" err="1">
                  <a:solidFill>
                    <a:schemeClr val="bg1"/>
                  </a:solidFill>
                  <a:latin typeface="Arial" panose="020B0604020202020204" pitchFamily="34" charset="0"/>
                </a:rPr>
                <a:t>average</a:t>
              </a:r>
              <a:endParaRPr lang="fr-FR" sz="1000" dirty="0">
                <a:solidFill>
                  <a:schemeClr val="bg1"/>
                </a:solidFill>
                <a:latin typeface="Arial" panose="020B0604020202020204" pitchFamily="34" charset="0"/>
              </a:endParaRPr>
            </a:p>
            <a:p>
              <a:r>
                <a:rPr lang="fr-FR" sz="1000" dirty="0" err="1">
                  <a:solidFill>
                    <a:schemeClr val="bg1"/>
                  </a:solidFill>
                  <a:latin typeface="Arial" panose="020B0604020202020204" pitchFamily="34" charset="0"/>
                </a:rPr>
                <a:t>node</a:t>
              </a:r>
              <a:r>
                <a:rPr lang="fr-FR" sz="1000" dirty="0">
                  <a:solidFill>
                    <a:schemeClr val="bg1"/>
                  </a:solidFill>
                  <a:latin typeface="Arial" panose="020B0604020202020204" pitchFamily="34" charset="0"/>
                </a:rPr>
                <a:t> performance</a:t>
              </a:r>
              <a:endParaRPr lang="en-GB" sz="1000" dirty="0">
                <a:solidFill>
                  <a:schemeClr val="bg1"/>
                </a:solidFill>
                <a:latin typeface="Arial" panose="020B0604020202020204" pitchFamily="34" charset="0"/>
              </a:endParaRPr>
            </a:p>
          </p:txBody>
        </p:sp>
        <p:sp>
          <p:nvSpPr>
            <p:cNvPr id="27" name="TextBox 26">
              <a:extLst>
                <a:ext uri="{FF2B5EF4-FFF2-40B4-BE49-F238E27FC236}">
                  <a16:creationId xmlns:a16="http://schemas.microsoft.com/office/drawing/2014/main" id="{43ED8C53-33E2-4288-ABC7-933C88EFB180}"/>
                </a:ext>
              </a:extLst>
            </p:cNvPr>
            <p:cNvSpPr txBox="1"/>
            <p:nvPr/>
          </p:nvSpPr>
          <p:spPr>
            <a:xfrm>
              <a:off x="7196129" y="584774"/>
              <a:ext cx="1047565" cy="2215991"/>
            </a:xfrm>
            <a:prstGeom prst="rect">
              <a:avLst/>
            </a:prstGeom>
            <a:noFill/>
          </p:spPr>
          <p:txBody>
            <a:bodyPr wrap="square" rtlCol="0">
              <a:spAutoFit/>
            </a:bodyPr>
            <a:lstStyle/>
            <a:p>
              <a:pPr algn="l"/>
              <a:r>
                <a:rPr lang="en-GB" sz="1400" b="1" dirty="0">
                  <a:solidFill>
                    <a:srgbClr val="FF0066"/>
                  </a:solidFill>
                </a:rPr>
                <a:t>Sub Topic 1</a:t>
              </a:r>
            </a:p>
            <a:p>
              <a:pPr algn="l"/>
              <a:r>
                <a:rPr lang="en-GB" sz="1200" dirty="0">
                  <a:solidFill>
                    <a:schemeClr val="bg1"/>
                  </a:solidFill>
                  <a:latin typeface="Arial" panose="020B0604020202020204" pitchFamily="34" charset="0"/>
                </a:rPr>
                <a:t>3794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antibody vaccine</a:t>
              </a:r>
            </a:p>
            <a:p>
              <a:r>
                <a:rPr lang="en-GB" sz="1000" dirty="0">
                  <a:solidFill>
                    <a:schemeClr val="bg1"/>
                  </a:solidFill>
                  <a:latin typeface="Arial" panose="020B0604020202020204" pitchFamily="34" charset="0"/>
                </a:rPr>
                <a:t>mouse</a:t>
              </a:r>
            </a:p>
            <a:p>
              <a:r>
                <a:rPr lang="en-GB" sz="1000" dirty="0">
                  <a:solidFill>
                    <a:schemeClr val="bg1"/>
                  </a:solidFill>
                  <a:latin typeface="Arial" panose="020B0604020202020204" pitchFamily="34" charset="0"/>
                </a:rPr>
                <a:t>animal</a:t>
              </a:r>
            </a:p>
            <a:p>
              <a:r>
                <a:rPr lang="en-GB" sz="1000" dirty="0">
                  <a:solidFill>
                    <a:schemeClr val="bg1"/>
                  </a:solidFill>
                  <a:latin typeface="Arial" panose="020B0604020202020204" pitchFamily="34" charset="0"/>
                </a:rPr>
                <a:t>strain</a:t>
              </a:r>
            </a:p>
            <a:p>
              <a:r>
                <a:rPr lang="en-GB" sz="1000" dirty="0">
                  <a:solidFill>
                    <a:schemeClr val="bg1"/>
                  </a:solidFill>
                  <a:latin typeface="Arial" panose="020B0604020202020204" pitchFamily="34" charset="0"/>
                </a:rPr>
                <a:t>serum</a:t>
              </a:r>
            </a:p>
            <a:p>
              <a:r>
                <a:rPr lang="en-GB" sz="1000" dirty="0">
                  <a:solidFill>
                    <a:schemeClr val="bg1"/>
                  </a:solidFill>
                  <a:latin typeface="Arial" panose="020B0604020202020204" pitchFamily="34" charset="0"/>
                </a:rPr>
                <a:t>infect</a:t>
              </a:r>
            </a:p>
            <a:p>
              <a:r>
                <a:rPr lang="en-GB" sz="1000" dirty="0">
                  <a:solidFill>
                    <a:schemeClr val="bg1"/>
                  </a:solidFill>
                  <a:latin typeface="Arial" panose="020B0604020202020204" pitchFamily="34" charset="0"/>
                </a:rPr>
                <a:t>antigen</a:t>
              </a:r>
            </a:p>
            <a:p>
              <a:r>
                <a:rPr lang="en-GB" sz="1000" dirty="0">
                  <a:solidFill>
                    <a:schemeClr val="bg1"/>
                  </a:solidFill>
                  <a:latin typeface="Arial" panose="020B0604020202020204" pitchFamily="34" charset="0"/>
                </a:rPr>
                <a:t>culture</a:t>
              </a:r>
            </a:p>
            <a:p>
              <a:r>
                <a:rPr lang="en-GB" sz="1000" dirty="0">
                  <a:solidFill>
                    <a:schemeClr val="bg1"/>
                  </a:solidFill>
                  <a:latin typeface="Arial" panose="020B0604020202020204" pitchFamily="34" charset="0"/>
                </a:rPr>
                <a:t>assay</a:t>
              </a:r>
              <a:endParaRPr lang="en-GB" sz="1200" dirty="0">
                <a:solidFill>
                  <a:schemeClr val="bg1"/>
                </a:solidFill>
                <a:latin typeface="Arial" panose="020B0604020202020204" pitchFamily="34" charset="0"/>
              </a:endParaRPr>
            </a:p>
          </p:txBody>
        </p:sp>
        <p:sp>
          <p:nvSpPr>
            <p:cNvPr id="29" name="TextBox 28">
              <a:extLst>
                <a:ext uri="{FF2B5EF4-FFF2-40B4-BE49-F238E27FC236}">
                  <a16:creationId xmlns:a16="http://schemas.microsoft.com/office/drawing/2014/main" id="{44DA2522-65B0-41E5-A2ED-FF5900362DEA}"/>
                </a:ext>
              </a:extLst>
            </p:cNvPr>
            <p:cNvSpPr txBox="1"/>
            <p:nvPr/>
          </p:nvSpPr>
          <p:spPr>
            <a:xfrm>
              <a:off x="8317051" y="584774"/>
              <a:ext cx="1047566" cy="2215991"/>
            </a:xfrm>
            <a:prstGeom prst="rect">
              <a:avLst/>
            </a:prstGeom>
            <a:noFill/>
          </p:spPr>
          <p:txBody>
            <a:bodyPr wrap="square" rtlCol="0">
              <a:spAutoFit/>
            </a:bodyPr>
            <a:lstStyle/>
            <a:p>
              <a:pPr algn="l"/>
              <a:r>
                <a:rPr lang="en-GB" sz="1400" b="1" dirty="0">
                  <a:solidFill>
                    <a:srgbClr val="FF0066"/>
                  </a:solidFill>
                </a:rPr>
                <a:t>Sub Topic 3</a:t>
              </a:r>
            </a:p>
            <a:p>
              <a:pPr algn="l"/>
              <a:r>
                <a:rPr lang="en-GB" sz="1200" b="0" i="0" dirty="0">
                  <a:solidFill>
                    <a:schemeClr val="bg1"/>
                  </a:solidFill>
                  <a:effectLst/>
                  <a:latin typeface="Arial" panose="020B0604020202020204" pitchFamily="34" charset="0"/>
                </a:rPr>
                <a:t>3781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population transmission species outbreak</a:t>
              </a:r>
            </a:p>
            <a:p>
              <a:r>
                <a:rPr lang="en-GB" sz="1000" dirty="0">
                  <a:solidFill>
                    <a:schemeClr val="bg1"/>
                  </a:solidFill>
                  <a:latin typeface="Arial" panose="020B0604020202020204" pitchFamily="34" charset="0"/>
                </a:rPr>
                <a:t>infect</a:t>
              </a:r>
            </a:p>
            <a:p>
              <a:r>
                <a:rPr lang="en-GB" sz="1000" dirty="0">
                  <a:solidFill>
                    <a:schemeClr val="bg1"/>
                  </a:solidFill>
                  <a:latin typeface="Arial" panose="020B0604020202020204" pitchFamily="34" charset="0"/>
                </a:rPr>
                <a:t>host</a:t>
              </a:r>
            </a:p>
            <a:p>
              <a:r>
                <a:rPr lang="en-GB" sz="1000" dirty="0">
                  <a:solidFill>
                    <a:schemeClr val="bg1"/>
                  </a:solidFill>
                  <a:latin typeface="Arial" panose="020B0604020202020204" pitchFamily="34" charset="0"/>
                </a:rPr>
                <a:t>animal epidemic sequence</a:t>
              </a:r>
            </a:p>
            <a:p>
              <a:r>
                <a:rPr lang="en-GB" sz="1000" dirty="0">
                  <a:solidFill>
                    <a:schemeClr val="bg1"/>
                  </a:solidFill>
                  <a:latin typeface="Arial" panose="020B0604020202020204" pitchFamily="34" charset="0"/>
                </a:rPr>
                <a:t>bat</a:t>
              </a:r>
            </a:p>
          </p:txBody>
        </p:sp>
        <p:sp>
          <p:nvSpPr>
            <p:cNvPr id="31" name="TextBox 30">
              <a:extLst>
                <a:ext uri="{FF2B5EF4-FFF2-40B4-BE49-F238E27FC236}">
                  <a16:creationId xmlns:a16="http://schemas.microsoft.com/office/drawing/2014/main" id="{88B007FB-D42C-4079-9368-6E7A57F9B283}"/>
                </a:ext>
              </a:extLst>
            </p:cNvPr>
            <p:cNvSpPr txBox="1"/>
            <p:nvPr/>
          </p:nvSpPr>
          <p:spPr>
            <a:xfrm>
              <a:off x="9437974" y="584774"/>
              <a:ext cx="1015010" cy="2062103"/>
            </a:xfrm>
            <a:prstGeom prst="rect">
              <a:avLst/>
            </a:prstGeom>
            <a:noFill/>
          </p:spPr>
          <p:txBody>
            <a:bodyPr wrap="square" rtlCol="0">
              <a:spAutoFit/>
            </a:bodyPr>
            <a:lstStyle/>
            <a:p>
              <a:pPr algn="l"/>
              <a:r>
                <a:rPr lang="en-GB" sz="1400" b="1" dirty="0">
                  <a:solidFill>
                    <a:srgbClr val="FF0066"/>
                  </a:solidFill>
                </a:rPr>
                <a:t>Sub Topic 5</a:t>
              </a:r>
            </a:p>
            <a:p>
              <a:pPr algn="l"/>
              <a:r>
                <a:rPr lang="en-GB" sz="1200" dirty="0">
                  <a:solidFill>
                    <a:schemeClr val="bg1"/>
                  </a:solidFill>
                  <a:latin typeface="Arial" panose="020B0604020202020204" pitchFamily="34" charset="0"/>
                </a:rPr>
                <a:t>3559</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influenza child detection</a:t>
              </a:r>
            </a:p>
            <a:p>
              <a:r>
                <a:rPr lang="en-GB" sz="1000" dirty="0" err="1">
                  <a:solidFill>
                    <a:schemeClr val="bg1"/>
                  </a:solidFill>
                  <a:latin typeface="Arial" panose="020B0604020202020204" pitchFamily="34" charset="0"/>
                </a:rPr>
                <a:t>pcr</a:t>
              </a:r>
              <a:endParaRPr lang="en-GB" sz="1000" dirty="0">
                <a:solidFill>
                  <a:schemeClr val="bg1"/>
                </a:solidFill>
                <a:latin typeface="Arial" panose="020B0604020202020204" pitchFamily="34" charset="0"/>
              </a:endParaRPr>
            </a:p>
            <a:p>
              <a:r>
                <a:rPr lang="en-GB" sz="1000" dirty="0">
                  <a:solidFill>
                    <a:schemeClr val="bg1"/>
                  </a:solidFill>
                  <a:latin typeface="Arial" panose="020B0604020202020204" pitchFamily="34" charset="0"/>
                </a:rPr>
                <a:t>detect pneumonia pathogen assay</a:t>
              </a:r>
            </a:p>
            <a:p>
              <a:r>
                <a:rPr lang="en-GB" sz="1000" dirty="0" err="1">
                  <a:solidFill>
                    <a:schemeClr val="bg1"/>
                  </a:solidFill>
                  <a:latin typeface="Arial" panose="020B0604020202020204" pitchFamily="34" charset="0"/>
                </a:rPr>
                <a:t>rsv</a:t>
              </a:r>
              <a:endParaRPr lang="en-GB" sz="1000" dirty="0">
                <a:solidFill>
                  <a:schemeClr val="bg1"/>
                </a:solidFill>
                <a:latin typeface="Arial" panose="020B0604020202020204" pitchFamily="34" charset="0"/>
              </a:endParaRPr>
            </a:p>
            <a:p>
              <a:r>
                <a:rPr lang="en-GB" sz="1000" dirty="0">
                  <a:solidFill>
                    <a:schemeClr val="bg1"/>
                  </a:solidFill>
                  <a:latin typeface="Arial" panose="020B0604020202020204" pitchFamily="34" charset="0"/>
                </a:rPr>
                <a:t>bacterial</a:t>
              </a:r>
              <a:endParaRPr lang="en-GB" sz="1200" dirty="0">
                <a:solidFill>
                  <a:schemeClr val="bg1"/>
                </a:solidFill>
                <a:latin typeface="Arial" panose="020B0604020202020204" pitchFamily="34" charset="0"/>
              </a:endParaRPr>
            </a:p>
          </p:txBody>
        </p:sp>
        <p:sp>
          <p:nvSpPr>
            <p:cNvPr id="33" name="TextBox 32">
              <a:extLst>
                <a:ext uri="{FF2B5EF4-FFF2-40B4-BE49-F238E27FC236}">
                  <a16:creationId xmlns:a16="http://schemas.microsoft.com/office/drawing/2014/main" id="{8B9E3CB2-7E46-4E2C-AF8E-0CDF702F4A07}"/>
                </a:ext>
              </a:extLst>
            </p:cNvPr>
            <p:cNvSpPr txBox="1"/>
            <p:nvPr/>
          </p:nvSpPr>
          <p:spPr>
            <a:xfrm>
              <a:off x="10470285" y="584774"/>
              <a:ext cx="1599622" cy="2215991"/>
            </a:xfrm>
            <a:prstGeom prst="rect">
              <a:avLst/>
            </a:prstGeom>
            <a:noFill/>
          </p:spPr>
          <p:txBody>
            <a:bodyPr wrap="square" rtlCol="0">
              <a:spAutoFit/>
            </a:bodyPr>
            <a:lstStyle/>
            <a:p>
              <a:pPr algn="l"/>
              <a:r>
                <a:rPr lang="en-GB" sz="1400" b="1" dirty="0">
                  <a:solidFill>
                    <a:srgbClr val="FF0066"/>
                  </a:solidFill>
                </a:rPr>
                <a:t>Sub Topic 10</a:t>
              </a:r>
            </a:p>
            <a:p>
              <a:pPr algn="l"/>
              <a:r>
                <a:rPr lang="en-GB" sz="1200" b="0" i="0" dirty="0">
                  <a:solidFill>
                    <a:schemeClr val="bg1"/>
                  </a:solidFill>
                  <a:effectLst/>
                  <a:latin typeface="Arial" panose="020B0604020202020204" pitchFamily="34" charset="0"/>
                </a:rPr>
                <a:t>3059 docs</a:t>
              </a:r>
            </a:p>
            <a:p>
              <a:pPr algn="l"/>
              <a:endParaRPr lang="en-GB" sz="1200" b="0" i="0" dirty="0">
                <a:solidFill>
                  <a:schemeClr val="bg1"/>
                </a:solidFill>
                <a:effectLst/>
                <a:latin typeface="Arial" panose="020B0604020202020204" pitchFamily="34" charset="0"/>
              </a:endParaRPr>
            </a:p>
            <a:p>
              <a:r>
                <a:rPr lang="en-GB" sz="1000" dirty="0">
                  <a:solidFill>
                    <a:schemeClr val="bg1"/>
                  </a:solidFill>
                  <a:latin typeface="Arial" panose="020B0604020202020204" pitchFamily="34" charset="0"/>
                </a:rPr>
                <a:t>blood</a:t>
              </a:r>
            </a:p>
            <a:p>
              <a:r>
                <a:rPr lang="en-GB" sz="1000" dirty="0">
                  <a:solidFill>
                    <a:schemeClr val="bg1"/>
                  </a:solidFill>
                  <a:latin typeface="Arial" panose="020B0604020202020204" pitchFamily="34" charset="0"/>
                </a:rPr>
                <a:t>lung</a:t>
              </a:r>
            </a:p>
            <a:p>
              <a:r>
                <a:rPr lang="en-GB" sz="1000" dirty="0">
                  <a:solidFill>
                    <a:schemeClr val="bg1"/>
                  </a:solidFill>
                  <a:latin typeface="Arial" panose="020B0604020202020204" pitchFamily="34" charset="0"/>
                </a:rPr>
                <a:t>therapy</a:t>
              </a:r>
            </a:p>
            <a:p>
              <a:r>
                <a:rPr lang="en-GB" sz="1000" dirty="0">
                  <a:solidFill>
                    <a:schemeClr val="bg1"/>
                  </a:solidFill>
                  <a:latin typeface="Arial" panose="020B0604020202020204" pitchFamily="34" charset="0"/>
                </a:rPr>
                <a:t>tissue</a:t>
              </a:r>
            </a:p>
            <a:p>
              <a:r>
                <a:rPr lang="en-GB" sz="1000" dirty="0">
                  <a:solidFill>
                    <a:schemeClr val="bg1"/>
                  </a:solidFill>
                  <a:latin typeface="Arial" panose="020B0604020202020204" pitchFamily="34" charset="0"/>
                </a:rPr>
                <a:t>lesion</a:t>
              </a:r>
            </a:p>
            <a:p>
              <a:r>
                <a:rPr lang="en-GB" sz="1000" dirty="0">
                  <a:solidFill>
                    <a:schemeClr val="bg1"/>
                  </a:solidFill>
                  <a:latin typeface="Arial" panose="020B0604020202020204" pitchFamily="34" charset="0"/>
                </a:rPr>
                <a:t>common</a:t>
              </a:r>
            </a:p>
            <a:p>
              <a:r>
                <a:rPr lang="en-GB" sz="1000" dirty="0">
                  <a:solidFill>
                    <a:schemeClr val="bg1"/>
                  </a:solidFill>
                  <a:latin typeface="Arial" panose="020B0604020202020204" pitchFamily="34" charset="0"/>
                </a:rPr>
                <a:t>pulmonary</a:t>
              </a:r>
            </a:p>
            <a:p>
              <a:r>
                <a:rPr lang="en-GB" sz="1000" dirty="0">
                  <a:solidFill>
                    <a:schemeClr val="bg1"/>
                  </a:solidFill>
                  <a:latin typeface="Arial" panose="020B0604020202020204" pitchFamily="34" charset="0"/>
                </a:rPr>
                <a:t>diagnosis</a:t>
              </a:r>
            </a:p>
            <a:p>
              <a:r>
                <a:rPr lang="en-GB" sz="1000" dirty="0">
                  <a:solidFill>
                    <a:schemeClr val="bg1"/>
                  </a:solidFill>
                  <a:latin typeface="Arial" panose="020B0604020202020204" pitchFamily="34" charset="0"/>
                </a:rPr>
                <a:t>normal</a:t>
              </a:r>
            </a:p>
            <a:p>
              <a:r>
                <a:rPr lang="en-GB" sz="1000" dirty="0">
                  <a:solidFill>
                    <a:schemeClr val="bg1"/>
                  </a:solidFill>
                  <a:latin typeface="Arial" panose="020B0604020202020204" pitchFamily="34" charset="0"/>
                </a:rPr>
                <a:t>chronic</a:t>
              </a:r>
              <a:endParaRPr lang="en-GB" sz="1200" dirty="0">
                <a:solidFill>
                  <a:schemeClr val="bg1"/>
                </a:solidFill>
                <a:latin typeface="Arial" panose="020B0604020202020204" pitchFamily="34" charset="0"/>
              </a:endParaRPr>
            </a:p>
          </p:txBody>
        </p:sp>
      </p:grpSp>
      <p:pic>
        <p:nvPicPr>
          <p:cNvPr id="39" name="Picture 38">
            <a:extLst>
              <a:ext uri="{FF2B5EF4-FFF2-40B4-BE49-F238E27FC236}">
                <a16:creationId xmlns:a16="http://schemas.microsoft.com/office/drawing/2014/main" id="{17371561-D6C2-4E68-AB4E-B7FF39E77DED}"/>
              </a:ext>
            </a:extLst>
          </p:cNvPr>
          <p:cNvPicPr>
            <a:picLocks noChangeAspect="1"/>
          </p:cNvPicPr>
          <p:nvPr/>
        </p:nvPicPr>
        <p:blipFill>
          <a:blip r:embed="rId6"/>
          <a:stretch>
            <a:fillRect/>
          </a:stretch>
        </p:blipFill>
        <p:spPr>
          <a:xfrm>
            <a:off x="7644984" y="2061175"/>
            <a:ext cx="4434445" cy="2529221"/>
          </a:xfrm>
          <a:prstGeom prst="rect">
            <a:avLst/>
          </a:prstGeom>
        </p:spPr>
      </p:pic>
    </p:spTree>
    <p:extLst>
      <p:ext uri="{BB962C8B-B14F-4D97-AF65-F5344CB8AC3E}">
        <p14:creationId xmlns:p14="http://schemas.microsoft.com/office/powerpoint/2010/main" val="207205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Search </a:t>
            </a:r>
            <a:r>
              <a:rPr lang="en-GB" sz="3200" b="1" dirty="0">
                <a:solidFill>
                  <a:schemeClr val="bg1"/>
                </a:solidFill>
              </a:rPr>
              <a:t>State-Of-The-Art</a:t>
            </a:r>
            <a:endParaRPr lang="en-GB" sz="3200" b="1" dirty="0">
              <a:solidFill>
                <a:prstClr val="white"/>
              </a:solidFill>
            </a:endParaRPr>
          </a:p>
        </p:txBody>
      </p:sp>
      <p:sp>
        <p:nvSpPr>
          <p:cNvPr id="5" name="TextBox 4">
            <a:extLst>
              <a:ext uri="{FF2B5EF4-FFF2-40B4-BE49-F238E27FC236}">
                <a16:creationId xmlns:a16="http://schemas.microsoft.com/office/drawing/2014/main" id="{A7FC414B-F078-480C-B1E8-8F69C9B4B5FE}"/>
              </a:ext>
            </a:extLst>
          </p:cNvPr>
          <p:cNvSpPr txBox="1"/>
          <p:nvPr/>
        </p:nvSpPr>
        <p:spPr>
          <a:xfrm>
            <a:off x="-4107306" y="1296637"/>
            <a:ext cx="5626309" cy="369332"/>
          </a:xfrm>
          <a:prstGeom prst="rect">
            <a:avLst/>
          </a:prstGeom>
          <a:noFill/>
        </p:spPr>
        <p:txBody>
          <a:bodyPr wrap="square" rtlCol="0">
            <a:spAutoFit/>
          </a:bodyPr>
          <a:lstStyle/>
          <a:p>
            <a:pPr algn="just"/>
            <a:r>
              <a:rPr lang="en-GB" b="1" dirty="0">
                <a:solidFill>
                  <a:srgbClr val="FF0066"/>
                </a:solidFill>
              </a:rPr>
              <a:t>Multiple trials per paper</a:t>
            </a:r>
            <a:r>
              <a:rPr lang="en-GB" b="1" dirty="0">
                <a:solidFill>
                  <a:schemeClr val="bg1"/>
                </a:solidFill>
              </a:rPr>
              <a:t> </a:t>
            </a:r>
            <a:r>
              <a:rPr lang="en-GB" dirty="0">
                <a:solidFill>
                  <a:schemeClr val="bg1"/>
                </a:solidFill>
              </a:rPr>
              <a:t>is accounted for</a:t>
            </a:r>
          </a:p>
        </p:txBody>
      </p:sp>
      <p:sp>
        <p:nvSpPr>
          <p:cNvPr id="9" name="TextBox 8">
            <a:extLst>
              <a:ext uri="{FF2B5EF4-FFF2-40B4-BE49-F238E27FC236}">
                <a16:creationId xmlns:a16="http://schemas.microsoft.com/office/drawing/2014/main" id="{18056935-BE6E-4890-BC36-51D39CF37FAA}"/>
              </a:ext>
            </a:extLst>
          </p:cNvPr>
          <p:cNvSpPr txBox="1"/>
          <p:nvPr/>
        </p:nvSpPr>
        <p:spPr>
          <a:xfrm>
            <a:off x="53081" y="584774"/>
            <a:ext cx="5297757" cy="2585323"/>
          </a:xfrm>
          <a:prstGeom prst="rect">
            <a:avLst/>
          </a:prstGeom>
          <a:noFill/>
        </p:spPr>
        <p:txBody>
          <a:bodyPr wrap="square" rtlCol="0">
            <a:spAutoFit/>
          </a:bodyPr>
          <a:lstStyle/>
          <a:p>
            <a:pPr algn="just"/>
            <a:r>
              <a:rPr lang="en-GB" b="1" dirty="0">
                <a:solidFill>
                  <a:srgbClr val="FF0066"/>
                </a:solidFill>
              </a:rPr>
              <a:t>Implemented using deep bidirectional transformers for language understanding. </a:t>
            </a:r>
            <a:r>
              <a:rPr lang="en-GB" dirty="0">
                <a:solidFill>
                  <a:schemeClr val="bg1"/>
                </a:solidFill>
              </a:rPr>
              <a:t>Results ranked by score, with the question directly answered with the most relevant excerpt from the paper (highlighted red).</a:t>
            </a:r>
          </a:p>
          <a:p>
            <a:pPr algn="just"/>
            <a:endParaRPr lang="en-GB" i="0" dirty="0">
              <a:solidFill>
                <a:schemeClr val="bg1"/>
              </a:solidFill>
              <a:effectLst/>
              <a:latin typeface="Arial" panose="020B0604020202020204" pitchFamily="34" charset="0"/>
            </a:endParaRPr>
          </a:p>
          <a:p>
            <a:pPr algn="just"/>
            <a:r>
              <a:rPr lang="en-GB" dirty="0">
                <a:solidFill>
                  <a:schemeClr val="bg1"/>
                </a:solidFill>
                <a:latin typeface="Arial" panose="020B0604020202020204" pitchFamily="34" charset="0"/>
              </a:rPr>
              <a:t>Unfortunately model training l</a:t>
            </a:r>
            <a:r>
              <a:rPr lang="en-GB" i="0" dirty="0">
                <a:solidFill>
                  <a:schemeClr val="bg1"/>
                </a:solidFill>
                <a:effectLst/>
                <a:latin typeface="Arial" panose="020B0604020202020204" pitchFamily="34" charset="0"/>
              </a:rPr>
              <a:t>imited to only 5K articles due to local lab system GPU VRAM constraints. Better results expected with larger training set.</a:t>
            </a:r>
          </a:p>
        </p:txBody>
      </p:sp>
      <p:pic>
        <p:nvPicPr>
          <p:cNvPr id="5122" name="Picture 2">
            <a:extLst>
              <a:ext uri="{FF2B5EF4-FFF2-40B4-BE49-F238E27FC236}">
                <a16:creationId xmlns:a16="http://schemas.microsoft.com/office/drawing/2014/main" id="{B53DEDAA-6F01-4083-AD15-34308C513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966" y="3495519"/>
            <a:ext cx="7622339" cy="33119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F520B76-9D35-43EE-AF0D-671C1BC5E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2721" y="117054"/>
            <a:ext cx="6730584" cy="3322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A2B60D-8EAD-4B06-B382-56CE05856AEA}"/>
              </a:ext>
            </a:extLst>
          </p:cNvPr>
          <p:cNvSpPr txBox="1"/>
          <p:nvPr/>
        </p:nvSpPr>
        <p:spPr>
          <a:xfrm>
            <a:off x="53081" y="3364738"/>
            <a:ext cx="4082321" cy="646331"/>
          </a:xfrm>
          <a:prstGeom prst="rect">
            <a:avLst/>
          </a:prstGeom>
          <a:noFill/>
        </p:spPr>
        <p:txBody>
          <a:bodyPr wrap="square" rtlCol="0">
            <a:spAutoFit/>
          </a:bodyPr>
          <a:lstStyle/>
          <a:p>
            <a:pPr algn="just"/>
            <a:r>
              <a:rPr lang="en-GB" dirty="0">
                <a:solidFill>
                  <a:schemeClr val="bg1"/>
                </a:solidFill>
                <a:latin typeface="Arial" panose="020B0604020202020204" pitchFamily="34" charset="0"/>
              </a:rPr>
              <a:t>Tested with 3 transformer models pre-trained on biomedical datasets.</a:t>
            </a:r>
            <a:endParaRPr lang="en-GB" dirty="0">
              <a:solidFill>
                <a:schemeClr val="bg1"/>
              </a:solidFill>
            </a:endParaRPr>
          </a:p>
        </p:txBody>
      </p:sp>
    </p:spTree>
    <p:extLst>
      <p:ext uri="{BB962C8B-B14F-4D97-AF65-F5344CB8AC3E}">
        <p14:creationId xmlns:p14="http://schemas.microsoft.com/office/powerpoint/2010/main" val="202793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Summary</a:t>
            </a:r>
            <a:endParaRPr lang="en-GB" sz="3200" b="1" dirty="0">
              <a:solidFill>
                <a:prstClr val="white"/>
              </a:solidFill>
            </a:endParaRPr>
          </a:p>
        </p:txBody>
      </p:sp>
      <p:sp>
        <p:nvSpPr>
          <p:cNvPr id="35" name="TextBox 34">
            <a:extLst>
              <a:ext uri="{FF2B5EF4-FFF2-40B4-BE49-F238E27FC236}">
                <a16:creationId xmlns:a16="http://schemas.microsoft.com/office/drawing/2014/main" id="{DBF1B25A-BF51-4B2F-85AA-E4A5E4C40A23}"/>
              </a:ext>
            </a:extLst>
          </p:cNvPr>
          <p:cNvSpPr txBox="1"/>
          <p:nvPr/>
        </p:nvSpPr>
        <p:spPr>
          <a:xfrm>
            <a:off x="0" y="569072"/>
            <a:ext cx="12188235" cy="6186309"/>
          </a:xfrm>
          <a:prstGeom prst="rect">
            <a:avLst/>
          </a:prstGeom>
          <a:noFill/>
        </p:spPr>
        <p:txBody>
          <a:bodyPr wrap="square" rtlCol="0">
            <a:spAutoFit/>
          </a:bodyPr>
          <a:lstStyle/>
          <a:p>
            <a:pPr algn="just"/>
            <a:r>
              <a:rPr lang="en-GB" b="1" dirty="0">
                <a:solidFill>
                  <a:srgbClr val="FF0066"/>
                </a:solidFill>
              </a:rPr>
              <a:t>Main research cockpit concept is viable.</a:t>
            </a:r>
            <a:r>
              <a:rPr lang="en-GB" dirty="0">
                <a:solidFill>
                  <a:schemeClr val="bg1"/>
                </a:solidFill>
              </a:rPr>
              <a:t> Main features realised as working prototypes. Value of NLP processing complex, biomedical specific problem domain, free text dataset is demonstrated.</a:t>
            </a:r>
          </a:p>
          <a:p>
            <a:pPr algn="just"/>
            <a:endParaRPr lang="en-GB" b="1" dirty="0">
              <a:solidFill>
                <a:schemeClr val="bg1"/>
              </a:solidFill>
            </a:endParaRPr>
          </a:p>
          <a:p>
            <a:pPr algn="just"/>
            <a:endParaRPr lang="en-GB" sz="1000" b="1" dirty="0">
              <a:solidFill>
                <a:schemeClr val="bg1"/>
              </a:solidFill>
            </a:endParaRPr>
          </a:p>
          <a:p>
            <a:pPr algn="just"/>
            <a:r>
              <a:rPr lang="en-GB" sz="1800" b="1" dirty="0">
                <a:solidFill>
                  <a:srgbClr val="FF0066"/>
                </a:solidFill>
              </a:rPr>
              <a:t>Clarity on NLP pipeline requirements </a:t>
            </a:r>
            <a:r>
              <a:rPr lang="en-GB" sz="1800" dirty="0">
                <a:solidFill>
                  <a:schemeClr val="bg1"/>
                </a:solidFill>
              </a:rPr>
              <a:t>via prototyping at granular level with Jupyter notebooks, will help Azure industrialisation.</a:t>
            </a:r>
          </a:p>
          <a:p>
            <a:pPr algn="just"/>
            <a:endParaRPr lang="en-GB" b="1" dirty="0">
              <a:solidFill>
                <a:srgbClr val="FF0066"/>
              </a:solidFill>
            </a:endParaRPr>
          </a:p>
          <a:p>
            <a:pPr algn="just"/>
            <a:endParaRPr lang="en-GB" sz="1000" b="1" dirty="0">
              <a:solidFill>
                <a:srgbClr val="FF0066"/>
              </a:solidFill>
            </a:endParaRPr>
          </a:p>
          <a:p>
            <a:pPr algn="just"/>
            <a:r>
              <a:rPr lang="en-GB" b="1" dirty="0">
                <a:solidFill>
                  <a:srgbClr val="FF0066"/>
                </a:solidFill>
              </a:rPr>
              <a:t>Better understanding of compute resource requirements</a:t>
            </a:r>
            <a:r>
              <a:rPr lang="en-GB" dirty="0">
                <a:solidFill>
                  <a:srgbClr val="FF0066"/>
                </a:solidFill>
              </a:rPr>
              <a:t>.</a:t>
            </a:r>
            <a:r>
              <a:rPr lang="en-GB" dirty="0">
                <a:solidFill>
                  <a:schemeClr val="bg1"/>
                </a:solidFill>
              </a:rPr>
              <a:t> For example, through prototyping main features of each NLP pipeline stage, steps which are more CPU bound (e.g. data cleansing) or GPU bound (e.g. transformer model training) have been identified. This supports infrastructure design of the pipeline &amp; more appropriate/cost effective allocation of compute resources.</a:t>
            </a:r>
          </a:p>
          <a:p>
            <a:pPr algn="just"/>
            <a:endParaRPr lang="en-GB" b="1" dirty="0">
              <a:solidFill>
                <a:srgbClr val="FF0066"/>
              </a:solidFill>
            </a:endParaRPr>
          </a:p>
          <a:p>
            <a:pPr algn="just"/>
            <a:endParaRPr lang="en-GB" sz="1000" b="1" dirty="0">
              <a:solidFill>
                <a:srgbClr val="FF0066"/>
              </a:solidFill>
            </a:endParaRPr>
          </a:p>
          <a:p>
            <a:pPr algn="just"/>
            <a:r>
              <a:rPr lang="en-GB" b="1" dirty="0">
                <a:solidFill>
                  <a:srgbClr val="FF0066"/>
                </a:solidFill>
              </a:rPr>
              <a:t>How to </a:t>
            </a:r>
            <a:r>
              <a:rPr lang="en-GB" b="1" dirty="0" err="1">
                <a:solidFill>
                  <a:srgbClr val="FF0066"/>
                </a:solidFill>
              </a:rPr>
              <a:t>unambiguate</a:t>
            </a:r>
            <a:r>
              <a:rPr lang="en-GB" b="1" dirty="0">
                <a:solidFill>
                  <a:srgbClr val="FF0066"/>
                </a:solidFill>
              </a:rPr>
              <a:t> authors?</a:t>
            </a:r>
            <a:r>
              <a:rPr lang="en-GB" dirty="0">
                <a:solidFill>
                  <a:schemeClr val="bg1"/>
                </a:solidFill>
              </a:rPr>
              <a:t> How do you separate one author John Doe from another author John Doe, so that each can be uniquely identified and associated with the correct citations and co-author network?</a:t>
            </a:r>
          </a:p>
          <a:p>
            <a:pPr algn="just"/>
            <a:endParaRPr lang="en-GB" b="1" dirty="0">
              <a:solidFill>
                <a:srgbClr val="FF0066"/>
              </a:solidFill>
            </a:endParaRPr>
          </a:p>
          <a:p>
            <a:pPr algn="just"/>
            <a:endParaRPr lang="en-GB" sz="1000" b="1" dirty="0">
              <a:solidFill>
                <a:srgbClr val="FF0066"/>
              </a:solidFill>
            </a:endParaRPr>
          </a:p>
          <a:p>
            <a:pPr algn="just"/>
            <a:r>
              <a:rPr lang="en-GB" b="1" dirty="0">
                <a:solidFill>
                  <a:srgbClr val="FF0066"/>
                </a:solidFill>
              </a:rPr>
              <a:t>Main challenge has been demands on local lab compute resources.</a:t>
            </a:r>
            <a:r>
              <a:rPr lang="en-GB" dirty="0">
                <a:solidFill>
                  <a:srgbClr val="FF0066"/>
                </a:solidFill>
              </a:rPr>
              <a:t> </a:t>
            </a:r>
            <a:r>
              <a:rPr lang="en-GB" dirty="0">
                <a:solidFill>
                  <a:schemeClr val="bg1"/>
                </a:solidFill>
              </a:rPr>
              <a:t>Data cleansing steps time to complete limited by CPU clock speed and IPC (instructions per cycle). </a:t>
            </a:r>
            <a:r>
              <a:rPr lang="en-GB">
                <a:solidFill>
                  <a:schemeClr val="bg1"/>
                </a:solidFill>
              </a:rPr>
              <a:t>Dataset </a:t>
            </a:r>
            <a:r>
              <a:rPr lang="en-GB" dirty="0">
                <a:solidFill>
                  <a:schemeClr val="bg1"/>
                </a:solidFill>
              </a:rPr>
              <a:t>size to be encoded by transformer models for search limited by available GPU VRAM. Justifies migration to cloud (and possibly upgrade of lab resources).</a:t>
            </a:r>
            <a:endParaRPr lang="en-GB" b="1" dirty="0">
              <a:solidFill>
                <a:schemeClr val="bg1"/>
              </a:solidFill>
            </a:endParaRPr>
          </a:p>
          <a:p>
            <a:pPr algn="just"/>
            <a:r>
              <a:rPr lang="en-GB" b="1" dirty="0">
                <a:solidFill>
                  <a:srgbClr val="FF0066"/>
                </a:solidFill>
              </a:rPr>
              <a:t> </a:t>
            </a:r>
          </a:p>
          <a:p>
            <a:pPr algn="just"/>
            <a:endParaRPr lang="en-GB" sz="1000" b="1" dirty="0">
              <a:solidFill>
                <a:srgbClr val="FF0066"/>
              </a:solidFill>
            </a:endParaRPr>
          </a:p>
          <a:p>
            <a:pPr algn="just"/>
            <a:r>
              <a:rPr lang="en-GB" b="1" dirty="0">
                <a:solidFill>
                  <a:srgbClr val="FF0066"/>
                </a:solidFill>
              </a:rPr>
              <a:t>Next Steps </a:t>
            </a:r>
            <a:r>
              <a:rPr lang="en-GB" dirty="0">
                <a:solidFill>
                  <a:schemeClr val="bg1"/>
                </a:solidFill>
              </a:rPr>
              <a:t>Confident that prototyping has proven the main required features viable, next step is to design the required Azure infrastructure and migrate prototyping for a cloud-hosted minimum viable product with user interface.</a:t>
            </a:r>
          </a:p>
          <a:p>
            <a:pPr algn="just"/>
            <a:endParaRPr lang="en-GB" b="1" dirty="0">
              <a:solidFill>
                <a:srgbClr val="FF0066"/>
              </a:solidFill>
            </a:endParaRPr>
          </a:p>
        </p:txBody>
      </p:sp>
    </p:spTree>
    <p:extLst>
      <p:ext uri="{BB962C8B-B14F-4D97-AF65-F5344CB8AC3E}">
        <p14:creationId xmlns:p14="http://schemas.microsoft.com/office/powerpoint/2010/main" val="142900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44EE68D-88EC-4D16-8BCE-34AF1A8C2E9D}">
  <ds:schemaRefs>
    <ds:schemaRef ds:uri="http://schemas.microsoft.com/sharepoint/v3/contenttype/forms"/>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4831</TotalTime>
  <Words>897</Words>
  <Application>Microsoft Office PowerPoint</Application>
  <PresentationFormat>Widescreen</PresentationFormat>
  <Paragraphs>156</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374</cp:revision>
  <dcterms:created xsi:type="dcterms:W3CDTF">2015-12-02T05:33:31Z</dcterms:created>
  <dcterms:modified xsi:type="dcterms:W3CDTF">2020-10-19T07:57:34Z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