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3561" autoAdjust="0"/>
  </p:normalViewPr>
  <p:slideViewPr>
    <p:cSldViewPr snapToGrid="0">
      <p:cViewPr varScale="1">
        <p:scale>
          <a:sx n="103" d="100"/>
          <a:sy n="103" d="100"/>
        </p:scale>
        <p:origin x="7272" y="13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" y="2010"/>
            <a:ext cx="1885127" cy="1508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112" y="8367634"/>
            <a:ext cx="2523018" cy="1548000"/>
          </a:xfrm>
          <a:prstGeom prst="rect">
            <a:avLst/>
          </a:prstGeom>
          <a:solidFill>
            <a:srgbClr val="DAE3F1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750" b="1" dirty="0">
                <a:latin typeface="Futura LtCn BT" panose="020B0408020204030204" pitchFamily="34" charset="0"/>
              </a:rPr>
              <a:t>“Tech savvy, experienced, meticulous, dependable, ingenious &amp; eager to learn more”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750" b="1" dirty="0">
                <a:latin typeface="Futura LtCn BT" panose="020B0408020204030204" pitchFamily="34" charset="0"/>
              </a:rPr>
              <a:t>“Builds comprehensive understanding of architectures involved, educating &amp; inspiring teams &amp;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Expertise Centre, Nestle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750" b="1" dirty="0">
                <a:latin typeface="Futura LtCn BT" panose="020B0408020204030204" pitchFamily="34" charset="0"/>
              </a:rPr>
              <a:t>“An expert in his domain,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16433-C06A-465E-AAF4-591940857AE7}"/>
              </a:ext>
            </a:extLst>
          </p:cNvPr>
          <p:cNvSpPr txBox="1"/>
          <p:nvPr/>
        </p:nvSpPr>
        <p:spPr>
          <a:xfrm>
            <a:off x="3304795" y="8090319"/>
            <a:ext cx="2522320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PRAISE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0" y="2031194"/>
            <a:ext cx="3305176" cy="7951783"/>
          </a:xfrm>
          <a:prstGeom prst="rect">
            <a:avLst/>
          </a:prstGeom>
          <a:solidFill>
            <a:srgbClr val="BAC9E0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 | Vevey, CH | 2014 – 2017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first HANA-based analytic reporting solution for 3000 users. 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5 HANA major upgrades &amp; migration of analytics sidecar to embedded NetWeaver/HANA dual stack.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Extensive XSC/XSA development with database modelling, Fiori, </a:t>
            </a:r>
            <a:r>
              <a:rPr lang="en-US" sz="800" dirty="0" err="1">
                <a:latin typeface="Futura (Light)" panose="020B7200000000000000" pitchFamily="34" charset="0"/>
              </a:rPr>
              <a:t>SQLScript</a:t>
            </a:r>
            <a:r>
              <a:rPr lang="en-US" sz="800" dirty="0">
                <a:latin typeface="Futura (Light)" panose="020B7200000000000000" pitchFamily="34" charset="0"/>
              </a:rPr>
              <a:t>, XSJS, Node.js, security, </a:t>
            </a:r>
            <a:r>
              <a:rPr lang="en-US" sz="800" dirty="0" err="1">
                <a:latin typeface="Futura (Light)" panose="020B7200000000000000" pitchFamily="34" charset="0"/>
              </a:rPr>
              <a:t>optimisation</a:t>
            </a:r>
            <a:r>
              <a:rPr lang="en-US" sz="800" dirty="0">
                <a:latin typeface="Futura (Light)" panose="020B7200000000000000" pitchFamily="34" charset="0"/>
              </a:rPr>
              <a:t>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automated tool for analytic privileges build &amp; assign, performance tool measuring query runtimes vs KPIs. 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Configured HANA workload management, HALM, HRF. Major contributor to Nestle HANA Development best practices.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Daily liaison with Nestle &amp; SAP partners, presentation to management, key users, technical and product teams.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I’m still hungry for technical challenges.</a:t>
            </a:r>
          </a:p>
          <a:p>
            <a:endParaRPr lang="en-US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  <a:endParaRPr lang="en-GB" sz="900" b="1" dirty="0">
              <a:latin typeface="Futura LtCn BT" panose="020B0408020204030204" pitchFamily="34" charset="0"/>
            </a:endParaRPr>
          </a:p>
          <a:p>
            <a:r>
              <a:rPr lang="en-GB" sz="900" b="1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P&amp;L with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line item drill-down.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trust won on transparency &amp; keeping delivery promises goes a long way.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HANA Propulsion Laboratory| </a:t>
            </a:r>
            <a:r>
              <a:rPr lang="en-GB" sz="900" b="1" dirty="0" err="1">
                <a:latin typeface="Futura LtCn BT" panose="020B0408020204030204" pitchFamily="34" charset="0"/>
              </a:rPr>
              <a:t>Blonay</a:t>
            </a:r>
            <a:r>
              <a:rPr lang="en-GB" sz="900" b="1" dirty="0">
                <a:latin typeface="Futura LtCn BT" panose="020B0408020204030204" pitchFamily="34" charset="0"/>
              </a:rPr>
              <a:t>, CH | 2013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Engineered remote piloted vehicle with real time telemetry to Cloud-hosted HANA database for analytics &amp; real time vehicle control via openUI5 browser cockpit. 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Data mining for game analytics &amp;achievement/reward system tied to mission objectives &amp; pilot behaviour.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benefits of deep and wide research.</a:t>
            </a:r>
            <a:endParaRPr lang="en-GB" sz="300" dirty="0">
              <a:latin typeface="Futura (Light)" panose="020B7200000000000000" pitchFamily="34" charset="0"/>
            </a:endParaRPr>
          </a:p>
          <a:p>
            <a:endParaRPr lang="en-GB" sz="500" dirty="0">
              <a:latin typeface="Futura LtCn BT" panose="020B040802020403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Lead developer for complex development &amp; problem-solving, delivered technical training for offshore teams.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Brought sophisticated recipe change doc concept to life with UI design driven by simplicity, familiarity &amp; customisation.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greater self-belief &amp; improved interpersonal skills through learning from others.</a:t>
            </a:r>
          </a:p>
          <a:p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Belgian Railways| Brussels, BB | 2008 – 2010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With a natural team-lead expertise successfully delivered a warehouse management shipment handling project.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love of OO dev &amp; software in physical systems.</a:t>
            </a:r>
          </a:p>
          <a:p>
            <a:pPr algn="just"/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Cap Gemini| Middlesbrough, UK | 2000 – 2008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Senior ABAP dev in SAP competency centre, responsible for on-going support, dev &amp; upgrades for several clients.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Analysed customer SAP systems from ABAP perspective to enable the smooth transitioning to </a:t>
            </a:r>
            <a:r>
              <a:rPr lang="en-GB" sz="800" i="1" dirty="0" err="1">
                <a:latin typeface="Futura (Light)" panose="020B7200000000000000" pitchFamily="34" charset="0"/>
              </a:rPr>
              <a:t>SAPrun</a:t>
            </a:r>
            <a:r>
              <a:rPr lang="en-GB" sz="800" dirty="0">
                <a:latin typeface="Futura (Light)" panose="020B7200000000000000" pitchFamily="34" charset="0"/>
              </a:rPr>
              <a:t> support.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Delivered revenue earning on-site consultancy/training.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Work pipeline management and assignment, training and support of 3 ABAP developer colleagues.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rewards of coaching juniors.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1" y="1754196"/>
            <a:ext cx="3304795" cy="276999"/>
          </a:xfrm>
          <a:prstGeom prst="rect">
            <a:avLst/>
          </a:prstGeom>
          <a:solidFill>
            <a:srgbClr val="BAC9E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CAREER HIGHLIGHTS</a:t>
            </a:r>
            <a:r>
              <a:rPr lang="en-GB" sz="12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54B1E-2808-4FA2-9F30-855676B85B25}"/>
              </a:ext>
            </a:extLst>
          </p:cNvPr>
          <p:cNvSpPr txBox="1"/>
          <p:nvPr/>
        </p:nvSpPr>
        <p:spPr>
          <a:xfrm>
            <a:off x="3305810" y="2031194"/>
            <a:ext cx="2522320" cy="6080400"/>
          </a:xfrm>
          <a:prstGeom prst="rect">
            <a:avLst/>
          </a:prstGeom>
          <a:solidFill>
            <a:srgbClr val="DAE3F1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Python NLTK context-free grammars for natural language to SQL database query.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Data analysis &amp; machine learning to predict risk indicators for cardiovascular disease.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attack, normal).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Classifying breast cancer tumours with fuzzy inference system, outperforming neural networks. Paper being submitted to journal of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Python, implementing obstacle avoidance, sensor data fusion, environment mapping, precision navigation, victim location.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&amp; build of Python-based hyper-heuristic optimization platform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Project In Progress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Building cloud-hosted medical research cockpit for knowledge discovery, summarization, topic classification &amp; clustering for best-informed next stage research actions, using COVID-19 literature.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5742" y="-3217"/>
            <a:ext cx="5187310" cy="1398711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sz="1600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endParaRPr lang="en-GB" sz="700" b="1" dirty="0">
              <a:latin typeface="Futura LtCn BT" panose="020B0408020204030204" pitchFamily="34" charset="0"/>
            </a:endParaRPr>
          </a:p>
          <a:p>
            <a:pPr algn="ctr"/>
            <a:r>
              <a:rPr lang="en-GB" sz="900" dirty="0">
                <a:latin typeface="Futura LtCn BT" panose="020B0408020204030204" pitchFamily="34" charset="0"/>
              </a:rPr>
              <a:t>I thrive on delivering tangible, cutting-edge, AI-enabled and analytic solutions that inform, empower &amp; perform. I help solve business challenges and deliver value to all stakeholders through strong theory, practical hands-on, clarity of thought and communication.</a:t>
            </a:r>
            <a:endParaRPr lang="en-GB" sz="1800" dirty="0">
              <a:latin typeface="Futura LtCn BT" panose="020B0408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05431" y="1754989"/>
            <a:ext cx="2518649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5830497" y="9018004"/>
            <a:ext cx="1034556" cy="10188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F1AF6-D4E6-46A5-8AD4-98484A4A8BAB}"/>
              </a:ext>
            </a:extLst>
          </p:cNvPr>
          <p:cNvSpPr txBox="1"/>
          <p:nvPr/>
        </p:nvSpPr>
        <p:spPr>
          <a:xfrm>
            <a:off x="5830497" y="6548967"/>
            <a:ext cx="1034556" cy="2273306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Python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Pandas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Numpy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Scikit-Learn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Keras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NLTK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Elasticsearch MongoDB 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HANA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ABAP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Security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ReactJS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JavaScript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Amazon AWS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MS Azure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Docker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GitLab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Linux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Windows 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512063"/>
            <a:ext cx="685865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+41 (0)79 952 18 81              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  <a:hlinkClick r:id="rId4"/>
              </a:rPr>
              <a:t>jp@corticalstack.ai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           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  <a:hlinkClick r:id="rId5"/>
              </a:rPr>
              <a:t>corticalstack.ai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           </a:t>
            </a:r>
            <a:r>
              <a:rPr lang="en-GB" sz="1000" b="1" dirty="0" err="1">
                <a:solidFill>
                  <a:schemeClr val="bg1"/>
                </a:solidFill>
                <a:latin typeface="Futura (Light)" panose="020B7200000000000000" pitchFamily="34" charset="0"/>
                <a:hlinkClick r:id="rId6"/>
              </a:rPr>
              <a:t>jonpaulboyd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          </a:t>
            </a:r>
            <a:r>
              <a:rPr lang="en-GB" sz="1000" b="1" dirty="0" err="1">
                <a:solidFill>
                  <a:schemeClr val="bg1"/>
                </a:solidFill>
                <a:latin typeface="Futura (Light)" panose="020B7200000000000000" pitchFamily="34" charset="0"/>
                <a:hlinkClick r:id="rId7"/>
              </a:rPr>
              <a:t>Nyon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  <a:hlinkClick r:id="rId7"/>
              </a:rPr>
              <a:t>, CH</a:t>
            </a:r>
            <a:endParaRPr lang="en-GB" sz="1000" b="1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81C506-9784-4353-93B2-454944183C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46" y="1549910"/>
            <a:ext cx="162000" cy="162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9A6310D-2DCC-415C-B430-05CAA567A8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52396" y="1553053"/>
            <a:ext cx="180000" cy="18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8F9F7E6-5895-44CA-B572-CB24E7CE27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2792" y="1562375"/>
            <a:ext cx="162000" cy="162000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DAAD93-322B-4C8C-A944-913752A478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53586" y="1562053"/>
            <a:ext cx="162302" cy="16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78D13F-62D9-427F-A529-5D0D53752E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29032" y="1557529"/>
            <a:ext cx="162000" cy="1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C8DB70-2E37-4CB9-A23D-982DB6F34156}"/>
              </a:ext>
            </a:extLst>
          </p:cNvPr>
          <p:cNvSpPr txBox="1"/>
          <p:nvPr/>
        </p:nvSpPr>
        <p:spPr>
          <a:xfrm>
            <a:off x="5828131" y="2031194"/>
            <a:ext cx="1029860" cy="4350797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600" b="1" dirty="0">
                <a:latin typeface="Futura LtCn BT" panose="020B0408020204030204" pitchFamily="34" charset="0"/>
              </a:rPr>
              <a:t>23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LinkedIn Recommendations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25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software dev</a:t>
            </a:r>
          </a:p>
          <a:p>
            <a:endParaRPr lang="en-GB" sz="600" dirty="0">
              <a:latin typeface="Futura (Light)" panose="020B7200000000000000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HANA dev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36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Companies provided expertise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35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GitHub Repos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8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Masters modules graded distinction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12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Times  consulting contract extended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</a:t>
            </a:r>
          </a:p>
          <a:p>
            <a:r>
              <a:rPr lang="en-GB" sz="800" dirty="0">
                <a:latin typeface="Futura (Light)" panose="020B7200000000000000" pitchFamily="34" charset="0"/>
              </a:rPr>
              <a:t>Individual delivering client centric excellence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C6C-1932-4035-B3A9-7DE5361F75BC}"/>
              </a:ext>
            </a:extLst>
          </p:cNvPr>
          <p:cNvSpPr txBox="1"/>
          <p:nvPr/>
        </p:nvSpPr>
        <p:spPr>
          <a:xfrm>
            <a:off x="5831131" y="6272901"/>
            <a:ext cx="1026869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2E7F1-7E38-4B39-8212-1F26279E961A}"/>
              </a:ext>
            </a:extLst>
          </p:cNvPr>
          <p:cNvSpPr txBox="1"/>
          <p:nvPr/>
        </p:nvSpPr>
        <p:spPr>
          <a:xfrm>
            <a:off x="5830497" y="8738446"/>
            <a:ext cx="1035649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AWARDS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8CB67-3D5D-42D7-A56B-CD53195CB380}"/>
              </a:ext>
            </a:extLst>
          </p:cNvPr>
          <p:cNvSpPr txBox="1"/>
          <p:nvPr/>
        </p:nvSpPr>
        <p:spPr>
          <a:xfrm>
            <a:off x="5824080" y="1754195"/>
            <a:ext cx="1029860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40695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976</Words>
  <Application>Microsoft Office PowerPoint</Application>
  <PresentationFormat>A4 Paper (210x297 mm)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Futura (Light)</vt:lpstr>
      <vt:lpstr>Futura LtCn BT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402</cp:revision>
  <cp:lastPrinted>2014-04-29T10:45:37Z</cp:lastPrinted>
  <dcterms:created xsi:type="dcterms:W3CDTF">2014-04-27T07:17:40Z</dcterms:created>
  <dcterms:modified xsi:type="dcterms:W3CDTF">2020-08-26T10:57:45Z</dcterms:modified>
</cp:coreProperties>
</file>