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7" r:id="rId2"/>
    <p:sldId id="262" r:id="rId3"/>
  </p:sldIdLst>
  <p:sldSz cx="6858000" cy="9906000" type="A4"/>
  <p:notesSz cx="7099300" cy="10234613"/>
  <p:defaultText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EF7"/>
    <a:srgbClr val="DAE3F1"/>
    <a:srgbClr val="BAC9E0"/>
    <a:srgbClr val="969696"/>
    <a:srgbClr val="777777"/>
    <a:srgbClr val="A3D619"/>
    <a:srgbClr val="59A80F"/>
    <a:srgbClr val="D9F19D"/>
    <a:srgbClr val="C4EE68"/>
    <a:srgbClr val="9FD5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44" autoAdjust="0"/>
    <p:restoredTop sz="92651" autoAdjust="0"/>
  </p:normalViewPr>
  <p:slideViewPr>
    <p:cSldViewPr snapToGrid="0">
      <p:cViewPr>
        <p:scale>
          <a:sx n="300" d="100"/>
          <a:sy n="300" d="100"/>
        </p:scale>
        <p:origin x="4194" y="-11520"/>
      </p:cViewPr>
      <p:guideLst>
        <p:guide orient="horz" pos="3120"/>
        <p:guide pos="2160"/>
      </p:guideLst>
    </p:cSldViewPr>
  </p:slideViewPr>
  <p:outlineViewPr>
    <p:cViewPr>
      <p:scale>
        <a:sx n="33" d="100"/>
        <a:sy n="33" d="100"/>
      </p:scale>
      <p:origin x="0" y="0"/>
    </p:cViewPr>
    <p:sldLst>
      <p:sld r:id="rId1" collapse="1"/>
      <p:sld r:id="rId2" collapse="1"/>
    </p:sldLst>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0D642CF5-0F59-452D-A22D-9CF205FE8940}" type="datetimeFigureOut">
              <a:rPr lang="en-GB" smtClean="0"/>
              <a:t>22/08/2023</a:t>
            </a:fld>
            <a:endParaRPr lang="en-GB"/>
          </a:p>
        </p:txBody>
      </p:sp>
      <p:sp>
        <p:nvSpPr>
          <p:cNvPr id="4" name="Slide Image Placeholder 3"/>
          <p:cNvSpPr>
            <a:spLocks noGrp="1" noRot="1" noChangeAspect="1"/>
          </p:cNvSpPr>
          <p:nvPr>
            <p:ph type="sldImg" idx="2"/>
          </p:nvPr>
        </p:nvSpPr>
        <p:spPr>
          <a:xfrm>
            <a:off x="2354263" y="1279525"/>
            <a:ext cx="2390775" cy="34544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74F539F3-8335-4DFD-9697-BBF5469CBC73}" type="slidenum">
              <a:rPr lang="en-GB" smtClean="0"/>
              <a:t>‹#›</a:t>
            </a:fld>
            <a:endParaRPr lang="en-GB"/>
          </a:p>
        </p:txBody>
      </p:sp>
    </p:spTree>
    <p:extLst>
      <p:ext uri="{BB962C8B-B14F-4D97-AF65-F5344CB8AC3E}">
        <p14:creationId xmlns:p14="http://schemas.microsoft.com/office/powerpoint/2010/main" val="2455601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1</a:t>
            </a:fld>
            <a:endParaRPr lang="en-GB"/>
          </a:p>
        </p:txBody>
      </p:sp>
    </p:spTree>
    <p:extLst>
      <p:ext uri="{BB962C8B-B14F-4D97-AF65-F5344CB8AC3E}">
        <p14:creationId xmlns:p14="http://schemas.microsoft.com/office/powerpoint/2010/main" val="513485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4F539F3-8335-4DFD-9697-BBF5469CBC73}" type="slidenum">
              <a:rPr lang="en-GB" smtClean="0"/>
              <a:t>2</a:t>
            </a:fld>
            <a:endParaRPr lang="en-GB"/>
          </a:p>
        </p:txBody>
      </p:sp>
    </p:spTree>
    <p:extLst>
      <p:ext uri="{BB962C8B-B14F-4D97-AF65-F5344CB8AC3E}">
        <p14:creationId xmlns:p14="http://schemas.microsoft.com/office/powerpoint/2010/main" val="747821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2" y="3077283"/>
            <a:ext cx="5829300" cy="2123370"/>
          </a:xfrm>
        </p:spPr>
        <p:txBody>
          <a:bodyPr/>
          <a:lstStyle/>
          <a:p>
            <a:r>
              <a:rPr lang="en-US"/>
              <a:t>Click to edit Master title style</a:t>
            </a:r>
            <a:endParaRPr lang="en-GB"/>
          </a:p>
        </p:txBody>
      </p:sp>
      <p:sp>
        <p:nvSpPr>
          <p:cNvPr id="3" name="Subtitle 2"/>
          <p:cNvSpPr>
            <a:spLocks noGrp="1"/>
          </p:cNvSpPr>
          <p:nvPr>
            <p:ph type="subTitle" idx="1"/>
          </p:nvPr>
        </p:nvSpPr>
        <p:spPr>
          <a:xfrm>
            <a:off x="1028701" y="5613400"/>
            <a:ext cx="4800600" cy="2531533"/>
          </a:xfrm>
        </p:spPr>
        <p:txBody>
          <a:bodyPr/>
          <a:lstStyle>
            <a:lvl1pPr marL="0" indent="0" algn="ctr">
              <a:buNone/>
              <a:defRPr>
                <a:solidFill>
                  <a:schemeClr val="tx1">
                    <a:tint val="75000"/>
                  </a:schemeClr>
                </a:solidFill>
              </a:defRPr>
            </a:lvl1pPr>
            <a:lvl2pPr marL="354745" indent="0" algn="ctr">
              <a:buNone/>
              <a:defRPr>
                <a:solidFill>
                  <a:schemeClr val="tx1">
                    <a:tint val="75000"/>
                  </a:schemeClr>
                </a:solidFill>
              </a:defRPr>
            </a:lvl2pPr>
            <a:lvl3pPr marL="709490" indent="0" algn="ctr">
              <a:buNone/>
              <a:defRPr>
                <a:solidFill>
                  <a:schemeClr val="tx1">
                    <a:tint val="75000"/>
                  </a:schemeClr>
                </a:solidFill>
              </a:defRPr>
            </a:lvl3pPr>
            <a:lvl4pPr marL="1064234" indent="0" algn="ctr">
              <a:buNone/>
              <a:defRPr>
                <a:solidFill>
                  <a:schemeClr val="tx1">
                    <a:tint val="75000"/>
                  </a:schemeClr>
                </a:solidFill>
              </a:defRPr>
            </a:lvl4pPr>
            <a:lvl5pPr marL="1418979" indent="0" algn="ctr">
              <a:buNone/>
              <a:defRPr>
                <a:solidFill>
                  <a:schemeClr val="tx1">
                    <a:tint val="75000"/>
                  </a:schemeClr>
                </a:solidFill>
              </a:defRPr>
            </a:lvl5pPr>
            <a:lvl6pPr marL="1773724" indent="0" algn="ctr">
              <a:buNone/>
              <a:defRPr>
                <a:solidFill>
                  <a:schemeClr val="tx1">
                    <a:tint val="75000"/>
                  </a:schemeClr>
                </a:solidFill>
              </a:defRPr>
            </a:lvl6pPr>
            <a:lvl7pPr marL="2128469" indent="0" algn="ctr">
              <a:buNone/>
              <a:defRPr>
                <a:solidFill>
                  <a:schemeClr val="tx1">
                    <a:tint val="75000"/>
                  </a:schemeClr>
                </a:solidFill>
              </a:defRPr>
            </a:lvl7pPr>
            <a:lvl8pPr marL="2483214" indent="0" algn="ctr">
              <a:buNone/>
              <a:defRPr>
                <a:solidFill>
                  <a:schemeClr val="tx1">
                    <a:tint val="75000"/>
                  </a:schemeClr>
                </a:solidFill>
              </a:defRPr>
            </a:lvl8pPr>
            <a:lvl9pPr marL="283795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708907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290529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15967" y="832381"/>
            <a:ext cx="1214438" cy="17750543"/>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270273" y="832381"/>
            <a:ext cx="3531394" cy="177505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1059399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A88F2A5-D086-4936-BC29-0F70CC39936A}"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93336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4"/>
            <a:ext cx="5829300" cy="1967442"/>
          </a:xfrm>
        </p:spPr>
        <p:txBody>
          <a:bodyPr anchor="t"/>
          <a:lstStyle>
            <a:lvl1pPr algn="l">
              <a:defRPr sz="3100" b="1" cap="all"/>
            </a:lvl1pPr>
          </a:lstStyle>
          <a:p>
            <a:r>
              <a:rPr lang="en-US"/>
              <a:t>Click to edit Master title style</a:t>
            </a:r>
            <a:endParaRPr lang="en-GB"/>
          </a:p>
        </p:txBody>
      </p:sp>
      <p:sp>
        <p:nvSpPr>
          <p:cNvPr id="3" name="Text Placeholder 2"/>
          <p:cNvSpPr>
            <a:spLocks noGrp="1"/>
          </p:cNvSpPr>
          <p:nvPr>
            <p:ph type="body" idx="1"/>
          </p:nvPr>
        </p:nvSpPr>
        <p:spPr>
          <a:xfrm>
            <a:off x="541735" y="4198587"/>
            <a:ext cx="5829300" cy="2166937"/>
          </a:xfrm>
        </p:spPr>
        <p:txBody>
          <a:bodyPr anchor="b"/>
          <a:lstStyle>
            <a:lvl1pPr marL="0" indent="0">
              <a:buNone/>
              <a:defRPr sz="1500">
                <a:solidFill>
                  <a:schemeClr val="tx1">
                    <a:tint val="75000"/>
                  </a:schemeClr>
                </a:solidFill>
              </a:defRPr>
            </a:lvl1pPr>
            <a:lvl2pPr marL="354745" indent="0">
              <a:buNone/>
              <a:defRPr sz="1400">
                <a:solidFill>
                  <a:schemeClr val="tx1">
                    <a:tint val="75000"/>
                  </a:schemeClr>
                </a:solidFill>
              </a:defRPr>
            </a:lvl2pPr>
            <a:lvl3pPr marL="709490" indent="0">
              <a:buNone/>
              <a:defRPr sz="1200">
                <a:solidFill>
                  <a:schemeClr val="tx1">
                    <a:tint val="75000"/>
                  </a:schemeClr>
                </a:solidFill>
              </a:defRPr>
            </a:lvl3pPr>
            <a:lvl4pPr marL="1064234" indent="0">
              <a:buNone/>
              <a:defRPr sz="1100">
                <a:solidFill>
                  <a:schemeClr val="tx1">
                    <a:tint val="75000"/>
                  </a:schemeClr>
                </a:solidFill>
              </a:defRPr>
            </a:lvl4pPr>
            <a:lvl5pPr marL="1418979" indent="0">
              <a:buNone/>
              <a:defRPr sz="1100">
                <a:solidFill>
                  <a:schemeClr val="tx1">
                    <a:tint val="75000"/>
                  </a:schemeClr>
                </a:solidFill>
              </a:defRPr>
            </a:lvl5pPr>
            <a:lvl6pPr marL="1773724" indent="0">
              <a:buNone/>
              <a:defRPr sz="1100">
                <a:solidFill>
                  <a:schemeClr val="tx1">
                    <a:tint val="75000"/>
                  </a:schemeClr>
                </a:solidFill>
              </a:defRPr>
            </a:lvl6pPr>
            <a:lvl7pPr marL="2128469" indent="0">
              <a:buNone/>
              <a:defRPr sz="1100">
                <a:solidFill>
                  <a:schemeClr val="tx1">
                    <a:tint val="75000"/>
                  </a:schemeClr>
                </a:solidFill>
              </a:defRPr>
            </a:lvl7pPr>
            <a:lvl8pPr marL="2483214" indent="0">
              <a:buNone/>
              <a:defRPr sz="1100">
                <a:solidFill>
                  <a:schemeClr val="tx1">
                    <a:tint val="75000"/>
                  </a:schemeClr>
                </a:solidFill>
              </a:defRPr>
            </a:lvl8pPr>
            <a:lvl9pPr marL="2837958"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88F2A5-D086-4936-BC29-0F70CC39936A}" type="datetimeFigureOut">
              <a:rPr lang="en-GB" smtClean="0"/>
              <a:t>22/08/2023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1341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270274" y="4854399"/>
            <a:ext cx="2372915"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757488" y="4854399"/>
            <a:ext cx="2372917" cy="13728523"/>
          </a:xfrm>
        </p:spPr>
        <p:txBody>
          <a:bodyPr/>
          <a:lstStyle>
            <a:lvl1pPr>
              <a:defRPr sz="2200"/>
            </a:lvl1pPr>
            <a:lvl2pPr>
              <a:defRPr sz="1900"/>
            </a:lvl2pPr>
            <a:lvl3pPr>
              <a:defRPr sz="15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A88F2A5-D086-4936-BC29-0F70CC39936A}"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3160757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6699"/>
            <a:ext cx="6172200" cy="1651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342900" y="2217385"/>
            <a:ext cx="3030141"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4" name="Content Placeholder 3"/>
          <p:cNvSpPr>
            <a:spLocks noGrp="1"/>
          </p:cNvSpPr>
          <p:nvPr>
            <p:ph sz="half" idx="2"/>
          </p:nvPr>
        </p:nvSpPr>
        <p:spPr>
          <a:xfrm>
            <a:off x="342900" y="3141487"/>
            <a:ext cx="3030141"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3483769" y="2217385"/>
            <a:ext cx="3031332" cy="924101"/>
          </a:xfrm>
        </p:spPr>
        <p:txBody>
          <a:bodyPr anchor="b"/>
          <a:lstStyle>
            <a:lvl1pPr marL="0" indent="0">
              <a:buNone/>
              <a:defRPr sz="1900" b="1"/>
            </a:lvl1pPr>
            <a:lvl2pPr marL="354745" indent="0">
              <a:buNone/>
              <a:defRPr sz="1500" b="1"/>
            </a:lvl2pPr>
            <a:lvl3pPr marL="709490" indent="0">
              <a:buNone/>
              <a:defRPr sz="1400" b="1"/>
            </a:lvl3pPr>
            <a:lvl4pPr marL="1064234" indent="0">
              <a:buNone/>
              <a:defRPr sz="1200" b="1"/>
            </a:lvl4pPr>
            <a:lvl5pPr marL="1418979" indent="0">
              <a:buNone/>
              <a:defRPr sz="1200" b="1"/>
            </a:lvl5pPr>
            <a:lvl6pPr marL="1773724" indent="0">
              <a:buNone/>
              <a:defRPr sz="1200" b="1"/>
            </a:lvl6pPr>
            <a:lvl7pPr marL="2128469" indent="0">
              <a:buNone/>
              <a:defRPr sz="1200" b="1"/>
            </a:lvl7pPr>
            <a:lvl8pPr marL="2483214" indent="0">
              <a:buNone/>
              <a:defRPr sz="1200" b="1"/>
            </a:lvl8pPr>
            <a:lvl9pPr marL="2837958"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69" y="3141487"/>
            <a:ext cx="3031332" cy="5707416"/>
          </a:xfrm>
        </p:spPr>
        <p:txBody>
          <a:bodyPr/>
          <a:lstStyle>
            <a:lvl1pPr>
              <a:defRPr sz="19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A88F2A5-D086-4936-BC29-0F70CC39936A}" type="datetimeFigureOut">
              <a:rPr lang="en-GB" smtClean="0"/>
              <a:t>22/08/2023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130257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A88F2A5-D086-4936-BC29-0F70CC39936A}" type="datetimeFigureOut">
              <a:rPr lang="en-GB" smtClean="0"/>
              <a:t>22/08/2023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28985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88F2A5-D086-4936-BC29-0F70CC39936A}" type="datetimeFigureOut">
              <a:rPr lang="en-GB" smtClean="0"/>
              <a:t>22/08/2023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822433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1" y="394407"/>
            <a:ext cx="2256235" cy="1678517"/>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2681289" y="394408"/>
            <a:ext cx="3833813" cy="8454496"/>
          </a:xfrm>
        </p:spPr>
        <p:txBody>
          <a:bodyPr/>
          <a:lstStyle>
            <a:lvl1pPr>
              <a:defRPr sz="2500"/>
            </a:lvl1pPr>
            <a:lvl2pPr>
              <a:defRPr sz="2200"/>
            </a:lvl2pPr>
            <a:lvl3pPr>
              <a:defRPr sz="19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342901" y="2072923"/>
            <a:ext cx="2256235" cy="6775980"/>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20654950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7" y="6934201"/>
            <a:ext cx="4114800" cy="818622"/>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344217" y="885120"/>
            <a:ext cx="4114800" cy="5943600"/>
          </a:xfrm>
        </p:spPr>
        <p:txBody>
          <a:bodyPr/>
          <a:lstStyle>
            <a:lvl1pPr marL="0" indent="0">
              <a:buNone/>
              <a:defRPr sz="2500"/>
            </a:lvl1pPr>
            <a:lvl2pPr marL="354745" indent="0">
              <a:buNone/>
              <a:defRPr sz="2200"/>
            </a:lvl2pPr>
            <a:lvl3pPr marL="709490" indent="0">
              <a:buNone/>
              <a:defRPr sz="1900"/>
            </a:lvl3pPr>
            <a:lvl4pPr marL="1064234" indent="0">
              <a:buNone/>
              <a:defRPr sz="1500"/>
            </a:lvl4pPr>
            <a:lvl5pPr marL="1418979" indent="0">
              <a:buNone/>
              <a:defRPr sz="1500"/>
            </a:lvl5pPr>
            <a:lvl6pPr marL="1773724" indent="0">
              <a:buNone/>
              <a:defRPr sz="1500"/>
            </a:lvl6pPr>
            <a:lvl7pPr marL="2128469" indent="0">
              <a:buNone/>
              <a:defRPr sz="1500"/>
            </a:lvl7pPr>
            <a:lvl8pPr marL="2483214" indent="0">
              <a:buNone/>
              <a:defRPr sz="1500"/>
            </a:lvl8pPr>
            <a:lvl9pPr marL="2837958" indent="0">
              <a:buNone/>
              <a:defRPr sz="1500"/>
            </a:lvl9pPr>
          </a:lstStyle>
          <a:p>
            <a:endParaRPr lang="en-GB"/>
          </a:p>
        </p:txBody>
      </p:sp>
      <p:sp>
        <p:nvSpPr>
          <p:cNvPr id="4" name="Text Placeholder 3"/>
          <p:cNvSpPr>
            <a:spLocks noGrp="1"/>
          </p:cNvSpPr>
          <p:nvPr>
            <p:ph type="body" sz="half" idx="2"/>
          </p:nvPr>
        </p:nvSpPr>
        <p:spPr>
          <a:xfrm>
            <a:off x="1344217" y="7752823"/>
            <a:ext cx="4114800" cy="1162578"/>
          </a:xfrm>
        </p:spPr>
        <p:txBody>
          <a:bodyPr/>
          <a:lstStyle>
            <a:lvl1pPr marL="0" indent="0">
              <a:buNone/>
              <a:defRPr sz="1100"/>
            </a:lvl1pPr>
            <a:lvl2pPr marL="354745" indent="0">
              <a:buNone/>
              <a:defRPr sz="1000"/>
            </a:lvl2pPr>
            <a:lvl3pPr marL="709490" indent="0">
              <a:buNone/>
              <a:defRPr sz="800"/>
            </a:lvl3pPr>
            <a:lvl4pPr marL="1064234" indent="0">
              <a:buNone/>
              <a:defRPr sz="700"/>
            </a:lvl4pPr>
            <a:lvl5pPr marL="1418979" indent="0">
              <a:buNone/>
              <a:defRPr sz="700"/>
            </a:lvl5pPr>
            <a:lvl6pPr marL="1773724" indent="0">
              <a:buNone/>
              <a:defRPr sz="700"/>
            </a:lvl6pPr>
            <a:lvl7pPr marL="2128469" indent="0">
              <a:buNone/>
              <a:defRPr sz="700"/>
            </a:lvl7pPr>
            <a:lvl8pPr marL="2483214" indent="0">
              <a:buNone/>
              <a:defRPr sz="700"/>
            </a:lvl8pPr>
            <a:lvl9pPr marL="2837958"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7A88F2A5-D086-4936-BC29-0F70CC39936A}" type="datetimeFigureOut">
              <a:rPr lang="en-GB" smtClean="0"/>
              <a:t>22/08/2023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B5F85F6-9A30-4C15-854D-05675709BD9C}" type="slidenum">
              <a:rPr lang="en-GB" smtClean="0"/>
              <a:t>‹#›</a:t>
            </a:fld>
            <a:endParaRPr lang="en-GB"/>
          </a:p>
        </p:txBody>
      </p:sp>
    </p:spTree>
    <p:extLst>
      <p:ext uri="{BB962C8B-B14F-4D97-AF65-F5344CB8AC3E}">
        <p14:creationId xmlns:p14="http://schemas.microsoft.com/office/powerpoint/2010/main" val="446310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96699"/>
            <a:ext cx="6172200" cy="1651000"/>
          </a:xfrm>
          <a:prstGeom prst="rect">
            <a:avLst/>
          </a:prstGeom>
        </p:spPr>
        <p:txBody>
          <a:bodyPr vert="horz" lIns="70949" tIns="35474" rIns="70949" bIns="35474"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342901" y="2311401"/>
            <a:ext cx="6172200" cy="6537502"/>
          </a:xfrm>
          <a:prstGeom prst="rect">
            <a:avLst/>
          </a:prstGeom>
        </p:spPr>
        <p:txBody>
          <a:bodyPr vert="horz" lIns="70949" tIns="35474" rIns="70949" bIns="3547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342901" y="9181397"/>
            <a:ext cx="1600200" cy="527403"/>
          </a:xfrm>
          <a:prstGeom prst="rect">
            <a:avLst/>
          </a:prstGeom>
        </p:spPr>
        <p:txBody>
          <a:bodyPr vert="horz" lIns="70949" tIns="35474" rIns="70949" bIns="35474" rtlCol="0" anchor="ctr"/>
          <a:lstStyle>
            <a:lvl1pPr algn="l">
              <a:defRPr sz="1000">
                <a:solidFill>
                  <a:schemeClr val="tx1">
                    <a:tint val="75000"/>
                  </a:schemeClr>
                </a:solidFill>
              </a:defRPr>
            </a:lvl1pPr>
          </a:lstStyle>
          <a:p>
            <a:fld id="{7A88F2A5-D086-4936-BC29-0F70CC39936A}" type="datetimeFigureOut">
              <a:rPr lang="en-GB" smtClean="0"/>
              <a:t>22/08/2023</a:t>
            </a:fld>
            <a:endParaRPr lang="en-GB"/>
          </a:p>
        </p:txBody>
      </p:sp>
      <p:sp>
        <p:nvSpPr>
          <p:cNvPr id="5" name="Footer Placeholder 4"/>
          <p:cNvSpPr>
            <a:spLocks noGrp="1"/>
          </p:cNvSpPr>
          <p:nvPr>
            <p:ph type="ftr" sz="quarter" idx="3"/>
          </p:nvPr>
        </p:nvSpPr>
        <p:spPr>
          <a:xfrm>
            <a:off x="2343152" y="9181397"/>
            <a:ext cx="2171700" cy="527403"/>
          </a:xfrm>
          <a:prstGeom prst="rect">
            <a:avLst/>
          </a:prstGeom>
        </p:spPr>
        <p:txBody>
          <a:bodyPr vert="horz" lIns="70949" tIns="35474" rIns="70949" bIns="35474" rtlCol="0" anchor="ctr"/>
          <a:lstStyle>
            <a:lvl1pPr algn="ctr">
              <a:defRPr sz="10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914901" y="9181397"/>
            <a:ext cx="1600200" cy="527403"/>
          </a:xfrm>
          <a:prstGeom prst="rect">
            <a:avLst/>
          </a:prstGeom>
        </p:spPr>
        <p:txBody>
          <a:bodyPr vert="horz" lIns="70949" tIns="35474" rIns="70949" bIns="35474" rtlCol="0" anchor="ctr"/>
          <a:lstStyle>
            <a:lvl1pPr algn="r">
              <a:defRPr sz="1000">
                <a:solidFill>
                  <a:schemeClr val="tx1">
                    <a:tint val="75000"/>
                  </a:schemeClr>
                </a:solidFill>
              </a:defRPr>
            </a:lvl1pPr>
          </a:lstStyle>
          <a:p>
            <a:fld id="{BB5F85F6-9A30-4C15-854D-05675709BD9C}" type="slidenum">
              <a:rPr lang="en-GB" smtClean="0"/>
              <a:t>‹#›</a:t>
            </a:fld>
            <a:endParaRPr lang="en-GB"/>
          </a:p>
        </p:txBody>
      </p:sp>
    </p:spTree>
    <p:extLst>
      <p:ext uri="{BB962C8B-B14F-4D97-AF65-F5344CB8AC3E}">
        <p14:creationId xmlns:p14="http://schemas.microsoft.com/office/powerpoint/2010/main" val="3677342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709490" rtl="0" eaLnBrk="1" latinLnBrk="0" hangingPunct="1">
        <a:spcBef>
          <a:spcPct val="0"/>
        </a:spcBef>
        <a:buNone/>
        <a:defRPr sz="3400" kern="1200">
          <a:solidFill>
            <a:schemeClr val="tx1"/>
          </a:solidFill>
          <a:latin typeface="+mj-lt"/>
          <a:ea typeface="+mj-ea"/>
          <a:cs typeface="+mj-cs"/>
        </a:defRPr>
      </a:lvl1pPr>
    </p:titleStyle>
    <p:bodyStyle>
      <a:lvl1pPr marL="266058" indent="-266058" algn="l" defTabSz="709490" rtl="0" eaLnBrk="1" latinLnBrk="0" hangingPunct="1">
        <a:spcBef>
          <a:spcPct val="20000"/>
        </a:spcBef>
        <a:buFont typeface="Arial" panose="020B0604020202020204" pitchFamily="34" charset="0"/>
        <a:buChar char="•"/>
        <a:defRPr sz="2500" kern="1200">
          <a:solidFill>
            <a:schemeClr val="tx1"/>
          </a:solidFill>
          <a:latin typeface="+mn-lt"/>
          <a:ea typeface="+mn-ea"/>
          <a:cs typeface="+mn-cs"/>
        </a:defRPr>
      </a:lvl1pPr>
      <a:lvl2pPr marL="576460" indent="-221716" algn="l" defTabSz="709490"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2pPr>
      <a:lvl3pPr marL="886862" indent="-177373" algn="l" defTabSz="709490" rtl="0" eaLnBrk="1" latinLnBrk="0" hangingPunct="1">
        <a:spcBef>
          <a:spcPct val="20000"/>
        </a:spcBef>
        <a:buFont typeface="Arial" panose="020B0604020202020204" pitchFamily="34" charset="0"/>
        <a:buChar char="•"/>
        <a:defRPr sz="1900" kern="1200">
          <a:solidFill>
            <a:schemeClr val="tx1"/>
          </a:solidFill>
          <a:latin typeface="+mn-lt"/>
          <a:ea typeface="+mn-ea"/>
          <a:cs typeface="+mn-cs"/>
        </a:defRPr>
      </a:lvl3pPr>
      <a:lvl4pPr marL="124160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4pPr>
      <a:lvl5pPr marL="1596352"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5pPr>
      <a:lvl6pPr marL="195109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30584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660586"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3015331" indent="-177373" algn="l" defTabSz="70949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09490" rtl="0" eaLnBrk="1" latinLnBrk="0" hangingPunct="1">
        <a:defRPr sz="1400" kern="1200">
          <a:solidFill>
            <a:schemeClr val="tx1"/>
          </a:solidFill>
          <a:latin typeface="+mn-lt"/>
          <a:ea typeface="+mn-ea"/>
          <a:cs typeface="+mn-cs"/>
        </a:defRPr>
      </a:lvl1pPr>
      <a:lvl2pPr marL="354745" algn="l" defTabSz="709490" rtl="0" eaLnBrk="1" latinLnBrk="0" hangingPunct="1">
        <a:defRPr sz="1400" kern="1200">
          <a:solidFill>
            <a:schemeClr val="tx1"/>
          </a:solidFill>
          <a:latin typeface="+mn-lt"/>
          <a:ea typeface="+mn-ea"/>
          <a:cs typeface="+mn-cs"/>
        </a:defRPr>
      </a:lvl2pPr>
      <a:lvl3pPr marL="709490" algn="l" defTabSz="709490" rtl="0" eaLnBrk="1" latinLnBrk="0" hangingPunct="1">
        <a:defRPr sz="1400" kern="1200">
          <a:solidFill>
            <a:schemeClr val="tx1"/>
          </a:solidFill>
          <a:latin typeface="+mn-lt"/>
          <a:ea typeface="+mn-ea"/>
          <a:cs typeface="+mn-cs"/>
        </a:defRPr>
      </a:lvl3pPr>
      <a:lvl4pPr marL="1064234" algn="l" defTabSz="709490" rtl="0" eaLnBrk="1" latinLnBrk="0" hangingPunct="1">
        <a:defRPr sz="1400" kern="1200">
          <a:solidFill>
            <a:schemeClr val="tx1"/>
          </a:solidFill>
          <a:latin typeface="+mn-lt"/>
          <a:ea typeface="+mn-ea"/>
          <a:cs typeface="+mn-cs"/>
        </a:defRPr>
      </a:lvl4pPr>
      <a:lvl5pPr marL="1418979" algn="l" defTabSz="709490" rtl="0" eaLnBrk="1" latinLnBrk="0" hangingPunct="1">
        <a:defRPr sz="1400" kern="1200">
          <a:solidFill>
            <a:schemeClr val="tx1"/>
          </a:solidFill>
          <a:latin typeface="+mn-lt"/>
          <a:ea typeface="+mn-ea"/>
          <a:cs typeface="+mn-cs"/>
        </a:defRPr>
      </a:lvl5pPr>
      <a:lvl6pPr marL="1773724" algn="l" defTabSz="709490" rtl="0" eaLnBrk="1" latinLnBrk="0" hangingPunct="1">
        <a:defRPr sz="1400" kern="1200">
          <a:solidFill>
            <a:schemeClr val="tx1"/>
          </a:solidFill>
          <a:latin typeface="+mn-lt"/>
          <a:ea typeface="+mn-ea"/>
          <a:cs typeface="+mn-cs"/>
        </a:defRPr>
      </a:lvl6pPr>
      <a:lvl7pPr marL="2128469" algn="l" defTabSz="709490" rtl="0" eaLnBrk="1" latinLnBrk="0" hangingPunct="1">
        <a:defRPr sz="1400" kern="1200">
          <a:solidFill>
            <a:schemeClr val="tx1"/>
          </a:solidFill>
          <a:latin typeface="+mn-lt"/>
          <a:ea typeface="+mn-ea"/>
          <a:cs typeface="+mn-cs"/>
        </a:defRPr>
      </a:lvl7pPr>
      <a:lvl8pPr marL="2483214" algn="l" defTabSz="709490" rtl="0" eaLnBrk="1" latinLnBrk="0" hangingPunct="1">
        <a:defRPr sz="1400" kern="1200">
          <a:solidFill>
            <a:schemeClr val="tx1"/>
          </a:solidFill>
          <a:latin typeface="+mn-lt"/>
          <a:ea typeface="+mn-ea"/>
          <a:cs typeface="+mn-cs"/>
        </a:defRPr>
      </a:lvl8pPr>
      <a:lvl9pPr marL="2837958" algn="l" defTabSz="70949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image" Target="../media/image1.jpg"/><Relationship Id="rId7" Type="http://schemas.openxmlformats.org/officeDocument/2006/relationships/hyperlink" Target="http://www.google.com/maps/place/Nyon/@46.3795085,6.2325613,15z" TargetMode="External"/><Relationship Id="rId12" Type="http://schemas.openxmlformats.org/officeDocument/2006/relationships/image" Target="../media/image6.png"/><Relationship Id="rId2" Type="http://schemas.openxmlformats.org/officeDocument/2006/relationships/notesSlide" Target="../notesSlides/notesSlide1.xml"/><Relationship Id="rId16" Type="http://schemas.openxmlformats.org/officeDocument/2006/relationships/image" Target="../media/image10.svg"/><Relationship Id="rId1" Type="http://schemas.openxmlformats.org/officeDocument/2006/relationships/slideLayout" Target="../slideLayouts/slideLayout1.xml"/><Relationship Id="rId6" Type="http://schemas.openxmlformats.org/officeDocument/2006/relationships/hyperlink" Target="http://linkedin.com/in/jonpaulboyd" TargetMode="External"/><Relationship Id="rId11" Type="http://schemas.openxmlformats.org/officeDocument/2006/relationships/image" Target="../media/image5.svg"/><Relationship Id="rId5" Type="http://schemas.openxmlformats.org/officeDocument/2006/relationships/hyperlink" Target="http://corticalstack.ai/"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mailto:jp@corticalstack.ai" TargetMode="External"/><Relationship Id="rId9" Type="http://schemas.openxmlformats.org/officeDocument/2006/relationships/image" Target="../media/image3.sv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person wearing glasses posing for the camera&#10;&#10;Description automatically generated">
            <a:extLst>
              <a:ext uri="{FF2B5EF4-FFF2-40B4-BE49-F238E27FC236}">
                <a16:creationId xmlns:a16="http://schemas.microsoft.com/office/drawing/2014/main" id="{8ABE09E8-325A-4B26-86B8-21BD3C0721C3}"/>
              </a:ext>
            </a:extLst>
          </p:cNvPr>
          <p:cNvPicPr>
            <a:picLocks noChangeAspect="1"/>
          </p:cNvPicPr>
          <p:nvPr/>
        </p:nvPicPr>
        <p:blipFill>
          <a:blip r:embed="rId3"/>
          <a:stretch>
            <a:fillRect/>
          </a:stretch>
        </p:blipFill>
        <p:spPr>
          <a:xfrm>
            <a:off x="839" y="-370"/>
            <a:ext cx="1561261" cy="1249008"/>
          </a:xfrm>
          <a:prstGeom prst="rect">
            <a:avLst/>
          </a:prstGeom>
        </p:spPr>
      </p:pic>
      <p:sp>
        <p:nvSpPr>
          <p:cNvPr id="10" name="TextBox 9"/>
          <p:cNvSpPr txBox="1"/>
          <p:nvPr/>
        </p:nvSpPr>
        <p:spPr>
          <a:xfrm>
            <a:off x="1363717" y="-38750"/>
            <a:ext cx="5429335" cy="1260212"/>
          </a:xfrm>
          <a:prstGeom prst="rect">
            <a:avLst/>
          </a:prstGeom>
          <a:noFill/>
        </p:spPr>
        <p:txBody>
          <a:bodyPr wrap="square" lIns="28824" tIns="14412" rIns="28824" bIns="14412" rtlCol="0" anchor="ctr">
            <a:spAutoFit/>
          </a:bodyPr>
          <a:lstStyle/>
          <a:p>
            <a:pPr algn="ctr"/>
            <a:r>
              <a:rPr lang="en-GB" sz="3600" b="1" dirty="0">
                <a:latin typeface="Futura LtCn BT" panose="020B0408020204030204" pitchFamily="34" charset="0"/>
              </a:rPr>
              <a:t>JON-PAUL BOYD</a:t>
            </a:r>
          </a:p>
          <a:p>
            <a:pPr algn="ctr"/>
            <a:r>
              <a:rPr lang="en-GB" b="1" dirty="0">
                <a:latin typeface="Futura LtCn BT" panose="020B0408020204030204" pitchFamily="34" charset="0"/>
              </a:rPr>
              <a:t>Cloud Intelligent Systems Engineer</a:t>
            </a:r>
          </a:p>
          <a:p>
            <a:pPr algn="ctr"/>
            <a:endParaRPr lang="en-GB" sz="300" b="1" dirty="0">
              <a:latin typeface="Futura LtCn BT" panose="020B0408020204030204" pitchFamily="34" charset="0"/>
            </a:endParaRPr>
          </a:p>
          <a:p>
            <a:pPr algn="ctr"/>
            <a:r>
              <a:rPr lang="en-GB" sz="900" dirty="0">
                <a:latin typeface="Futura LtCn BT" panose="020B0408020204030204" pitchFamily="34" charset="0"/>
              </a:rPr>
              <a:t>I thrive on delivering tangible, cutting-edge, cloud-hosted AI-enabled and analytic solutions that inform, empower &amp; perform. I help solve business challenges and deliver value to all stakeholders through strong theory, experienced hands-on, clarity of thought and communication.</a:t>
            </a:r>
            <a:endParaRPr lang="en-GB" sz="1800" dirty="0">
              <a:latin typeface="Futura LtCn BT" panose="020B0408020204030204" pitchFamily="34" charset="0"/>
            </a:endParaRPr>
          </a:p>
        </p:txBody>
      </p:sp>
      <p:sp>
        <p:nvSpPr>
          <p:cNvPr id="12" name="TextBox 11">
            <a:extLst>
              <a:ext uri="{FF2B5EF4-FFF2-40B4-BE49-F238E27FC236}">
                <a16:creationId xmlns:a16="http://schemas.microsoft.com/office/drawing/2014/main" id="{98037CFA-1790-4119-BAD6-64A238E0F08D}"/>
              </a:ext>
            </a:extLst>
          </p:cNvPr>
          <p:cNvSpPr txBox="1"/>
          <p:nvPr/>
        </p:nvSpPr>
        <p:spPr>
          <a:xfrm>
            <a:off x="838" y="1734557"/>
            <a:ext cx="6857162" cy="1457698"/>
          </a:xfrm>
          <a:prstGeom prst="rect">
            <a:avLst/>
          </a:prstGeom>
          <a:solidFill>
            <a:srgbClr val="E8EEF7"/>
          </a:solidFill>
          <a:ln>
            <a:noFill/>
          </a:ln>
          <a:effectLst/>
        </p:spPr>
        <p:txBody>
          <a:bodyPr wrap="square" tIns="72000" rtlCol="0">
            <a:spAutoFit/>
          </a:bodyPr>
          <a:lstStyle/>
          <a:p>
            <a:pPr marL="88900" indent="-88900" algn="just">
              <a:buFont typeface="Wingdings" panose="05000000000000000000" pitchFamily="2" charset="2"/>
              <a:buChar char="§"/>
            </a:pPr>
            <a:r>
              <a:rPr lang="en-US" sz="800" b="1" dirty="0">
                <a:latin typeface="Futura (Light)" panose="020B7200000000000000"/>
              </a:rPr>
              <a:t>30 years I.T. experience </a:t>
            </a:r>
            <a:r>
              <a:rPr lang="en-US" sz="800" dirty="0">
                <a:latin typeface="Futura (Light)" panose="020B7200000000000000"/>
              </a:rPr>
              <a:t>as a software engineer, NLP engineer, cloud solutions architect &amp; development team lead, designing &amp; innovating solutions &amp; executing to delivery into production for data-driven decision making &amp; elevating the customer experience.</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23 LinkedIn recommendations </a:t>
            </a:r>
            <a:r>
              <a:rPr lang="en-US" sz="800" dirty="0">
                <a:latin typeface="Futura (Light)" panose="020B7200000000000000"/>
              </a:rPr>
              <a:t>from providing customer-centric expertise to 37 global companies.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dirty="0">
                <a:latin typeface="Futura (Light)" panose="020B7200000000000000"/>
              </a:rPr>
              <a:t>Graduated as </a:t>
            </a:r>
            <a:r>
              <a:rPr lang="en-US" sz="800" b="1" dirty="0">
                <a:latin typeface="Futura (Light)" panose="020B7200000000000000"/>
              </a:rPr>
              <a:t>Master of Intelligent Systems, with distinction</a:t>
            </a:r>
            <a:r>
              <a:rPr lang="en-US" sz="800" dirty="0">
                <a:latin typeface="Futura (Light)" panose="020B7200000000000000"/>
              </a:rPr>
              <a:t>, from De Montfort University, Leicester, U.K. (2017-2021).</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experience </a:t>
            </a:r>
            <a:r>
              <a:rPr lang="en-US" sz="800" dirty="0">
                <a:latin typeface="Futura (Light)" panose="020B7200000000000000"/>
              </a:rPr>
              <a:t>modelling, cleansing, mining, &amp; visualizing large data collections (0.5M docs), including on cloud platforms.</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5 years experience applying machine learning, deep learning, &amp; heuristics </a:t>
            </a:r>
            <a:r>
              <a:rPr lang="en-US" sz="800" dirty="0">
                <a:latin typeface="Futura (Light)" panose="020B7200000000000000"/>
              </a:rPr>
              <a:t>to real-world problems including customer churn, breast cancer </a:t>
            </a:r>
            <a:r>
              <a:rPr lang="en-US" sz="800" dirty="0" err="1">
                <a:latin typeface="Futura (Light)" panose="020B7200000000000000"/>
              </a:rPr>
              <a:t>tumour</a:t>
            </a:r>
            <a:r>
              <a:rPr lang="en-US" sz="800" dirty="0">
                <a:latin typeface="Futura (Light)" panose="020B7200000000000000"/>
              </a:rPr>
              <a:t> classification, &amp; manufacturing optimization.</a:t>
            </a:r>
          </a:p>
          <a:p>
            <a:pPr algn="just"/>
            <a:endParaRPr lang="en-US" sz="200" dirty="0">
              <a:latin typeface="Futura (Light)" panose="020B7200000000000000"/>
            </a:endParaRPr>
          </a:p>
          <a:p>
            <a:pPr marL="88900" indent="-88900" algn="just">
              <a:buFont typeface="Wingdings" panose="05000000000000000000" pitchFamily="2" charset="2"/>
              <a:buChar char="§"/>
            </a:pPr>
            <a:r>
              <a:rPr lang="en-US" sz="800" b="1" dirty="0">
                <a:latin typeface="Futura (Light)" panose="020B7200000000000000"/>
              </a:rPr>
              <a:t>Extensive natural language processing experience</a:t>
            </a:r>
            <a:r>
              <a:rPr lang="en-US" sz="800" dirty="0">
                <a:latin typeface="Futura (Light)" panose="020B7200000000000000"/>
              </a:rPr>
              <a:t>, building &amp; evaluating state-of-the-art language models &amp; knowledge bases for highly relevant retrieval of biomedical information, topic modelling, entity recognition, pattern matching, author/paper ranking.</a:t>
            </a:r>
          </a:p>
          <a:p>
            <a:pPr algn="just"/>
            <a:endParaRPr lang="en-US" sz="300" dirty="0">
              <a:latin typeface="Futura (Light)" panose="020B7200000000000000"/>
            </a:endParaRPr>
          </a:p>
          <a:p>
            <a:pPr algn="just"/>
            <a:endParaRPr lang="en-US" sz="200" dirty="0">
              <a:latin typeface="Futura (Light)" panose="020B7200000000000000"/>
            </a:endParaRPr>
          </a:p>
        </p:txBody>
      </p:sp>
      <p:sp>
        <p:nvSpPr>
          <p:cNvPr id="81" name="TextBox 80"/>
          <p:cNvSpPr txBox="1"/>
          <p:nvPr/>
        </p:nvSpPr>
        <p:spPr>
          <a:xfrm>
            <a:off x="-1" y="1484312"/>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SUMMARY</a:t>
            </a:r>
            <a:r>
              <a:rPr lang="en-GB" sz="1000" b="1" dirty="0">
                <a:solidFill>
                  <a:schemeClr val="bg1"/>
                </a:solidFill>
                <a:latin typeface="Futura LtCn BT" panose="020B0408020204030204" pitchFamily="34" charset="0"/>
              </a:rPr>
              <a:t>  </a:t>
            </a:r>
          </a:p>
        </p:txBody>
      </p:sp>
      <p:grpSp>
        <p:nvGrpSpPr>
          <p:cNvPr id="4" name="Group 3">
            <a:extLst>
              <a:ext uri="{FF2B5EF4-FFF2-40B4-BE49-F238E27FC236}">
                <a16:creationId xmlns:a16="http://schemas.microsoft.com/office/drawing/2014/main" id="{21821D73-CDCA-4021-9D46-3D2A9289ED90}"/>
              </a:ext>
            </a:extLst>
          </p:cNvPr>
          <p:cNvGrpSpPr/>
          <p:nvPr/>
        </p:nvGrpSpPr>
        <p:grpSpPr>
          <a:xfrm>
            <a:off x="-219" y="1247885"/>
            <a:ext cx="6858656" cy="246221"/>
            <a:chOff x="-219" y="1509042"/>
            <a:chExt cx="6858656" cy="246221"/>
          </a:xfrm>
        </p:grpSpPr>
        <p:sp>
          <p:nvSpPr>
            <p:cNvPr id="29" name="TextBox 28"/>
            <p:cNvSpPr txBox="1"/>
            <p:nvPr/>
          </p:nvSpPr>
          <p:spPr>
            <a:xfrm>
              <a:off x="-219" y="1509042"/>
              <a:ext cx="6858656" cy="246221"/>
            </a:xfrm>
            <a:prstGeom prst="rect">
              <a:avLst/>
            </a:prstGeom>
            <a:solidFill>
              <a:schemeClr val="tx1"/>
            </a:solidFill>
          </p:spPr>
          <p:txBody>
            <a:bodyPr wrap="square" rtlCol="0">
              <a:spAutoFit/>
            </a:bodyPr>
            <a:lstStyle/>
            <a:p>
              <a:r>
                <a:rPr lang="en-GB" sz="1000" b="1" dirty="0">
                  <a:solidFill>
                    <a:schemeClr val="bg1"/>
                  </a:solidFill>
                  <a:latin typeface="Futura (Light)" panose="020B7200000000000000" pitchFamily="34" charset="0"/>
                </a:rPr>
                <a:t>   +41 (0)79 952 18 81              </a:t>
              </a:r>
              <a:r>
                <a:rPr lang="en-GB" sz="1000" b="1" dirty="0">
                  <a:solidFill>
                    <a:schemeClr val="bg1"/>
                  </a:solidFill>
                  <a:latin typeface="Futura (Light)" panose="020B7200000000000000" pitchFamily="34" charset="0"/>
                  <a:hlinkClick r:id="rId4"/>
                </a:rPr>
                <a:t>jp@corticalstack.ai</a:t>
              </a:r>
              <a:r>
                <a:rPr lang="en-GB" sz="1000" b="1" dirty="0">
                  <a:solidFill>
                    <a:schemeClr val="bg1"/>
                  </a:solidFill>
                  <a:latin typeface="Futura (Light)" panose="020B7200000000000000" pitchFamily="34" charset="0"/>
                </a:rPr>
                <a:t>              </a:t>
              </a:r>
              <a:r>
                <a:rPr lang="en-GB" sz="1000" b="1" dirty="0">
                  <a:solidFill>
                    <a:schemeClr val="bg1"/>
                  </a:solidFill>
                  <a:latin typeface="Futura (Light)" panose="020B7200000000000000" pitchFamily="34" charset="0"/>
                  <a:hlinkClick r:id="rId5"/>
                </a:rPr>
                <a:t>corticalstack.ai</a:t>
              </a:r>
              <a:r>
                <a:rPr lang="en-GB" sz="1000" b="1" dirty="0">
                  <a:solidFill>
                    <a:schemeClr val="bg1"/>
                  </a:solidFill>
                  <a:latin typeface="Futura (Light)" panose="020B7200000000000000" pitchFamily="34" charset="0"/>
                </a:rPr>
                <a:t>              </a:t>
              </a:r>
              <a:r>
                <a:rPr lang="en-GB" sz="1000" b="1" dirty="0" err="1">
                  <a:solidFill>
                    <a:schemeClr val="bg1"/>
                  </a:solidFill>
                  <a:latin typeface="Futura (Light)" panose="020B7200000000000000" pitchFamily="34" charset="0"/>
                  <a:hlinkClick r:id="rId6"/>
                </a:rPr>
                <a:t>jonpaulboyd</a:t>
              </a:r>
              <a:r>
                <a:rPr lang="en-GB" sz="1000" b="1" dirty="0">
                  <a:solidFill>
                    <a:schemeClr val="bg1"/>
                  </a:solidFill>
                  <a:latin typeface="Futura (Light)" panose="020B7200000000000000" pitchFamily="34" charset="0"/>
                </a:rPr>
                <a:t>             </a:t>
              </a:r>
              <a:r>
                <a:rPr lang="en-GB" sz="1000" b="1" dirty="0" err="1">
                  <a:solidFill>
                    <a:schemeClr val="bg1"/>
                  </a:solidFill>
                  <a:latin typeface="Futura (Light)" panose="020B7200000000000000" pitchFamily="34" charset="0"/>
                  <a:hlinkClick r:id="rId7"/>
                </a:rPr>
                <a:t>Nyon</a:t>
              </a:r>
              <a:r>
                <a:rPr lang="en-GB" sz="1000" b="1" dirty="0">
                  <a:solidFill>
                    <a:schemeClr val="bg1"/>
                  </a:solidFill>
                  <a:latin typeface="Futura (Light)" panose="020B7200000000000000" pitchFamily="34" charset="0"/>
                  <a:hlinkClick r:id="rId7"/>
                </a:rPr>
                <a:t>, CH</a:t>
              </a:r>
              <a:endParaRPr lang="en-GB" sz="1000" b="1" dirty="0">
                <a:solidFill>
                  <a:schemeClr val="bg1"/>
                </a:solidFill>
                <a:latin typeface="Futura (Light)" panose="020B7200000000000000" pitchFamily="34" charset="0"/>
              </a:endParaRPr>
            </a:p>
          </p:txBody>
        </p:sp>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652396" y="1553053"/>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22792" y="1562375"/>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14"/>
            <a:stretch>
              <a:fillRect/>
            </a:stretch>
          </p:blipFill>
          <p:spPr>
            <a:xfrm>
              <a:off x="4753586" y="156205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2903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838" y="3339757"/>
            <a:ext cx="6857162" cy="6801862"/>
          </a:xfrm>
          <a:prstGeom prst="rect">
            <a:avLst/>
          </a:prstGeom>
          <a:solidFill>
            <a:srgbClr val="E8EEF7"/>
          </a:solidFill>
        </p:spPr>
        <p:txBody>
          <a:bodyPr wrap="square" rtlCol="0">
            <a:spAutoFit/>
          </a:bodyPr>
          <a:lstStyle/>
          <a:p>
            <a:r>
              <a:rPr lang="en-GB" sz="1000" b="1" dirty="0">
                <a:latin typeface="Futura LtCn BT" panose="020B0408020204030204" pitchFamily="34" charset="0"/>
              </a:rPr>
              <a:t>Azure Cloud Solutions Architect </a:t>
            </a:r>
          </a:p>
          <a:p>
            <a:r>
              <a:rPr lang="en-GB" sz="1000" dirty="0" err="1">
                <a:latin typeface="Futura LtCn BT" panose="020B0408020204030204" pitchFamily="34" charset="0"/>
              </a:rPr>
              <a:t>Nordcloud</a:t>
            </a:r>
            <a:r>
              <a:rPr lang="en-GB" sz="1000" dirty="0">
                <a:latin typeface="Futura LtCn BT" panose="020B0408020204030204" pitchFamily="34" charset="0"/>
              </a:rPr>
              <a:t>| </a:t>
            </a:r>
            <a:r>
              <a:rPr lang="en-GB" sz="1000" dirty="0" err="1">
                <a:latin typeface="Futura LtCn BT" panose="020B0408020204030204" pitchFamily="34" charset="0"/>
              </a:rPr>
              <a:t>Nyon</a:t>
            </a:r>
            <a:r>
              <a:rPr lang="en-GB" sz="1000" dirty="0">
                <a:latin typeface="Futura LtCn BT" panose="020B0408020204030204" pitchFamily="34" charset="0"/>
              </a:rPr>
              <a:t>, CH | May 2022 – Present</a:t>
            </a:r>
          </a:p>
          <a:p>
            <a:r>
              <a:rPr lang="en-GB" sz="800" dirty="0">
                <a:latin typeface="Futura (Light)" panose="020B7200000000000000" pitchFamily="34" charset="0"/>
              </a:rPr>
              <a:t>Heading the M.L. &amp; A.I. services pillar for a leading airline “one data platform” based on an Azure-hosted centralised source of curated, enterprise-wide data &amp; services for analytical insights and A.I.</a:t>
            </a:r>
          </a:p>
          <a:p>
            <a:pPr marL="171450" indent="-171450" algn="just">
              <a:buFont typeface="Wingdings" panose="05000000000000000000" pitchFamily="2" charset="2"/>
              <a:buChar char="§"/>
            </a:pPr>
            <a:r>
              <a:rPr lang="en-US" sz="800" b="1" dirty="0">
                <a:latin typeface="Futura (Light)" panose="020B7200000000000000" pitchFamily="34" charset="0"/>
              </a:rPr>
              <a:t>Developed a </a:t>
            </a:r>
            <a:r>
              <a:rPr lang="en-US" sz="800" b="1" dirty="0" err="1">
                <a:latin typeface="Futura (Light)" panose="020B7200000000000000" pitchFamily="34" charset="0"/>
              </a:rPr>
              <a:t>GenA.I</a:t>
            </a:r>
            <a:r>
              <a:rPr lang="en-US" sz="800" b="1" dirty="0">
                <a:latin typeface="Futura (Light)" panose="020B7200000000000000" pitchFamily="34" charset="0"/>
              </a:rPr>
              <a:t>., LLM-driven customer recommendation vector DB knowledge base &amp; app</a:t>
            </a:r>
            <a:r>
              <a:rPr lang="en-US" sz="800" dirty="0">
                <a:latin typeface="Futura (Light)" panose="020B7200000000000000" pitchFamily="34" charset="0"/>
              </a:rPr>
              <a:t>, with </a:t>
            </a:r>
            <a:r>
              <a:rPr lang="en-US" sz="800" dirty="0" err="1">
                <a:latin typeface="Futura (Light)" panose="020B7200000000000000" pitchFamily="34" charset="0"/>
              </a:rPr>
              <a:t>LangChain</a:t>
            </a:r>
            <a:r>
              <a:rPr lang="en-US" sz="800" dirty="0">
                <a:latin typeface="Futura (Light)" panose="020B7200000000000000" pitchFamily="34" charset="0"/>
              </a:rPr>
              <a:t> orchestrating LLM interaction in a </a:t>
            </a:r>
            <a:r>
              <a:rPr lang="en-US" sz="800" dirty="0" err="1">
                <a:latin typeface="Futura (Light)" panose="020B7200000000000000" pitchFamily="34" charset="0"/>
              </a:rPr>
              <a:t>FastAPI</a:t>
            </a:r>
            <a:r>
              <a:rPr lang="en-US" sz="800" dirty="0">
                <a:latin typeface="Futura (Light)" panose="020B7200000000000000" pitchFamily="34" charset="0"/>
              </a:rPr>
              <a:t> service. Created a </a:t>
            </a:r>
            <a:r>
              <a:rPr lang="en-US" sz="800" dirty="0" err="1">
                <a:latin typeface="Futura (Light)" panose="020B7200000000000000" pitchFamily="34" charset="0"/>
              </a:rPr>
              <a:t>Streamlit</a:t>
            </a:r>
            <a:r>
              <a:rPr lang="en-US" sz="800" dirty="0">
                <a:latin typeface="Futura (Light)" panose="020B7200000000000000" pitchFamily="34" charset="0"/>
              </a:rPr>
              <a:t> UI for rapid concept &amp; feature validation &amp; feedback from stakeholders.</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Developed a concept &amp; implementation for provisioning Azure managed A.I. services </a:t>
            </a:r>
            <a:r>
              <a:rPr lang="en-GB" sz="800" dirty="0">
                <a:latin typeface="Futura (Light)" panose="020B7200000000000000" pitchFamily="34" charset="0"/>
              </a:rPr>
              <a:t>to multiple consumer teams. Considers deployment patterns, data privacy, secure access, usage tracking, compliance, development practices, &amp; content moderation.</a:t>
            </a:r>
          </a:p>
          <a:p>
            <a:pPr marL="171450" indent="-171450" algn="just">
              <a:buFont typeface="Wingdings" panose="05000000000000000000" pitchFamily="2" charset="2"/>
              <a:buChar char="§"/>
            </a:pPr>
            <a:r>
              <a:rPr lang="en-US" sz="800" b="1" dirty="0">
                <a:latin typeface="Futura (Light)" panose="020B7200000000000000" pitchFamily="34" charset="0"/>
              </a:rPr>
              <a:t>Developed solution for </a:t>
            </a:r>
            <a:r>
              <a:rPr lang="en-US" sz="800" b="1" dirty="0" err="1">
                <a:latin typeface="Futura (Light)" panose="020B7200000000000000" pitchFamily="34" charset="0"/>
              </a:rPr>
              <a:t>MLOps</a:t>
            </a:r>
            <a:r>
              <a:rPr lang="en-US" sz="800" b="1" dirty="0">
                <a:latin typeface="Futura (Light)" panose="020B7200000000000000" pitchFamily="34" charset="0"/>
              </a:rPr>
              <a:t> (Machine Learning Operations) </a:t>
            </a:r>
            <a:r>
              <a:rPr lang="en-US" sz="800" dirty="0">
                <a:latin typeface="Futura (Light)" panose="020B7200000000000000" pitchFamily="34" charset="0"/>
              </a:rPr>
              <a:t>to increase the quality, frequency &amp; efficiency in getting ML model changes to production. Implemented with Azure Machine Learning, Azure DevOps YAML CI/CD pipelines, Azure ML Python &amp; CLI SDK as templates for reuse by data science teams. Prepared &amp; delivered </a:t>
            </a:r>
            <a:r>
              <a:rPr lang="en-US" sz="800" dirty="0" err="1">
                <a:latin typeface="Futura (Light)" panose="020B7200000000000000" pitchFamily="34" charset="0"/>
              </a:rPr>
              <a:t>MLOps</a:t>
            </a:r>
            <a:r>
              <a:rPr lang="en-US" sz="800" dirty="0">
                <a:latin typeface="Futura (Light)" panose="020B7200000000000000" pitchFamily="34" charset="0"/>
              </a:rPr>
              <a:t> workshops to data science &amp; engineering teams. </a:t>
            </a:r>
          </a:p>
          <a:p>
            <a:pPr marL="171450" indent="-171450" algn="just">
              <a:buFont typeface="Wingdings" panose="05000000000000000000" pitchFamily="2" charset="2"/>
              <a:buChar char="§"/>
            </a:pPr>
            <a:r>
              <a:rPr lang="en-US" sz="800" b="1" dirty="0">
                <a:latin typeface="Futura (Light)" panose="020B7200000000000000" pitchFamily="34" charset="0"/>
              </a:rPr>
              <a:t>Created an M.L. &amp; A.I., outcome-based roadmap </a:t>
            </a:r>
            <a:r>
              <a:rPr lang="en-US" sz="800" dirty="0">
                <a:latin typeface="Futura (Light)" panose="020B7200000000000000" pitchFamily="34" charset="0"/>
              </a:rPr>
              <a:t>prioritizing needs of data science teams.</a:t>
            </a:r>
          </a:p>
          <a:p>
            <a:pPr marL="171450" indent="-171450" algn="just">
              <a:buFont typeface="Wingdings" panose="05000000000000000000" pitchFamily="2" charset="2"/>
              <a:buChar char="§"/>
            </a:pPr>
            <a:r>
              <a:rPr lang="en-US" sz="800" b="1" dirty="0">
                <a:latin typeface="Futura (Light)" panose="020B7200000000000000" pitchFamily="34" charset="0"/>
              </a:rPr>
              <a:t>Implemented a Terraform </a:t>
            </a:r>
            <a:r>
              <a:rPr lang="en-US" sz="800" b="1" dirty="0" err="1">
                <a:latin typeface="Futura (Light)" panose="020B7200000000000000" pitchFamily="34" charset="0"/>
              </a:rPr>
              <a:t>IaC</a:t>
            </a:r>
            <a:r>
              <a:rPr lang="en-US" sz="800" b="1" dirty="0">
                <a:latin typeface="Futura (Light)" panose="020B7200000000000000" pitchFamily="34" charset="0"/>
              </a:rPr>
              <a:t> solution for secure Azure Machine Learning PaaS provisioning</a:t>
            </a:r>
            <a:r>
              <a:rPr lang="en-US" sz="800" dirty="0">
                <a:latin typeface="Futura (Light)" panose="020B7200000000000000" pitchFamily="34" charset="0"/>
              </a:rPr>
              <a:t>. Developed least privileges access control concept for Azure ML interaction with data lake. Produced comprehensive educational notebooks showcasing end-to-end machine learning workflows in Azure, using both Python SDK v1 and V2. Produced extensive access control documentation.</a:t>
            </a:r>
            <a:endParaRPr lang="en-GB" sz="8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Developed &amp; deployed a concept for operational monitoring of a central data platform </a:t>
            </a:r>
            <a:r>
              <a:rPr lang="en-US" sz="800" dirty="0">
                <a:latin typeface="Futura (Light)" panose="020B7200000000000000" pitchFamily="34" charset="0"/>
              </a:rPr>
              <a:t>guided by SRE best practices. Defined SLI/SLOs for collection of the right telemetry to reflect system health &amp; support root cause analysis. Hands-on implementation of Azure log analytics diagnostics collection via Terraform definition of Azure Policy, Azure Monitor alerts, &amp; </a:t>
            </a:r>
            <a:r>
              <a:rPr lang="en-US" sz="800" dirty="0" err="1">
                <a:latin typeface="Futura (Light)" panose="020B7200000000000000" pitchFamily="34" charset="0"/>
              </a:rPr>
              <a:t>kusto</a:t>
            </a:r>
            <a:r>
              <a:rPr lang="en-US" sz="800" dirty="0">
                <a:latin typeface="Futura (Light)" panose="020B7200000000000000" pitchFamily="34" charset="0"/>
              </a:rPr>
              <a:t> queries.</a:t>
            </a:r>
          </a:p>
          <a:p>
            <a:pPr algn="just"/>
            <a:endParaRPr lang="en-GB" sz="900" dirty="0">
              <a:latin typeface="Futura LtCn BT" panose="020B0408020204030204" pitchFamily="34" charset="0"/>
            </a:endParaRPr>
          </a:p>
          <a:p>
            <a:r>
              <a:rPr lang="en-GB" sz="1000" b="1" dirty="0">
                <a:latin typeface="Futura LtCn BT" panose="020B0408020204030204" pitchFamily="34" charset="0"/>
              </a:rPr>
              <a:t>Azure Cloud Solutions Architect </a:t>
            </a:r>
          </a:p>
          <a:p>
            <a:r>
              <a:rPr lang="en-GB" sz="1000" dirty="0">
                <a:latin typeface="Futura LtCn BT" panose="020B0408020204030204" pitchFamily="34" charset="0"/>
              </a:rPr>
              <a:t>AC Immune | Lausanne, CH | October 2021 – April 2022</a:t>
            </a:r>
          </a:p>
          <a:p>
            <a:pPr algn="just"/>
            <a:r>
              <a:rPr lang="en-GB" sz="800" dirty="0">
                <a:latin typeface="Futura (Light)" panose="020B7200000000000000" pitchFamily="34" charset="0"/>
              </a:rPr>
              <a:t>Cleansed, digitised, &amp; enriched 30K research articles for a knowledge base providing neuroscience analysts with sub-second response to queries. Over 10,000x faster than legacy search. </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Hands-on, best-practice design, costing, build, configure, deploy, and compliance of Azure services </a:t>
            </a:r>
            <a:r>
              <a:rPr lang="en-GB" sz="800" dirty="0">
                <a:latin typeface="Futura (Light)" panose="020B7200000000000000" pitchFamily="34" charset="0"/>
              </a:rPr>
              <a:t>including IaaS, Automation (Python), code-free Logic Apps, Python durable orchestration and activity Function Apps, containerised app services, 3rd party SaaS, storage, key vaults, event grid, and service plans. Azure Monitor (Application Insights) with telemetry logging and metrics for solution monitoring and troubleshooting. Organisation of resources with management and resource groups.  Cost management for subscription monitoring and budget alerting. Security with AAD RBAC and MFA, app user authentication with AAD identity provisioning, securing blob access with SAS (Shared Access Signature), system-assigned managed identities and access policies.</a:t>
            </a:r>
          </a:p>
          <a:p>
            <a:endParaRPr lang="en-GB"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Simplified the archiving of new articles </a:t>
            </a:r>
            <a:r>
              <a:rPr lang="en-GB" sz="800" dirty="0">
                <a:latin typeface="Futura (Light)" panose="020B7200000000000000" pitchFamily="34" charset="0"/>
              </a:rPr>
              <a:t>with automation, quality controls, and notifications.</a:t>
            </a:r>
          </a:p>
          <a:p>
            <a:endParaRPr lang="en-GB" sz="900" b="1" dirty="0">
              <a:latin typeface="Futura LtCn BT" panose="020B0408020204030204" pitchFamily="34" charset="0"/>
            </a:endParaRPr>
          </a:p>
          <a:p>
            <a:r>
              <a:rPr lang="en-GB" sz="1000" b="1" dirty="0">
                <a:latin typeface="Futura LtCn BT" panose="020B0408020204030204" pitchFamily="34" charset="0"/>
              </a:rPr>
              <a:t>Azure Advanced Analytics Specialist</a:t>
            </a:r>
          </a:p>
          <a:p>
            <a:r>
              <a:rPr lang="en-GB" sz="1000" dirty="0">
                <a:latin typeface="Futura LtCn BT" panose="020B0408020204030204" pitchFamily="34" charset="0"/>
              </a:rPr>
              <a:t>AC Immune | Lausanne, CH | 2020 – 2021</a:t>
            </a:r>
          </a:p>
          <a:p>
            <a:pPr algn="just"/>
            <a:r>
              <a:rPr lang="en-US" sz="800" dirty="0">
                <a:latin typeface="Futura (Light)" panose="020B7200000000000000" pitchFamily="34" charset="0"/>
              </a:rPr>
              <a:t>Driving scientific &amp; business impact on a </a:t>
            </a:r>
            <a:r>
              <a:rPr lang="en-GB" sz="800" dirty="0">
                <a:latin typeface="Futura (Light)" panose="020B7200000000000000" pitchFamily="34" charset="0"/>
              </a:rPr>
              <a:t>6-month contract, leading ACI’s first exploration of cloud-hosted data management, machine &amp; deep learning technologies to advance their data-driven agenda. Learned value of human-in-the-loop evaluation of A.I. solutions.</a:t>
            </a:r>
          </a:p>
          <a:p>
            <a:pPr algn="just"/>
            <a:endParaRPr lang="en-GB"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Automated tracking &amp; visualization of the highly dynamic COVID-19 vaccine landscape </a:t>
            </a:r>
            <a:r>
              <a:rPr lang="en-US" sz="800" dirty="0">
                <a:latin typeface="Futura (Light)" panose="020B7200000000000000" pitchFamily="34" charset="0"/>
              </a:rPr>
              <a:t>for informed decision making. Clinical trial knowledge aggregation from multiple sources using Airflow &amp; Azure ML platform pipelines, with persistence into an Azure </a:t>
            </a:r>
            <a:r>
              <a:rPr lang="en-US" sz="800" dirty="0" err="1">
                <a:latin typeface="Futura (Light)" panose="020B7200000000000000" pitchFamily="34" charset="0"/>
              </a:rPr>
              <a:t>PostegreSQL</a:t>
            </a:r>
            <a:r>
              <a:rPr lang="en-US" sz="800" dirty="0">
                <a:latin typeface="Futura (Light)" panose="020B7200000000000000" pitchFamily="34" charset="0"/>
              </a:rPr>
              <a:t> database for dashboarding &amp; reporting with Power BI &amp; </a:t>
            </a:r>
            <a:r>
              <a:rPr lang="en-US" sz="800" dirty="0" err="1">
                <a:latin typeface="Futura (Light)" panose="020B7200000000000000" pitchFamily="34" charset="0"/>
              </a:rPr>
              <a:t>Streamlit</a:t>
            </a:r>
            <a:r>
              <a:rPr lang="en-US" sz="800" dirty="0">
                <a:latin typeface="Futura (Light)" panose="020B7200000000000000" pitchFamily="34" charset="0"/>
              </a:rPr>
              <a:t>.</a:t>
            </a: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GB" sz="800" b="1" dirty="0">
                <a:latin typeface="Futura (Light)" panose="020B7200000000000000" pitchFamily="34" charset="0"/>
              </a:rPr>
              <a:t>Prototyped knowledge base supporting time-pressured researchers with more effective information retrieval </a:t>
            </a:r>
            <a:r>
              <a:rPr lang="en-GB" sz="800" dirty="0">
                <a:latin typeface="Futura (Light)" panose="020B7200000000000000" pitchFamily="34" charset="0"/>
              </a:rPr>
              <a:t>using large academic literature collection (400K coronavirus papers). Airflow &amp; Azure ML pipelines automate corpus ingestion &amp; cleansing. Heuristics &amp; topic modelling for metadata extraction &amp; document clustering. </a:t>
            </a:r>
            <a:r>
              <a:rPr lang="en-GB" sz="800" dirty="0" err="1">
                <a:latin typeface="Futura (Light)" panose="020B7200000000000000" pitchFamily="34" charset="0"/>
              </a:rPr>
              <a:t>ElasticSearch</a:t>
            </a:r>
            <a:r>
              <a:rPr lang="en-GB" sz="800" dirty="0">
                <a:latin typeface="Futura (Light)" panose="020B7200000000000000" pitchFamily="34" charset="0"/>
              </a:rPr>
              <a:t> for 4.7M paragraph repository. Fine-tuned BERT-based neural network search strategies calibrated to COVID-19 for more relevant results. </a:t>
            </a:r>
            <a:r>
              <a:rPr lang="en-GB" sz="800" dirty="0" err="1">
                <a:latin typeface="Futura (Light)" panose="020B7200000000000000" pitchFamily="34" charset="0"/>
              </a:rPr>
              <a:t>Streamlit</a:t>
            </a:r>
            <a:r>
              <a:rPr lang="en-GB" sz="800" dirty="0">
                <a:latin typeface="Futura (Light)" panose="020B7200000000000000" pitchFamily="34" charset="0"/>
              </a:rPr>
              <a:t> with Python for web front-end.</a:t>
            </a:r>
            <a:endParaRPr lang="en-US" sz="800" dirty="0">
              <a:latin typeface="Futura (Light)" panose="020B7200000000000000" pitchFamily="34" charset="0"/>
            </a:endParaRPr>
          </a:p>
          <a:p>
            <a:pPr algn="just"/>
            <a:endParaRPr lang="en-US" sz="2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Proven ability to engage with different stakeholders, </a:t>
            </a:r>
            <a:r>
              <a:rPr lang="en-US" sz="800" dirty="0">
                <a:latin typeface="Futura (Light)" panose="020B7200000000000000" pitchFamily="34" charset="0"/>
              </a:rPr>
              <a:t>working with biomedical researchers to understand their workflow, &amp;  presentations “</a:t>
            </a:r>
            <a:r>
              <a:rPr lang="en-US" sz="800" i="1" dirty="0">
                <a:latin typeface="Futura (Light)" panose="020B7200000000000000" pitchFamily="34" charset="0"/>
              </a:rPr>
              <a:t>An introduction to NLP for biomedical research</a:t>
            </a:r>
            <a:r>
              <a:rPr lang="en-US" sz="800" dirty="0">
                <a:latin typeface="Futura (Light)" panose="020B7200000000000000" pitchFamily="34" charset="0"/>
              </a:rPr>
              <a:t>” to the scientific community &amp; solutions to the CSO &amp; CEO.</a:t>
            </a: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17" name="TextBox 16">
            <a:extLst>
              <a:ext uri="{FF2B5EF4-FFF2-40B4-BE49-F238E27FC236}">
                <a16:creationId xmlns:a16="http://schemas.microsoft.com/office/drawing/2014/main" id="{D2FD0E6B-41AA-4C5B-B8F1-5531B409AE81}"/>
              </a:ext>
            </a:extLst>
          </p:cNvPr>
          <p:cNvSpPr txBox="1"/>
          <p:nvPr/>
        </p:nvSpPr>
        <p:spPr>
          <a:xfrm>
            <a:off x="0" y="3093536"/>
            <a:ext cx="6858001"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CAREER HIGHLIGHTS</a:t>
            </a:r>
            <a:r>
              <a:rPr lang="en-GB" sz="1000" b="1" dirty="0">
                <a:solidFill>
                  <a:schemeClr val="bg1"/>
                </a:solidFill>
                <a:latin typeface="Futura LtCn BT" panose="020B0408020204030204" pitchFamily="34" charset="0"/>
              </a:rPr>
              <a:t>  </a:t>
            </a:r>
          </a:p>
        </p:txBody>
      </p:sp>
    </p:spTree>
    <p:extLst>
      <p:ext uri="{BB962C8B-B14F-4D97-AF65-F5344CB8AC3E}">
        <p14:creationId xmlns:p14="http://schemas.microsoft.com/office/powerpoint/2010/main" val="407315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CAF53E-DA0E-4000-9DC7-C0A188FA8142}"/>
              </a:ext>
            </a:extLst>
          </p:cNvPr>
          <p:cNvSpPr txBox="1"/>
          <p:nvPr/>
        </p:nvSpPr>
        <p:spPr>
          <a:xfrm>
            <a:off x="0" y="9152688"/>
            <a:ext cx="6858000" cy="811367"/>
          </a:xfrm>
          <a:prstGeom prst="rect">
            <a:avLst/>
          </a:prstGeom>
          <a:solidFill>
            <a:srgbClr val="E8EEF7"/>
          </a:solidFill>
          <a:ln>
            <a:noFill/>
          </a:ln>
          <a:effectLst/>
        </p:spPr>
        <p:txBody>
          <a:bodyPr wrap="square" tIns="72000" rtlCol="0">
            <a:spAutoFit/>
          </a:bodyPr>
          <a:lstStyle/>
          <a:p>
            <a:pPr marL="171450" indent="-171450">
              <a:buFont typeface="Wingdings" panose="05000000000000000000" pitchFamily="2" charset="2"/>
              <a:buChar char="§"/>
            </a:pPr>
            <a:r>
              <a:rPr lang="en-GB" sz="700" dirty="0">
                <a:latin typeface="Futura (Light)" panose="020B7200000000000000" pitchFamily="34" charset="0"/>
              </a:rPr>
              <a:t>Microsoft Azure Certified (A.I. Engineer Associate, Data Scientist Associate, Administrator Associate, DevOps Engineer Expert)</a:t>
            </a: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a:latin typeface="Futura (Light)" panose="020B7200000000000000" pitchFamily="34" charset="0"/>
              </a:rPr>
              <a:t>DeepLearning.AI Generative AI with Large Language Models, Udemy Develop LLM powered applications with </a:t>
            </a:r>
            <a:r>
              <a:rPr lang="en-GB" sz="700" dirty="0" err="1">
                <a:latin typeface="Futura (Light)" panose="020B7200000000000000" pitchFamily="34" charset="0"/>
              </a:rPr>
              <a:t>LangChain</a:t>
            </a:r>
            <a:endParaRPr lang="en-GB" sz="700" dirty="0">
              <a:latin typeface="Futura (Light)" panose="020B7200000000000000" pitchFamily="34" charset="0"/>
            </a:endParaRP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a:latin typeface="Futura (Light)" panose="020B7200000000000000" pitchFamily="34" charset="0"/>
              </a:rPr>
              <a:t>AWS Certified (Cloud Practitioner, Machine Learning Specialty)</a:t>
            </a:r>
          </a:p>
          <a:p>
            <a:endParaRPr lang="en-GB" sz="500" dirty="0">
              <a:latin typeface="Futura (Light)" panose="020B7200000000000000" pitchFamily="34" charset="0"/>
            </a:endParaRPr>
          </a:p>
          <a:p>
            <a:pPr marL="171450" indent="-171450">
              <a:buFont typeface="Wingdings" panose="05000000000000000000" pitchFamily="2" charset="2"/>
              <a:buChar char="§"/>
            </a:pPr>
            <a:r>
              <a:rPr lang="en-GB" sz="700" dirty="0" err="1">
                <a:latin typeface="Futura (Light)" panose="020B7200000000000000" pitchFamily="34" charset="0"/>
              </a:rPr>
              <a:t>Hashicorp</a:t>
            </a:r>
            <a:r>
              <a:rPr lang="en-GB" sz="700" dirty="0">
                <a:latin typeface="Futura (Light)" panose="020B7200000000000000" pitchFamily="34" charset="0"/>
              </a:rPr>
              <a:t> Certified Terraform Associate</a:t>
            </a:r>
          </a:p>
        </p:txBody>
      </p:sp>
      <p:grpSp>
        <p:nvGrpSpPr>
          <p:cNvPr id="4" name="Group 3">
            <a:extLst>
              <a:ext uri="{FF2B5EF4-FFF2-40B4-BE49-F238E27FC236}">
                <a16:creationId xmlns:a16="http://schemas.microsoft.com/office/drawing/2014/main" id="{21821D73-CDCA-4021-9D46-3D2A9289ED90}"/>
              </a:ext>
            </a:extLst>
          </p:cNvPr>
          <p:cNvGrpSpPr/>
          <p:nvPr/>
        </p:nvGrpSpPr>
        <p:grpSpPr>
          <a:xfrm>
            <a:off x="59246" y="1467360"/>
            <a:ext cx="6131786" cy="183143"/>
            <a:chOff x="59246" y="1549910"/>
            <a:chExt cx="6131786" cy="183143"/>
          </a:xfrm>
        </p:grpSpPr>
        <p:pic>
          <p:nvPicPr>
            <p:cNvPr id="7" name="Graphic 6">
              <a:extLst>
                <a:ext uri="{FF2B5EF4-FFF2-40B4-BE49-F238E27FC236}">
                  <a16:creationId xmlns:a16="http://schemas.microsoft.com/office/drawing/2014/main" id="{F681C506-9784-4353-93B2-454944183C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246" y="1549910"/>
              <a:ext cx="162000" cy="162000"/>
            </a:xfrm>
            <a:prstGeom prst="rect">
              <a:avLst/>
            </a:prstGeom>
          </p:spPr>
        </p:pic>
        <p:pic>
          <p:nvPicPr>
            <p:cNvPr id="8" name="Graphic 7">
              <a:extLst>
                <a:ext uri="{FF2B5EF4-FFF2-40B4-BE49-F238E27FC236}">
                  <a16:creationId xmlns:a16="http://schemas.microsoft.com/office/drawing/2014/main" id="{A9A6310D-2DCC-415C-B430-05CAA567A8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2396" y="1553053"/>
              <a:ext cx="180000" cy="180000"/>
            </a:xfrm>
            <a:prstGeom prst="rect">
              <a:avLst/>
            </a:prstGeom>
          </p:spPr>
        </p:pic>
        <p:pic>
          <p:nvPicPr>
            <p:cNvPr id="9" name="Graphic 8">
              <a:extLst>
                <a:ext uri="{FF2B5EF4-FFF2-40B4-BE49-F238E27FC236}">
                  <a16:creationId xmlns:a16="http://schemas.microsoft.com/office/drawing/2014/main" id="{68F9F7E6-5895-44CA-B572-CB24E7CE27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22792" y="1562375"/>
              <a:ext cx="162000" cy="162000"/>
            </a:xfrm>
            <a:prstGeom prst="rect">
              <a:avLst/>
            </a:prstGeom>
          </p:spPr>
        </p:pic>
        <p:pic>
          <p:nvPicPr>
            <p:cNvPr id="32" name="Picture 31" descr="A picture containing drawing&#10;&#10;Description automatically generated">
              <a:extLst>
                <a:ext uri="{FF2B5EF4-FFF2-40B4-BE49-F238E27FC236}">
                  <a16:creationId xmlns:a16="http://schemas.microsoft.com/office/drawing/2014/main" id="{5ADAAD93-322B-4C8C-A944-913752A47848}"/>
                </a:ext>
              </a:extLst>
            </p:cNvPr>
            <p:cNvPicPr>
              <a:picLocks noChangeAspect="1"/>
            </p:cNvPicPr>
            <p:nvPr/>
          </p:nvPicPr>
          <p:blipFill>
            <a:blip r:embed="rId9"/>
            <a:stretch>
              <a:fillRect/>
            </a:stretch>
          </p:blipFill>
          <p:spPr>
            <a:xfrm>
              <a:off x="4753586" y="1562053"/>
              <a:ext cx="162302" cy="162000"/>
            </a:xfrm>
            <a:prstGeom prst="rect">
              <a:avLst/>
            </a:prstGeom>
          </p:spPr>
        </p:pic>
        <p:pic>
          <p:nvPicPr>
            <p:cNvPr id="11" name="Graphic 10">
              <a:extLst>
                <a:ext uri="{FF2B5EF4-FFF2-40B4-BE49-F238E27FC236}">
                  <a16:creationId xmlns:a16="http://schemas.microsoft.com/office/drawing/2014/main" id="{0878D13F-62D9-427F-A529-5D0D53752E9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9032" y="1557529"/>
              <a:ext cx="162000" cy="162000"/>
            </a:xfrm>
            <a:prstGeom prst="rect">
              <a:avLst/>
            </a:prstGeom>
          </p:spPr>
        </p:pic>
      </p:grpSp>
      <p:sp>
        <p:nvSpPr>
          <p:cNvPr id="5" name="TextBox 4">
            <a:extLst>
              <a:ext uri="{FF2B5EF4-FFF2-40B4-BE49-F238E27FC236}">
                <a16:creationId xmlns:a16="http://schemas.microsoft.com/office/drawing/2014/main" id="{3B99EBE2-EA6F-473A-B241-60360BFB2973}"/>
              </a:ext>
            </a:extLst>
          </p:cNvPr>
          <p:cNvSpPr txBox="1"/>
          <p:nvPr/>
        </p:nvSpPr>
        <p:spPr>
          <a:xfrm>
            <a:off x="-4067" y="0"/>
            <a:ext cx="6871754" cy="7017306"/>
          </a:xfrm>
          <a:prstGeom prst="rect">
            <a:avLst/>
          </a:prstGeom>
          <a:solidFill>
            <a:srgbClr val="E8EEF7"/>
          </a:solidFill>
        </p:spPr>
        <p:txBody>
          <a:bodyPr wrap="square" rtlCol="0">
            <a:spAutoFit/>
          </a:bodyPr>
          <a:lstStyle/>
          <a:p>
            <a:r>
              <a:rPr lang="en-GB" sz="1000" b="1" dirty="0">
                <a:latin typeface="Futura LtCn BT" panose="020B0408020204030204" pitchFamily="34" charset="0"/>
              </a:rPr>
              <a:t>SAP HANA Technical Architect </a:t>
            </a:r>
          </a:p>
          <a:p>
            <a:r>
              <a:rPr lang="en-GB" sz="1000" dirty="0">
                <a:latin typeface="Futura LtCn BT" panose="020B0408020204030204" pitchFamily="34" charset="0"/>
              </a:rPr>
              <a:t>Nestle | Vevey, CH | 2014 – 2017</a:t>
            </a:r>
          </a:p>
          <a:p>
            <a:pPr algn="just"/>
            <a:r>
              <a:rPr lang="en-US" sz="800" dirty="0">
                <a:latin typeface="Futura (Light)" panose="020B7200000000000000" pitchFamily="34" charset="0"/>
              </a:rPr>
              <a:t>Technical lead, inspiring team implementing groundbreaking analytics solution. Empowered 3000 users with recipe search to answer regulatory compliance, quantity &amp; procurement questions previously impossible. Learned I’m still hungry for technical challenges.</a:t>
            </a:r>
          </a:p>
          <a:p>
            <a:pPr algn="just"/>
            <a:endParaRPr lang="en-GB"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Resolved SAP product shortcomings</a:t>
            </a:r>
            <a:r>
              <a:rPr lang="en-US" sz="800" dirty="0">
                <a:latin typeface="Futura (Light)" panose="020B7200000000000000" pitchFamily="34" charset="0"/>
              </a:rPr>
              <a:t>, developing tool for analytic privileges build &amp; assign, enabling project go-live.</a:t>
            </a:r>
            <a:endParaRPr lang="en-US" sz="400" dirty="0">
              <a:latin typeface="Futura (Light)" panose="020B7200000000000000" pitchFamily="34" charset="0"/>
            </a:endParaRPr>
          </a:p>
          <a:p>
            <a:pPr marL="171450" indent="-171450" algn="just">
              <a:buFont typeface="Wingdings" panose="05000000000000000000" pitchFamily="2" charset="2"/>
              <a:buChar char="§"/>
            </a:pPr>
            <a:r>
              <a:rPr lang="en-US" sz="800" b="1" dirty="0">
                <a:latin typeface="Futura (Light)" panose="020B7200000000000000" pitchFamily="34" charset="0"/>
              </a:rPr>
              <a:t>Quantified performance</a:t>
            </a:r>
            <a:r>
              <a:rPr lang="en-US" sz="800" dirty="0">
                <a:latin typeface="Futura (Light)" panose="020B7200000000000000" pitchFamily="34" charset="0"/>
              </a:rPr>
              <a:t>, developing tool measuring query times vs KPIs for user experience/expectation mgmt.</a:t>
            </a:r>
          </a:p>
          <a:p>
            <a:pPr marL="171450" indent="-171450" algn="just">
              <a:buFont typeface="Wingdings" panose="05000000000000000000" pitchFamily="2" charset="2"/>
              <a:buChar char="§"/>
            </a:pPr>
            <a:r>
              <a:rPr lang="en-US" sz="800" b="1" dirty="0">
                <a:latin typeface="Futura (Light)" panose="020B7200000000000000" pitchFamily="34" charset="0"/>
              </a:rPr>
              <a:t>Acquired new skillsets </a:t>
            </a:r>
            <a:r>
              <a:rPr lang="en-US" sz="800" dirty="0">
                <a:latin typeface="Futura (Light)" panose="020B7200000000000000" pitchFamily="34" charset="0"/>
              </a:rPr>
              <a:t>to configure HANA workload management, HALM &amp; HRF, then shared with team.</a:t>
            </a:r>
          </a:p>
          <a:p>
            <a:pPr marL="171450" indent="-171450" algn="just">
              <a:buFont typeface="Wingdings" panose="05000000000000000000" pitchFamily="2" charset="2"/>
              <a:buChar char="§"/>
            </a:pPr>
            <a:r>
              <a:rPr lang="en-US" sz="800" b="1" dirty="0">
                <a:latin typeface="Futura (Light)" panose="020B7200000000000000" pitchFamily="34" charset="0"/>
              </a:rPr>
              <a:t>Formalized SAP HANA development best practices </a:t>
            </a:r>
            <a:r>
              <a:rPr lang="en-US" sz="800" dirty="0">
                <a:latin typeface="Futura (Light)" panose="020B7200000000000000" pitchFamily="34" charset="0"/>
              </a:rPr>
              <a:t>for Nestle application development group.</a:t>
            </a:r>
          </a:p>
          <a:p>
            <a:pPr marL="171450" indent="-171450" algn="just">
              <a:buFont typeface="Wingdings" panose="05000000000000000000" pitchFamily="2" charset="2"/>
              <a:buChar char="§"/>
            </a:pPr>
            <a:r>
              <a:rPr lang="en-US" sz="800" b="1" dirty="0">
                <a:latin typeface="Futura (Light)" panose="020B7200000000000000" pitchFamily="34" charset="0"/>
              </a:rPr>
              <a:t>Executed 5 HANA major upgrades </a:t>
            </a:r>
            <a:r>
              <a:rPr lang="en-US" sz="800" dirty="0">
                <a:latin typeface="Futura (Light)" panose="020B7200000000000000" pitchFamily="34" charset="0"/>
              </a:rPr>
              <a:t>&amp; migration of analytics sidecar to embedded NetWeaver/HANA dual stack.</a:t>
            </a:r>
          </a:p>
          <a:p>
            <a:endParaRPr lang="en-GB" sz="900" dirty="0">
              <a:latin typeface="Futura LtCn BT" panose="020B0408020204030204"/>
            </a:endParaRPr>
          </a:p>
          <a:p>
            <a:r>
              <a:rPr lang="en-GB" sz="1000" b="1" dirty="0">
                <a:latin typeface="Futura LtCn BT" panose="020B0408020204030204" pitchFamily="34" charset="0"/>
              </a:rPr>
              <a:t>SAP HANA Technical Architect</a:t>
            </a:r>
          </a:p>
          <a:p>
            <a:r>
              <a:rPr lang="en-GB" sz="1000" dirty="0">
                <a:latin typeface="Futura LtCn BT" panose="020B0408020204030204" pitchFamily="34" charset="0"/>
              </a:rPr>
              <a:t>Bluefin Solutions | London, UK | 2014</a:t>
            </a:r>
          </a:p>
          <a:p>
            <a:pPr algn="just"/>
            <a:r>
              <a:rPr lang="en-US" sz="800" dirty="0">
                <a:latin typeface="Futura (Light)" panose="020B7200000000000000" pitchFamily="34" charset="0"/>
              </a:rPr>
              <a:t>Helped BAT </a:t>
            </a:r>
            <a:r>
              <a:rPr lang="en-US" sz="800" dirty="0" err="1">
                <a:latin typeface="Futura (Light)" panose="020B7200000000000000" pitchFamily="34" charset="0"/>
              </a:rPr>
              <a:t>realise</a:t>
            </a:r>
            <a:r>
              <a:rPr lang="en-US" sz="800" dirty="0">
                <a:latin typeface="Futura (Light)" panose="020B7200000000000000" pitchFamily="34" charset="0"/>
              </a:rPr>
              <a:t> Gartner’s Logical Data Warehouse concept by implementing HANA SDA for data federation of London &amp; Sydney databases. Learned trust won on transparency &amp; keeping delivery promises goes a long way.</a:t>
            </a:r>
          </a:p>
          <a:p>
            <a:pPr algn="just"/>
            <a:endParaRPr lang="en-US" sz="400" dirty="0">
              <a:latin typeface="Futura (Light)" panose="020B7200000000000000" pitchFamily="34" charset="0"/>
            </a:endParaRPr>
          </a:p>
          <a:p>
            <a:pPr marL="88900" indent="-88900" algn="just">
              <a:buFont typeface="Wingdings" panose="05000000000000000000" pitchFamily="2" charset="2"/>
              <a:buChar char="§"/>
            </a:pPr>
            <a:r>
              <a:rPr lang="en-US" sz="800" b="1" dirty="0">
                <a:latin typeface="Futura (Light)" panose="020B7200000000000000" pitchFamily="34" charset="0"/>
              </a:rPr>
              <a:t>Developed new P&amp;L</a:t>
            </a:r>
            <a:r>
              <a:rPr lang="en-US" sz="800" dirty="0">
                <a:latin typeface="Futura (Light)" panose="020B7200000000000000" pitchFamily="34" charset="0"/>
              </a:rPr>
              <a:t>, achieving sub-second performance (legacy 2m10s), </a:t>
            </a:r>
            <a:r>
              <a:rPr lang="en-GB" sz="800" dirty="0">
                <a:latin typeface="Futura (Light)" panose="020B7200000000000000" pitchFamily="34" charset="0"/>
              </a:rPr>
              <a:t>SAP Fiori KPI dashboard with item drill-down.</a:t>
            </a:r>
          </a:p>
          <a:p>
            <a:pPr algn="just"/>
            <a:endParaRPr lang="en-GB" sz="800" dirty="0">
              <a:latin typeface="Futura (Light)" panose="020B7200000000000000" pitchFamily="34" charset="0"/>
            </a:endParaRPr>
          </a:p>
          <a:p>
            <a:pPr algn="just"/>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algn="just"/>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pPr marL="90488" indent="-90488" algn="just">
              <a:buFont typeface="Wingdings" panose="05000000000000000000" pitchFamily="2" charset="2"/>
              <a:buChar char="§"/>
            </a:pPr>
            <a:endParaRPr lang="en-GB" sz="900" dirty="0">
              <a:latin typeface="Futura (Light)" panose="020B7200000000000000" pitchFamily="34" charset="0"/>
            </a:endParaRP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25" name="TextBox 24">
            <a:extLst>
              <a:ext uri="{FF2B5EF4-FFF2-40B4-BE49-F238E27FC236}">
                <a16:creationId xmlns:a16="http://schemas.microsoft.com/office/drawing/2014/main" id="{275392DA-C223-4D90-82D1-FB0BDF634E5C}"/>
              </a:ext>
            </a:extLst>
          </p:cNvPr>
          <p:cNvSpPr txBox="1"/>
          <p:nvPr/>
        </p:nvSpPr>
        <p:spPr>
          <a:xfrm>
            <a:off x="-4905" y="2449223"/>
            <a:ext cx="6858838" cy="3858355"/>
          </a:xfrm>
          <a:prstGeom prst="rect">
            <a:avLst/>
          </a:prstGeom>
          <a:solidFill>
            <a:srgbClr val="E8EEF7"/>
          </a:solidFill>
          <a:ln>
            <a:noFill/>
          </a:ln>
          <a:effectLst/>
        </p:spPr>
        <p:txBody>
          <a:bodyPr wrap="square" tIns="72000" rtlCol="0">
            <a:spAutoFit/>
          </a:bodyPr>
          <a:lstStyle/>
          <a:p>
            <a:r>
              <a:rPr lang="en-GB" sz="1000" dirty="0">
                <a:latin typeface="Futura LtCn BT" panose="020B0408020204030204" pitchFamily="34" charset="0"/>
              </a:rPr>
              <a:t>Masters Intelligent Systems</a:t>
            </a:r>
          </a:p>
          <a:p>
            <a:r>
              <a:rPr lang="en-GB" sz="1000" b="1" dirty="0">
                <a:latin typeface="Futura LtCn BT" panose="020B0408020204030204" pitchFamily="34" charset="0"/>
              </a:rPr>
              <a:t>De Montfort University | UK | 2017 – 2020</a:t>
            </a:r>
          </a:p>
          <a:p>
            <a:pPr algn="just"/>
            <a:r>
              <a:rPr lang="en-GB" sz="800" dirty="0">
                <a:latin typeface="Futura (Light)" panose="020B7200000000000000" pitchFamily="34" charset="0"/>
              </a:rPr>
              <a:t>Discovered why stronger partnerships should exist between enterprise and academia.</a:t>
            </a:r>
          </a:p>
          <a:p>
            <a:pPr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Masters Thesis Project (90%) </a:t>
            </a:r>
            <a:r>
              <a:rPr lang="en-GB" sz="800" dirty="0">
                <a:latin typeface="Futura (Light)" panose="020B7200000000000000" pitchFamily="34" charset="0"/>
              </a:rPr>
              <a:t>Addressed 2 objectives: </a:t>
            </a:r>
            <a:r>
              <a:rPr lang="en-GB" sz="800" b="1" dirty="0">
                <a:latin typeface="Futura (Light)" panose="020B7200000000000000" pitchFamily="34" charset="0"/>
              </a:rPr>
              <a:t>Support decision-making </a:t>
            </a:r>
            <a:r>
              <a:rPr lang="en-GB" sz="800" dirty="0">
                <a:latin typeface="Futura (Light)" panose="020B7200000000000000" pitchFamily="34" charset="0"/>
              </a:rPr>
              <a:t>with timely &amp; highly visual summarisation of the COVID-19 vaccine development landscape. </a:t>
            </a:r>
            <a:r>
              <a:rPr lang="en-GB" sz="800" b="1" dirty="0">
                <a:latin typeface="Futura (Light)" panose="020B7200000000000000" pitchFamily="34" charset="0"/>
              </a:rPr>
              <a:t>Support time-pressured researchers </a:t>
            </a:r>
            <a:r>
              <a:rPr lang="en-GB" sz="800" dirty="0">
                <a:latin typeface="Futura (Light)" panose="020B7200000000000000" pitchFamily="34" charset="0"/>
              </a:rPr>
              <a:t>with effective information retrieval. Designed, developed &amp; deployed an Azure cloud-hosted knowledge base of coronavirus research &amp; vaccine clinical trial information. Automated orchestration of high-volume structured &amp; unstructured data aggregation, cleansing, classification, metadata creation &amp; persistence. Automated state-of-the-art BERT-transformer model calibration to complex COVID-19 semantics &amp; embedding of paragraph text sequences from 0.5M documents into ElasticSearch. Exploration via mobile, secure app using </a:t>
            </a:r>
            <a:r>
              <a:rPr lang="en-GB" sz="800" dirty="0" err="1">
                <a:latin typeface="Futura (Light)" panose="020B7200000000000000" pitchFamily="34" charset="0"/>
              </a:rPr>
              <a:t>Streamlit</a:t>
            </a:r>
            <a:r>
              <a:rPr lang="en-GB" sz="800" dirty="0">
                <a:latin typeface="Futura (Light)" panose="020B7200000000000000" pitchFamily="34" charset="0"/>
              </a:rPr>
              <a:t> framework. Search results outperformed </a:t>
            </a:r>
            <a:r>
              <a:rPr lang="en-GB" sz="800" dirty="0" err="1">
                <a:latin typeface="Futura (Light)" panose="020B7200000000000000" pitchFamily="34" charset="0"/>
              </a:rPr>
              <a:t>PubMedCentral</a:t>
            </a:r>
            <a:r>
              <a:rPr lang="en-GB" sz="800" dirty="0">
                <a:latin typeface="Futura (Light)" panose="020B7200000000000000" pitchFamily="34" charset="0"/>
              </a:rPr>
              <a:t> as evaluated by a medical expert.</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Applied Computational Intelligence (88%) </a:t>
            </a:r>
            <a:r>
              <a:rPr lang="en-GB" sz="800" dirty="0">
                <a:latin typeface="Futura (Light)" panose="020B7200000000000000" pitchFamily="34" charset="0"/>
              </a:rPr>
              <a:t>Predicting customer behaviour with tree-based machine learning classifiers. Extensive Python with data profiling &amp; preparation, unsupervised &amp; supervised machine learning, overfitting protection, hyperparameter tuning, model scoring, evaluation &amp; selection.</a:t>
            </a:r>
          </a:p>
          <a:p>
            <a:pPr marL="88900" indent="-88900" algn="just">
              <a:buFont typeface="Wingdings" panose="05000000000000000000" pitchFamily="2" charset="2"/>
              <a:buChar char="§"/>
            </a:pPr>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A.I. Programming (80%) </a:t>
            </a:r>
            <a:r>
              <a:rPr lang="en-GB" sz="800" dirty="0">
                <a:latin typeface="Futura (Light)" panose="020B7200000000000000" pitchFamily="34" charset="0"/>
              </a:rPr>
              <a:t>NLP Python NLTK context-free grammars for natural language to SQL database query.</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Data Mining (80%) </a:t>
            </a:r>
            <a:r>
              <a:rPr lang="en-GB" sz="800" dirty="0">
                <a:latin typeface="Futura (Light)" panose="020B7200000000000000" pitchFamily="34" charset="0"/>
              </a:rPr>
              <a:t>Data analysis &amp; machine learning to predict risk indicators for cardiovascular disease.</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Neural Networks (80%) </a:t>
            </a:r>
            <a:r>
              <a:rPr lang="en-GB" sz="800" dirty="0">
                <a:latin typeface="Futura (Light)" panose="020B7200000000000000" pitchFamily="34" charset="0"/>
              </a:rPr>
              <a:t>Evaluation of biomass &amp; classification of network activity (intrusion, attack, normal).</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Fuzzy Logic (94%) </a:t>
            </a:r>
            <a:r>
              <a:rPr lang="en-GB" sz="800" dirty="0">
                <a:latin typeface="Futura (Light)" panose="020B7200000000000000" pitchFamily="34" charset="0"/>
              </a:rPr>
              <a:t>Classifying breast cancer tumours with fuzzy inference, outperforming neural networks.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Research Methods (96%) </a:t>
            </a:r>
            <a:r>
              <a:rPr lang="en-GB" sz="800" dirty="0">
                <a:latin typeface="Futura (Light)" panose="020B7200000000000000" pitchFamily="34" charset="0"/>
              </a:rPr>
              <a:t>PhD proposal for augmented analytics.</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Mobile Robots (97%) </a:t>
            </a:r>
            <a:r>
              <a:rPr lang="en-GB" sz="800" dirty="0">
                <a:latin typeface="Futura (Light)" panose="020B7200000000000000" pitchFamily="34" charset="0"/>
              </a:rPr>
              <a:t>Virtual search &amp; rescue robot controlled via Python, implementing obstacle avoidance, sensor data fusion, environment mapping, precision navigation, victim location.</a:t>
            </a:r>
          </a:p>
          <a:p>
            <a:pPr marL="88900" algn="just"/>
            <a:endParaRPr lang="en-GB" sz="400" dirty="0">
              <a:latin typeface="Futura (Light)" panose="020B7200000000000000" pitchFamily="34" charset="0"/>
            </a:endParaRPr>
          </a:p>
          <a:p>
            <a:pPr marL="88900" indent="-88900" algn="just">
              <a:buFont typeface="Wingdings" panose="05000000000000000000" pitchFamily="2" charset="2"/>
              <a:buChar char="§"/>
            </a:pPr>
            <a:r>
              <a:rPr lang="en-GB" sz="800" b="1" dirty="0">
                <a:latin typeface="Futura (Light)" panose="020B7200000000000000" pitchFamily="34" charset="0"/>
              </a:rPr>
              <a:t>Computational Intelligence Optimization (100%) </a:t>
            </a:r>
            <a:r>
              <a:rPr lang="en-GB" sz="800" dirty="0">
                <a:latin typeface="Futura (Light)" panose="020B7200000000000000" pitchFamily="34" charset="0"/>
              </a:rPr>
              <a:t>Design &amp; build of Python hyper-heuristic optimization platform to solve scheduling optimisation. 5 nature-inspired metaheuristic algorithms implemented. Hyper-heuristics dynamically switch low-level metaheuristics to deterministically use the most appropriate algorithm according to current problem state, or select one stochastically.</a:t>
            </a:r>
          </a:p>
          <a:p>
            <a:pPr algn="just"/>
            <a:endParaRPr lang="en-GB" sz="300" dirty="0">
              <a:latin typeface="Futura (Light)" panose="020B7200000000000000" pitchFamily="34" charset="0"/>
            </a:endParaRPr>
          </a:p>
          <a:p>
            <a:pPr algn="just"/>
            <a:endParaRPr lang="en-GB" sz="800" dirty="0">
              <a:latin typeface="Futura (Light)" panose="020B7200000000000000" pitchFamily="34" charset="0"/>
            </a:endParaRPr>
          </a:p>
        </p:txBody>
      </p:sp>
      <p:sp>
        <p:nvSpPr>
          <p:cNvPr id="24" name="TextBox 23">
            <a:extLst>
              <a:ext uri="{FF2B5EF4-FFF2-40B4-BE49-F238E27FC236}">
                <a16:creationId xmlns:a16="http://schemas.microsoft.com/office/drawing/2014/main" id="{7BA1BA73-6D25-4ED8-96EF-C296281D9295}"/>
              </a:ext>
            </a:extLst>
          </p:cNvPr>
          <p:cNvSpPr txBox="1"/>
          <p:nvPr/>
        </p:nvSpPr>
        <p:spPr>
          <a:xfrm>
            <a:off x="0" y="2200502"/>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EDUCATION</a:t>
            </a:r>
          </a:p>
        </p:txBody>
      </p:sp>
      <p:sp>
        <p:nvSpPr>
          <p:cNvPr id="22" name="TextBox 21">
            <a:extLst>
              <a:ext uri="{FF2B5EF4-FFF2-40B4-BE49-F238E27FC236}">
                <a16:creationId xmlns:a16="http://schemas.microsoft.com/office/drawing/2014/main" id="{014BC79C-FD8D-41FA-B96A-63B58DDDF113}"/>
              </a:ext>
            </a:extLst>
          </p:cNvPr>
          <p:cNvSpPr txBox="1"/>
          <p:nvPr/>
        </p:nvSpPr>
        <p:spPr>
          <a:xfrm>
            <a:off x="-9810" y="6210693"/>
            <a:ext cx="6858838" cy="1519253"/>
          </a:xfrm>
          <a:prstGeom prst="rect">
            <a:avLst/>
          </a:prstGeom>
          <a:solidFill>
            <a:srgbClr val="E8EEF7"/>
          </a:solidFill>
          <a:ln>
            <a:noFill/>
          </a:ln>
          <a:effectLst/>
        </p:spPr>
        <p:txBody>
          <a:bodyPr wrap="square" tIns="72000" rtlCol="0">
            <a:spAutoFit/>
          </a:bodyPr>
          <a:lstStyle/>
          <a:p>
            <a:r>
              <a:rPr lang="en-US" sz="800" b="1" dirty="0">
                <a:latin typeface="Futura (Light)" panose="020B7200000000000000" pitchFamily="34" charset="0"/>
              </a:rPr>
              <a:t>Machine Learning &amp; Deep Learning:</a:t>
            </a:r>
            <a:r>
              <a:rPr lang="en-US" sz="800" dirty="0">
                <a:latin typeface="Futura (Light)" panose="020B7200000000000000" pitchFamily="34" charset="0"/>
              </a:rPr>
              <a:t> regression, decision tree, random forest, boosting, classification, clustering, neural networks</a:t>
            </a:r>
          </a:p>
          <a:p>
            <a:r>
              <a:rPr lang="en-US" sz="800" b="1" dirty="0">
                <a:latin typeface="Futura (Light)" panose="020B7200000000000000" pitchFamily="34" charset="0"/>
              </a:rPr>
              <a:t>Natural Language Processing</a:t>
            </a:r>
            <a:r>
              <a:rPr lang="en-US" sz="800" dirty="0">
                <a:latin typeface="Futura (Light)" panose="020B7200000000000000" pitchFamily="34" charset="0"/>
              </a:rPr>
              <a:t>: transformer architecture, prompt engineering, in-context n-shot learning, inference parameter tuning, LLM pre-training &amp; domain fine-tuning, custom dataset generation (e.g., T5 seq-2-seq), RLHF (Reinforcement Learning from Human Feedback), vector DBs for knowledge bases &amp; information retrieval, semantic similarity search (symmetric &amp; asymmetric), lexical TF-IDF search, search strategies (re-ranking, hybrid fusion), embedding approaches, LLM evaluation, Generative A.I. lifecycle</a:t>
            </a:r>
          </a:p>
          <a:p>
            <a:r>
              <a:rPr lang="en-US" sz="800" b="1" dirty="0">
                <a:latin typeface="Futura (Light)" panose="020B7200000000000000" pitchFamily="34" charset="0"/>
              </a:rPr>
              <a:t>Programming &amp; scripting:</a:t>
            </a:r>
            <a:r>
              <a:rPr lang="en-US" sz="800" dirty="0">
                <a:latin typeface="Futura (Light)" panose="020B7200000000000000" pitchFamily="34" charset="0"/>
              </a:rPr>
              <a:t> Python, </a:t>
            </a:r>
            <a:r>
              <a:rPr lang="en-US" sz="800" dirty="0" err="1">
                <a:latin typeface="Futura (Light)" panose="020B7200000000000000" pitchFamily="34" charset="0"/>
              </a:rPr>
              <a:t>LangChain</a:t>
            </a:r>
            <a:r>
              <a:rPr lang="en-US" sz="800" dirty="0">
                <a:latin typeface="Futura (Light)" panose="020B7200000000000000" pitchFamily="34" charset="0"/>
              </a:rPr>
              <a:t>, Pandas, </a:t>
            </a:r>
            <a:r>
              <a:rPr lang="en-US" sz="800" dirty="0" err="1">
                <a:latin typeface="Futura (Light)" panose="020B7200000000000000" pitchFamily="34" charset="0"/>
              </a:rPr>
              <a:t>Numpy</a:t>
            </a:r>
            <a:r>
              <a:rPr lang="en-US" sz="800" dirty="0">
                <a:latin typeface="Futura (Light)" panose="020B7200000000000000" pitchFamily="34" charset="0"/>
              </a:rPr>
              <a:t>, </a:t>
            </a:r>
            <a:r>
              <a:rPr lang="en-US" sz="800" dirty="0" err="1">
                <a:latin typeface="Futura (Light)" panose="020B7200000000000000" pitchFamily="34" charset="0"/>
              </a:rPr>
              <a:t>spaCY</a:t>
            </a:r>
            <a:r>
              <a:rPr lang="en-US" sz="800" dirty="0">
                <a:latin typeface="Futura (Light)" panose="020B7200000000000000" pitchFamily="34" charset="0"/>
              </a:rPr>
              <a:t>, NLTK, Scikit-Learn, </a:t>
            </a:r>
            <a:r>
              <a:rPr lang="en-US" sz="800" dirty="0" err="1">
                <a:latin typeface="Futura (Light)" panose="020B7200000000000000" pitchFamily="34" charset="0"/>
              </a:rPr>
              <a:t>Keras</a:t>
            </a:r>
            <a:r>
              <a:rPr lang="en-US" sz="800" dirty="0">
                <a:latin typeface="Futura (Light)" panose="020B7200000000000000" pitchFamily="34" charset="0"/>
              </a:rPr>
              <a:t>, </a:t>
            </a:r>
            <a:r>
              <a:rPr lang="en-US" sz="800" dirty="0" err="1">
                <a:latin typeface="Futura (Light)" panose="020B7200000000000000" pitchFamily="34" charset="0"/>
              </a:rPr>
              <a:t>Pytorch</a:t>
            </a:r>
            <a:r>
              <a:rPr lang="en-US" sz="800" dirty="0">
                <a:latin typeface="Futura (Light)" panose="020B7200000000000000" pitchFamily="34" charset="0"/>
              </a:rPr>
              <a:t>, SQL, </a:t>
            </a:r>
            <a:r>
              <a:rPr lang="en-GB" sz="800" dirty="0">
                <a:latin typeface="Futura (Light)" panose="020B7200000000000000" pitchFamily="34" charset="0"/>
              </a:rPr>
              <a:t>HTML/CSS3, SAP ABAP</a:t>
            </a:r>
          </a:p>
          <a:p>
            <a:r>
              <a:rPr lang="en-US" sz="800" b="1" dirty="0">
                <a:latin typeface="Futura (Light)" panose="020B7200000000000000" pitchFamily="34" charset="0"/>
              </a:rPr>
              <a:t>Databases:</a:t>
            </a:r>
            <a:r>
              <a:rPr lang="en-US" sz="800" dirty="0">
                <a:latin typeface="Futura (Light)" panose="020B7200000000000000" pitchFamily="34" charset="0"/>
              </a:rPr>
              <a:t> MS SQL, </a:t>
            </a:r>
            <a:r>
              <a:rPr lang="en-US" sz="800" dirty="0" err="1">
                <a:latin typeface="Futura (Light)" panose="020B7200000000000000" pitchFamily="34" charset="0"/>
              </a:rPr>
              <a:t>PostegreSQL</a:t>
            </a:r>
            <a:r>
              <a:rPr lang="en-US" sz="800" dirty="0">
                <a:latin typeface="Futura (Light)" panose="020B7200000000000000" pitchFamily="34" charset="0"/>
              </a:rPr>
              <a:t>, MySQL, MongoDB, ElasticSearch, Azure Cognitive Search, Pinecone, </a:t>
            </a:r>
            <a:r>
              <a:rPr lang="en-US" sz="800" dirty="0" err="1">
                <a:latin typeface="Futura (Light)" panose="020B7200000000000000" pitchFamily="34" charset="0"/>
              </a:rPr>
              <a:t>Weaviate</a:t>
            </a:r>
            <a:r>
              <a:rPr lang="en-US" sz="800" dirty="0">
                <a:latin typeface="Futura (Light)" panose="020B7200000000000000" pitchFamily="34" charset="0"/>
              </a:rPr>
              <a:t>, SAP HANA</a:t>
            </a:r>
          </a:p>
          <a:p>
            <a:r>
              <a:rPr lang="en-US" sz="800" b="1" dirty="0">
                <a:latin typeface="Futura (Light)" panose="020B7200000000000000" pitchFamily="34" charset="0"/>
              </a:rPr>
              <a:t>Azure Cloud:</a:t>
            </a:r>
            <a:r>
              <a:rPr lang="en-US" sz="800" dirty="0">
                <a:latin typeface="Futura (Light)" panose="020B7200000000000000" pitchFamily="34" charset="0"/>
              </a:rPr>
              <a:t> ML, Cognitive Services &amp; Search, Stream Analytics, automation, scalable IaaS, serverless &amp; containerized compute, security, networking</a:t>
            </a:r>
          </a:p>
          <a:p>
            <a:r>
              <a:rPr lang="en-US" sz="800" b="1" dirty="0">
                <a:latin typeface="Futura (Light)" panose="020B7200000000000000" pitchFamily="34" charset="0"/>
              </a:rPr>
              <a:t>Frontend:</a:t>
            </a:r>
            <a:r>
              <a:rPr lang="en-US" sz="800" dirty="0">
                <a:latin typeface="Futura (Light)" panose="020B7200000000000000" pitchFamily="34" charset="0"/>
              </a:rPr>
              <a:t> </a:t>
            </a:r>
            <a:r>
              <a:rPr lang="en-US" sz="800" dirty="0" err="1">
                <a:latin typeface="Futura (Light)" panose="020B7200000000000000" pitchFamily="34" charset="0"/>
              </a:rPr>
              <a:t>Streamlit</a:t>
            </a:r>
            <a:endParaRPr lang="en-US" sz="800" dirty="0">
              <a:latin typeface="Futura (Light)" panose="020B7200000000000000" pitchFamily="34" charset="0"/>
            </a:endParaRPr>
          </a:p>
          <a:p>
            <a:r>
              <a:rPr lang="en-US" sz="800" b="1" dirty="0">
                <a:latin typeface="Futura (Light)" panose="020B7200000000000000" pitchFamily="34" charset="0"/>
              </a:rPr>
              <a:t>Other:</a:t>
            </a:r>
            <a:r>
              <a:rPr lang="en-US" sz="800" dirty="0">
                <a:latin typeface="Futura (Light)" panose="020B7200000000000000" pitchFamily="34" charset="0"/>
              </a:rPr>
              <a:t> Docker, Linux, GitHub, Terraform, Apache Airflow</a:t>
            </a:r>
          </a:p>
          <a:p>
            <a:endParaRPr lang="en-GB" sz="300" dirty="0">
              <a:latin typeface="Futura (Light)" panose="020B7200000000000000" pitchFamily="34" charset="0"/>
            </a:endParaRPr>
          </a:p>
        </p:txBody>
      </p:sp>
      <p:sp>
        <p:nvSpPr>
          <p:cNvPr id="21" name="TextBox 20">
            <a:extLst>
              <a:ext uri="{FF2B5EF4-FFF2-40B4-BE49-F238E27FC236}">
                <a16:creationId xmlns:a16="http://schemas.microsoft.com/office/drawing/2014/main" id="{678915DC-FB6A-476E-B0F9-70A1987F3D16}"/>
              </a:ext>
            </a:extLst>
          </p:cNvPr>
          <p:cNvSpPr txBox="1"/>
          <p:nvPr/>
        </p:nvSpPr>
        <p:spPr>
          <a:xfrm>
            <a:off x="-8134" y="5964472"/>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GB" sz="1000" b="1" dirty="0">
                <a:latin typeface="Futura LtCn BT" panose="020B0408020204030204" pitchFamily="34" charset="0"/>
              </a:rPr>
              <a:t>TOOLS</a:t>
            </a:r>
          </a:p>
        </p:txBody>
      </p:sp>
      <p:sp>
        <p:nvSpPr>
          <p:cNvPr id="23" name="TextBox 22">
            <a:extLst>
              <a:ext uri="{FF2B5EF4-FFF2-40B4-BE49-F238E27FC236}">
                <a16:creationId xmlns:a16="http://schemas.microsoft.com/office/drawing/2014/main" id="{A4FDBD6F-A43E-4812-B57D-EFE4A1FC592A}"/>
              </a:ext>
            </a:extLst>
          </p:cNvPr>
          <p:cNvSpPr txBox="1"/>
          <p:nvPr/>
        </p:nvSpPr>
        <p:spPr>
          <a:xfrm>
            <a:off x="-4906" y="7898311"/>
            <a:ext cx="6862068" cy="1016464"/>
          </a:xfrm>
          <a:prstGeom prst="rect">
            <a:avLst/>
          </a:prstGeom>
          <a:solidFill>
            <a:srgbClr val="E8EEF7"/>
          </a:solidFill>
        </p:spPr>
        <p:txBody>
          <a:bodyPr wrap="square" lIns="70949" tIns="72000" rIns="70949" bIns="35474" rtlCol="0">
            <a:spAutoFit/>
          </a:bodyPr>
          <a:lstStyle/>
          <a:p>
            <a:r>
              <a:rPr lang="en-GB" sz="800" b="1" dirty="0">
                <a:latin typeface="Futura LtCn BT" panose="020B0408020204030204" pitchFamily="34" charset="0"/>
              </a:rPr>
              <a:t>“Tech savvy, experienced, meticulous, dependable, ingenious &amp; eager to learn more” </a:t>
            </a:r>
          </a:p>
          <a:p>
            <a:r>
              <a:rPr lang="en-GB" sz="600" dirty="0">
                <a:latin typeface="Futura (Light)" panose="020B7200000000000000" pitchFamily="34" charset="0"/>
              </a:rPr>
              <a:t>Rudi </a:t>
            </a:r>
            <a:r>
              <a:rPr lang="en-GB" sz="600" dirty="0" err="1">
                <a:latin typeface="Futura (Light)" panose="020B7200000000000000" pitchFamily="34" charset="0"/>
              </a:rPr>
              <a:t>Dutli</a:t>
            </a:r>
            <a:r>
              <a:rPr lang="en-GB" sz="600" dirty="0">
                <a:latin typeface="Futura (Light)" panose="020B7200000000000000" pitchFamily="34" charset="0"/>
              </a:rPr>
              <a:t>, Principal, Infosys Lodestone</a:t>
            </a:r>
          </a:p>
          <a:p>
            <a:endParaRPr lang="en-GB" sz="300" b="1" dirty="0">
              <a:latin typeface="Futura LtCn BT" panose="020B0408020204030204" pitchFamily="34" charset="0"/>
            </a:endParaRPr>
          </a:p>
          <a:p>
            <a:r>
              <a:rPr lang="en-GB" sz="800" b="1" dirty="0">
                <a:latin typeface="Futura LtCn BT" panose="020B0408020204030204" pitchFamily="34" charset="0"/>
              </a:rPr>
              <a:t>“Builds comprehensive understanding of architectures involved, educating &amp; inspiring teams &amp; co-workers in the process. A real flair for challenging, on-the-edge development”</a:t>
            </a:r>
          </a:p>
          <a:p>
            <a:r>
              <a:rPr lang="en-GB" sz="600" dirty="0">
                <a:latin typeface="Futura (Light)" panose="020B7200000000000000" pitchFamily="34" charset="0"/>
              </a:rPr>
              <a:t>Trond </a:t>
            </a:r>
            <a:r>
              <a:rPr lang="en-GB" sz="600" dirty="0" err="1">
                <a:latin typeface="Futura (Light)" panose="020B7200000000000000" pitchFamily="34" charset="0"/>
              </a:rPr>
              <a:t>Stroemme</a:t>
            </a:r>
            <a:r>
              <a:rPr lang="en-GB" sz="600" dirty="0">
                <a:latin typeface="Futura (Light)" panose="020B7200000000000000" pitchFamily="34" charset="0"/>
              </a:rPr>
              <a:t>, Team Lead, SAP App Expertise Centre, Nestle</a:t>
            </a:r>
          </a:p>
          <a:p>
            <a:endParaRPr lang="en-GB" sz="300" b="1" dirty="0">
              <a:latin typeface="Futura LtCn BT" panose="020B0408020204030204" pitchFamily="34" charset="0"/>
            </a:endParaRPr>
          </a:p>
          <a:p>
            <a:r>
              <a:rPr lang="en-GB" sz="800" b="1" dirty="0">
                <a:latin typeface="Futura LtCn BT" panose="020B0408020204030204" pitchFamily="34" charset="0"/>
              </a:rPr>
              <a:t>“An expert in his domain, a great team player. His focus on results with optimal quality is outstanding”</a:t>
            </a:r>
          </a:p>
          <a:p>
            <a:r>
              <a:rPr lang="en-GB" sz="600" dirty="0">
                <a:latin typeface="Futura (Light)" panose="020B7200000000000000" pitchFamily="34" charset="0"/>
              </a:rPr>
              <a:t>Norbert </a:t>
            </a:r>
            <a:r>
              <a:rPr lang="en-GB" sz="600" dirty="0" err="1">
                <a:latin typeface="Futura (Light)" panose="020B7200000000000000" pitchFamily="34" charset="0"/>
              </a:rPr>
              <a:t>Rignall</a:t>
            </a:r>
            <a:r>
              <a:rPr lang="en-GB" sz="600" dirty="0">
                <a:latin typeface="Futura (Light)" panose="020B7200000000000000" pitchFamily="34" charset="0"/>
              </a:rPr>
              <a:t>, Master Data Solution Architect, Nestle</a:t>
            </a:r>
          </a:p>
          <a:p>
            <a:endParaRPr lang="en-GB" sz="300" dirty="0">
              <a:latin typeface="Futura (Light)" panose="020B7200000000000000" pitchFamily="34" charset="0"/>
            </a:endParaRPr>
          </a:p>
        </p:txBody>
      </p:sp>
      <p:sp>
        <p:nvSpPr>
          <p:cNvPr id="26" name="TextBox 25">
            <a:extLst>
              <a:ext uri="{FF2B5EF4-FFF2-40B4-BE49-F238E27FC236}">
                <a16:creationId xmlns:a16="http://schemas.microsoft.com/office/drawing/2014/main" id="{876B0FFF-28B4-49D6-BCB7-6234A9D15577}"/>
              </a:ext>
            </a:extLst>
          </p:cNvPr>
          <p:cNvSpPr txBox="1"/>
          <p:nvPr/>
        </p:nvSpPr>
        <p:spPr>
          <a:xfrm>
            <a:off x="-8972" y="7660398"/>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P</a:t>
            </a:r>
            <a:r>
              <a:rPr lang="en-GB" sz="1000" b="1" dirty="0">
                <a:latin typeface="Futura LtCn BT" panose="020B0408020204030204" pitchFamily="34" charset="0"/>
              </a:rPr>
              <a:t>RAISE</a:t>
            </a:r>
          </a:p>
        </p:txBody>
      </p:sp>
      <p:sp>
        <p:nvSpPr>
          <p:cNvPr id="17" name="TextBox 16">
            <a:extLst>
              <a:ext uri="{FF2B5EF4-FFF2-40B4-BE49-F238E27FC236}">
                <a16:creationId xmlns:a16="http://schemas.microsoft.com/office/drawing/2014/main" id="{55538E6C-3D5C-4B48-BF63-E5227C51AF34}"/>
              </a:ext>
            </a:extLst>
          </p:cNvPr>
          <p:cNvSpPr txBox="1"/>
          <p:nvPr/>
        </p:nvSpPr>
        <p:spPr>
          <a:xfrm>
            <a:off x="-2453" y="8906467"/>
            <a:ext cx="6857162" cy="246221"/>
          </a:xfrm>
          <a:prstGeom prst="rect">
            <a:avLst/>
          </a:prstGeom>
          <a:solidFill>
            <a:srgbClr val="DAE3F1"/>
          </a:solidFill>
          <a:effectLst>
            <a:outerShdw blurRad="50800" dist="38100" dir="5400000" algn="t" rotWithShape="0">
              <a:prstClr val="black">
                <a:alpha val="40000"/>
              </a:prstClr>
            </a:outerShdw>
          </a:effectLst>
        </p:spPr>
        <p:txBody>
          <a:bodyPr wrap="square" lIns="72000" rtlCol="0">
            <a:spAutoFit/>
          </a:bodyPr>
          <a:lstStyle/>
          <a:p>
            <a:r>
              <a:rPr lang="en-US" sz="1000" b="1" dirty="0">
                <a:latin typeface="Futura LtCn BT" panose="020B0408020204030204" pitchFamily="34" charset="0"/>
              </a:rPr>
              <a:t>AWARDS</a:t>
            </a:r>
            <a:endParaRPr lang="en-GB" sz="1000" b="1" dirty="0">
              <a:latin typeface="Futura LtCn BT" panose="020B0408020204030204" pitchFamily="34" charset="0"/>
            </a:endParaRPr>
          </a:p>
        </p:txBody>
      </p:sp>
    </p:spTree>
    <p:extLst>
      <p:ext uri="{BB962C8B-B14F-4D97-AF65-F5344CB8AC3E}">
        <p14:creationId xmlns:p14="http://schemas.microsoft.com/office/powerpoint/2010/main" val="3005190307"/>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5055</TotalTime>
  <Words>1875</Words>
  <Application>Microsoft Office PowerPoint</Application>
  <PresentationFormat>A4 Paper (210x297 mm)</PresentationFormat>
  <Paragraphs>138</Paragraphs>
  <Slides>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Futura (Light)</vt:lpstr>
      <vt:lpstr>Futura LtCn BT</vt:lpstr>
      <vt:lpstr>Wingdings</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JP</dc:creator>
  <cp:lastModifiedBy>BOYD, JONPAUL (EXTERN)</cp:lastModifiedBy>
  <cp:revision>479</cp:revision>
  <cp:lastPrinted>2014-04-29T10:45:37Z</cp:lastPrinted>
  <dcterms:created xsi:type="dcterms:W3CDTF">2014-04-27T07:17:40Z</dcterms:created>
  <dcterms:modified xsi:type="dcterms:W3CDTF">2023-08-22T09:47:13Z</dcterms:modified>
</cp:coreProperties>
</file>