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7099300" cy="10234613"/>
  <p:defaultTextStyle>
    <a:defPPr>
      <a:defRPr lang="en-US"/>
    </a:defPPr>
    <a:lvl1pPr marL="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745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49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3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897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72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46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21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958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  <a:srgbClr val="DAE3F1"/>
    <a:srgbClr val="BAC9E0"/>
    <a:srgbClr val="969696"/>
    <a:srgbClr val="777777"/>
    <a:srgbClr val="A3D619"/>
    <a:srgbClr val="59A80F"/>
    <a:srgbClr val="D9F19D"/>
    <a:srgbClr val="C4EE68"/>
    <a:srgbClr val="9FD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3561" autoAdjust="0"/>
  </p:normalViewPr>
  <p:slideViewPr>
    <p:cSldViewPr snapToGrid="0">
      <p:cViewPr>
        <p:scale>
          <a:sx n="300" d="100"/>
          <a:sy n="300" d="100"/>
        </p:scale>
        <p:origin x="2202" y="-1644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2CF5-0F59-452D-A22D-9CF205FE894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9F3-8335-4DFD-9697-BBF5469CB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3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67" y="832381"/>
            <a:ext cx="1214438" cy="1775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273" y="832381"/>
            <a:ext cx="3531394" cy="1775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8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2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9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4" y="4854399"/>
            <a:ext cx="2372915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7488" y="4854399"/>
            <a:ext cx="2372917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4745" indent="0">
              <a:buNone/>
              <a:defRPr sz="2200"/>
            </a:lvl2pPr>
            <a:lvl3pPr marL="709490" indent="0">
              <a:buNone/>
              <a:defRPr sz="1900"/>
            </a:lvl3pPr>
            <a:lvl4pPr marL="1064234" indent="0">
              <a:buNone/>
              <a:defRPr sz="1500"/>
            </a:lvl4pPr>
            <a:lvl5pPr marL="1418979" indent="0">
              <a:buNone/>
              <a:defRPr sz="1500"/>
            </a:lvl5pPr>
            <a:lvl6pPr marL="1773724" indent="0">
              <a:buNone/>
              <a:defRPr sz="1500"/>
            </a:lvl6pPr>
            <a:lvl7pPr marL="2128469" indent="0">
              <a:buNone/>
              <a:defRPr sz="1500"/>
            </a:lvl7pPr>
            <a:lvl8pPr marL="2483214" indent="0">
              <a:buNone/>
              <a:defRPr sz="1500"/>
            </a:lvl8pPr>
            <a:lvl9pPr marL="283795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70949" tIns="35474" rIns="70949" bIns="3547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70949" tIns="35474" rIns="70949" bIns="354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7"/>
            <a:ext cx="21717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58" indent="-266058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460" indent="-221716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86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60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5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09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84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58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33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745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49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3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97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72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46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21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958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jpg"/><Relationship Id="rId7" Type="http://schemas.openxmlformats.org/officeDocument/2006/relationships/hyperlink" Target="http://www.google.com/maps/place/Nyon/@46.3795085,6.2325613,15z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edin.com/in/jonpaulboyd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://corticalstack.ai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jp@corticalstack.ai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BE09E8-325A-4B26-86B8-21BD3C0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" y="2010"/>
            <a:ext cx="1885127" cy="1508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112" y="8367634"/>
            <a:ext cx="2523018" cy="1548000"/>
          </a:xfrm>
          <a:prstGeom prst="rect">
            <a:avLst/>
          </a:prstGeom>
          <a:solidFill>
            <a:srgbClr val="DAE3F1"/>
          </a:solidFill>
        </p:spPr>
        <p:txBody>
          <a:bodyPr wrap="square" lIns="70949" tIns="72000" rIns="70949" bIns="35474" rtlCol="0">
            <a:spAutoFit/>
          </a:bodyPr>
          <a:lstStyle/>
          <a:p>
            <a:r>
              <a:rPr lang="en-GB" sz="750" b="1" dirty="0">
                <a:latin typeface="Futura LtCn BT" panose="020B0408020204030204" pitchFamily="34" charset="0"/>
              </a:rPr>
              <a:t>“Tech savvy, experienced, meticulous, dependable, ingenious &amp; eager to learn more” 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Rudi </a:t>
            </a:r>
            <a:r>
              <a:rPr lang="en-GB" sz="600" dirty="0" err="1">
                <a:latin typeface="Futura (Light)" panose="020B7200000000000000" pitchFamily="34" charset="0"/>
              </a:rPr>
              <a:t>Dutli</a:t>
            </a:r>
            <a:r>
              <a:rPr lang="en-GB" sz="600" dirty="0">
                <a:latin typeface="Futura (Light)" panose="020B7200000000000000" pitchFamily="34" charset="0"/>
              </a:rPr>
              <a:t>, Principal, Infosys Lodestone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750" b="1" dirty="0">
                <a:latin typeface="Futura LtCn BT" panose="020B0408020204030204" pitchFamily="34" charset="0"/>
              </a:rPr>
              <a:t>“Builds comprehensive understanding of architectures involved, educating &amp; inspiring teams &amp; co-workers in the process. A real flair for challenging, on-the-edge development”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Trond </a:t>
            </a:r>
            <a:r>
              <a:rPr lang="en-GB" sz="600" dirty="0" err="1">
                <a:latin typeface="Futura (Light)" panose="020B7200000000000000" pitchFamily="34" charset="0"/>
              </a:rPr>
              <a:t>Stroemme</a:t>
            </a:r>
            <a:r>
              <a:rPr lang="en-GB" sz="600" dirty="0">
                <a:latin typeface="Futura (Light)" panose="020B7200000000000000" pitchFamily="34" charset="0"/>
              </a:rPr>
              <a:t>, Team Lead, SAP App Expertise Centre, Nestle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750" b="1" dirty="0">
                <a:latin typeface="Futura LtCn BT" panose="020B0408020204030204" pitchFamily="34" charset="0"/>
              </a:rPr>
              <a:t>“An expert in his domain, a great team player. His focus on results with optimal quality is outstanding”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Norbert </a:t>
            </a:r>
            <a:r>
              <a:rPr lang="en-GB" sz="600" dirty="0" err="1">
                <a:latin typeface="Futura (Light)" panose="020B7200000000000000" pitchFamily="34" charset="0"/>
              </a:rPr>
              <a:t>Rignall</a:t>
            </a:r>
            <a:r>
              <a:rPr lang="en-GB" sz="600" dirty="0">
                <a:latin typeface="Futura (Light)" panose="020B7200000000000000" pitchFamily="34" charset="0"/>
              </a:rPr>
              <a:t>, Master Data Solution Architect, Nestle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16433-C06A-465E-AAF4-591940857AE7}"/>
              </a:ext>
            </a:extLst>
          </p:cNvPr>
          <p:cNvSpPr txBox="1"/>
          <p:nvPr/>
        </p:nvSpPr>
        <p:spPr>
          <a:xfrm>
            <a:off x="3304795" y="8090319"/>
            <a:ext cx="2522320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PRAISE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54B1E-2808-4FA2-9F30-855676B85B25}"/>
              </a:ext>
            </a:extLst>
          </p:cNvPr>
          <p:cNvSpPr txBox="1"/>
          <p:nvPr/>
        </p:nvSpPr>
        <p:spPr>
          <a:xfrm>
            <a:off x="3305810" y="2031194"/>
            <a:ext cx="2522320" cy="6080400"/>
          </a:xfrm>
          <a:prstGeom prst="rect">
            <a:avLst/>
          </a:prstGeom>
          <a:solidFill>
            <a:srgbClr val="DAE3F1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Masters Intelligent Systems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De Montfort University | UK | 2017 – 2020</a:t>
            </a: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Discovered why stronger partnerships should exist between enterprise and academia.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Applied Computational Intelligence (88%) </a:t>
            </a:r>
            <a:r>
              <a:rPr lang="en-GB" sz="800" dirty="0">
                <a:latin typeface="Futura (Light)" panose="020B7200000000000000" pitchFamily="34" charset="0"/>
              </a:rPr>
              <a:t>Predicting customer behaviour with tree-based classifiers. Extensive Python with data profiling &amp; preparation, unsupervised &amp; supervised machine learning, overfitting protection, hyperparameter tuning, model scoring, evaluation &amp; selection.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A.I. Programming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NLP Python NLTK context-free grammars for natural language to SQL database query.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Data Mining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Data analysis &amp; machine learning to predict risk indicators for cardiovascular disease.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Neural Networks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Evaluation of biomass &amp; classification of network activity (intrusion, attack, normal).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Fuzzy Logic (94%)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Classifying breast cancer tumours with fuzzy inference system, outperforming neural networks. Paper being submitted to journal of </a:t>
            </a:r>
            <a:r>
              <a:rPr lang="en-GB" sz="800" i="1" dirty="0">
                <a:latin typeface="Futura (Light)" panose="020B7200000000000000" pitchFamily="34" charset="0"/>
              </a:rPr>
              <a:t>Applied Soft Computing </a:t>
            </a:r>
            <a:r>
              <a:rPr lang="en-GB" sz="800" dirty="0">
                <a:latin typeface="Futura (Light)" panose="020B7200000000000000" pitchFamily="34" charset="0"/>
              </a:rPr>
              <a:t>for publication.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Research Methods (96%)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PhD proposal for augmented analytics.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Mobile Robots (97%)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Virtual search &amp; rescue robot controlled via Python, implementing obstacle avoidance, sensor data fusion, environment mapping, precision navigation, victim location.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Computational Intelligence Optimization (100%) </a:t>
            </a:r>
            <a:r>
              <a:rPr lang="en-GB" sz="800" dirty="0">
                <a:latin typeface="Futura (Light)" panose="020B7200000000000000" pitchFamily="34" charset="0"/>
              </a:rPr>
              <a:t>Design &amp; build of Python-based hyper-heuristic optimization platform to address the real-world problem of scheduling optimisation. 5 example nature-inspired metaheuristic algorithms are implemented. A hyper-heuristic feature dynamically switches between low-level metaheuristics to deterministically use the most appropriate algorithm according to current problem state, or select one stochastically.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Masters Project In Progress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Building cloud-hosted medical research cockpit for knowledge discovery, summarization, topic classification &amp; clustering for best-informed next stage research actions, using COVID-19 literature.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5742" y="-3217"/>
            <a:ext cx="5187310" cy="1398711"/>
          </a:xfrm>
          <a:prstGeom prst="rect">
            <a:avLst/>
          </a:prstGeom>
          <a:noFill/>
        </p:spPr>
        <p:txBody>
          <a:bodyPr wrap="square" lIns="28824" tIns="14412" rIns="28824" bIns="14412" rtlCol="0" anchor="ctr">
            <a:spAutoFit/>
          </a:bodyPr>
          <a:lstStyle/>
          <a:p>
            <a:pPr algn="ctr"/>
            <a:r>
              <a:rPr lang="en-GB" sz="3600" b="1" dirty="0">
                <a:latin typeface="Futura LtCn BT" panose="020B0408020204030204" pitchFamily="34" charset="0"/>
              </a:rPr>
              <a:t>JON-PAUL BOYD</a:t>
            </a:r>
          </a:p>
          <a:p>
            <a:pPr algn="ctr"/>
            <a:r>
              <a:rPr lang="en-GB" sz="1600" b="1" dirty="0">
                <a:latin typeface="Futura LtCn BT" panose="020B0408020204030204" pitchFamily="34" charset="0"/>
              </a:rPr>
              <a:t>Intelligent Systems Engineer</a:t>
            </a:r>
          </a:p>
          <a:p>
            <a:pPr algn="ctr"/>
            <a:endParaRPr lang="en-GB" sz="700" b="1" dirty="0">
              <a:latin typeface="Futura LtCn BT" panose="020B0408020204030204" pitchFamily="34" charset="0"/>
            </a:endParaRPr>
          </a:p>
          <a:p>
            <a:pPr algn="ctr"/>
            <a:r>
              <a:rPr lang="en-GB" sz="900" dirty="0">
                <a:latin typeface="Futura LtCn BT" panose="020B0408020204030204" pitchFamily="34" charset="0"/>
              </a:rPr>
              <a:t>I thrive on delivering tangible, cutting-edge, AI-enabled and analytic solutions that inform, empower &amp; perform. I help solve business challenges and deliver value to all stakeholders through strong theory, practical hands-on, clarity of thought and communication.</a:t>
            </a:r>
            <a:endParaRPr lang="en-GB" sz="1800" dirty="0">
              <a:latin typeface="Futura LtCn BT" panose="020B0408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AF53E-DA0E-4000-9DC7-C0A188FA8142}"/>
              </a:ext>
            </a:extLst>
          </p:cNvPr>
          <p:cNvSpPr txBox="1"/>
          <p:nvPr/>
        </p:nvSpPr>
        <p:spPr>
          <a:xfrm>
            <a:off x="5822354" y="9018004"/>
            <a:ext cx="1042700" cy="9108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Microsoft Certified Azure Fundamentals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  <a:p>
            <a:r>
              <a:rPr lang="en-GB" sz="700" dirty="0">
                <a:latin typeface="Futura (Light)" panose="020B7200000000000000" pitchFamily="34" charset="0"/>
              </a:rPr>
              <a:t>AWS Certified Cloud Practitioner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F1AF6-D4E6-46A5-8AD4-98484A4A8BAB}"/>
              </a:ext>
            </a:extLst>
          </p:cNvPr>
          <p:cNvSpPr txBox="1"/>
          <p:nvPr/>
        </p:nvSpPr>
        <p:spPr>
          <a:xfrm>
            <a:off x="5824080" y="6548967"/>
            <a:ext cx="1040179" cy="2273306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Python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Pandas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Numpy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Scikit-Learn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Keras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NLTK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Elasticsearch MongoDB 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HANA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ABAP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Security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ReactJS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JavaScript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Amazon AWS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MS Azure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Docker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GitLab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Linux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Windows 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2E7F1-7E38-4B39-8212-1F26279E961A}"/>
              </a:ext>
            </a:extLst>
          </p:cNvPr>
          <p:cNvSpPr txBox="1"/>
          <p:nvPr/>
        </p:nvSpPr>
        <p:spPr>
          <a:xfrm>
            <a:off x="5823447" y="8738446"/>
            <a:ext cx="1042700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AWARDS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7CFA-1790-4119-BAD6-64A238E0F08D}"/>
              </a:ext>
            </a:extLst>
          </p:cNvPr>
          <p:cNvSpPr txBox="1"/>
          <p:nvPr/>
        </p:nvSpPr>
        <p:spPr>
          <a:xfrm>
            <a:off x="0" y="2031194"/>
            <a:ext cx="3305176" cy="7951783"/>
          </a:xfrm>
          <a:prstGeom prst="rect">
            <a:avLst/>
          </a:prstGeom>
          <a:solidFill>
            <a:srgbClr val="BAC9E0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SAP HANA Technical Architect 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 | Vevey, CH | 2014 – 2017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Technical lead, inspiring team implementing groundbreaking first HANA-based analytic reporting solution for 3000 users. 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5 HANA major upgrades &amp; migration of analytics sidecar to embedded NetWeaver/HANA dual stack.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Extensive XSC/XSA development with database modelling, Fiori, </a:t>
            </a:r>
            <a:r>
              <a:rPr lang="en-US" sz="800" dirty="0" err="1">
                <a:latin typeface="Futura (Light)" panose="020B7200000000000000" pitchFamily="34" charset="0"/>
              </a:rPr>
              <a:t>SQLScript</a:t>
            </a:r>
            <a:r>
              <a:rPr lang="en-US" sz="800" dirty="0">
                <a:latin typeface="Futura (Light)" panose="020B7200000000000000" pitchFamily="34" charset="0"/>
              </a:rPr>
              <a:t>, XSJS, Node.js, security, </a:t>
            </a:r>
            <a:r>
              <a:rPr lang="en-US" sz="800" dirty="0" err="1">
                <a:latin typeface="Futura (Light)" panose="020B7200000000000000" pitchFamily="34" charset="0"/>
              </a:rPr>
              <a:t>optimisation</a:t>
            </a:r>
            <a:r>
              <a:rPr lang="en-US" sz="800" dirty="0">
                <a:latin typeface="Futura (Light)" panose="020B7200000000000000" pitchFamily="34" charset="0"/>
              </a:rPr>
              <a:t>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automated tool for analytic privileges build &amp; assign, performance tool measuring query runtimes vs KPIs. 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Configured HANA workload management, HALM, HRF. Major contributor to Nestle HANA Development best practices.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Daily liaison with Nestle &amp; SAP partners, presentation to management, key users, technical and product teams.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I’m still hungry for technical challenges.</a:t>
            </a:r>
          </a:p>
          <a:p>
            <a:endParaRPr lang="en-US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  <a:endParaRPr lang="en-GB" sz="900" b="1" dirty="0">
              <a:latin typeface="Futura LtCn BT" panose="020B0408020204030204" pitchFamily="34" charset="0"/>
            </a:endParaRPr>
          </a:p>
          <a:p>
            <a:r>
              <a:rPr lang="en-GB" sz="900" b="1" dirty="0">
                <a:latin typeface="Futura LtCn BT" panose="020B0408020204030204" pitchFamily="34" charset="0"/>
              </a:rPr>
              <a:t>Bluefin Solutions | London, UK | 2014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Helped BAT </a:t>
            </a:r>
            <a:r>
              <a:rPr lang="en-US" sz="800" dirty="0" err="1">
                <a:latin typeface="Futura (Light)" panose="020B7200000000000000" pitchFamily="34" charset="0"/>
              </a:rPr>
              <a:t>realise</a:t>
            </a:r>
            <a:r>
              <a:rPr lang="en-US" sz="800" dirty="0">
                <a:latin typeface="Futura (Light)" panose="020B7200000000000000" pitchFamily="34" charset="0"/>
              </a:rPr>
              <a:t> Gartner’s Logical Data Warehouse concept by implementing HANA SDA for data federation of London &amp; Sydney databases.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P&amp;L with sub-second performance (legacy 2m10s), </a:t>
            </a:r>
            <a:r>
              <a:rPr lang="en-GB" sz="800" dirty="0">
                <a:latin typeface="Futura (Light)" panose="020B7200000000000000" pitchFamily="34" charset="0"/>
              </a:rPr>
              <a:t>SAP Fiori KPI dashboard with line item drill-down.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trust won on transparency &amp; keeping delivery promises goes a long way.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HANA Propulsion Laboratory| </a:t>
            </a:r>
            <a:r>
              <a:rPr lang="en-GB" sz="900" b="1" dirty="0" err="1">
                <a:latin typeface="Futura LtCn BT" panose="020B0408020204030204" pitchFamily="34" charset="0"/>
              </a:rPr>
              <a:t>Blonay</a:t>
            </a:r>
            <a:r>
              <a:rPr lang="en-GB" sz="900" b="1" dirty="0">
                <a:latin typeface="Futura LtCn BT" panose="020B0408020204030204" pitchFamily="34" charset="0"/>
              </a:rPr>
              <a:t>, CH | 2013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Engineered remote piloted vehicle with real time telemetry to Cloud-hosted HANA database for analytics &amp; real time vehicle control via openUI5 browser cockpit. 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Data mining for game analytics &amp;achievement/reward system tied to mission objectives &amp; pilot behaviour.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benefits of deep and wide research.</a:t>
            </a:r>
            <a:endParaRPr lang="en-GB" sz="300" dirty="0">
              <a:latin typeface="Futura (Light)" panose="020B7200000000000000" pitchFamily="34" charset="0"/>
            </a:endParaRPr>
          </a:p>
          <a:p>
            <a:endParaRPr lang="en-GB" sz="500" dirty="0">
              <a:latin typeface="Futura LtCn BT" panose="020B040802020403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Web Dynpro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Nestle| Vevey, CH | 2010 – 2013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Lead developer for complex development &amp; problem-solving, delivered technical training for offshore teams.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Brought sophisticated recipe change doc concept to life with UI design driven by simplicity, familiarity &amp; customisation.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greater self-belief &amp; improved interpersonal skills through learning from others.</a:t>
            </a:r>
          </a:p>
          <a:p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Belgian Railways| Brussels, BB | 2008 – 2010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With a natural team-lead expertise successfully delivered a warehouse management shipment handling project.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Individually responsible for complex bespoke development functionality within logistics execution.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love of OO dev &amp; software in physical systems.</a:t>
            </a:r>
          </a:p>
          <a:p>
            <a:pPr algn="just"/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Cap Gemini| Middlesbrough, UK | 2000 – 2008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Senior ABAP dev in SAP competency centre, responsible for on-going support, dev &amp; upgrades for several clients.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Analysed customer SAP systems from ABAP perspective to enable the smooth transitioning to </a:t>
            </a:r>
            <a:r>
              <a:rPr lang="en-GB" sz="800" i="1" dirty="0" err="1">
                <a:latin typeface="Futura (Light)" panose="020B7200000000000000" pitchFamily="34" charset="0"/>
              </a:rPr>
              <a:t>SAPrun</a:t>
            </a:r>
            <a:r>
              <a:rPr lang="en-GB" sz="800" dirty="0">
                <a:latin typeface="Futura (Light)" panose="020B7200000000000000" pitchFamily="34" charset="0"/>
              </a:rPr>
              <a:t> support.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Delivered revenue earning on-site consultancy/training.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Work pipeline management and assignment, training and support of 3 ABAP developer colleagues.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Innovated systems integration monitoring dashboard.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rewards of coaching juniors.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1" y="1754196"/>
            <a:ext cx="3304795" cy="276999"/>
          </a:xfrm>
          <a:prstGeom prst="rect">
            <a:avLst/>
          </a:prstGeom>
          <a:solidFill>
            <a:srgbClr val="BAC9E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CAREER HIGHLIGHTS</a:t>
            </a:r>
            <a:r>
              <a:rPr lang="en-GB" sz="12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305431" y="1754989"/>
            <a:ext cx="2518649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EDUCATION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8DB70-2E37-4CB9-A23D-982DB6F34156}"/>
              </a:ext>
            </a:extLst>
          </p:cNvPr>
          <p:cNvSpPr txBox="1"/>
          <p:nvPr/>
        </p:nvSpPr>
        <p:spPr>
          <a:xfrm>
            <a:off x="5824335" y="2031194"/>
            <a:ext cx="1033656" cy="4350797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1600" b="1" dirty="0">
                <a:latin typeface="Futura LtCn BT" panose="020B0408020204030204" pitchFamily="34" charset="0"/>
              </a:rPr>
              <a:t>23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LinkedIn Recommendations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25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software dev</a:t>
            </a:r>
          </a:p>
          <a:p>
            <a:endParaRPr lang="en-GB" sz="600" dirty="0">
              <a:latin typeface="Futura (Light)" panose="020B7200000000000000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HANA dev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36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Companies provided expertise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35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GitHub Repos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8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Masters modules graded distinction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12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Times  consulting contract extended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</a:t>
            </a:r>
          </a:p>
          <a:p>
            <a:r>
              <a:rPr lang="en-GB" sz="800" dirty="0">
                <a:latin typeface="Futura (Light)" panose="020B7200000000000000" pitchFamily="34" charset="0"/>
              </a:rPr>
              <a:t>Individual delivering client centric excellence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C6C-1932-4035-B3A9-7DE5361F75BC}"/>
              </a:ext>
            </a:extLst>
          </p:cNvPr>
          <p:cNvSpPr txBox="1"/>
          <p:nvPr/>
        </p:nvSpPr>
        <p:spPr>
          <a:xfrm>
            <a:off x="5824335" y="6272901"/>
            <a:ext cx="1033665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TOOLS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8CB67-3D5D-42D7-A56B-CD53195CB380}"/>
              </a:ext>
            </a:extLst>
          </p:cNvPr>
          <p:cNvSpPr txBox="1"/>
          <p:nvPr/>
        </p:nvSpPr>
        <p:spPr>
          <a:xfrm>
            <a:off x="5827321" y="1754195"/>
            <a:ext cx="1036938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STATS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821D73-CDCA-4021-9D46-3D2A9289ED90}"/>
              </a:ext>
            </a:extLst>
          </p:cNvPr>
          <p:cNvGrpSpPr/>
          <p:nvPr/>
        </p:nvGrpSpPr>
        <p:grpSpPr>
          <a:xfrm>
            <a:off x="-219" y="1509042"/>
            <a:ext cx="6858656" cy="246221"/>
            <a:chOff x="-219" y="1509042"/>
            <a:chExt cx="6858656" cy="246221"/>
          </a:xfrm>
        </p:grpSpPr>
        <p:sp>
          <p:nvSpPr>
            <p:cNvPr id="29" name="TextBox 28"/>
            <p:cNvSpPr txBox="1"/>
            <p:nvPr/>
          </p:nvSpPr>
          <p:spPr>
            <a:xfrm>
              <a:off x="-219" y="1509042"/>
              <a:ext cx="6858656" cy="24622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+41 (0)79 952 18 81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4"/>
                </a:rPr>
                <a:t>jp@corticalstack.ai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5"/>
                </a:rPr>
                <a:t>corticalstack.ai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6"/>
                </a:rPr>
                <a:t>jonpaulboyd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</a:rPr>
                <a:t>             </a:t>
              </a:r>
              <a:r>
                <a:rPr lang="en-GB" sz="1000" b="1" dirty="0" err="1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Nyon</a:t>
              </a:r>
              <a:r>
                <a:rPr lang="en-GB" sz="1000" b="1" dirty="0">
                  <a:solidFill>
                    <a:schemeClr val="bg1"/>
                  </a:solidFill>
                  <a:latin typeface="Futura (Light)" panose="020B7200000000000000" pitchFamily="34" charset="0"/>
                  <a:hlinkClick r:id="rId7"/>
                </a:rPr>
                <a:t>, CH</a:t>
              </a:r>
              <a:endParaRPr lang="en-GB" sz="1000" b="1" dirty="0">
                <a:solidFill>
                  <a:schemeClr val="bg1"/>
                </a:solidFill>
                <a:latin typeface="Futura (Light)" panose="020B7200000000000000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681C506-9784-4353-93B2-454944183C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9246" y="1549910"/>
              <a:ext cx="162000" cy="162000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A9A6310D-2DCC-415C-B430-05CAA567A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52396" y="1553053"/>
              <a:ext cx="180000" cy="180000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68F9F7E6-5895-44CA-B572-CB24E7CE2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322792" y="1562375"/>
              <a:ext cx="162000" cy="162000"/>
            </a:xfrm>
            <a:prstGeom prst="rect">
              <a:avLst/>
            </a:prstGeom>
          </p:spPr>
        </p:pic>
        <p:pic>
          <p:nvPicPr>
            <p:cNvPr id="32" name="Picture 3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5ADAAD93-322B-4C8C-A944-913752A47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753586" y="1562053"/>
              <a:ext cx="162302" cy="162000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0878D13F-62D9-427F-A529-5D0D53752E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6029032" y="1557529"/>
              <a:ext cx="162000" cy="16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3974</TotalTime>
  <Words>976</Words>
  <Application>Microsoft Office PowerPoint</Application>
  <PresentationFormat>A4 Paper (210x297 mm)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Futura (Light)</vt:lpstr>
      <vt:lpstr>Futura LtCn BT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Jon-Paul Boyd</cp:lastModifiedBy>
  <cp:revision>407</cp:revision>
  <cp:lastPrinted>2014-04-29T10:45:37Z</cp:lastPrinted>
  <dcterms:created xsi:type="dcterms:W3CDTF">2014-04-27T07:17:40Z</dcterms:created>
  <dcterms:modified xsi:type="dcterms:W3CDTF">2020-08-26T11:42:22Z</dcterms:modified>
</cp:coreProperties>
</file>